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74" r:id="rId9"/>
    <p:sldId id="285" r:id="rId10"/>
    <p:sldId id="304" r:id="rId11"/>
    <p:sldId id="305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284" r:id="rId23"/>
    <p:sldId id="259" r:id="rId24"/>
    <p:sldId id="275" r:id="rId25"/>
    <p:sldId id="277" r:id="rId26"/>
    <p:sldId id="278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3E53-F342-4E9E-BC57-D5B1941E8908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116E-C073-410A-ABA8-8A44B5381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3CC42-9BF9-4762-A4E7-AAE548B0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EF686-3C5C-41B3-877A-55223855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8AE4D-2A89-4672-B43D-C033A44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9C07-1AA8-4A3C-A913-BB2D9ED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7D067-B2BD-4C4D-A232-FEEC8B2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17DC-9D97-409C-A5F2-143AEA70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3DA29-4F70-4F08-BE2A-F61C1532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5C4B-1159-4546-BFB2-ABA27D36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8CCF-FADE-47CB-8B9A-1371CB8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E2ADC-3E0F-45D4-835F-5077EF3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20050-AD92-4BB8-83F5-C644AB241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FBF9E-1AAC-4F36-9E9C-47449E1E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9E6BE-C7CE-46E0-B747-3C3FE1CA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3D56-5553-49F3-AA7A-201C42F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D891-91C5-4F45-826E-FD39795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E1B0-154B-4892-BE2F-1662E7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E6D8-7253-4164-80BB-12B3245A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CA48-7EC2-4650-98D2-05D5B70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CA24C-F12F-4AD0-A74D-8227EB0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A27-D759-4A24-BDE5-3395946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369A-4DFA-4C94-B5AA-F17B3C3C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5A99-A1F7-4B2D-803D-2B3E07A6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14AA-0467-4A07-89AC-A2CEA4F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3AE6-1C86-41B2-A21E-5D159D8E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9C9C-7FA1-4094-B61B-9CB7C6C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783A-4545-4F33-9738-121A334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5F40-E999-42F1-B508-08CCD10C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3F27-35E1-42D9-9229-E37F888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9CE5-E775-4C2D-9703-670188C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D22B-8C4A-45A4-8991-D153735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19EE5-2383-4F12-B50C-7B7B973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809D0-0D71-47F5-86FD-661E015D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42062-F1F2-4CDD-BF7A-0C3BB272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3683F-5F66-4730-8044-A6E0BA4D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22D7F-53B9-4CA4-90FE-A530AC492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F42E0-7080-4FB8-AB03-19AC9A57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47F08-A90D-4CFE-832C-618002BF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D86F1-83C8-4A75-BCCB-CD6A0FC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67658-1274-4D21-A3C5-DBA24B73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3A0E-2097-4A68-8F99-92F3885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FB5A1-CFBC-4BC1-9D9E-FD6D724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2DFAA-FF2C-4B7E-9AE0-B796C3A4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32A58-859D-4BDB-BDDB-79D7036C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C4004-B798-49F8-B9B8-493BEF2B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E023-D907-4D04-8CD6-7871F1E4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90B03-85B7-4DCC-BA2E-FA7EE1C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296-BBB3-45FF-A7D0-0466550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45D4-7C28-47CF-8CE8-4536893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430F6-F16F-45D7-BE8C-31073233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B0539-702C-49C7-92F5-2BDD887D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6A7B8-C14A-433E-9D73-EB9A97D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5BE67-C5E1-449A-961E-621B7F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E070-F813-42A5-841A-2A5140D4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F4CD8-E076-4AB6-9EEE-DF4F23AC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49DAE-899D-44A3-AA64-A10804F8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7D866-741F-4AA5-AE0D-3860C3CF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E2677-8455-446E-A23A-9B47EF20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E740-3CEA-4378-821D-CD0BE93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E3F68-D90D-454E-B761-3AA922A2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8C7E0-2E52-4333-8310-0F53C9B4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72D7-F53A-4716-B6BA-798E84819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E282-24AE-4CE9-9BB3-D39516657B1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4301-FDF6-48F0-9487-9D2734F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F3A01-ACCA-4A49-94AC-F3E93623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4890F-7E68-40D7-85EB-745E38DF32F0}"/>
              </a:ext>
            </a:extLst>
          </p:cNvPr>
          <p:cNvSpPr txBox="1"/>
          <p:nvPr/>
        </p:nvSpPr>
        <p:spPr>
          <a:xfrm>
            <a:off x="1376038" y="2459504"/>
            <a:ext cx="92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모던 자바스크립트</a:t>
            </a:r>
            <a:endParaRPr lang="en-US" altLang="ko-KR" sz="6000" b="1" dirty="0"/>
          </a:p>
          <a:p>
            <a:pPr algn="ctr"/>
            <a:r>
              <a:rPr lang="en-US" altLang="ko-KR" sz="6000" dirty="0"/>
              <a:t>Deep Dive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1169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메서드의 정의</a:t>
            </a:r>
            <a:endParaRPr lang="en-US" altLang="ko-KR" dirty="0"/>
          </a:p>
          <a:p>
            <a:r>
              <a:rPr lang="en-US" altLang="ko-KR" dirty="0"/>
              <a:t>ES6 </a:t>
            </a:r>
            <a:r>
              <a:rPr lang="ko-KR" altLang="en-US" dirty="0"/>
              <a:t>사양</a:t>
            </a:r>
            <a:r>
              <a:rPr lang="en-US" altLang="ko-KR" dirty="0"/>
              <a:t> </a:t>
            </a:r>
            <a:r>
              <a:rPr lang="ko-KR" altLang="en-US" dirty="0"/>
              <a:t>이전에는 메서드에 대한 명확한 정의 없음</a:t>
            </a:r>
            <a:endParaRPr lang="en-US" altLang="ko-KR" dirty="0"/>
          </a:p>
          <a:p>
            <a:r>
              <a:rPr lang="en-US" altLang="ko-KR" dirty="0"/>
              <a:t>ES6 </a:t>
            </a:r>
            <a:r>
              <a:rPr lang="ko-KR" altLang="en-US" dirty="0"/>
              <a:t>사양에서 메서드는 메서드 축약 표현으로 정의된 함수만을 의미</a:t>
            </a:r>
            <a:endParaRPr lang="en-US" altLang="ko-KR" dirty="0"/>
          </a:p>
          <a:p>
            <a:r>
              <a:rPr lang="ko-KR" altLang="en-US" dirty="0"/>
              <a:t>또한 인스턴스를 생성할 수 없는 </a:t>
            </a:r>
            <a:r>
              <a:rPr lang="en-US" altLang="ko-KR" b="1" dirty="0"/>
              <a:t>non-constructor </a:t>
            </a:r>
            <a:r>
              <a:rPr lang="ko-KR" altLang="en-US" b="1" dirty="0"/>
              <a:t>함수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const obj = {</a:t>
            </a:r>
          </a:p>
          <a:p>
            <a:r>
              <a:rPr lang="en-US" altLang="ko-KR" dirty="0"/>
              <a:t>	x : 1,</a:t>
            </a:r>
          </a:p>
          <a:p>
            <a:r>
              <a:rPr lang="en-US" altLang="ko-KR" dirty="0"/>
              <a:t>	foo() { return </a:t>
            </a:r>
            <a:r>
              <a:rPr lang="en-US" altLang="ko-KR" dirty="0" err="1"/>
              <a:t>this.x</a:t>
            </a:r>
            <a:r>
              <a:rPr lang="en-US" altLang="ko-KR" dirty="0"/>
              <a:t>; }; // </a:t>
            </a:r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en-US" altLang="ko-KR" dirty="0"/>
              <a:t>	bar : function() { return </a:t>
            </a:r>
            <a:r>
              <a:rPr lang="en-US" altLang="ko-KR" dirty="0" err="1"/>
              <a:t>this.x</a:t>
            </a:r>
            <a:r>
              <a:rPr lang="en-US" altLang="ko-KR" dirty="0"/>
              <a:t>; } // </a:t>
            </a:r>
            <a:r>
              <a:rPr lang="ko-KR" altLang="en-US" dirty="0"/>
              <a:t>메서드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new </a:t>
            </a:r>
            <a:r>
              <a:rPr lang="en-US" altLang="ko-KR" dirty="0" err="1"/>
              <a:t>obj.foo</a:t>
            </a:r>
            <a:r>
              <a:rPr lang="en-US" altLang="ko-KR" dirty="0"/>
              <a:t>(); // </a:t>
            </a:r>
            <a:r>
              <a:rPr lang="en-US" altLang="ko-KR" dirty="0" err="1"/>
              <a:t>TypeError</a:t>
            </a:r>
            <a:r>
              <a:rPr lang="en-US" altLang="ko-KR" dirty="0"/>
              <a:t> : </a:t>
            </a:r>
            <a:r>
              <a:rPr lang="en-US" altLang="ko-KR" dirty="0" err="1"/>
              <a:t>obj.foo</a:t>
            </a:r>
            <a:r>
              <a:rPr lang="en-US" altLang="ko-KR" dirty="0"/>
              <a:t> is not a constructor</a:t>
            </a:r>
          </a:p>
          <a:p>
            <a:r>
              <a:rPr lang="en-US" altLang="ko-KR" dirty="0"/>
              <a:t>new </a:t>
            </a:r>
            <a:r>
              <a:rPr lang="en-US" altLang="ko-KR" dirty="0" err="1"/>
              <a:t>obj.bar</a:t>
            </a:r>
            <a:r>
              <a:rPr lang="en-US" altLang="ko-KR" dirty="0"/>
              <a:t>(); // bar{};</a:t>
            </a:r>
          </a:p>
        </p:txBody>
      </p:sp>
    </p:spTree>
    <p:extLst>
      <p:ext uri="{BB962C8B-B14F-4D97-AF65-F5344CB8AC3E}">
        <p14:creationId xmlns:p14="http://schemas.microsoft.com/office/powerpoint/2010/main" val="204577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callable</a:t>
            </a:r>
            <a:r>
              <a:rPr lang="ko-KR" altLang="en-US" dirty="0"/>
              <a:t>은 함수는 기본적으로 호출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constructor</a:t>
            </a:r>
            <a:r>
              <a:rPr lang="ko-KR" altLang="en-US" dirty="0"/>
              <a:t>은 일반 함수로만 호출할 수 있는 객체</a:t>
            </a:r>
            <a:endParaRPr lang="en-US" altLang="ko-KR" dirty="0"/>
          </a:p>
          <a:p>
            <a:r>
              <a:rPr lang="ko-KR" altLang="en-US" dirty="0"/>
              <a:t>함수 선언문</a:t>
            </a:r>
            <a:r>
              <a:rPr lang="en-US" altLang="ko-KR" dirty="0"/>
              <a:t>, </a:t>
            </a:r>
            <a:r>
              <a:rPr lang="ko-KR" altLang="en-US" dirty="0"/>
              <a:t>함수 표현식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non-constructor</a:t>
            </a:r>
            <a:r>
              <a:rPr lang="ko-KR" altLang="en-US" dirty="0"/>
              <a:t>은 일반 함수 또는 생성자 함수로서 호출할 수 있는 객체</a:t>
            </a:r>
            <a:endParaRPr lang="en-US" altLang="ko-KR" dirty="0"/>
          </a:p>
          <a:p>
            <a:r>
              <a:rPr lang="ko-KR" altLang="en-US" dirty="0"/>
              <a:t>메서드</a:t>
            </a:r>
            <a:r>
              <a:rPr lang="en-US" altLang="ko-KR" dirty="0"/>
              <a:t>(ES6 </a:t>
            </a:r>
            <a:r>
              <a:rPr lang="ko-KR" altLang="en-US" dirty="0"/>
              <a:t>메서드 축약 표현</a:t>
            </a:r>
            <a:r>
              <a:rPr lang="en-US" altLang="ko-KR" dirty="0"/>
              <a:t>), </a:t>
            </a:r>
            <a:r>
              <a:rPr lang="ko-KR" altLang="en-US" dirty="0"/>
              <a:t>화살표 함수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2A3905-997E-4E5B-9BD9-63E6183A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41" y="3064272"/>
            <a:ext cx="4899181" cy="33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자바스크립트는 다양한 객체 생성 방법을 지원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객체 </a:t>
            </a:r>
            <a:r>
              <a:rPr lang="ko-KR" altLang="en-US" b="1" dirty="0" err="1">
                <a:solidFill>
                  <a:schemeClr val="accent5">
                    <a:lumMod val="50000"/>
                  </a:schemeClr>
                </a:solidFill>
              </a:rPr>
              <a:t>리터럴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R" dirty="0"/>
              <a:t>Object </a:t>
            </a:r>
            <a:r>
              <a:rPr lang="ko-KR" altLang="en-US" dirty="0"/>
              <a:t>생성자 함수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생성자 함수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err="1"/>
              <a:t>Object.create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클래스</a:t>
            </a:r>
            <a:r>
              <a:rPr lang="en-US" altLang="ko-KR" dirty="0"/>
              <a:t>(ES6)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83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프로퍼티</a:t>
            </a:r>
            <a:endParaRPr lang="en-US" altLang="ko-KR" b="1" dirty="0"/>
          </a:p>
          <a:p>
            <a:r>
              <a:rPr lang="ko-KR" altLang="en-US" dirty="0"/>
              <a:t>프로퍼티 키는 빈 문자열을 포함하는 모든 문자열 또는 심벌 값</a:t>
            </a:r>
            <a:endParaRPr lang="en-US" altLang="ko-KR" dirty="0"/>
          </a:p>
          <a:p>
            <a:r>
              <a:rPr lang="ko-KR" altLang="en-US" dirty="0"/>
              <a:t>프로퍼티 값은 자바스크립트에서 사용할 수 있는 모든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프로퍼티 키는 식별자 역할이며</a:t>
            </a:r>
            <a:r>
              <a:rPr lang="en-US" altLang="ko-KR" dirty="0"/>
              <a:t>, </a:t>
            </a:r>
            <a:r>
              <a:rPr lang="ko-KR" altLang="en-US" dirty="0"/>
              <a:t>일반적으로 문자열 사용</a:t>
            </a:r>
            <a:endParaRPr lang="en-US" altLang="ko-KR" dirty="0"/>
          </a:p>
          <a:p>
            <a:r>
              <a:rPr lang="ko-KR" altLang="en-US" u="sng" dirty="0"/>
              <a:t>식별자 네이밍 규칙을 준수하지 않는 경우</a:t>
            </a:r>
            <a:r>
              <a:rPr lang="en-US" altLang="ko-KR" u="sng" dirty="0"/>
              <a:t>, </a:t>
            </a:r>
            <a:r>
              <a:rPr lang="ko-KR" altLang="en-US" u="sng" dirty="0"/>
              <a:t>반드시 </a:t>
            </a:r>
            <a:r>
              <a:rPr lang="en-US" altLang="ko-KR" u="sng" dirty="0"/>
              <a:t>“</a:t>
            </a:r>
            <a:r>
              <a:rPr lang="ko-KR" altLang="en-US" u="sng" dirty="0"/>
              <a:t>문자열</a:t>
            </a:r>
            <a:r>
              <a:rPr lang="en-US" altLang="ko-KR" u="sng" dirty="0"/>
              <a:t>” </a:t>
            </a:r>
            <a:r>
              <a:rPr lang="ko-KR" altLang="en-US" u="sng" dirty="0"/>
              <a:t>형태로 사용</a:t>
            </a:r>
            <a:endParaRPr lang="en-US" altLang="ko-KR" u="sng" dirty="0"/>
          </a:p>
          <a:p>
            <a:r>
              <a:rPr lang="ko-KR" altLang="en-US" dirty="0"/>
              <a:t>식별자 네이밍 규칙을 준수하는 경우</a:t>
            </a:r>
            <a:r>
              <a:rPr lang="en-US" altLang="ko-KR" dirty="0"/>
              <a:t>, </a:t>
            </a:r>
            <a:r>
              <a:rPr lang="ko-KR" altLang="en-US" dirty="0"/>
              <a:t>따옴표 생략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 person =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firstName</a:t>
            </a:r>
            <a:r>
              <a:rPr lang="en-US" altLang="ko-KR" dirty="0"/>
              <a:t> : ‘Ung-</a:t>
            </a:r>
            <a:r>
              <a:rPr lang="en-US" altLang="ko-KR" dirty="0" err="1"/>
              <a:t>mo</a:t>
            </a:r>
            <a:r>
              <a:rPr lang="en-US" altLang="ko-KR" dirty="0"/>
              <a:t>’, // </a:t>
            </a:r>
            <a:r>
              <a:rPr lang="ko-KR" altLang="en-US" dirty="0"/>
              <a:t>식별자 네이밍 준수한 경우</a:t>
            </a:r>
            <a:endParaRPr lang="en-US" altLang="ko-KR" dirty="0"/>
          </a:p>
          <a:p>
            <a:r>
              <a:rPr lang="en-US" altLang="ko-KR" dirty="0"/>
              <a:t>	‘last-name’ : ‘Lee’ // </a:t>
            </a:r>
            <a:r>
              <a:rPr lang="ko-KR" altLang="en-US" dirty="0"/>
              <a:t>식별자 네이밍 준수하지 않은 경우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var person =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firstName</a:t>
            </a:r>
            <a:r>
              <a:rPr lang="en-US" altLang="ko-KR" dirty="0"/>
              <a:t> : ‘Ung-</a:t>
            </a:r>
            <a:r>
              <a:rPr lang="en-US" altLang="ko-KR" dirty="0" err="1"/>
              <a:t>mo</a:t>
            </a:r>
            <a:r>
              <a:rPr lang="en-US" altLang="ko-KR" dirty="0"/>
              <a:t>’, // </a:t>
            </a:r>
            <a:r>
              <a:rPr lang="ko-KR" altLang="en-US" dirty="0"/>
              <a:t>식별자 네이밍 준수한 경우</a:t>
            </a:r>
            <a:endParaRPr lang="en-US" altLang="ko-KR" dirty="0"/>
          </a:p>
          <a:p>
            <a:r>
              <a:rPr lang="en-US" altLang="ko-KR" dirty="0"/>
              <a:t>	last-name : ‘Lee’ // </a:t>
            </a:r>
            <a:r>
              <a:rPr lang="en-US" altLang="ko-KR" dirty="0" err="1"/>
              <a:t>SyntaxError</a:t>
            </a:r>
            <a:r>
              <a:rPr lang="en-US" altLang="ko-KR" dirty="0"/>
              <a:t>: Unexpected Token ‘–’ , - </a:t>
            </a:r>
            <a:r>
              <a:rPr lang="ko-KR" altLang="en-US" dirty="0"/>
              <a:t>연산자가 있는 표현식으로 해석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b="1" dirty="0"/>
              <a:t>가급적 식별자 네이밍 규칙을 준수하자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4344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프로퍼티를 동적으로 생성하는 경우</a:t>
            </a:r>
            <a:r>
              <a:rPr lang="en-US" altLang="ko-KR" b="1" dirty="0"/>
              <a:t>, </a:t>
            </a:r>
            <a:r>
              <a:rPr lang="ko-KR" altLang="en-US" b="1" dirty="0"/>
              <a:t>키를 대괄호로 묶는다</a:t>
            </a:r>
            <a:endParaRPr lang="en-US" altLang="ko-KR" b="1" dirty="0"/>
          </a:p>
          <a:p>
            <a:r>
              <a:rPr lang="en-US" altLang="ko-KR" dirty="0"/>
              <a:t>var obj = {};</a:t>
            </a:r>
          </a:p>
          <a:p>
            <a:r>
              <a:rPr lang="en-US" altLang="ko-KR" dirty="0"/>
              <a:t>var key = ‘hello’;</a:t>
            </a:r>
          </a:p>
          <a:p>
            <a:endParaRPr lang="en-US" altLang="ko-KR" dirty="0"/>
          </a:p>
          <a:p>
            <a:r>
              <a:rPr lang="en-US" altLang="ko-KR" dirty="0"/>
              <a:t>obj[key] = ‘world’;</a:t>
            </a:r>
          </a:p>
          <a:p>
            <a:r>
              <a:rPr lang="en-US" altLang="ko-KR" dirty="0"/>
              <a:t>console.log(obj); // {hello : ‘world’,}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빈 문자열 사용 가능하지만 의미가 없으므로 권장하지 않음</a:t>
            </a:r>
            <a:endParaRPr lang="en-US" altLang="ko-KR" b="1" dirty="0"/>
          </a:p>
          <a:p>
            <a:r>
              <a:rPr lang="en-US" altLang="ko-KR" dirty="0"/>
              <a:t>var foo = {</a:t>
            </a:r>
          </a:p>
          <a:p>
            <a:r>
              <a:rPr lang="en-US" altLang="ko-KR" dirty="0"/>
              <a:t>	‘’ : ‘’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문자열이나 심벌 값 이외 값을 사용하면 암묵적 타입 변환을 통해 문자열 변환</a:t>
            </a:r>
            <a:endParaRPr lang="en-US" altLang="ko-KR" b="1" dirty="0"/>
          </a:p>
          <a:p>
            <a:r>
              <a:rPr lang="en-US" altLang="ko-KR" dirty="0"/>
              <a:t>var foo = {</a:t>
            </a:r>
          </a:p>
          <a:p>
            <a:r>
              <a:rPr lang="en-US" altLang="ko-KR" dirty="0"/>
              <a:t>	0 : 1, // ‘0’ : 1</a:t>
            </a:r>
          </a:p>
          <a:p>
            <a:r>
              <a:rPr lang="en-US" altLang="ko-KR" dirty="0"/>
              <a:t>	1 : 2, // ‘1’ : 2</a:t>
            </a:r>
          </a:p>
          <a:p>
            <a:r>
              <a:rPr lang="en-US" altLang="ko-KR" dirty="0"/>
              <a:t>	2 : 3 // ‘2’ : 3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32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예약어를</a:t>
            </a:r>
            <a:r>
              <a:rPr lang="ko-KR" altLang="en-US" b="1" dirty="0"/>
              <a:t> 사용해도 에러가 발생하지 않지만</a:t>
            </a:r>
            <a:r>
              <a:rPr lang="en-US" altLang="ko-KR" b="1" dirty="0"/>
              <a:t>, </a:t>
            </a:r>
            <a:r>
              <a:rPr lang="ko-KR" altLang="en-US" b="1" dirty="0"/>
              <a:t>예상치 못한 상황이 있을 수 있으므로 권장하지 않음</a:t>
            </a:r>
            <a:endParaRPr lang="en-US" altLang="ko-KR" b="1" dirty="0"/>
          </a:p>
          <a:p>
            <a:r>
              <a:rPr lang="en-US" altLang="ko-KR" dirty="0"/>
              <a:t>var foo = {</a:t>
            </a:r>
          </a:p>
          <a:p>
            <a:r>
              <a:rPr lang="en-US" altLang="ko-KR" dirty="0"/>
              <a:t>	var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‘’,</a:t>
            </a:r>
          </a:p>
          <a:p>
            <a:r>
              <a:rPr lang="en-US" altLang="ko-KR" dirty="0"/>
              <a:t>	function : ‘’</a:t>
            </a:r>
          </a:p>
          <a:p>
            <a:r>
              <a:rPr lang="en-US" altLang="ko-KR" dirty="0"/>
              <a:t>};</a:t>
            </a:r>
          </a:p>
          <a:p>
            <a:r>
              <a:rPr lang="en-US" altLang="ko-KR" dirty="0"/>
              <a:t>console.log(foo); // {var:’’, function: ‘’}</a:t>
            </a:r>
          </a:p>
          <a:p>
            <a:endParaRPr lang="en-US" altLang="ko-KR" dirty="0"/>
          </a:p>
          <a:p>
            <a:r>
              <a:rPr lang="ko-KR" altLang="en-US" b="1" dirty="0"/>
              <a:t>프로퍼티 키를 중복 선언하면 프로퍼티를 덮어쓴다</a:t>
            </a:r>
            <a:r>
              <a:rPr lang="en-US" altLang="ko-KR" b="1" dirty="0"/>
              <a:t>. </a:t>
            </a:r>
            <a:r>
              <a:rPr lang="ko-KR" altLang="en-US" b="1" dirty="0"/>
              <a:t>에러가 발상해지 않는다</a:t>
            </a:r>
            <a:endParaRPr lang="en-US" altLang="ko-KR" b="1" dirty="0"/>
          </a:p>
          <a:p>
            <a:r>
              <a:rPr lang="en-US" altLang="ko-KR" dirty="0"/>
              <a:t>var foo = {</a:t>
            </a:r>
          </a:p>
          <a:p>
            <a:r>
              <a:rPr lang="en-US" altLang="ko-KR" dirty="0"/>
              <a:t>	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‘Lee’,</a:t>
            </a:r>
          </a:p>
          <a:p>
            <a:r>
              <a:rPr lang="en-US" altLang="ko-KR" dirty="0"/>
              <a:t>	name : ‘Kim’</a:t>
            </a:r>
          </a:p>
          <a:p>
            <a:r>
              <a:rPr lang="en-US" altLang="ko-KR" dirty="0"/>
              <a:t>};</a:t>
            </a:r>
          </a:p>
          <a:p>
            <a:r>
              <a:rPr lang="en-US" altLang="ko-KR" dirty="0"/>
              <a:t>console.log(foo); // {name: ‘Kim’}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88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프로퍼티에 접근하는 방법 두가지</a:t>
            </a:r>
            <a:endParaRPr lang="en-US" altLang="ko-KR" b="1" dirty="0"/>
          </a:p>
          <a:p>
            <a:r>
              <a:rPr lang="en-US" altLang="ko-KR" dirty="0"/>
              <a:t>var person = {</a:t>
            </a:r>
          </a:p>
          <a:p>
            <a:r>
              <a:rPr lang="en-US" altLang="ko-KR" dirty="0"/>
              <a:t>	name: ‘Lee’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마침표 표기법에 의한 접근</a:t>
            </a:r>
            <a:endParaRPr lang="en-US" altLang="ko-KR" dirty="0"/>
          </a:p>
          <a:p>
            <a:r>
              <a:rPr lang="en-US" altLang="ko-KR" dirty="0"/>
              <a:t>console.log(person.name);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대괄호 표기법에 의한 접근</a:t>
            </a:r>
            <a:endParaRPr lang="en-US" altLang="ko-KR" dirty="0"/>
          </a:p>
          <a:p>
            <a:r>
              <a:rPr lang="en-US" altLang="ko-KR" dirty="0"/>
              <a:t>console.log(person[‘name’]); // </a:t>
            </a:r>
            <a:r>
              <a:rPr lang="ko-KR" altLang="en-US" dirty="0"/>
              <a:t>식별자로 인식되기 위해서는 따옴표가 반드시 들어가야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객체에 존재하지 않는 프로퍼티에 접근하면 </a:t>
            </a:r>
            <a:r>
              <a:rPr lang="en-US" altLang="ko-KR" b="1" dirty="0"/>
              <a:t>undefined </a:t>
            </a:r>
            <a:r>
              <a:rPr lang="ko-KR" altLang="en-US" b="1" dirty="0"/>
              <a:t>반환</a:t>
            </a:r>
            <a:endParaRPr lang="en-US" altLang="ko-KR" b="1" dirty="0"/>
          </a:p>
          <a:p>
            <a:r>
              <a:rPr lang="en-US" altLang="ko-KR" dirty="0"/>
              <a:t>var person = {</a:t>
            </a:r>
          </a:p>
          <a:p>
            <a:r>
              <a:rPr lang="en-US" altLang="ko-KR" dirty="0"/>
              <a:t>	name: ‘Lee’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person.age</a:t>
            </a:r>
            <a:r>
              <a:rPr lang="en-US" altLang="ko-KR" dirty="0"/>
              <a:t>); // undefined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87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식별자 네이밍 규칙을 준수하지 않은 프로퍼티 키를 사용하는 경우</a:t>
            </a:r>
            <a:r>
              <a:rPr lang="en-US" altLang="ko-KR" b="1" dirty="0"/>
              <a:t>, </a:t>
            </a:r>
            <a:r>
              <a:rPr lang="ko-KR" altLang="en-US" b="1" dirty="0"/>
              <a:t>반드시 대괄호 표기법을 사용</a:t>
            </a:r>
            <a:endParaRPr lang="en-US" altLang="ko-KR" b="1" dirty="0"/>
          </a:p>
          <a:p>
            <a:r>
              <a:rPr lang="en-US" altLang="ko-KR" dirty="0"/>
              <a:t>var person = {</a:t>
            </a:r>
          </a:p>
          <a:p>
            <a:r>
              <a:rPr lang="en-US" altLang="ko-KR" dirty="0"/>
              <a:t>	‘last-name’ : ‘Lee’,</a:t>
            </a:r>
          </a:p>
          <a:p>
            <a:r>
              <a:rPr lang="en-US" altLang="ko-KR" dirty="0"/>
              <a:t>	1:10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person.’last</a:t>
            </a:r>
            <a:r>
              <a:rPr lang="en-US" altLang="ko-KR" dirty="0"/>
              <a:t>-name’; // -&gt; Syntax Error : Unexpected String</a:t>
            </a:r>
          </a:p>
          <a:p>
            <a:r>
              <a:rPr lang="en-US" altLang="ko-KR" dirty="0" err="1"/>
              <a:t>person.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last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altLang="ko-KR" dirty="0"/>
              <a:t>name; // -&gt; </a:t>
            </a:r>
            <a:r>
              <a:rPr lang="ko-KR" altLang="en-US" dirty="0">
                <a:solidFill>
                  <a:srgbClr val="C00000"/>
                </a:solidFill>
              </a:rPr>
              <a:t>브라우저 환경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NaN</a:t>
            </a:r>
            <a:endParaRPr lang="en-US" altLang="ko-KR" dirty="0"/>
          </a:p>
          <a:p>
            <a:r>
              <a:rPr lang="en-US" altLang="ko-KR" dirty="0"/>
              <a:t>		 // -&gt; </a:t>
            </a:r>
            <a:r>
              <a:rPr lang="en-US" altLang="ko-KR" dirty="0">
                <a:solidFill>
                  <a:srgbClr val="C00000"/>
                </a:solidFill>
              </a:rPr>
              <a:t>Node.js </a:t>
            </a:r>
            <a:r>
              <a:rPr lang="ko-KR" altLang="en-US" dirty="0">
                <a:solidFill>
                  <a:srgbClr val="C00000"/>
                </a:solidFill>
              </a:rPr>
              <a:t>환경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ReferenceError</a:t>
            </a:r>
            <a:r>
              <a:rPr lang="en-US" altLang="ko-KR" dirty="0"/>
              <a:t> : name is not </a:t>
            </a:r>
            <a:r>
              <a:rPr lang="en-US" altLang="ko-KR" dirty="0" err="1"/>
              <a:t>defiend</a:t>
            </a:r>
            <a:endParaRPr lang="en-US" altLang="ko-KR" dirty="0"/>
          </a:p>
          <a:p>
            <a:r>
              <a:rPr lang="en-US" altLang="ko-KR" dirty="0"/>
              <a:t>person[last-name]; // </a:t>
            </a:r>
            <a:r>
              <a:rPr lang="en-US" altLang="ko-KR" dirty="0" err="1"/>
              <a:t>ReferenceError</a:t>
            </a:r>
            <a:r>
              <a:rPr lang="en-US" altLang="ko-KR" dirty="0"/>
              <a:t> : last is not defined</a:t>
            </a:r>
          </a:p>
          <a:p>
            <a:r>
              <a:rPr lang="en-US" altLang="ko-KR" dirty="0"/>
              <a:t>person[‘last-name’]; // Lee</a:t>
            </a:r>
          </a:p>
          <a:p>
            <a:endParaRPr lang="en-US" altLang="ko-KR" dirty="0"/>
          </a:p>
          <a:p>
            <a:r>
              <a:rPr lang="ko-KR" altLang="en-US" b="1" dirty="0"/>
              <a:t>브라우저 환경에서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person.last</a:t>
            </a:r>
            <a:r>
              <a:rPr lang="ko-KR" altLang="en-US" dirty="0"/>
              <a:t>는 평가되어 </a:t>
            </a:r>
            <a:r>
              <a:rPr lang="en-US" altLang="ko-KR" dirty="0"/>
              <a:t>undefined</a:t>
            </a:r>
            <a:r>
              <a:rPr lang="ko-KR" altLang="en-US" dirty="0"/>
              <a:t>를 반환</a:t>
            </a:r>
            <a:r>
              <a:rPr lang="en-US" altLang="ko-KR" dirty="0"/>
              <a:t>, name</a:t>
            </a:r>
            <a:r>
              <a:rPr lang="ko-KR" altLang="en-US" dirty="0"/>
              <a:t> 식별자는 평가되어 브라우저 전역 변수 </a:t>
            </a:r>
            <a:r>
              <a:rPr lang="en-US" altLang="ko-KR" dirty="0"/>
              <a:t>(name = ‘’)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ko-KR" altLang="en-US" dirty="0"/>
              <a:t>결론적으로 </a:t>
            </a:r>
            <a:r>
              <a:rPr lang="en-US" altLang="ko-KR" dirty="0"/>
              <a:t>undefined – ‘’</a:t>
            </a:r>
            <a:r>
              <a:rPr lang="ko-KR" altLang="en-US" dirty="0"/>
              <a:t>는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 전역 변수 </a:t>
            </a:r>
            <a:r>
              <a:rPr lang="en-US" altLang="ko-KR" dirty="0"/>
              <a:t>name</a:t>
            </a:r>
            <a:r>
              <a:rPr lang="ko-KR" altLang="en-US" dirty="0"/>
              <a:t>은 창의 크기를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Node.js </a:t>
            </a:r>
            <a:r>
              <a:rPr lang="ko-KR" altLang="en-US" b="1" dirty="0"/>
              <a:t>환경에서</a:t>
            </a:r>
            <a:r>
              <a:rPr lang="en-US" altLang="ko-KR" b="1" dirty="0"/>
              <a:t>,</a:t>
            </a:r>
          </a:p>
          <a:p>
            <a:r>
              <a:rPr lang="en-US" altLang="ko-KR" dirty="0" err="1"/>
              <a:t>person.last</a:t>
            </a:r>
            <a:r>
              <a:rPr lang="ko-KR" altLang="en-US" dirty="0"/>
              <a:t>는 평가되어 </a:t>
            </a:r>
            <a:r>
              <a:rPr lang="en-US" altLang="ko-KR" dirty="0"/>
              <a:t>undefined</a:t>
            </a:r>
            <a:r>
              <a:rPr lang="ko-KR" altLang="en-US" dirty="0"/>
              <a:t>를 반환</a:t>
            </a:r>
            <a:r>
              <a:rPr lang="en-US" altLang="ko-KR" dirty="0"/>
              <a:t>, name </a:t>
            </a:r>
            <a:r>
              <a:rPr lang="ko-KR" altLang="en-US" dirty="0"/>
              <a:t>식별자는 선언이 없으므로 </a:t>
            </a:r>
            <a:r>
              <a:rPr lang="en-US" altLang="ko-KR" dirty="0" err="1"/>
              <a:t>ReferenceError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477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프로퍼티 값 갱신</a:t>
            </a:r>
            <a:endParaRPr lang="en-US" altLang="ko-KR" b="1" dirty="0"/>
          </a:p>
          <a:p>
            <a:r>
              <a:rPr lang="en-US" altLang="ko-KR" dirty="0"/>
              <a:t>var person = {</a:t>
            </a:r>
          </a:p>
          <a:p>
            <a:r>
              <a:rPr lang="en-US" altLang="ko-KR" dirty="0"/>
              <a:t>	name : ‘Lee’,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person.name = ‘Kim’;</a:t>
            </a:r>
          </a:p>
          <a:p>
            <a:r>
              <a:rPr lang="en-US" altLang="ko-KR" dirty="0"/>
              <a:t>console.log(person.name); // ‘Kim’</a:t>
            </a:r>
          </a:p>
          <a:p>
            <a:endParaRPr lang="en-US" altLang="ko-KR" dirty="0"/>
          </a:p>
          <a:p>
            <a:r>
              <a:rPr lang="ko-KR" altLang="en-US" b="1" dirty="0"/>
              <a:t>프로퍼티 동적 생성</a:t>
            </a:r>
            <a:endParaRPr lang="en-US" altLang="ko-KR" b="1" dirty="0"/>
          </a:p>
          <a:p>
            <a:r>
              <a:rPr lang="en-US" altLang="ko-KR" dirty="0"/>
              <a:t>var person = {</a:t>
            </a:r>
          </a:p>
          <a:p>
            <a:r>
              <a:rPr lang="en-US" altLang="ko-KR" dirty="0"/>
              <a:t>	name : ‘Lee’,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person.age</a:t>
            </a:r>
            <a:r>
              <a:rPr lang="en-US" altLang="ko-KR" dirty="0"/>
              <a:t> = 20;</a:t>
            </a:r>
          </a:p>
          <a:p>
            <a:r>
              <a:rPr lang="en-US" altLang="ko-KR" dirty="0"/>
              <a:t>console.log(person); // {name: “Lee”, age: 20}</a:t>
            </a:r>
          </a:p>
          <a:p>
            <a:endParaRPr lang="en-US" altLang="ko-KR" dirty="0"/>
          </a:p>
          <a:p>
            <a:r>
              <a:rPr lang="ko-KR" altLang="en-US" b="1" dirty="0"/>
              <a:t>프로퍼티 삭제</a:t>
            </a:r>
            <a:endParaRPr lang="en-US" altLang="ko-KR" b="1" dirty="0"/>
          </a:p>
          <a:p>
            <a:r>
              <a:rPr lang="en-US" altLang="ko-KR" dirty="0"/>
              <a:t>var person = {</a:t>
            </a:r>
          </a:p>
          <a:p>
            <a:r>
              <a:rPr lang="en-US" altLang="ko-KR" dirty="0"/>
              <a:t>	name : ‘Lee’,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delete person.name;</a:t>
            </a:r>
          </a:p>
          <a:p>
            <a:r>
              <a:rPr lang="en-US" altLang="ko-KR" dirty="0"/>
              <a:t>delete </a:t>
            </a:r>
            <a:r>
              <a:rPr lang="en-US" altLang="ko-KR" dirty="0" err="1"/>
              <a:t>person.address</a:t>
            </a:r>
            <a:r>
              <a:rPr lang="en-US" altLang="ko-KR" dirty="0"/>
              <a:t>; // </a:t>
            </a:r>
            <a:r>
              <a:rPr lang="ko-KR" altLang="en-US" dirty="0"/>
              <a:t>존재하지 않는 프로퍼티를 삭제해도 에러는 발생하지 않음</a:t>
            </a:r>
            <a:endParaRPr lang="en-US" altLang="ko-KR" dirty="0"/>
          </a:p>
          <a:p>
            <a:r>
              <a:rPr lang="en-US" altLang="ko-KR" dirty="0"/>
              <a:t>console.log(person); // {}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06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61699"/>
            <a:ext cx="11931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ES6</a:t>
            </a:r>
            <a:r>
              <a:rPr lang="ko-KR" altLang="en-US" b="1" dirty="0"/>
              <a:t>에서 추가된 객체 </a:t>
            </a:r>
            <a:r>
              <a:rPr lang="ko-KR" altLang="en-US" b="1" dirty="0" err="1"/>
              <a:t>리터럴의</a:t>
            </a:r>
            <a:r>
              <a:rPr lang="ko-KR" altLang="en-US" b="1" dirty="0"/>
              <a:t> 확장 기능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프로퍼티 축약 표현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ES5</a:t>
            </a:r>
          </a:p>
          <a:p>
            <a:r>
              <a:rPr lang="en-US" altLang="ko-KR" dirty="0"/>
              <a:t>var x = 1, y = 2;</a:t>
            </a:r>
          </a:p>
          <a:p>
            <a:r>
              <a:rPr lang="en-US" altLang="ko-KR" dirty="0"/>
              <a:t>var obj = {</a:t>
            </a:r>
          </a:p>
          <a:p>
            <a:r>
              <a:rPr lang="en-US" altLang="ko-KR" dirty="0"/>
              <a:t>	x : x,</a:t>
            </a:r>
          </a:p>
          <a:p>
            <a:r>
              <a:rPr lang="en-US" altLang="ko-KR" dirty="0"/>
              <a:t>	y : y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b="1" dirty="0"/>
              <a:t>ES6</a:t>
            </a:r>
          </a:p>
          <a:p>
            <a:r>
              <a:rPr lang="en-US" altLang="ko-KR" dirty="0"/>
              <a:t>var x = 1, y = 2;</a:t>
            </a:r>
          </a:p>
          <a:p>
            <a:r>
              <a:rPr lang="en-US" altLang="ko-KR" dirty="0"/>
              <a:t>var obj = {x, y}</a:t>
            </a:r>
          </a:p>
        </p:txBody>
      </p:sp>
    </p:spTree>
    <p:extLst>
      <p:ext uri="{BB962C8B-B14F-4D97-AF65-F5344CB8AC3E}">
        <p14:creationId xmlns:p14="http://schemas.microsoft.com/office/powerpoint/2010/main" val="6634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914399" y="2734712"/>
            <a:ext cx="1012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변수 </a:t>
            </a:r>
            <a:r>
              <a:rPr lang="ko-KR" altLang="en-US" sz="6000" b="1" dirty="0" err="1"/>
              <a:t>호이스팅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38191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61699"/>
            <a:ext cx="11931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계산된 프로퍼티 이름</a:t>
            </a:r>
            <a:endParaRPr lang="en-US" altLang="ko-KR" dirty="0"/>
          </a:p>
          <a:p>
            <a:r>
              <a:rPr lang="ko-KR" altLang="en-US" dirty="0"/>
              <a:t>문자열 또는 문자열로 타입 변환할 수 있는 값으로 평가되는 표현식을 사용해 프로퍼티 키를 동적으로 생성</a:t>
            </a:r>
            <a:endParaRPr lang="en-US" altLang="ko-KR" dirty="0"/>
          </a:p>
          <a:p>
            <a:r>
              <a:rPr lang="ko-KR" altLang="en-US" dirty="0"/>
              <a:t>이때 대괄호로 묶어주어야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ES5</a:t>
            </a:r>
          </a:p>
          <a:p>
            <a:r>
              <a:rPr lang="en-US" altLang="ko-KR" dirty="0"/>
              <a:t>var prefix = ‘prop’;</a:t>
            </a:r>
          </a:p>
          <a:p>
            <a:r>
              <a:rPr lang="en-US" altLang="ko-KR" dirty="0"/>
              <a:t>var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var obj = {};</a:t>
            </a:r>
          </a:p>
          <a:p>
            <a:endParaRPr lang="en-US" altLang="ko-KR" dirty="0"/>
          </a:p>
          <a:p>
            <a:r>
              <a:rPr lang="en-US" altLang="ko-KR" dirty="0"/>
              <a:t>obj[prefix + ‘-’ + ++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obj[prefix + ‘-’ + ++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obj[prefix + ‘-’ + ++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ojb</a:t>
            </a:r>
            <a:r>
              <a:rPr lang="en-US" altLang="ko-KR" dirty="0"/>
              <a:t>); // {prop-1: 1, prop-2: 2, prop-3: 3}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82D6-077F-4D0C-9D56-F74182930287}"/>
              </a:ext>
            </a:extLst>
          </p:cNvPr>
          <p:cNvSpPr txBox="1"/>
          <p:nvPr/>
        </p:nvSpPr>
        <p:spPr>
          <a:xfrm>
            <a:off x="6096000" y="1964010"/>
            <a:ext cx="5692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ES6</a:t>
            </a:r>
          </a:p>
          <a:p>
            <a:r>
              <a:rPr lang="en-US" altLang="ko-KR" dirty="0"/>
              <a:t>var prefix = ‘prop’;</a:t>
            </a:r>
          </a:p>
          <a:p>
            <a:r>
              <a:rPr lang="en-US" altLang="ko-KR" dirty="0"/>
              <a:t>var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var obj = {;</a:t>
            </a:r>
          </a:p>
          <a:p>
            <a:r>
              <a:rPr lang="en-US" altLang="ko-KR" dirty="0"/>
              <a:t>	[`${prefix}-${++</a:t>
            </a:r>
            <a:r>
              <a:rPr lang="en-US" altLang="ko-KR" dirty="0" err="1"/>
              <a:t>i</a:t>
            </a:r>
            <a:r>
              <a:rPr lang="en-US" altLang="ko-KR" dirty="0"/>
              <a:t>}`]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[`${prefix}-${++</a:t>
            </a:r>
            <a:r>
              <a:rPr lang="en-US" altLang="ko-KR" dirty="0" err="1"/>
              <a:t>i</a:t>
            </a:r>
            <a:r>
              <a:rPr lang="en-US" altLang="ko-KR" dirty="0"/>
              <a:t>}`]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[`${prefix}-${++</a:t>
            </a:r>
            <a:r>
              <a:rPr lang="en-US" altLang="ko-KR" dirty="0" err="1"/>
              <a:t>i</a:t>
            </a:r>
            <a:r>
              <a:rPr lang="en-US" altLang="ko-KR" dirty="0"/>
              <a:t>}`]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ojb</a:t>
            </a:r>
            <a:r>
              <a:rPr lang="en-US" altLang="ko-KR" dirty="0"/>
              <a:t>); // {prop-1: 1, prop-2: 2, prop-3: 3}</a:t>
            </a:r>
          </a:p>
        </p:txBody>
      </p:sp>
    </p:spTree>
    <p:extLst>
      <p:ext uri="{BB962C8B-B14F-4D97-AF65-F5344CB8AC3E}">
        <p14:creationId xmlns:p14="http://schemas.microsoft.com/office/powerpoint/2010/main" val="297533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61699"/>
            <a:ext cx="1193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메서드 축약 표현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82D6-077F-4D0C-9D56-F74182930287}"/>
              </a:ext>
            </a:extLst>
          </p:cNvPr>
          <p:cNvSpPr txBox="1"/>
          <p:nvPr/>
        </p:nvSpPr>
        <p:spPr>
          <a:xfrm>
            <a:off x="251535" y="2116409"/>
            <a:ext cx="5692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ES5</a:t>
            </a:r>
          </a:p>
          <a:p>
            <a:r>
              <a:rPr lang="en-US" altLang="ko-KR" dirty="0"/>
              <a:t>var obj = {</a:t>
            </a:r>
          </a:p>
          <a:p>
            <a:r>
              <a:rPr lang="en-US" altLang="ko-KR" dirty="0"/>
              <a:t>	name: ‘Lee’,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sayHi</a:t>
            </a:r>
            <a:r>
              <a:rPr lang="en-US" altLang="ko-KR" dirty="0"/>
              <a:t>: function() {</a:t>
            </a:r>
          </a:p>
          <a:p>
            <a:r>
              <a:rPr lang="en-US" altLang="ko-KR" dirty="0"/>
              <a:t>		console.log(‘Hi! ‘ + this.name);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};</a:t>
            </a:r>
          </a:p>
          <a:p>
            <a:r>
              <a:rPr lang="en-US" altLang="ko-KR" dirty="0" err="1"/>
              <a:t>obj.sayHi</a:t>
            </a:r>
            <a:r>
              <a:rPr lang="en-US" altLang="ko-KR" dirty="0"/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57EB7-76FA-4380-A85E-4D8206D64EAF}"/>
              </a:ext>
            </a:extLst>
          </p:cNvPr>
          <p:cNvSpPr txBox="1"/>
          <p:nvPr/>
        </p:nvSpPr>
        <p:spPr>
          <a:xfrm>
            <a:off x="6248400" y="2116410"/>
            <a:ext cx="5692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ES6</a:t>
            </a:r>
          </a:p>
          <a:p>
            <a:r>
              <a:rPr lang="en-US" altLang="ko-KR" dirty="0"/>
              <a:t>var obj = {</a:t>
            </a:r>
          </a:p>
          <a:p>
            <a:r>
              <a:rPr lang="en-US" altLang="ko-KR" dirty="0"/>
              <a:t>	name: ‘Lee’,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sayHi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console.log(‘Hi! ‘ + this.name);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};</a:t>
            </a:r>
          </a:p>
          <a:p>
            <a:r>
              <a:rPr lang="en-US" altLang="ko-KR" dirty="0" err="1"/>
              <a:t>obj.sayHi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387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914399" y="2734712"/>
            <a:ext cx="1012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11</a:t>
            </a:r>
            <a:r>
              <a:rPr lang="ko-KR" altLang="en-US" sz="6000" b="1" dirty="0"/>
              <a:t>장</a:t>
            </a:r>
            <a:r>
              <a:rPr lang="en-US" altLang="ko-KR" sz="6000" b="1" dirty="0"/>
              <a:t>_</a:t>
            </a:r>
            <a:r>
              <a:rPr lang="ko-KR" altLang="en-US" sz="6000" b="1" dirty="0" err="1"/>
              <a:t>원시값과</a:t>
            </a:r>
            <a:r>
              <a:rPr lang="ko-KR" altLang="en-US" sz="6000" b="1" dirty="0"/>
              <a:t> 객체의 비교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44528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원시 타입과 객체 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원시 타입</a:t>
            </a:r>
            <a:endParaRPr lang="en-US" altLang="ko-KR" b="1" dirty="0"/>
          </a:p>
          <a:p>
            <a:r>
              <a:rPr lang="ko-KR" altLang="en-US" dirty="0"/>
              <a:t>변경 불가능한 값</a:t>
            </a:r>
            <a:endParaRPr lang="en-US" altLang="ko-KR" dirty="0"/>
          </a:p>
          <a:p>
            <a:r>
              <a:rPr lang="ko-KR" altLang="en-US" dirty="0"/>
              <a:t>변수에 실제 값이 저장</a:t>
            </a:r>
            <a:endParaRPr lang="en-US" altLang="ko-KR" dirty="0"/>
          </a:p>
          <a:p>
            <a:r>
              <a:rPr lang="ko-KR" altLang="en-US" dirty="0"/>
              <a:t>값에 의한 전달</a:t>
            </a:r>
            <a:r>
              <a:rPr lang="en-US" altLang="ko-KR" dirty="0"/>
              <a:t>(call by value)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값에 의한 전달은 </a:t>
            </a:r>
            <a:r>
              <a:rPr lang="en-US" altLang="ko-KR" dirty="0"/>
              <a:t>ECMAScript </a:t>
            </a:r>
            <a:r>
              <a:rPr lang="ko-KR" altLang="en-US" dirty="0"/>
              <a:t>사양에 등장하지 않는 용어</a:t>
            </a:r>
            <a:endParaRPr lang="en-US" altLang="ko-KR" dirty="0"/>
          </a:p>
          <a:p>
            <a:r>
              <a:rPr lang="ko-KR" altLang="en-US" dirty="0"/>
              <a:t>또한 엄격하게 표현하면 변수에는 값이 전달되는 것이 아니라 메모리 주소가 전달됨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객체 타입</a:t>
            </a:r>
            <a:endParaRPr lang="en-US" altLang="ko-KR" b="1" dirty="0"/>
          </a:p>
          <a:p>
            <a:r>
              <a:rPr lang="ko-KR" altLang="en-US" dirty="0"/>
              <a:t>변경 가능한 값</a:t>
            </a:r>
            <a:endParaRPr lang="en-US" altLang="ko-KR" dirty="0"/>
          </a:p>
          <a:p>
            <a:r>
              <a:rPr lang="ko-KR" altLang="en-US" dirty="0"/>
              <a:t>변수에 참조 값이 저장</a:t>
            </a:r>
            <a:endParaRPr lang="en-US" altLang="ko-KR" dirty="0"/>
          </a:p>
          <a:p>
            <a:r>
              <a:rPr lang="ko-KR" altLang="en-US" dirty="0"/>
              <a:t>참조에 의한 전달</a:t>
            </a:r>
            <a:r>
              <a:rPr lang="en-US" altLang="ko-KR" dirty="0"/>
              <a:t>(call by reference)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값에 의한 전달</a:t>
            </a:r>
            <a:r>
              <a:rPr lang="en-US" altLang="ko-KR" dirty="0"/>
              <a:t>, </a:t>
            </a:r>
            <a:r>
              <a:rPr lang="ko-KR" altLang="en-US" dirty="0"/>
              <a:t>참조에 의한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변수를 다른 변수에 할당하면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원시 타입은 값이 복사되어 전달</a:t>
            </a:r>
            <a:r>
              <a:rPr lang="en-US" altLang="ko-KR" dirty="0"/>
              <a:t>(</a:t>
            </a:r>
            <a:r>
              <a:rPr lang="ko-KR" altLang="en-US" dirty="0"/>
              <a:t>값에 의한 전달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객체 타입은 참조 값이 복사되어 전달</a:t>
            </a:r>
            <a:r>
              <a:rPr lang="en-US" altLang="ko-KR" dirty="0"/>
              <a:t>(</a:t>
            </a:r>
            <a:r>
              <a:rPr lang="ko-KR" altLang="en-US" dirty="0"/>
              <a:t>참조에 의한 전달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059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변경 불가능한 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변경 불가능한 </a:t>
            </a:r>
            <a:r>
              <a:rPr lang="ko-KR" altLang="en-US" b="1" dirty="0">
                <a:solidFill>
                  <a:srgbClr val="0070C0"/>
                </a:solidFill>
              </a:rPr>
              <a:t>값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불변성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읽기 전용 값으로</a:t>
            </a:r>
            <a:r>
              <a:rPr lang="en-US" altLang="ko-KR" dirty="0"/>
              <a:t>, </a:t>
            </a:r>
            <a:r>
              <a:rPr lang="ko-KR" altLang="en-US" dirty="0"/>
              <a:t>어떤 일이 있어도 불변</a:t>
            </a:r>
            <a:r>
              <a:rPr lang="en-US" altLang="ko-KR" dirty="0"/>
              <a:t>. </a:t>
            </a:r>
            <a:r>
              <a:rPr lang="ko-KR" altLang="en-US" dirty="0"/>
              <a:t>이는 데이터의 신뢰성 보장</a:t>
            </a:r>
            <a:endParaRPr lang="en-US" altLang="ko-KR" dirty="0"/>
          </a:p>
          <a:p>
            <a:r>
              <a:rPr lang="ko-KR" altLang="en-US" dirty="0"/>
              <a:t>변수가 아니라 값에 대한 진술</a:t>
            </a:r>
            <a:endParaRPr lang="en-US" altLang="ko-KR" dirty="0"/>
          </a:p>
          <a:p>
            <a:r>
              <a:rPr lang="ko-KR" altLang="en-US" dirty="0"/>
              <a:t>변수는 재할당이 가능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score;</a:t>
            </a:r>
          </a:p>
          <a:p>
            <a:pPr algn="ctr"/>
            <a:r>
              <a:rPr lang="en-US" altLang="ko-KR" dirty="0"/>
              <a:t>score = 80;</a:t>
            </a:r>
          </a:p>
          <a:p>
            <a:pPr algn="ctr"/>
            <a:r>
              <a:rPr lang="en-US" altLang="ko-KR" dirty="0"/>
              <a:t>score = 90;</a:t>
            </a:r>
          </a:p>
          <a:p>
            <a:endParaRPr lang="en-US" altLang="ko-KR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535FFD-ADFD-43AE-BA0D-C138239B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44406"/>
              </p:ext>
            </p:extLst>
          </p:nvPr>
        </p:nvGraphicFramePr>
        <p:xfrm>
          <a:off x="897830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1B27584-9907-44E6-AC9E-6725F7C9BEC0}"/>
              </a:ext>
            </a:extLst>
          </p:cNvPr>
          <p:cNvSpPr txBox="1"/>
          <p:nvPr/>
        </p:nvSpPr>
        <p:spPr>
          <a:xfrm>
            <a:off x="1400322" y="6362262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score;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A923656-B35E-4EF4-9FF5-63E37D75C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54726"/>
              </p:ext>
            </p:extLst>
          </p:nvPr>
        </p:nvGraphicFramePr>
        <p:xfrm>
          <a:off x="4643969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8C9FCDA-35EC-47DC-A138-98ABA9DFC588}"/>
              </a:ext>
            </a:extLst>
          </p:cNvPr>
          <p:cNvSpPr txBox="1"/>
          <p:nvPr/>
        </p:nvSpPr>
        <p:spPr>
          <a:xfrm>
            <a:off x="5183001" y="638562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80;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0EA1E97-D363-4E04-9C96-390216256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55413"/>
              </p:ext>
            </p:extLst>
          </p:nvPr>
        </p:nvGraphicFramePr>
        <p:xfrm>
          <a:off x="8416665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B0A5772-BC9D-450F-B10A-564DF691357F}"/>
              </a:ext>
            </a:extLst>
          </p:cNvPr>
          <p:cNvSpPr txBox="1"/>
          <p:nvPr/>
        </p:nvSpPr>
        <p:spPr>
          <a:xfrm>
            <a:off x="8955697" y="638562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90;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913B2-154F-488D-AA81-2EEE7B4DAF46}"/>
              </a:ext>
            </a:extLst>
          </p:cNvPr>
          <p:cNvSpPr txBox="1"/>
          <p:nvPr/>
        </p:nvSpPr>
        <p:spPr>
          <a:xfrm>
            <a:off x="3236304" y="5061607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196749-FD2E-4302-B71C-C8ED205F0402}"/>
              </a:ext>
            </a:extLst>
          </p:cNvPr>
          <p:cNvSpPr txBox="1"/>
          <p:nvPr/>
        </p:nvSpPr>
        <p:spPr>
          <a:xfrm>
            <a:off x="6960570" y="5510898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7B49E-00EB-4399-9F47-C1E439747930}"/>
              </a:ext>
            </a:extLst>
          </p:cNvPr>
          <p:cNvSpPr txBox="1"/>
          <p:nvPr/>
        </p:nvSpPr>
        <p:spPr>
          <a:xfrm>
            <a:off x="-544986" y="4265586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4136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문자열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문자열</a:t>
            </a:r>
            <a:endParaRPr lang="en-US" altLang="ko-KR" b="1" dirty="0"/>
          </a:p>
          <a:p>
            <a:r>
              <a:rPr lang="en-US" altLang="ko-KR" dirty="0"/>
              <a:t>- 1</a:t>
            </a:r>
            <a:r>
              <a:rPr lang="ko-KR" altLang="en-US" dirty="0"/>
              <a:t>개의 문자는 </a:t>
            </a:r>
            <a:r>
              <a:rPr lang="en-US" altLang="ko-KR" dirty="0"/>
              <a:t>2</a:t>
            </a:r>
            <a:r>
              <a:rPr lang="ko-KR" altLang="en-US" dirty="0"/>
              <a:t>바이트의 메모리 공간에 저장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숫자 값은 </a:t>
            </a:r>
            <a:r>
              <a:rPr lang="en-US" altLang="ko-KR" dirty="0"/>
              <a:t>1</a:t>
            </a:r>
            <a:r>
              <a:rPr lang="ko-KR" altLang="en-US" dirty="0"/>
              <a:t>도</a:t>
            </a:r>
            <a:r>
              <a:rPr lang="en-US" altLang="ko-KR" dirty="0"/>
              <a:t>, 1000000</a:t>
            </a:r>
            <a:r>
              <a:rPr lang="ko-KR" altLang="en-US" dirty="0"/>
              <a:t>도 동일한 </a:t>
            </a:r>
            <a:r>
              <a:rPr lang="en-US" altLang="ko-KR" dirty="0"/>
              <a:t>8</a:t>
            </a:r>
            <a:r>
              <a:rPr lang="ko-KR" altLang="en-US" dirty="0"/>
              <a:t>바이트가 필요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문자열 길이가 </a:t>
            </a:r>
            <a:r>
              <a:rPr lang="en-US" altLang="ko-KR" dirty="0"/>
              <a:t>10</a:t>
            </a:r>
            <a:r>
              <a:rPr lang="ko-KR" altLang="en-US" dirty="0"/>
              <a:t>인 경우</a:t>
            </a:r>
            <a:r>
              <a:rPr lang="en-US" altLang="ko-KR" dirty="0"/>
              <a:t>, 20</a:t>
            </a:r>
            <a:r>
              <a:rPr lang="ko-KR" altLang="en-US" dirty="0"/>
              <a:t>바이트 필요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주소 방향은 임의로 정한 것</a:t>
            </a:r>
            <a:endParaRPr lang="en-US" altLang="ko-KR" dirty="0"/>
          </a:p>
          <a:p>
            <a:pPr algn="ctr"/>
            <a:r>
              <a:rPr lang="en-US" altLang="ko-KR" dirty="0"/>
              <a:t>var str = ‘Hello’;</a:t>
            </a:r>
          </a:p>
          <a:p>
            <a:pPr algn="ctr"/>
            <a:r>
              <a:rPr lang="en-US" altLang="ko-KR" dirty="0"/>
              <a:t>str = ‘world’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E55E01-F9FB-48A3-A2A4-B79D0FCCD2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08496" y="2884146"/>
          <a:ext cx="2836473" cy="353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0x00000167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0x00000168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0x00000169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8295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0595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704249-128B-46F4-99F8-4ED1245A87F1}"/>
              </a:ext>
            </a:extLst>
          </p:cNvPr>
          <p:cNvSpPr txBox="1"/>
          <p:nvPr/>
        </p:nvSpPr>
        <p:spPr>
          <a:xfrm>
            <a:off x="1006434" y="4073316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E6976-452D-4CAB-9B41-F8F02A86E4E7}"/>
              </a:ext>
            </a:extLst>
          </p:cNvPr>
          <p:cNvSpPr txBox="1"/>
          <p:nvPr/>
        </p:nvSpPr>
        <p:spPr>
          <a:xfrm>
            <a:off x="5344969" y="5241717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str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EA6231D-1960-4237-A07D-CA6000D9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83143"/>
              </p:ext>
            </p:extLst>
          </p:nvPr>
        </p:nvGraphicFramePr>
        <p:xfrm>
          <a:off x="6847031" y="2884146"/>
          <a:ext cx="2836473" cy="353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0x00000167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0x00000168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0x00000169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8295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0x12345678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0x12345679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0595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1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문자열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문자열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유사 배열 객체이면서 </a:t>
            </a:r>
            <a:r>
              <a:rPr lang="ko-KR" altLang="en-US" dirty="0" err="1"/>
              <a:t>이터러블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읽기 전용 값으로</a:t>
            </a:r>
            <a:r>
              <a:rPr lang="en-US" altLang="ko-KR" dirty="0"/>
              <a:t>, </a:t>
            </a:r>
            <a:r>
              <a:rPr lang="ko-KR" altLang="en-US" dirty="0"/>
              <a:t>어떤 일이 있어도 불변</a:t>
            </a:r>
            <a:r>
              <a:rPr lang="en-US" altLang="ko-KR" dirty="0"/>
              <a:t>. </a:t>
            </a:r>
            <a:r>
              <a:rPr lang="ko-KR" altLang="en-US" dirty="0"/>
              <a:t>이는 데이터의 신뢰성 보장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유사 배열 객체</a:t>
            </a:r>
            <a:endParaRPr lang="en-US" altLang="ko-KR" dirty="0"/>
          </a:p>
          <a:p>
            <a:r>
              <a:rPr lang="ko-KR" altLang="en-US" dirty="0"/>
              <a:t>배열처럼 인덱스로 프로퍼티에 접근 가능</a:t>
            </a:r>
            <a:r>
              <a:rPr lang="en-US" altLang="ko-KR" dirty="0"/>
              <a:t>, length </a:t>
            </a:r>
            <a:r>
              <a:rPr lang="ko-KR" altLang="en-US" dirty="0"/>
              <a:t>프로퍼티를 갖는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 str = ‘string’;</a:t>
            </a:r>
          </a:p>
          <a:p>
            <a:r>
              <a:rPr lang="en-US" altLang="ko-KR" dirty="0"/>
              <a:t>console.log(str[0]);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str.length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원시 값인 문자열이 객체일수도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원시 값을 객체처럼 사용하면</a:t>
            </a:r>
            <a:r>
              <a:rPr lang="en-US" altLang="ko-KR" dirty="0"/>
              <a:t>, </a:t>
            </a:r>
            <a:r>
              <a:rPr lang="ko-KR" altLang="en-US" dirty="0"/>
              <a:t>원시 값을 감싸는 </a:t>
            </a:r>
            <a:r>
              <a:rPr lang="ko-KR" altLang="en-US" dirty="0">
                <a:solidFill>
                  <a:srgbClr val="C00000"/>
                </a:solidFill>
              </a:rPr>
              <a:t>래퍼 객체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9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문자열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문자열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읽기 전용 값으로</a:t>
            </a:r>
            <a:r>
              <a:rPr lang="en-US" altLang="ko-KR" dirty="0"/>
              <a:t>, </a:t>
            </a:r>
            <a:r>
              <a:rPr lang="ko-KR" altLang="en-US" dirty="0"/>
              <a:t>어떤 일이 있어도 불변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b="1" dirty="0">
                <a:solidFill>
                  <a:srgbClr val="C00000"/>
                </a:solidFill>
              </a:rPr>
              <a:t>데이터의 신뢰성 보장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var str = ‘string’;</a:t>
            </a:r>
          </a:p>
          <a:p>
            <a:r>
              <a:rPr lang="en-US" altLang="ko-KR" dirty="0"/>
              <a:t>str[0] = ‘S’;</a:t>
            </a:r>
          </a:p>
          <a:p>
            <a:r>
              <a:rPr lang="en-US" altLang="ko-KR" dirty="0"/>
              <a:t>console.log(str); // ‘string’ </a:t>
            </a:r>
            <a:r>
              <a:rPr lang="ko-KR" altLang="en-US" dirty="0"/>
              <a:t>데이터가 </a:t>
            </a:r>
            <a:r>
              <a:rPr lang="ko-KR" altLang="en-US" dirty="0" err="1"/>
              <a:t>안바뀜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887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값에 의한 전달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변수에 원시 값이 저장된 변수를 할당했을 때 무엇이 어떻게 전달되나</a:t>
            </a:r>
            <a:r>
              <a:rPr lang="en-US" altLang="ko-KR" dirty="0"/>
              <a:t>? </a:t>
            </a:r>
            <a:r>
              <a:rPr lang="ko-KR" altLang="en-US" b="1" dirty="0"/>
              <a:t>값에 의한 전달</a:t>
            </a:r>
            <a:endParaRPr lang="en-US" altLang="ko-KR" b="1" dirty="0"/>
          </a:p>
          <a:p>
            <a:endParaRPr lang="en-US" altLang="ko-KR" dirty="0"/>
          </a:p>
          <a:p>
            <a:pPr algn="ctr"/>
            <a:r>
              <a:rPr lang="en-US" altLang="ko-KR" dirty="0"/>
              <a:t>var score = 80;</a:t>
            </a:r>
          </a:p>
          <a:p>
            <a:pPr algn="ctr"/>
            <a:r>
              <a:rPr lang="en-US" altLang="ko-KR" dirty="0"/>
              <a:t>var copy = score;</a:t>
            </a:r>
          </a:p>
          <a:p>
            <a:pPr algn="ctr"/>
            <a:r>
              <a:rPr lang="en-US" altLang="ko-KR" dirty="0"/>
              <a:t>copy = 100;</a:t>
            </a:r>
          </a:p>
          <a:p>
            <a:pPr algn="ctr"/>
            <a:r>
              <a:rPr lang="en-US" altLang="ko-KR" dirty="0"/>
              <a:t>console.log(score, copy); // 80 100</a:t>
            </a:r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A099A4-E11E-4852-991B-CC36C1A6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73029"/>
              </p:ext>
            </p:extLst>
          </p:nvPr>
        </p:nvGraphicFramePr>
        <p:xfrm>
          <a:off x="886035" y="3174276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E2D675-1B26-4E05-9322-7822BBA5D06C}"/>
              </a:ext>
            </a:extLst>
          </p:cNvPr>
          <p:cNvSpPr txBox="1"/>
          <p:nvPr/>
        </p:nvSpPr>
        <p:spPr>
          <a:xfrm>
            <a:off x="1425067" y="6023774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</a:t>
            </a:r>
            <a:r>
              <a:rPr lang="ko-KR" altLang="en-US" b="1" dirty="0"/>
              <a:t> </a:t>
            </a:r>
            <a:r>
              <a:rPr lang="en-US" altLang="ko-KR" b="1" dirty="0"/>
              <a:t>score = 80;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7E1F816-1B04-4D04-9865-EF3728BB3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95898"/>
              </p:ext>
            </p:extLst>
          </p:nvPr>
        </p:nvGraphicFramePr>
        <p:xfrm>
          <a:off x="4658731" y="3174276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E29C22-7F4C-419B-BFB6-DB6219D4AF95}"/>
              </a:ext>
            </a:extLst>
          </p:cNvPr>
          <p:cNvSpPr txBox="1"/>
          <p:nvPr/>
        </p:nvSpPr>
        <p:spPr>
          <a:xfrm>
            <a:off x="5197763" y="6023774"/>
            <a:ext cx="219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copy = score;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7AFAC-0494-4711-AE78-5B04351FF2D7}"/>
              </a:ext>
            </a:extLst>
          </p:cNvPr>
          <p:cNvSpPr txBox="1"/>
          <p:nvPr/>
        </p:nvSpPr>
        <p:spPr>
          <a:xfrm>
            <a:off x="-570060" y="3976104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E6603-6D6A-4507-B64E-43EBB723811C}"/>
              </a:ext>
            </a:extLst>
          </p:cNvPr>
          <p:cNvSpPr txBox="1"/>
          <p:nvPr/>
        </p:nvSpPr>
        <p:spPr>
          <a:xfrm>
            <a:off x="3221796" y="472059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BF0E8-B339-4199-BAA4-2D5B3C4F9AA4}"/>
              </a:ext>
            </a:extLst>
          </p:cNvPr>
          <p:cNvSpPr txBox="1"/>
          <p:nvPr/>
        </p:nvSpPr>
        <p:spPr>
          <a:xfrm>
            <a:off x="3202636" y="3976103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754FB2-9057-4CCB-8893-E6D5E8080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62394"/>
              </p:ext>
            </p:extLst>
          </p:nvPr>
        </p:nvGraphicFramePr>
        <p:xfrm>
          <a:off x="8431427" y="3174276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4371A72-0B7A-4A3E-81CE-9C16A5202B7D}"/>
              </a:ext>
            </a:extLst>
          </p:cNvPr>
          <p:cNvSpPr txBox="1"/>
          <p:nvPr/>
        </p:nvSpPr>
        <p:spPr>
          <a:xfrm>
            <a:off x="8970459" y="6023774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100;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3EE02-C2D5-4197-8194-EEC994011604}"/>
              </a:ext>
            </a:extLst>
          </p:cNvPr>
          <p:cNvSpPr txBox="1"/>
          <p:nvPr/>
        </p:nvSpPr>
        <p:spPr>
          <a:xfrm>
            <a:off x="6975332" y="514905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33112-EB3D-45A0-B987-E95A5BE1A490}"/>
              </a:ext>
            </a:extLst>
          </p:cNvPr>
          <p:cNvSpPr txBox="1"/>
          <p:nvPr/>
        </p:nvSpPr>
        <p:spPr>
          <a:xfrm>
            <a:off x="6975331" y="3929936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E65F142-3EEA-4D4C-B49B-8A28545FE009}"/>
              </a:ext>
            </a:extLst>
          </p:cNvPr>
          <p:cNvSpPr/>
          <p:nvPr/>
        </p:nvSpPr>
        <p:spPr>
          <a:xfrm rot="5400000">
            <a:off x="6947764" y="4371507"/>
            <a:ext cx="1047450" cy="389386"/>
          </a:xfrm>
          <a:prstGeom prst="curved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4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값에 의한 전달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 그림은 </a:t>
            </a:r>
            <a:r>
              <a:rPr lang="en-US" altLang="ko-KR" dirty="0"/>
              <a:t>JS </a:t>
            </a:r>
            <a:r>
              <a:rPr lang="ko-KR" altLang="en-US" dirty="0"/>
              <a:t>엔진의 내부 동작과 정확히 일치하지 않을 수 있음</a:t>
            </a:r>
            <a:endParaRPr lang="en-US" altLang="ko-KR" dirty="0"/>
          </a:p>
          <a:p>
            <a:r>
              <a:rPr lang="en-US" altLang="ko-KR" dirty="0"/>
              <a:t>ECMAScript </a:t>
            </a:r>
            <a:r>
              <a:rPr lang="ko-KR" altLang="en-US" dirty="0"/>
              <a:t>사양에는 변수를 통해 메모리를 어떻게 관리해야 하는지 명확하게 정의되어 있지 않음</a:t>
            </a:r>
            <a:endParaRPr lang="en-US" altLang="ko-KR" dirty="0"/>
          </a:p>
          <a:p>
            <a:r>
              <a:rPr lang="ko-KR" altLang="en-US" dirty="0"/>
              <a:t>실제로는 자바스크립트 엔진을 구현하는 제조사에 따라 </a:t>
            </a:r>
            <a:r>
              <a:rPr lang="ko-KR" altLang="en-US" b="1" dirty="0"/>
              <a:t>내부 동작 방식에 미묘한 차이가 있을 수 있음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var score = 80;</a:t>
            </a:r>
          </a:p>
          <a:p>
            <a:pPr algn="ctr"/>
            <a:r>
              <a:rPr lang="en-US" altLang="ko-KR" dirty="0"/>
              <a:t>var copy = score;</a:t>
            </a:r>
          </a:p>
          <a:p>
            <a:pPr algn="ctr"/>
            <a:r>
              <a:rPr lang="en-US" altLang="ko-KR" dirty="0"/>
              <a:t>copy = 100;</a:t>
            </a:r>
          </a:p>
          <a:p>
            <a:pPr algn="ctr"/>
            <a:r>
              <a:rPr lang="ko-KR" altLang="en-US" dirty="0"/>
              <a:t>아래는 기존과 다른 방식의 동작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A099A4-E11E-4852-991B-CC36C1A6EE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035" y="3174276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E2D675-1B26-4E05-9322-7822BBA5D06C}"/>
              </a:ext>
            </a:extLst>
          </p:cNvPr>
          <p:cNvSpPr txBox="1"/>
          <p:nvPr/>
        </p:nvSpPr>
        <p:spPr>
          <a:xfrm>
            <a:off x="1425067" y="6023774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</a:t>
            </a:r>
            <a:r>
              <a:rPr lang="ko-KR" altLang="en-US" b="1" dirty="0"/>
              <a:t> </a:t>
            </a:r>
            <a:r>
              <a:rPr lang="en-US" altLang="ko-KR" b="1" dirty="0"/>
              <a:t>score = 80;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7E1F816-1B04-4D04-9865-EF3728BB3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30379"/>
              </p:ext>
            </p:extLst>
          </p:nvPr>
        </p:nvGraphicFramePr>
        <p:xfrm>
          <a:off x="4658731" y="3174276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E29C22-7F4C-419B-BFB6-DB6219D4AF95}"/>
              </a:ext>
            </a:extLst>
          </p:cNvPr>
          <p:cNvSpPr txBox="1"/>
          <p:nvPr/>
        </p:nvSpPr>
        <p:spPr>
          <a:xfrm>
            <a:off x="5197763" y="6023774"/>
            <a:ext cx="219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copy = score;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7AFAC-0494-4711-AE78-5B04351FF2D7}"/>
              </a:ext>
            </a:extLst>
          </p:cNvPr>
          <p:cNvSpPr txBox="1"/>
          <p:nvPr/>
        </p:nvSpPr>
        <p:spPr>
          <a:xfrm>
            <a:off x="-570060" y="3976104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E6603-6D6A-4507-B64E-43EBB723811C}"/>
              </a:ext>
            </a:extLst>
          </p:cNvPr>
          <p:cNvSpPr txBox="1"/>
          <p:nvPr/>
        </p:nvSpPr>
        <p:spPr>
          <a:xfrm>
            <a:off x="3188444" y="4067710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BF0E8-B339-4199-BAA4-2D5B3C4F9AA4}"/>
              </a:ext>
            </a:extLst>
          </p:cNvPr>
          <p:cNvSpPr txBox="1"/>
          <p:nvPr/>
        </p:nvSpPr>
        <p:spPr>
          <a:xfrm>
            <a:off x="3221796" y="3790711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754FB2-9057-4CCB-8893-E6D5E8080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2711"/>
              </p:ext>
            </p:extLst>
          </p:nvPr>
        </p:nvGraphicFramePr>
        <p:xfrm>
          <a:off x="8431427" y="3174276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4371A72-0B7A-4A3E-81CE-9C16A5202B7D}"/>
              </a:ext>
            </a:extLst>
          </p:cNvPr>
          <p:cNvSpPr txBox="1"/>
          <p:nvPr/>
        </p:nvSpPr>
        <p:spPr>
          <a:xfrm>
            <a:off x="8970459" y="6023774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100;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3EE02-C2D5-4197-8194-EEC994011604}"/>
              </a:ext>
            </a:extLst>
          </p:cNvPr>
          <p:cNvSpPr txBox="1"/>
          <p:nvPr/>
        </p:nvSpPr>
        <p:spPr>
          <a:xfrm>
            <a:off x="6941978" y="514328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33112-EB3D-45A0-B987-E95A5BE1A490}"/>
              </a:ext>
            </a:extLst>
          </p:cNvPr>
          <p:cNvSpPr txBox="1"/>
          <p:nvPr/>
        </p:nvSpPr>
        <p:spPr>
          <a:xfrm>
            <a:off x="6941978" y="3929937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7805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변수 </a:t>
            </a:r>
            <a:r>
              <a:rPr lang="ko-KR" altLang="en-US" sz="3200" dirty="0" err="1"/>
              <a:t>호이스팅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중요한 것은 </a:t>
            </a:r>
            <a:r>
              <a:rPr lang="ko-KR" altLang="en-US" b="1" u="sng" dirty="0">
                <a:solidFill>
                  <a:srgbClr val="C00000"/>
                </a:solidFill>
              </a:rPr>
              <a:t>값의 할당과 선언은 분리된다</a:t>
            </a:r>
            <a:r>
              <a:rPr lang="ko-KR" altLang="en-US" b="1" dirty="0">
                <a:solidFill>
                  <a:srgbClr val="C00000"/>
                </a:solidFill>
              </a:rPr>
              <a:t>는 점</a:t>
            </a:r>
            <a:endParaRPr lang="en-US" altLang="ko-KR" dirty="0"/>
          </a:p>
          <a:p>
            <a:r>
              <a:rPr lang="ko-KR" altLang="en-US" dirty="0"/>
              <a:t>자바스크립트 엔진은</a:t>
            </a:r>
            <a:r>
              <a:rPr lang="en-US" altLang="ko-KR" dirty="0"/>
              <a:t> </a:t>
            </a:r>
            <a:r>
              <a:rPr lang="ko-KR" altLang="en-US" dirty="0"/>
              <a:t>소스 코드를 두가지 과정으로 나누어서 실행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평가 </a:t>
            </a:r>
            <a:r>
              <a:rPr lang="en-US" altLang="ko-KR" dirty="0"/>
              <a:t>(2) </a:t>
            </a:r>
            <a:r>
              <a:rPr lang="ko-KR" altLang="en-US" dirty="0"/>
              <a:t>실행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런타임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과정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181141-05F2-4FA3-AD6C-90CFB67A3911}"/>
              </a:ext>
            </a:extLst>
          </p:cNvPr>
          <p:cNvGrpSpPr/>
          <p:nvPr/>
        </p:nvGrpSpPr>
        <p:grpSpPr>
          <a:xfrm>
            <a:off x="1251751" y="2612317"/>
            <a:ext cx="9206144" cy="2302910"/>
            <a:chOff x="1349406" y="3794383"/>
            <a:chExt cx="9623394" cy="26455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FC5085-A11B-4281-A9F7-D2693B2FC090}"/>
                </a:ext>
              </a:extLst>
            </p:cNvPr>
            <p:cNvSpPr txBox="1"/>
            <p:nvPr/>
          </p:nvSpPr>
          <p:spPr>
            <a:xfrm>
              <a:off x="1349406" y="3794383"/>
              <a:ext cx="96233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/>
                <a:t>var result = 10 + 20;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5C0C1B-ACB4-44A0-B043-AB5847F8975A}"/>
                </a:ext>
              </a:extLst>
            </p:cNvPr>
            <p:cNvSpPr/>
            <p:nvPr/>
          </p:nvSpPr>
          <p:spPr>
            <a:xfrm>
              <a:off x="1953087" y="3897296"/>
              <a:ext cx="4142913" cy="11079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48AFB2-9DFC-47E7-8700-94A3FB2DA43A}"/>
                </a:ext>
              </a:extLst>
            </p:cNvPr>
            <p:cNvSpPr txBox="1"/>
            <p:nvPr/>
          </p:nvSpPr>
          <p:spPr>
            <a:xfrm>
              <a:off x="2914093" y="5098666"/>
              <a:ext cx="2220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C00000"/>
                  </a:solidFill>
                </a:rPr>
                <a:t>평가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(</a:t>
              </a:r>
              <a:r>
                <a:rPr lang="ko-KR" altLang="en-US" sz="2800" b="1" dirty="0">
                  <a:solidFill>
                    <a:srgbClr val="C00000"/>
                  </a:solidFill>
                </a:rPr>
                <a:t>선언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4" name="화살표: 위로 구부러짐 13">
              <a:extLst>
                <a:ext uri="{FF2B5EF4-FFF2-40B4-BE49-F238E27FC236}">
                  <a16:creationId xmlns:a16="http://schemas.microsoft.com/office/drawing/2014/main" id="{A0D7782B-9CD8-429D-9C45-6D9675BD594D}"/>
                </a:ext>
              </a:extLst>
            </p:cNvPr>
            <p:cNvSpPr/>
            <p:nvPr/>
          </p:nvSpPr>
          <p:spPr>
            <a:xfrm flipH="1">
              <a:off x="5526349" y="5254995"/>
              <a:ext cx="1358284" cy="532661"/>
            </a:xfrm>
            <a:prstGeom prst="curved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6E0E17-F54A-4FCB-9DC5-6FE453C839E9}"/>
                </a:ext>
              </a:extLst>
            </p:cNvPr>
            <p:cNvSpPr txBox="1"/>
            <p:nvPr/>
          </p:nvSpPr>
          <p:spPr>
            <a:xfrm>
              <a:off x="4979632" y="5916684"/>
              <a:ext cx="254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C00000"/>
                  </a:solidFill>
                </a:rPr>
                <a:t>실행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(</a:t>
              </a:r>
              <a:r>
                <a:rPr lang="ko-KR" altLang="en-US" sz="2800" b="1" dirty="0">
                  <a:solidFill>
                    <a:srgbClr val="C00000"/>
                  </a:solidFill>
                </a:rPr>
                <a:t>할당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622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값에 의한 전달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score = 80;</a:t>
            </a:r>
          </a:p>
          <a:p>
            <a:r>
              <a:rPr lang="en-US" altLang="ko-KR" dirty="0"/>
              <a:t>var copy = score;</a:t>
            </a:r>
          </a:p>
          <a:p>
            <a:r>
              <a:rPr lang="en-US" altLang="ko-KR" dirty="0"/>
              <a:t>var copy = score</a:t>
            </a:r>
            <a:r>
              <a:rPr lang="ko-KR" altLang="en-US" dirty="0"/>
              <a:t>는 두 가지 평가 방식이 존재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새로운 </a:t>
            </a:r>
            <a:r>
              <a:rPr lang="en-US" altLang="ko-KR" dirty="0"/>
              <a:t>80</a:t>
            </a:r>
            <a:r>
              <a:rPr lang="ko-KR" altLang="en-US" dirty="0"/>
              <a:t>을 생성해서 메모리 주소를 전달</a:t>
            </a:r>
            <a:r>
              <a:rPr lang="en-US" altLang="ko-KR" dirty="0"/>
              <a:t>. </a:t>
            </a:r>
            <a:r>
              <a:rPr lang="ko-KR" altLang="en-US" dirty="0"/>
              <a:t>할당 시점에 두 변수가 기억하는 메모리 주소가 다름</a:t>
            </a:r>
            <a:endParaRPr lang="en-US" altLang="ko-KR" dirty="0"/>
          </a:p>
          <a:p>
            <a:r>
              <a:rPr lang="en-US" altLang="ko-KR" dirty="0"/>
              <a:t>(2) score </a:t>
            </a:r>
            <a:r>
              <a:rPr lang="ko-KR" altLang="en-US" dirty="0"/>
              <a:t>메모리 주소를 그대로 전달</a:t>
            </a:r>
            <a:r>
              <a:rPr lang="en-US" altLang="ko-KR" dirty="0"/>
              <a:t>. </a:t>
            </a:r>
            <a:r>
              <a:rPr lang="ko-KR" altLang="en-US" dirty="0"/>
              <a:t>할당 시점에 두 변수가 기억하는 메모리 주소가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것은</a:t>
            </a:r>
            <a:r>
              <a:rPr lang="en-US" altLang="ko-KR" dirty="0"/>
              <a:t> </a:t>
            </a:r>
            <a:r>
              <a:rPr lang="ko-KR" altLang="en-US" b="1" dirty="0"/>
              <a:t>재할당</a:t>
            </a:r>
            <a:endParaRPr lang="en-US" altLang="ko-KR" b="1" dirty="0"/>
          </a:p>
          <a:p>
            <a:r>
              <a:rPr lang="ko-KR" altLang="en-US" dirty="0"/>
              <a:t>어떤 </a:t>
            </a:r>
            <a:r>
              <a:rPr lang="ko-KR" altLang="en-US" dirty="0" err="1"/>
              <a:t>경우든</a:t>
            </a:r>
            <a:r>
              <a:rPr lang="ko-KR" altLang="en-US" dirty="0"/>
              <a:t> 재할당을 </a:t>
            </a:r>
            <a:r>
              <a:rPr lang="ko-KR" altLang="en-US" dirty="0" err="1"/>
              <a:t>하게되면</a:t>
            </a:r>
            <a:r>
              <a:rPr lang="ko-KR" altLang="en-US" dirty="0"/>
              <a:t> 두 변수의 원시 값은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서로 다른 메모리 공간에 저장된 별개의 값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ko-KR" altLang="en-US" dirty="0"/>
              <a:t>된다는 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75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변수 </a:t>
            </a:r>
            <a:r>
              <a:rPr lang="ko-KR" altLang="en-US" sz="3200" dirty="0" err="1"/>
              <a:t>호이스팅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console.log(score); // </a:t>
            </a:r>
            <a:r>
              <a:rPr lang="ko-KR" altLang="en-US" dirty="0"/>
              <a:t>에러가 아닌 </a:t>
            </a:r>
            <a:r>
              <a:rPr lang="en-US" altLang="ko-KR" dirty="0"/>
              <a:t>undefined</a:t>
            </a:r>
            <a:r>
              <a:rPr lang="ko-KR" altLang="en-US" dirty="0"/>
              <a:t>가 나오는 현상을 </a:t>
            </a:r>
            <a:r>
              <a:rPr lang="ko-KR" altLang="en-US" b="1" dirty="0">
                <a:solidFill>
                  <a:srgbClr val="C00000"/>
                </a:solidFill>
              </a:rPr>
              <a:t>변수 </a:t>
            </a:r>
            <a:r>
              <a:rPr lang="ko-KR" altLang="en-US" b="1" dirty="0" err="1">
                <a:solidFill>
                  <a:srgbClr val="C00000"/>
                </a:solidFill>
              </a:rPr>
              <a:t>호이스팅</a:t>
            </a:r>
            <a:r>
              <a:rPr lang="ko-KR" altLang="en-US" dirty="0"/>
              <a:t> 이라고 함</a:t>
            </a:r>
            <a:endParaRPr lang="en-US" altLang="ko-KR" dirty="0"/>
          </a:p>
          <a:p>
            <a:r>
              <a:rPr lang="en-US" altLang="ko-KR" dirty="0"/>
              <a:t>var score = 100;</a:t>
            </a:r>
          </a:p>
          <a:p>
            <a:endParaRPr lang="en-US" altLang="ko-KR" dirty="0"/>
          </a:p>
          <a:p>
            <a:r>
              <a:rPr lang="ko-KR" altLang="en-US" b="1" dirty="0"/>
              <a:t>그렇다면 </a:t>
            </a:r>
            <a:r>
              <a:rPr lang="en-US" altLang="ko-KR" b="1" dirty="0"/>
              <a:t>Hoist</a:t>
            </a:r>
            <a:r>
              <a:rPr lang="ko-KR" altLang="en-US" b="1" dirty="0"/>
              <a:t>는 무슨 뜻일까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소형의 </a:t>
            </a:r>
            <a:r>
              <a:rPr lang="ko-KR" altLang="en-US" dirty="0" err="1"/>
              <a:t>감아올리는</a:t>
            </a:r>
            <a:r>
              <a:rPr lang="ko-KR" altLang="en-US" dirty="0"/>
              <a:t> 장치</a:t>
            </a:r>
            <a:r>
              <a:rPr lang="en-US" altLang="ko-KR" dirty="0"/>
              <a:t>. </a:t>
            </a:r>
            <a:r>
              <a:rPr lang="ko-KR" altLang="en-US" dirty="0"/>
              <a:t>공장 내의 재료 운반</a:t>
            </a:r>
            <a:r>
              <a:rPr lang="en-US" altLang="ko-KR" dirty="0"/>
              <a:t>·</a:t>
            </a:r>
            <a:r>
              <a:rPr lang="ko-KR" altLang="en-US" dirty="0"/>
              <a:t>조립에 사용하며</a:t>
            </a:r>
            <a:r>
              <a:rPr lang="en-US" altLang="ko-KR" dirty="0"/>
              <a:t>, </a:t>
            </a:r>
            <a:r>
              <a:rPr lang="ko-KR" altLang="en-US" dirty="0"/>
              <a:t>들보 위에서 이동시킴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Device</a:t>
            </a:r>
            <a:r>
              <a:rPr lang="ko-KR" altLang="en-US" dirty="0"/>
              <a:t>의 개념에서 </a:t>
            </a:r>
            <a:r>
              <a:rPr lang="en-US" altLang="ko-KR" dirty="0"/>
              <a:t>Hoist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가지로 구분됨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Wire</a:t>
            </a:r>
            <a:r>
              <a:rPr lang="ko-KR" altLang="en-US" dirty="0"/>
              <a:t> </a:t>
            </a:r>
            <a:r>
              <a:rPr lang="en-US" altLang="ko-KR" dirty="0"/>
              <a:t>rope or Chain hoist(</a:t>
            </a:r>
            <a:r>
              <a:rPr lang="ko-KR" altLang="en-US" dirty="0"/>
              <a:t>원치</a:t>
            </a:r>
            <a:r>
              <a:rPr lang="en-US" altLang="ko-KR" dirty="0"/>
              <a:t>, </a:t>
            </a:r>
            <a:r>
              <a:rPr lang="ko-KR" altLang="en-US" dirty="0"/>
              <a:t>크레인용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Construction Hoists(</a:t>
            </a:r>
            <a:r>
              <a:rPr lang="ko-KR" altLang="en-US" dirty="0"/>
              <a:t>건축용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Mine hoists(</a:t>
            </a:r>
            <a:r>
              <a:rPr lang="ko-KR" altLang="en-US" dirty="0"/>
              <a:t>광산 채굴용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A7371-0E84-48B2-9126-00E9D05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3" y="2957224"/>
            <a:ext cx="3760494" cy="32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변수 </a:t>
            </a:r>
            <a:r>
              <a:rPr lang="ko-KR" altLang="en-US" sz="3200" dirty="0" err="1"/>
              <a:t>호이스팅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Hoist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r>
              <a:rPr lang="ko-KR" altLang="en-US" dirty="0"/>
              <a:t>변수 선언문이 코드의 선두로 끌어 올려진 것처럼 동작하는 자바스크립트 고유의 특징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ko-KR" altLang="en-US" dirty="0" err="1"/>
              <a:t>선언뿐만</a:t>
            </a:r>
            <a:r>
              <a:rPr lang="ko-KR" altLang="en-US" dirty="0"/>
              <a:t> 아니라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var, let, const, function, function*, class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/>
              <a:t>키워드를 사용해서 선언하는 모든 식별자 해당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변수 선언은 두 단계로 나뉨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/>
              <a:t>선언 단계</a:t>
            </a:r>
            <a:r>
              <a:rPr lang="ko-KR" altLang="en-US" dirty="0"/>
              <a:t> 변수 이름을 실행 컨텍스트의 </a:t>
            </a:r>
            <a:r>
              <a:rPr lang="ko-KR" altLang="en-US" u="sng" dirty="0"/>
              <a:t>전역 환경 레코드</a:t>
            </a:r>
            <a:r>
              <a:rPr lang="en-US" altLang="ko-KR" u="sng" dirty="0"/>
              <a:t>(</a:t>
            </a:r>
            <a:r>
              <a:rPr lang="ko-KR" altLang="en-US" u="sng" dirty="0"/>
              <a:t>혹은 함수 환경 레코드</a:t>
            </a:r>
            <a:r>
              <a:rPr lang="en-US" altLang="ko-KR" u="sng" dirty="0"/>
              <a:t>)</a:t>
            </a:r>
            <a:r>
              <a:rPr lang="ko-KR" altLang="en-US" u="sng" dirty="0"/>
              <a:t>에 등록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위 키워드 모두 해당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ko-KR" altLang="en-US" b="1" dirty="0"/>
              <a:t>초기화 단계 </a:t>
            </a:r>
            <a:r>
              <a:rPr lang="ko-KR" altLang="en-US" dirty="0"/>
              <a:t>메모리 공간 확보 및 연결</a:t>
            </a:r>
            <a:r>
              <a:rPr lang="en-US" altLang="ko-KR" dirty="0"/>
              <a:t>,</a:t>
            </a:r>
            <a:r>
              <a:rPr lang="ko-KR" altLang="en-US" dirty="0"/>
              <a:t> 암묵적인 </a:t>
            </a:r>
            <a:r>
              <a:rPr lang="en-US" altLang="ko-KR" dirty="0"/>
              <a:t>undefined </a:t>
            </a:r>
            <a:r>
              <a:rPr lang="ko-KR" altLang="en-US" dirty="0"/>
              <a:t>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변수는 </a:t>
            </a:r>
            <a:r>
              <a:rPr lang="ko-KR" altLang="en-US" b="1" dirty="0"/>
              <a:t>선언</a:t>
            </a:r>
            <a:r>
              <a:rPr lang="en-US" altLang="ko-KR" b="1" dirty="0"/>
              <a:t>(declaration)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함수는 </a:t>
            </a:r>
            <a:r>
              <a:rPr lang="ko-KR" altLang="en-US" b="1" dirty="0"/>
              <a:t>정의</a:t>
            </a:r>
            <a:r>
              <a:rPr lang="en-US" altLang="ko-KR" b="1" dirty="0"/>
              <a:t>(definition)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선언문이 평가되면</a:t>
            </a:r>
            <a:r>
              <a:rPr lang="en-US" altLang="ko-KR" dirty="0"/>
              <a:t>, </a:t>
            </a:r>
            <a:r>
              <a:rPr lang="ko-KR" altLang="en-US" dirty="0"/>
              <a:t>식별자가 암묵적으로 생성되고 함수 객체가 할당됨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89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var</a:t>
            </a:r>
            <a:r>
              <a:rPr lang="ko-KR" altLang="en-US" sz="3200" dirty="0"/>
              <a:t> 키워드와 </a:t>
            </a:r>
            <a:r>
              <a:rPr lang="en-US" altLang="ko-KR" sz="3200" dirty="0"/>
              <a:t>let </a:t>
            </a:r>
            <a:r>
              <a:rPr lang="ko-KR" altLang="en-US" sz="3200" dirty="0"/>
              <a:t>키워드의 </a:t>
            </a:r>
            <a:r>
              <a:rPr lang="ko-KR" altLang="en-US" sz="3200" dirty="0" err="1"/>
              <a:t>호이스팅</a:t>
            </a:r>
            <a:r>
              <a:rPr lang="ko-KR" altLang="en-US" sz="3200" dirty="0"/>
              <a:t> 차이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71293"/>
            <a:ext cx="119315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var </a:t>
            </a:r>
            <a:r>
              <a:rPr lang="ko-KR" altLang="en-US" b="1" dirty="0"/>
              <a:t>키워드의 변수 선언 단계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dirty="0"/>
              <a:t>선언 단계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초기화 단계 </a:t>
            </a:r>
            <a:endParaRPr lang="en-US" altLang="ko-KR" dirty="0"/>
          </a:p>
          <a:p>
            <a:r>
              <a:rPr lang="ko-KR" altLang="en-US" b="1" dirty="0"/>
              <a:t>선언 단계 초기화 단계 동시에 발생</a:t>
            </a:r>
            <a:endParaRPr lang="en-US" altLang="ko-KR" b="1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console.log(foo); // undefined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var foo;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console.log(foo); // undefined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foo = 1;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console.log(foo); // 1</a:t>
            </a:r>
          </a:p>
          <a:p>
            <a:endParaRPr lang="en-US" altLang="ko-KR" b="1" dirty="0"/>
          </a:p>
          <a:p>
            <a:r>
              <a:rPr lang="en-US" altLang="ko-KR" b="1" dirty="0"/>
              <a:t>let </a:t>
            </a:r>
            <a:r>
              <a:rPr lang="ko-KR" altLang="en-US" b="1" dirty="0"/>
              <a:t>키워드의 변수 선언 단계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dirty="0"/>
              <a:t>선언 단계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TDZ(Temporal Dead Zone)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초기화 단계</a:t>
            </a:r>
            <a:endParaRPr lang="en-US" altLang="ko-KR" dirty="0"/>
          </a:p>
          <a:p>
            <a:r>
              <a:rPr lang="ko-KR" altLang="en-US" b="1" dirty="0"/>
              <a:t>선언 단계 초기화 단계 나뉘어서 발생</a:t>
            </a:r>
            <a:endParaRPr lang="en-US" altLang="ko-KR" b="1" dirty="0"/>
          </a:p>
          <a:p>
            <a:r>
              <a:rPr lang="en-US" altLang="ko-KR" dirty="0">
                <a:solidFill>
                  <a:srgbClr val="FF0000"/>
                </a:solidFill>
              </a:rPr>
              <a:t>console.log(foo); // </a:t>
            </a:r>
            <a:r>
              <a:rPr lang="en-US" altLang="ko-KR" dirty="0" err="1">
                <a:solidFill>
                  <a:srgbClr val="FF0000"/>
                </a:solidFill>
              </a:rPr>
              <a:t>ReferenceError</a:t>
            </a:r>
            <a:r>
              <a:rPr lang="en-US" altLang="ko-KR" dirty="0">
                <a:solidFill>
                  <a:srgbClr val="FF0000"/>
                </a:solidFill>
              </a:rPr>
              <a:t> : foo is not defined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let foo;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console.log(foo); // undefined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foo = 1;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console.log(foo); // 1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66A81-5327-4EE9-8E94-678F2661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65" y="1746518"/>
            <a:ext cx="6100076" cy="1299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B54C33-FECF-4E8C-AAB0-E1ABD534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59" y="4198415"/>
            <a:ext cx="5610888" cy="22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var</a:t>
            </a:r>
            <a:r>
              <a:rPr lang="ko-KR" altLang="en-US" sz="3200" dirty="0"/>
              <a:t> 키워드와 </a:t>
            </a:r>
            <a:r>
              <a:rPr lang="en-US" altLang="ko-KR" sz="3200" dirty="0"/>
              <a:t>let </a:t>
            </a:r>
            <a:r>
              <a:rPr lang="ko-KR" altLang="en-US" sz="3200" dirty="0"/>
              <a:t>키워드의 </a:t>
            </a:r>
            <a:r>
              <a:rPr lang="ko-KR" altLang="en-US" sz="3200" dirty="0" err="1"/>
              <a:t>호이스팅</a:t>
            </a:r>
            <a:r>
              <a:rPr lang="ko-KR" altLang="en-US" sz="3200" dirty="0"/>
              <a:t> 차이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71293"/>
            <a:ext cx="11931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그럼 </a:t>
            </a:r>
            <a:r>
              <a:rPr lang="en-US" altLang="ko-KR" b="1" dirty="0"/>
              <a:t>let </a:t>
            </a:r>
            <a:r>
              <a:rPr lang="ko-KR" altLang="en-US" b="1" dirty="0"/>
              <a:t>키워드는 </a:t>
            </a:r>
            <a:r>
              <a:rPr lang="ko-KR" altLang="en-US" b="1" dirty="0" err="1"/>
              <a:t>호이스팅이</a:t>
            </a:r>
            <a:r>
              <a:rPr lang="ko-KR" altLang="en-US" b="1" dirty="0"/>
              <a:t> 안 일어나는 것일까</a:t>
            </a:r>
            <a:r>
              <a:rPr lang="en-US" altLang="ko-KR" b="1" dirty="0"/>
              <a:t>? </a:t>
            </a:r>
            <a:r>
              <a:rPr lang="ko-KR" altLang="en-US" b="1" dirty="0"/>
              <a:t>아니다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호이스팅이</a:t>
            </a:r>
            <a:r>
              <a:rPr lang="ko-KR" altLang="en-US" dirty="0"/>
              <a:t> 안 일어났다면 아래 코드에서 </a:t>
            </a:r>
            <a:r>
              <a:rPr lang="en-US" altLang="ko-KR" dirty="0"/>
              <a:t>console.log</a:t>
            </a:r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을 가리키고 있을 것</a:t>
            </a:r>
            <a:endParaRPr lang="en-US" altLang="ko-KR" dirty="0"/>
          </a:p>
          <a:p>
            <a:r>
              <a:rPr lang="en-US" altLang="ko-KR" dirty="0"/>
              <a:t>let foo = 1;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console.log(foo); // </a:t>
            </a:r>
            <a:r>
              <a:rPr lang="en-US" altLang="ko-KR" dirty="0" err="1"/>
              <a:t>ReferenceError</a:t>
            </a:r>
            <a:r>
              <a:rPr lang="en-US" altLang="ko-KR" dirty="0"/>
              <a:t>: Cannot access ‘foo’ before </a:t>
            </a:r>
            <a:r>
              <a:rPr lang="en-US" altLang="ko-KR" dirty="0" err="1"/>
              <a:t>initializeation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let foo = 2;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4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914399" y="2734712"/>
            <a:ext cx="1012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10</a:t>
            </a:r>
            <a:r>
              <a:rPr lang="ko-KR" altLang="en-US" sz="6000" b="1" dirty="0"/>
              <a:t>장</a:t>
            </a:r>
            <a:r>
              <a:rPr lang="en-US" altLang="ko-KR" sz="6000" b="1" dirty="0"/>
              <a:t>_</a:t>
            </a:r>
            <a:r>
              <a:rPr lang="ko-KR" altLang="en-US" sz="6000" b="1" dirty="0"/>
              <a:t>객체 </a:t>
            </a:r>
            <a:r>
              <a:rPr lang="ko-KR" altLang="en-US" sz="6000" b="1" dirty="0" err="1"/>
              <a:t>리터럴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5003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객체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 자바스크립트는 객체 기반의 프로그래밍 언어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자바스크립트를 구성하는 거의 모든 것이 객체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원시 값은 변경 불가능 하지만</a:t>
            </a:r>
            <a:r>
              <a:rPr lang="en-US" altLang="ko-KR" dirty="0"/>
              <a:t>, </a:t>
            </a:r>
            <a:r>
              <a:rPr lang="ko-KR" altLang="en-US" dirty="0"/>
              <a:t>객체 값은 변경이 가능함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상태</a:t>
            </a:r>
            <a:r>
              <a:rPr lang="en-US" altLang="ko-KR" dirty="0"/>
              <a:t>(</a:t>
            </a:r>
            <a:r>
              <a:rPr lang="ko-KR" altLang="en-US" dirty="0"/>
              <a:t>프로퍼티</a:t>
            </a:r>
            <a:r>
              <a:rPr lang="en-US" altLang="ko-KR" dirty="0"/>
              <a:t>)</a:t>
            </a:r>
            <a:r>
              <a:rPr lang="ko-KR" altLang="en-US" dirty="0"/>
              <a:t>와 동작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을 하나의 단위로 구성함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프로퍼티</a:t>
            </a:r>
            <a:r>
              <a:rPr lang="en-US" altLang="ko-KR" dirty="0"/>
              <a:t>:</a:t>
            </a:r>
            <a:r>
              <a:rPr lang="ko-KR" altLang="en-US" dirty="0"/>
              <a:t> 객체의 상태를 나타내는 값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메서드</a:t>
            </a:r>
            <a:r>
              <a:rPr lang="en-US" altLang="ko-KR" dirty="0"/>
              <a:t>: </a:t>
            </a:r>
            <a:r>
              <a:rPr lang="ko-KR" altLang="en-US" dirty="0"/>
              <a:t>프로퍼티를 참고하고 조작할 수 있는 동작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프로퍼티 값이 함수일 경우</a:t>
            </a:r>
            <a:r>
              <a:rPr lang="en-US" altLang="ko-KR" dirty="0"/>
              <a:t>, </a:t>
            </a:r>
            <a:r>
              <a:rPr lang="ko-KR" altLang="en-US" dirty="0"/>
              <a:t>일반 함수와 구분하기 위해 메서드라고 명명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CD66F-9181-4BD6-9420-5A138F6E994E}"/>
              </a:ext>
            </a:extLst>
          </p:cNvPr>
          <p:cNvSpPr txBox="1"/>
          <p:nvPr/>
        </p:nvSpPr>
        <p:spPr>
          <a:xfrm>
            <a:off x="1251751" y="3429000"/>
            <a:ext cx="104869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var counter = {</a:t>
            </a:r>
          </a:p>
          <a:p>
            <a:r>
              <a:rPr lang="en-US" altLang="ko-KR" sz="3200" b="1" dirty="0"/>
              <a:t>	num : 0, </a:t>
            </a:r>
          </a:p>
          <a:p>
            <a:r>
              <a:rPr lang="en-US" altLang="ko-KR" sz="3200" b="1" dirty="0"/>
              <a:t>	increase : function () {</a:t>
            </a:r>
          </a:p>
          <a:p>
            <a:r>
              <a:rPr lang="en-US" altLang="ko-KR" sz="3200" b="1" dirty="0"/>
              <a:t>		</a:t>
            </a:r>
            <a:r>
              <a:rPr lang="en-US" altLang="ko-KR" sz="3200" b="1" dirty="0" err="1"/>
              <a:t>this.num</a:t>
            </a:r>
            <a:r>
              <a:rPr lang="en-US" altLang="ko-KR" sz="3200" b="1" dirty="0"/>
              <a:t>++;</a:t>
            </a:r>
          </a:p>
          <a:p>
            <a:r>
              <a:rPr lang="en-US" altLang="ko-KR" sz="3200" b="1" dirty="0"/>
              <a:t>	}</a:t>
            </a:r>
          </a:p>
          <a:p>
            <a:r>
              <a:rPr lang="en-US" altLang="ko-KR" sz="3200" b="1" dirty="0"/>
              <a:t>};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FD022-A0DA-4906-BB88-377AA7A6F860}"/>
              </a:ext>
            </a:extLst>
          </p:cNvPr>
          <p:cNvSpPr txBox="1"/>
          <p:nvPr/>
        </p:nvSpPr>
        <p:spPr>
          <a:xfrm>
            <a:off x="4151970" y="3973623"/>
            <a:ext cx="680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</a:rPr>
              <a:t>프로퍼티 키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</a:rPr>
              <a:t>프로퍼티 값 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ko-KR" altLang="en-US" sz="2800" b="1" dirty="0">
                <a:solidFill>
                  <a:srgbClr val="C00000"/>
                </a:solidFill>
              </a:rPr>
              <a:t>프로퍼티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AAB471-EDCA-4107-A6B6-B7E71290DBCA}"/>
              </a:ext>
            </a:extLst>
          </p:cNvPr>
          <p:cNvSpPr/>
          <p:nvPr/>
        </p:nvSpPr>
        <p:spPr>
          <a:xfrm>
            <a:off x="2160637" y="3973623"/>
            <a:ext cx="1754909" cy="52322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847669-972F-4B10-8CF0-5AB90724FD0C}"/>
              </a:ext>
            </a:extLst>
          </p:cNvPr>
          <p:cNvSpPr/>
          <p:nvPr/>
        </p:nvSpPr>
        <p:spPr>
          <a:xfrm>
            <a:off x="2113559" y="4495058"/>
            <a:ext cx="4619078" cy="1504128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0BD08-53F5-400B-9F1A-718F61CF29A0}"/>
              </a:ext>
            </a:extLst>
          </p:cNvPr>
          <p:cNvSpPr txBox="1"/>
          <p:nvPr/>
        </p:nvSpPr>
        <p:spPr>
          <a:xfrm>
            <a:off x="6910885" y="4998859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</a:rPr>
              <a:t>메서드 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0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2197</Words>
  <Application>Microsoft Office PowerPoint</Application>
  <PresentationFormat>와이드스크린</PresentationFormat>
  <Paragraphs>469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917</cp:revision>
  <dcterms:created xsi:type="dcterms:W3CDTF">2021-08-02T02:13:35Z</dcterms:created>
  <dcterms:modified xsi:type="dcterms:W3CDTF">2021-08-15T22:40:24Z</dcterms:modified>
</cp:coreProperties>
</file>