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65" r:id="rId4"/>
    <p:sldId id="259" r:id="rId5"/>
    <p:sldId id="268" r:id="rId6"/>
    <p:sldId id="269" r:id="rId7"/>
    <p:sldId id="270" r:id="rId8"/>
    <p:sldId id="266" r:id="rId9"/>
    <p:sldId id="271" r:id="rId10"/>
    <p:sldId id="272" r:id="rId11"/>
    <p:sldId id="273" r:id="rId12"/>
    <p:sldId id="275" r:id="rId13"/>
    <p:sldId id="257" r:id="rId14"/>
    <p:sldId id="276" r:id="rId15"/>
    <p:sldId id="278" r:id="rId16"/>
    <p:sldId id="279" r:id="rId17"/>
    <p:sldId id="280" r:id="rId18"/>
    <p:sldId id="281" r:id="rId19"/>
    <p:sldId id="282" r:id="rId20"/>
    <p:sldId id="290" r:id="rId21"/>
    <p:sldId id="292" r:id="rId22"/>
    <p:sldId id="293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3E53-F342-4E9E-BC57-D5B1941E8908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3116E-C073-410A-ABA8-8A44B5381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5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3CC42-9BF9-4762-A4E7-AAE548B0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DEF686-3C5C-41B3-877A-552238557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8AE4D-2A89-4672-B43D-C033A44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F9C07-1AA8-4A3C-A913-BB2D9EDB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7D067-B2BD-4C4D-A232-FEEC8B21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217DC-9D97-409C-A5F2-143AEA70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3DA29-4F70-4F08-BE2A-F61C1532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15C4B-1159-4546-BFB2-ABA27D36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28CCF-FADE-47CB-8B9A-1371CB8C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E2ADC-3E0F-45D4-835F-5077EF3A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20050-AD92-4BB8-83F5-C644AB241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FBF9E-1AAC-4F36-9E9C-47449E1E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9E6BE-C7CE-46E0-B747-3C3FE1CA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F3D56-5553-49F3-AA7A-201C42F6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CD891-91C5-4F45-826E-FD397954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1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E1B0-154B-4892-BE2F-1662E7CA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6E6D8-7253-4164-80BB-12B3245A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1CA48-7EC2-4650-98D2-05D5B70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CA24C-F12F-4AD0-A74D-8227EB00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A27-D759-4A24-BDE5-33959464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1369A-4DFA-4C94-B5AA-F17B3C3C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5A99-A1F7-4B2D-803D-2B3E07A6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514AA-0467-4A07-89AC-A2CEA4F9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3AE6-1C86-41B2-A21E-5D159D8E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09C9C-7FA1-4094-B61B-9CB7C6CD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783A-4545-4F33-9738-121A3344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35F40-E999-42F1-B508-08CCD10C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3F27-35E1-42D9-9229-E37F888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19CE5-E775-4C2D-9703-670188C4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D22B-8C4A-45A4-8991-D153735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19EE5-2383-4F12-B50C-7B7B973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809D0-0D71-47F5-86FD-661E015D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42062-F1F2-4CDD-BF7A-0C3BB272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3683F-5F66-4730-8044-A6E0BA4D7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22D7F-53B9-4CA4-90FE-A530AC492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F42E0-7080-4FB8-AB03-19AC9A571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247F08-A90D-4CFE-832C-618002BF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D86F1-83C8-4A75-BCCB-CD6A0FCA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267658-1274-4D21-A3C5-DBA24B73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C3A0E-2097-4A68-8F99-92F3885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8FB5A1-CFBC-4BC1-9D9E-FD6D724E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42DFAA-FF2C-4B7E-9AE0-B796C3A4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32A58-859D-4BDB-BDDB-79D7036C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C4004-B798-49F8-B9B8-493BEF2B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EE023-D907-4D04-8CD6-7871F1E4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90B03-85B7-4DCC-BA2E-FA7EE1C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6296-BBB3-45FF-A7D0-04665500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F45D4-7C28-47CF-8CE8-45368934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430F6-F16F-45D7-BE8C-31073233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B0539-702C-49C7-92F5-2BDD887D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6A7B8-C14A-433E-9D73-EB9A97D0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5BE67-C5E1-449A-961E-621B7FB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E070-F813-42A5-841A-2A5140D4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4F4CD8-E076-4AB6-9EEE-DF4F23AC6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49DAE-899D-44A3-AA64-A10804F8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7D866-741F-4AA5-AE0D-3860C3CF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E2677-8455-446E-A23A-9B47EF20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E740-3CEA-4378-821D-CD0BE935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E3F68-D90D-454E-B761-3AA922A2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8C7E0-2E52-4333-8310-0F53C9B4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872D7-F53A-4716-B6BA-798E84819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E282-24AE-4CE9-9BB3-D39516657B11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44301-FDF6-48F0-9487-9D2734F4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F3A01-ACCA-4A49-94AC-F3E93623E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shcode.co.kr/questions/7560/javascript-%EC%9E%90%EB%B0%94%EC%8A%A4%ED%81%AC%EB%A6%BD%ED%8A%B8%EB%8A%94-%EC%BB%B4%ED%8C%8C%EC%9D%BC%EC%96%B8%EC%96%B4%EC%9D%B8%EA%B0%80%EC%9A%94-%EC%9D%B8%ED%84%B0%ED%94%84%EB%A6%AC%ED%84%B0-%EC%96%B8%EC%96%B4%EC%9D%B8%EA%B0%80%EC%9A%94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24890F-7E68-40D7-85EB-745E38DF32F0}"/>
              </a:ext>
            </a:extLst>
          </p:cNvPr>
          <p:cNvSpPr txBox="1"/>
          <p:nvPr/>
        </p:nvSpPr>
        <p:spPr>
          <a:xfrm>
            <a:off x="1376038" y="2459504"/>
            <a:ext cx="9215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모던 자바스크립트</a:t>
            </a:r>
            <a:endParaRPr lang="en-US" altLang="ko-KR" sz="6000" b="1" dirty="0"/>
          </a:p>
          <a:p>
            <a:pPr algn="ctr"/>
            <a:r>
              <a:rPr lang="en-US" altLang="ko-KR" sz="6000" dirty="0"/>
              <a:t>Deep Dive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1169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950477"/>
            <a:ext cx="11931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표현식인 문과</a:t>
            </a:r>
            <a:r>
              <a:rPr lang="en-US" altLang="ko-KR" b="1" dirty="0"/>
              <a:t> </a:t>
            </a:r>
            <a:r>
              <a:rPr lang="ko-KR" altLang="en-US" b="1" dirty="0"/>
              <a:t>표현식이 아닌 문</a:t>
            </a:r>
            <a:endParaRPr lang="en-US" altLang="ko-KR" b="1" dirty="0"/>
          </a:p>
          <a:p>
            <a:endParaRPr lang="en-US" altLang="ko-KR" b="1" dirty="0"/>
          </a:p>
          <a:p>
            <a:pPr algn="ctr"/>
            <a:r>
              <a:rPr lang="en-US" altLang="ko-KR" dirty="0"/>
              <a:t>var x; // </a:t>
            </a:r>
            <a:r>
              <a:rPr lang="ko-KR" altLang="en-US" dirty="0"/>
              <a:t>표현식이 아닌 문</a:t>
            </a:r>
            <a:endParaRPr lang="en-US" altLang="ko-KR" dirty="0"/>
          </a:p>
          <a:p>
            <a:pPr algn="ctr"/>
            <a:r>
              <a:rPr lang="en-US" altLang="ko-KR" dirty="0"/>
              <a:t>x = 1 + 2; // </a:t>
            </a:r>
            <a:r>
              <a:rPr lang="ko-KR" altLang="en-US" dirty="0"/>
              <a:t>표현식인 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구별하는 가장 간단한 방법은 </a:t>
            </a:r>
            <a:r>
              <a:rPr lang="ko-KR" altLang="en-US" b="1" dirty="0"/>
              <a:t>변수에 할당해 보는 것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표현식인 문은 </a:t>
            </a:r>
            <a:r>
              <a:rPr lang="ko-KR" altLang="en-US" b="1" dirty="0"/>
              <a:t>값으로 평가될 수 있으므로</a:t>
            </a:r>
            <a:r>
              <a:rPr lang="ko-KR" altLang="en-US" dirty="0"/>
              <a:t> 할당이 가능</a:t>
            </a:r>
            <a:endParaRPr lang="en-US" altLang="ko-KR" dirty="0"/>
          </a:p>
          <a:p>
            <a:r>
              <a:rPr lang="ko-KR" altLang="en-US" dirty="0"/>
              <a:t>표현식이 아닌 문은 </a:t>
            </a:r>
            <a:r>
              <a:rPr lang="ko-KR" altLang="en-US" b="1" dirty="0"/>
              <a:t>값으로 평가될 수 없으므로</a:t>
            </a:r>
            <a:r>
              <a:rPr lang="ko-KR" altLang="en-US" dirty="0"/>
              <a:t> 할당이 불가능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var foo = var x; // </a:t>
            </a:r>
            <a:r>
              <a:rPr lang="en-US" altLang="ko-KR" dirty="0" err="1"/>
              <a:t>SyntaxError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var foo = x = 100; // x = 100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으로 평가</a:t>
            </a:r>
            <a:endParaRPr lang="en-US" altLang="ko-KR" dirty="0"/>
          </a:p>
          <a:p>
            <a:pPr algn="ctr"/>
            <a:r>
              <a:rPr lang="en-US" altLang="ko-KR" dirty="0"/>
              <a:t>console.log(foo); // 100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408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950477"/>
            <a:ext cx="11931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완료 값</a:t>
            </a:r>
            <a:r>
              <a:rPr lang="en-US" altLang="ko-KR" b="1" dirty="0"/>
              <a:t>(completion value)</a:t>
            </a:r>
          </a:p>
          <a:p>
            <a:r>
              <a:rPr lang="ko-KR" altLang="en-US" dirty="0"/>
              <a:t>크롬 개발자 도구에서 표현식이 아닌 문을 실행하면 언제나 </a:t>
            </a:r>
            <a:r>
              <a:rPr lang="en-US" altLang="ko-KR" dirty="0"/>
              <a:t>undefined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이를 완료 값이라 하며</a:t>
            </a:r>
            <a:r>
              <a:rPr lang="en-US" altLang="ko-KR" dirty="0"/>
              <a:t>, </a:t>
            </a:r>
            <a:r>
              <a:rPr lang="ko-KR" altLang="en-US" dirty="0"/>
              <a:t>표현식의 평가 결과가 아니므로 변수에 할당할 수 없고 참조할 수 없음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표현식인 문을 실행하면 언제나 평가된 값을 반환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65BC66-AA89-4960-8D93-402EE489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580" y="2310617"/>
            <a:ext cx="2514951" cy="92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53A012-2C93-4E6D-A67E-EAF664062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97" y="4516679"/>
            <a:ext cx="138131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6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B7D9FC-7FC8-43A6-BE91-D948E168DCC0}"/>
              </a:ext>
            </a:extLst>
          </p:cNvPr>
          <p:cNvSpPr txBox="1"/>
          <p:nvPr/>
        </p:nvSpPr>
        <p:spPr>
          <a:xfrm>
            <a:off x="1367160" y="2734712"/>
            <a:ext cx="921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4</a:t>
            </a:r>
            <a:r>
              <a:rPr lang="ko-KR" altLang="en-US" sz="6000" b="1" dirty="0"/>
              <a:t>장</a:t>
            </a:r>
            <a:r>
              <a:rPr lang="en-US" altLang="ko-KR" sz="6000" b="1" dirty="0"/>
              <a:t>_</a:t>
            </a:r>
            <a:r>
              <a:rPr lang="ko-KR" altLang="en-US" sz="6000" b="1" dirty="0"/>
              <a:t>변수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5219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애플리케이션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운영체제에서 실행되는 모든 소프트웨어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소스코드가 아닌</a:t>
            </a:r>
            <a:r>
              <a:rPr lang="en-US" altLang="ko-KR" dirty="0"/>
              <a:t>, </a:t>
            </a:r>
            <a:r>
              <a:rPr lang="ko-KR" altLang="en-US" dirty="0"/>
              <a:t>실행 파일 자체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b="1" dirty="0"/>
              <a:t>실제로 </a:t>
            </a:r>
            <a:r>
              <a:rPr lang="ko-KR" altLang="en-US" b="1" dirty="0" err="1"/>
              <a:t>기능을하는</a:t>
            </a:r>
            <a:r>
              <a:rPr lang="ko-KR" altLang="en-US" b="1" dirty="0"/>
              <a:t> 최종 상태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입력으로 데이터를 받고</a:t>
            </a:r>
            <a:r>
              <a:rPr lang="en-US" altLang="ko-KR" dirty="0"/>
              <a:t>, </a:t>
            </a:r>
            <a:r>
              <a:rPr lang="ko-KR" altLang="en-US" dirty="0"/>
              <a:t>출력으로 결과물을 내놓음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변수는 이러한 </a:t>
            </a:r>
            <a:r>
              <a:rPr lang="ko-KR" altLang="en-US" b="1" dirty="0"/>
              <a:t>데이터를 관리하기 위한 핵심 개념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7277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사람은 계산과 기억을 모두 두뇌에서 담당</a:t>
            </a:r>
            <a:endParaRPr lang="en-US" altLang="ko-KR" dirty="0"/>
          </a:p>
          <a:p>
            <a:r>
              <a:rPr lang="ko-KR" altLang="en-US" dirty="0"/>
              <a:t>컴퓨터는 계산은 </a:t>
            </a:r>
            <a:r>
              <a:rPr lang="en-US" altLang="ko-KR" b="1" dirty="0"/>
              <a:t>CPU</a:t>
            </a:r>
            <a:r>
              <a:rPr lang="en-US" altLang="ko-KR" dirty="0"/>
              <a:t>, </a:t>
            </a:r>
            <a:r>
              <a:rPr lang="ko-KR" altLang="en-US" dirty="0"/>
              <a:t>기억은 </a:t>
            </a:r>
            <a:r>
              <a:rPr lang="ko-KR" altLang="en-US" b="1" dirty="0"/>
              <a:t>메모리</a:t>
            </a:r>
            <a:r>
              <a:rPr lang="ko-KR" altLang="en-US" dirty="0"/>
              <a:t>에서 담당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메모리 특징</a:t>
            </a:r>
            <a:br>
              <a:rPr lang="en-US" altLang="ko-KR" dirty="0"/>
            </a:br>
            <a:r>
              <a:rPr lang="en-US" altLang="ko-KR" dirty="0"/>
              <a:t>(1) </a:t>
            </a:r>
            <a:r>
              <a:rPr lang="ko-KR" altLang="en-US" dirty="0"/>
              <a:t>메모리는 데이터를 저장하는 셀의 집합체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셀 하나의 크기는 </a:t>
            </a:r>
            <a:r>
              <a:rPr lang="en-US" altLang="ko-KR" dirty="0"/>
              <a:t>1</a:t>
            </a:r>
            <a:r>
              <a:rPr lang="ko-KR" altLang="en-US" dirty="0"/>
              <a:t>바이트이며</a:t>
            </a:r>
            <a:r>
              <a:rPr lang="en-US" altLang="ko-KR" dirty="0"/>
              <a:t>, </a:t>
            </a:r>
            <a:r>
              <a:rPr lang="ko-KR" altLang="en-US" dirty="0"/>
              <a:t>고유한 메모리 주소를 가짐</a:t>
            </a:r>
            <a:endParaRPr lang="en-US" altLang="ko-KR" dirty="0"/>
          </a:p>
          <a:p>
            <a:r>
              <a:rPr lang="en-US" altLang="ko-KR" dirty="0"/>
              <a:t>4GB </a:t>
            </a:r>
            <a:r>
              <a:rPr lang="ko-KR" altLang="en-US" dirty="0"/>
              <a:t>기준 </a:t>
            </a:r>
            <a:r>
              <a:rPr lang="en-US" altLang="ko-KR" dirty="0"/>
              <a:t>0x00000000~0xFFFFFFFFF</a:t>
            </a:r>
            <a:r>
              <a:rPr lang="ko-KR" altLang="en-US" dirty="0"/>
              <a:t>까지의 메모리 주소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컴퓨터는 </a:t>
            </a:r>
            <a:r>
              <a:rPr lang="en-US" altLang="ko-KR" dirty="0"/>
              <a:t>1</a:t>
            </a:r>
            <a:r>
              <a:rPr lang="ko-KR" altLang="en-US" dirty="0"/>
              <a:t>바이트 단위로 데이터를 저장하거나 읽음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/>
              <a:t>컴퓨터는 모든 데이터를 </a:t>
            </a:r>
            <a:r>
              <a:rPr lang="en-US" altLang="ko-KR" dirty="0"/>
              <a:t>2</a:t>
            </a:r>
            <a:r>
              <a:rPr lang="ko-KR" altLang="en-US" dirty="0"/>
              <a:t>진수로 저장</a:t>
            </a:r>
            <a:r>
              <a:rPr lang="en-US" altLang="ko-KR" dirty="0"/>
              <a:t>(</a:t>
            </a:r>
            <a:r>
              <a:rPr lang="ko-KR" altLang="en-US" dirty="0"/>
              <a:t>편의상 </a:t>
            </a:r>
            <a:r>
              <a:rPr lang="en-US" altLang="ko-KR" dirty="0"/>
              <a:t>10</a:t>
            </a:r>
            <a:r>
              <a:rPr lang="ko-KR" altLang="en-US" dirty="0"/>
              <a:t>진수로 표시함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모든 데이터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02147E-2238-4044-86E5-8992B2340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86506"/>
              </p:ext>
            </p:extLst>
          </p:nvPr>
        </p:nvGraphicFramePr>
        <p:xfrm>
          <a:off x="7413749" y="2093502"/>
          <a:ext cx="3188070" cy="3898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21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545049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57726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0x000000F2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4126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51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0x00001332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04187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DF5199-A652-4270-8ED9-1DF75D29A0F5}"/>
              </a:ext>
            </a:extLst>
          </p:cNvPr>
          <p:cNvSpPr txBox="1"/>
          <p:nvPr/>
        </p:nvSpPr>
        <p:spPr>
          <a:xfrm>
            <a:off x="7560231" y="6134126"/>
            <a:ext cx="141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메모리 주소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28118-D890-4DCB-8C78-693719682ECF}"/>
              </a:ext>
            </a:extLst>
          </p:cNvPr>
          <p:cNvSpPr txBox="1"/>
          <p:nvPr/>
        </p:nvSpPr>
        <p:spPr>
          <a:xfrm>
            <a:off x="9096561" y="6134126"/>
            <a:ext cx="141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메모리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2A246-C1D8-44AD-8DB2-C9BAEB0A280C}"/>
              </a:ext>
            </a:extLst>
          </p:cNvPr>
          <p:cNvSpPr txBox="1"/>
          <p:nvPr/>
        </p:nvSpPr>
        <p:spPr>
          <a:xfrm>
            <a:off x="10642755" y="2093502"/>
            <a:ext cx="13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메모리 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1414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02147E-2238-4044-86E5-8992B2340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65824"/>
              </p:ext>
            </p:extLst>
          </p:nvPr>
        </p:nvGraphicFramePr>
        <p:xfrm>
          <a:off x="1420427" y="1645180"/>
          <a:ext cx="3188070" cy="3898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21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545049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57726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0x000000F2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4126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51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0x00001332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04187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DF5199-A652-4270-8ED9-1DF75D29A0F5}"/>
              </a:ext>
            </a:extLst>
          </p:cNvPr>
          <p:cNvSpPr txBox="1"/>
          <p:nvPr/>
        </p:nvSpPr>
        <p:spPr>
          <a:xfrm>
            <a:off x="1566909" y="5685804"/>
            <a:ext cx="141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메모리 주소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28118-D890-4DCB-8C78-693719682ECF}"/>
              </a:ext>
            </a:extLst>
          </p:cNvPr>
          <p:cNvSpPr txBox="1"/>
          <p:nvPr/>
        </p:nvSpPr>
        <p:spPr>
          <a:xfrm>
            <a:off x="3103239" y="5685804"/>
            <a:ext cx="141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메모리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E5DEEE-44BD-462F-AE4F-F10B51AB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05" y="2720219"/>
            <a:ext cx="1859302" cy="1585451"/>
          </a:xfrm>
          <a:prstGeom prst="rect">
            <a:avLst/>
          </a:prstGeom>
        </p:spPr>
      </p:pic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EFB8D046-9C8C-4CAF-B8F0-A45FCEC3031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927106" y="2720218"/>
            <a:ext cx="2656399" cy="7927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70C4D105-E24B-4618-850A-AA39ECD33A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927107" y="3512945"/>
            <a:ext cx="2656398" cy="825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49B8CF57-00D9-43FD-A895-AF791961B891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4927107" y="3512944"/>
            <a:ext cx="2656398" cy="8867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B1FB2F-D3CC-4D73-9939-4FBAFFA1FBC3}"/>
              </a:ext>
            </a:extLst>
          </p:cNvPr>
          <p:cNvSpPr txBox="1"/>
          <p:nvPr/>
        </p:nvSpPr>
        <p:spPr>
          <a:xfrm>
            <a:off x="7806887" y="4666352"/>
            <a:ext cx="141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CPU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3185C-6F0A-4E87-B9C7-3C47D70416AF}"/>
              </a:ext>
            </a:extLst>
          </p:cNvPr>
          <p:cNvSpPr txBox="1"/>
          <p:nvPr/>
        </p:nvSpPr>
        <p:spPr>
          <a:xfrm>
            <a:off x="4913828" y="4271111"/>
            <a:ext cx="256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재사용이 불가능함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5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02147E-2238-4044-86E5-8992B2340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02997"/>
              </p:ext>
            </p:extLst>
          </p:nvPr>
        </p:nvGraphicFramePr>
        <p:xfrm>
          <a:off x="1091953" y="1645181"/>
          <a:ext cx="3196015" cy="3951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7116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548899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43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5772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0x000000F2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412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51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0x00001332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0418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DF5199-A652-4270-8ED9-1DF75D29A0F5}"/>
              </a:ext>
            </a:extLst>
          </p:cNvPr>
          <p:cNvSpPr txBox="1"/>
          <p:nvPr/>
        </p:nvSpPr>
        <p:spPr>
          <a:xfrm>
            <a:off x="1238436" y="5685804"/>
            <a:ext cx="1416057" cy="37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메모리 주소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28118-D890-4DCB-8C78-693719682ECF}"/>
              </a:ext>
            </a:extLst>
          </p:cNvPr>
          <p:cNvSpPr txBox="1"/>
          <p:nvPr/>
        </p:nvSpPr>
        <p:spPr>
          <a:xfrm>
            <a:off x="2774766" y="5685804"/>
            <a:ext cx="1416057" cy="37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메모리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DAD393-6D4C-487B-A129-AE05E54CEE16}"/>
              </a:ext>
            </a:extLst>
          </p:cNvPr>
          <p:cNvSpPr txBox="1"/>
          <p:nvPr/>
        </p:nvSpPr>
        <p:spPr>
          <a:xfrm>
            <a:off x="4585354" y="1645179"/>
            <a:ext cx="7355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재사용이 불가능함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b="1" dirty="0"/>
              <a:t>(1) </a:t>
            </a:r>
            <a:r>
              <a:rPr lang="ko-KR" altLang="en-US" b="1" dirty="0"/>
              <a:t>재사용하려면 메모리 공간에 직접 접근해야 함</a:t>
            </a:r>
            <a:endParaRPr lang="en-US" altLang="ko-KR" b="1" dirty="0"/>
          </a:p>
          <a:p>
            <a:r>
              <a:rPr lang="ko-KR" altLang="en-US" dirty="0">
                <a:sym typeface="Wingdings" panose="05000000000000000000" pitchFamily="2" charset="2"/>
              </a:rPr>
              <a:t>이는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치명적인 오류 발생 가능성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운영체제 사용중인 값 변경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이 높음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자바스크립트는 직접적인 메모리 제어를 허용하지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(2) </a:t>
            </a:r>
            <a:r>
              <a:rPr lang="ko-KR" altLang="en-US" b="1" dirty="0">
                <a:sym typeface="Wingdings" panose="05000000000000000000" pitchFamily="2" charset="2"/>
              </a:rPr>
              <a:t>메모리 주소가 임의로 결정됨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어디에 저장될지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어디에 </a:t>
            </a:r>
            <a:r>
              <a:rPr lang="ko-KR" altLang="en-US" dirty="0" err="1">
                <a:sym typeface="Wingdings" panose="05000000000000000000" pitchFamily="2" charset="2"/>
              </a:rPr>
              <a:t>저장된지</a:t>
            </a:r>
            <a:r>
              <a:rPr lang="ko-KR" altLang="en-US" dirty="0">
                <a:sym typeface="Wingdings" panose="05000000000000000000" pitchFamily="2" charset="2"/>
              </a:rPr>
              <a:t> 알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이러한 문제를 </a:t>
            </a:r>
            <a:r>
              <a:rPr lang="ko-KR" altLang="en-US" b="1" dirty="0">
                <a:sym typeface="Wingdings" panose="05000000000000000000" pitchFamily="2" charset="2"/>
              </a:rPr>
              <a:t>변수</a:t>
            </a:r>
            <a:r>
              <a:rPr lang="ko-KR" altLang="en-US" dirty="0">
                <a:sym typeface="Wingdings" panose="05000000000000000000" pitchFamily="2" charset="2"/>
              </a:rPr>
              <a:t>를 통해서 해결이 가능함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561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언어는 기억하고 싶은 값을 메모리에 저장하고</a:t>
            </a:r>
            <a:r>
              <a:rPr lang="en-US" altLang="ko-KR" dirty="0"/>
              <a:t>, </a:t>
            </a:r>
            <a:r>
              <a:rPr lang="ko-KR" altLang="en-US" dirty="0"/>
              <a:t>이를 재사용하기 위해 변수 메커니즘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변수는 하나의 값을 저장하기 위해 확보한 </a:t>
            </a:r>
            <a:r>
              <a:rPr lang="ko-KR" altLang="en-US" b="1" dirty="0"/>
              <a:t>메모리 공간 자체</a:t>
            </a:r>
            <a:r>
              <a:rPr lang="ko-KR" altLang="en-US" dirty="0"/>
              <a:t> 또는 </a:t>
            </a:r>
            <a:r>
              <a:rPr lang="ko-KR" altLang="en-US" b="1" dirty="0"/>
              <a:t>값의 위치를 가리키는 상징적인 이름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이후 변수는 컴파일러 또는 인터프리터에 의해 값이 저장된 메모리 공간의 주소로 치환되어 실행</a:t>
            </a:r>
            <a:endParaRPr lang="en-US" altLang="ko-KR" dirty="0"/>
          </a:p>
          <a:p>
            <a:endParaRPr lang="en-US" altLang="ko-KR" dirty="0">
              <a:hlinkClick r:id="rId2"/>
            </a:endParaRPr>
          </a:p>
          <a:p>
            <a:r>
              <a:rPr lang="ko-KR" altLang="en-US" dirty="0">
                <a:hlinkClick r:id="rId2"/>
              </a:rPr>
              <a:t>참고</a:t>
            </a:r>
            <a:r>
              <a:rPr lang="ko-KR" altLang="en-US" dirty="0"/>
              <a:t>로 자바스크립트는 컴파일 과정과 </a:t>
            </a:r>
            <a:r>
              <a:rPr lang="ko-KR" altLang="en-US" dirty="0" err="1"/>
              <a:t>인터프리트</a:t>
            </a:r>
            <a:r>
              <a:rPr lang="ko-KR" altLang="en-US" dirty="0"/>
              <a:t> 과정이 모두 들어가 있는데</a:t>
            </a:r>
            <a:r>
              <a:rPr lang="en-US" altLang="ko-KR" dirty="0"/>
              <a:t>, </a:t>
            </a:r>
            <a:r>
              <a:rPr lang="ko-KR" altLang="en-US" dirty="0"/>
              <a:t>아마도 컴파일러에 의해 실행되지 않을까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171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3613211" y="888895"/>
            <a:ext cx="4705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var result = 10 + 20;</a:t>
            </a:r>
          </a:p>
        </p:txBody>
      </p:sp>
      <p:sp>
        <p:nvSpPr>
          <p:cNvPr id="4" name="화살표: 위로 구부러짐 3">
            <a:extLst>
              <a:ext uri="{FF2B5EF4-FFF2-40B4-BE49-F238E27FC236}">
                <a16:creationId xmlns:a16="http://schemas.microsoft.com/office/drawing/2014/main" id="{1377E74A-E316-4F48-9B0B-C8ED558CA107}"/>
              </a:ext>
            </a:extLst>
          </p:cNvPr>
          <p:cNvSpPr/>
          <p:nvPr/>
        </p:nvSpPr>
        <p:spPr>
          <a:xfrm flipH="1">
            <a:off x="5286652" y="1490863"/>
            <a:ext cx="1358284" cy="532661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4C2DC-55C7-4174-8D59-2BAA7BC1B67E}"/>
              </a:ext>
            </a:extLst>
          </p:cNvPr>
          <p:cNvSpPr txBox="1"/>
          <p:nvPr/>
        </p:nvSpPr>
        <p:spPr>
          <a:xfrm>
            <a:off x="6486617" y="1500304"/>
            <a:ext cx="147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C00000"/>
                </a:solidFill>
              </a:rPr>
              <a:t>할당</a:t>
            </a:r>
            <a:endParaRPr lang="en-US" altLang="ko-KR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9186D6-5210-434A-B964-9C00EF22B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99406"/>
              </p:ext>
            </p:extLst>
          </p:nvPr>
        </p:nvGraphicFramePr>
        <p:xfrm>
          <a:off x="3181658" y="2608299"/>
          <a:ext cx="3188070" cy="3898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21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545049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57726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0x000000F2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4126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51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0x00001332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04187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C3BF789-C9E6-4F9A-9078-60A8487A6D27}"/>
              </a:ext>
            </a:extLst>
          </p:cNvPr>
          <p:cNvSpPr txBox="1"/>
          <p:nvPr/>
        </p:nvSpPr>
        <p:spPr>
          <a:xfrm>
            <a:off x="131683" y="5119325"/>
            <a:ext cx="222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result</a:t>
            </a:r>
          </a:p>
          <a:p>
            <a:pPr algn="ctr"/>
            <a:r>
              <a:rPr lang="ko-KR" altLang="en-US" b="1" dirty="0"/>
              <a:t>변수 이름</a:t>
            </a:r>
            <a:r>
              <a:rPr lang="en-US" altLang="ko-KR" b="1" dirty="0"/>
              <a:t>(</a:t>
            </a:r>
            <a:r>
              <a:rPr lang="ko-KR" altLang="en-US" b="1" dirty="0"/>
              <a:t>식별자</a:t>
            </a:r>
            <a:r>
              <a:rPr lang="en-US" altLang="ko-KR" b="1" dirty="0"/>
              <a:t>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600E57B-C870-4F41-850F-098B790B3015}"/>
              </a:ext>
            </a:extLst>
          </p:cNvPr>
          <p:cNvCxnSpPr>
            <a:cxnSpLocks/>
          </p:cNvCxnSpPr>
          <p:nvPr/>
        </p:nvCxnSpPr>
        <p:spPr>
          <a:xfrm>
            <a:off x="2352582" y="5442491"/>
            <a:ext cx="562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25310A7-6EB4-43C0-9745-27A4126F2536}"/>
              </a:ext>
            </a:extLst>
          </p:cNvPr>
          <p:cNvGrpSpPr/>
          <p:nvPr/>
        </p:nvGrpSpPr>
        <p:grpSpPr>
          <a:xfrm>
            <a:off x="6893509" y="3990832"/>
            <a:ext cx="4705165" cy="1128493"/>
            <a:chOff x="6982286" y="3972703"/>
            <a:chExt cx="4705165" cy="11284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5DDF97-6DA3-4A45-9AC3-9C7F2CA0D738}"/>
                </a:ext>
              </a:extLst>
            </p:cNvPr>
            <p:cNvSpPr txBox="1"/>
            <p:nvPr/>
          </p:nvSpPr>
          <p:spPr>
            <a:xfrm>
              <a:off x="6982286" y="3972703"/>
              <a:ext cx="47051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console.log(result)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51371-1046-4BFA-A8F0-CD858564FFFC}"/>
                </a:ext>
              </a:extLst>
            </p:cNvPr>
            <p:cNvSpPr txBox="1"/>
            <p:nvPr/>
          </p:nvSpPr>
          <p:spPr>
            <a:xfrm>
              <a:off x="9657425" y="4577976"/>
              <a:ext cx="1476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C00000"/>
                  </a:solidFill>
                </a:rPr>
                <a:t>참조</a:t>
              </a:r>
              <a:endParaRPr lang="en-US" altLang="ko-KR" sz="28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529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이처럼 식별자</a:t>
            </a:r>
            <a:r>
              <a:rPr lang="en-US" altLang="ko-KR" dirty="0"/>
              <a:t>(</a:t>
            </a:r>
            <a:r>
              <a:rPr lang="ko-KR" altLang="en-US" dirty="0"/>
              <a:t>변수 이름</a:t>
            </a:r>
            <a:r>
              <a:rPr lang="en-US" altLang="ko-KR" dirty="0"/>
              <a:t>)</a:t>
            </a:r>
            <a:r>
              <a:rPr lang="ko-KR" altLang="en-US" dirty="0"/>
              <a:t>는 값이 아니라 </a:t>
            </a:r>
            <a:r>
              <a:rPr lang="ko-KR" altLang="en-US" b="1" dirty="0"/>
              <a:t>메모리 주소를 기억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식별자라는 이름은 변수에만 국한하지 않음</a:t>
            </a:r>
            <a:r>
              <a:rPr lang="en-US" altLang="ko-KR" dirty="0"/>
              <a:t>. </a:t>
            </a:r>
            <a:r>
              <a:rPr lang="ko-KR" altLang="en-US" b="1" dirty="0"/>
              <a:t>메모리 상에 존재하는 값을 식별할 수 있는 이름</a:t>
            </a:r>
            <a:r>
              <a:rPr lang="ko-KR" altLang="en-US" dirty="0"/>
              <a:t>을 식별자라고 함</a:t>
            </a:r>
            <a:endParaRPr lang="en-US" altLang="ko-KR" dirty="0"/>
          </a:p>
          <a:p>
            <a:r>
              <a:rPr lang="ko-KR" altLang="en-US" dirty="0"/>
              <a:t>여기에는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등의 이름도 포함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0CB852D-B0AE-4C18-A66F-88147876765D}"/>
              </a:ext>
            </a:extLst>
          </p:cNvPr>
          <p:cNvGrpSpPr/>
          <p:nvPr/>
        </p:nvGrpSpPr>
        <p:grpSpPr>
          <a:xfrm>
            <a:off x="2794984" y="1479480"/>
            <a:ext cx="6491307" cy="646331"/>
            <a:chOff x="2794984" y="1479480"/>
            <a:chExt cx="6491307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21DB5D-2239-47BC-91EA-2ECACA3B308D}"/>
                </a:ext>
              </a:extLst>
            </p:cNvPr>
            <p:cNvSpPr txBox="1"/>
            <p:nvPr/>
          </p:nvSpPr>
          <p:spPr>
            <a:xfrm>
              <a:off x="2794984" y="1479480"/>
              <a:ext cx="2220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result</a:t>
              </a:r>
            </a:p>
            <a:p>
              <a:pPr algn="ctr"/>
              <a:r>
                <a:rPr lang="ko-KR" altLang="en-US" b="1" dirty="0"/>
                <a:t>변수 이름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식별자</a:t>
              </a:r>
              <a:r>
                <a:rPr lang="en-US" altLang="ko-KR" b="1" dirty="0"/>
                <a:t>)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2D1EB29-3E83-4268-B471-D8A018803826}"/>
                </a:ext>
              </a:extLst>
            </p:cNvPr>
            <p:cNvCxnSpPr>
              <a:cxnSpLocks/>
            </p:cNvCxnSpPr>
            <p:nvPr/>
          </p:nvCxnSpPr>
          <p:spPr>
            <a:xfrm>
              <a:off x="5015883" y="1802646"/>
              <a:ext cx="5627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06C6FE-C64A-40F0-80A4-8DB94F12666E}"/>
                </a:ext>
              </a:extLst>
            </p:cNvPr>
            <p:cNvSpPr txBox="1"/>
            <p:nvPr/>
          </p:nvSpPr>
          <p:spPr>
            <a:xfrm>
              <a:off x="5487136" y="1479480"/>
              <a:ext cx="2220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0x0669F913</a:t>
              </a:r>
            </a:p>
            <a:p>
              <a:pPr algn="ctr"/>
              <a:r>
                <a:rPr lang="ko-KR" altLang="en-US" b="1" dirty="0"/>
                <a:t>메모리 주소</a:t>
              </a:r>
              <a:endParaRPr lang="en-US" altLang="ko-KR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C46946-D5B2-402A-B510-33C5265433B7}"/>
                </a:ext>
              </a:extLst>
            </p:cNvPr>
            <p:cNvSpPr txBox="1"/>
            <p:nvPr/>
          </p:nvSpPr>
          <p:spPr>
            <a:xfrm>
              <a:off x="7065392" y="1479480"/>
              <a:ext cx="2220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30</a:t>
              </a:r>
            </a:p>
            <a:p>
              <a:pPr algn="ctr"/>
              <a:r>
                <a:rPr lang="ko-KR" altLang="en-US" b="1" dirty="0"/>
                <a:t>메모리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99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B7D9FC-7FC8-43A6-BE91-D948E168DCC0}"/>
              </a:ext>
            </a:extLst>
          </p:cNvPr>
          <p:cNvSpPr txBox="1"/>
          <p:nvPr/>
        </p:nvSpPr>
        <p:spPr>
          <a:xfrm>
            <a:off x="1367160" y="2734712"/>
            <a:ext cx="921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5</a:t>
            </a:r>
            <a:r>
              <a:rPr lang="ko-KR" altLang="en-US" sz="6000" b="1" dirty="0"/>
              <a:t>장</a:t>
            </a:r>
            <a:r>
              <a:rPr lang="en-US" altLang="ko-KR" sz="6000" b="1" dirty="0"/>
              <a:t>_</a:t>
            </a:r>
            <a:r>
              <a:rPr lang="ko-KR" altLang="en-US" sz="6000" b="1" dirty="0"/>
              <a:t>표현식과 문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5003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식별자 네이밍 규칙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특수 문자를 제외한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</a:t>
            </a:r>
            <a:r>
              <a:rPr lang="ko-KR" altLang="en-US" dirty="0"/>
              <a:t> 스코어</a:t>
            </a:r>
            <a:r>
              <a:rPr lang="en-US" altLang="ko-KR" dirty="0"/>
              <a:t>(_), </a:t>
            </a:r>
            <a:r>
              <a:rPr lang="ko-KR" altLang="en-US" dirty="0"/>
              <a:t>달러 기호</a:t>
            </a:r>
            <a:r>
              <a:rPr lang="en-US" altLang="ko-KR" dirty="0"/>
              <a:t>($)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숫자로 시작하는 것은 허용하지 않음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err="1"/>
              <a:t>예약어는</a:t>
            </a:r>
            <a:r>
              <a:rPr lang="ko-KR" altLang="en-US" dirty="0"/>
              <a:t> 식별자로 사용 불가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r>
              <a:rPr lang="ko-KR" altLang="en-US" dirty="0"/>
              <a:t>프로그래밍 언어에서 사용되고 있거나</a:t>
            </a:r>
            <a:r>
              <a:rPr lang="en-US" altLang="ko-KR" dirty="0"/>
              <a:t>, </a:t>
            </a:r>
            <a:r>
              <a:rPr lang="ko-KR" altLang="en-US" dirty="0"/>
              <a:t>사용될 예정인 단어</a:t>
            </a:r>
            <a:endParaRPr lang="en-US" altLang="ko-KR" dirty="0"/>
          </a:p>
          <a:p>
            <a:r>
              <a:rPr lang="en-US" altLang="ko-KR" dirty="0"/>
              <a:t>implements,</a:t>
            </a:r>
            <a:r>
              <a:rPr lang="ko-KR" altLang="en-US" dirty="0"/>
              <a:t> </a:t>
            </a:r>
            <a:r>
              <a:rPr lang="en-US" altLang="ko-KR" dirty="0"/>
              <a:t>package,</a:t>
            </a:r>
            <a:r>
              <a:rPr lang="ko-KR" altLang="en-US" dirty="0"/>
              <a:t> </a:t>
            </a:r>
            <a:r>
              <a:rPr lang="en-US" altLang="ko-KR" dirty="0"/>
              <a:t>private </a:t>
            </a:r>
            <a:r>
              <a:rPr lang="ko-KR" altLang="en-US" dirty="0"/>
              <a:t>등의 단어는 </a:t>
            </a:r>
            <a:r>
              <a:rPr lang="en-US" altLang="ko-KR" dirty="0"/>
              <a:t>strict mode</a:t>
            </a:r>
            <a:r>
              <a:rPr lang="ko-KR" altLang="en-US" dirty="0"/>
              <a:t>에서는 사용 불가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5F7EE-85A2-48E6-88D0-31E7BC67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09" y="3249923"/>
            <a:ext cx="5928804" cy="33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2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식별자 네이밍 규칙</a:t>
            </a:r>
            <a:endParaRPr lang="en-US" altLang="ko-KR" b="1" dirty="0"/>
          </a:p>
          <a:p>
            <a:r>
              <a:rPr lang="ko-KR" altLang="en-US" dirty="0"/>
              <a:t>명명 규칙에 위배되는 케이스로는</a:t>
            </a:r>
            <a:endParaRPr lang="en-US" altLang="ko-KR" dirty="0"/>
          </a:p>
          <a:p>
            <a:pPr algn="ctr"/>
            <a:r>
              <a:rPr lang="en-US" altLang="ko-KR" dirty="0"/>
              <a:t>var first-name;</a:t>
            </a:r>
          </a:p>
          <a:p>
            <a:pPr algn="ctr"/>
            <a:r>
              <a:rPr lang="en-US" altLang="ko-KR" dirty="0"/>
              <a:t>var 1st;</a:t>
            </a:r>
          </a:p>
          <a:p>
            <a:pPr algn="ctr"/>
            <a:r>
              <a:rPr lang="en-US" altLang="ko-KR" dirty="0"/>
              <a:t>var this;</a:t>
            </a:r>
          </a:p>
          <a:p>
            <a:endParaRPr lang="en-US" altLang="ko-KR" dirty="0"/>
          </a:p>
          <a:p>
            <a:r>
              <a:rPr lang="ko-KR" altLang="en-US" dirty="0"/>
              <a:t>하나의 문에 여러 개를 선언 가능</a:t>
            </a:r>
            <a:endParaRPr lang="en-US" altLang="ko-KR" dirty="0"/>
          </a:p>
          <a:p>
            <a:pPr algn="ctr"/>
            <a:r>
              <a:rPr lang="en-US" altLang="ko-KR" dirty="0"/>
              <a:t>var person, $</a:t>
            </a:r>
            <a:r>
              <a:rPr lang="en-US" altLang="ko-KR" dirty="0" err="1"/>
              <a:t>elem</a:t>
            </a:r>
            <a:r>
              <a:rPr lang="en-US" altLang="ko-KR" dirty="0"/>
              <a:t>, _name, </a:t>
            </a:r>
            <a:r>
              <a:rPr lang="en-US" altLang="ko-KR" dirty="0" err="1"/>
              <a:t>first_name</a:t>
            </a:r>
            <a:r>
              <a:rPr lang="en-US" altLang="ko-KR" dirty="0"/>
              <a:t>, val1;</a:t>
            </a:r>
          </a:p>
          <a:p>
            <a:endParaRPr lang="en-US" altLang="ko-KR" dirty="0"/>
          </a:p>
          <a:p>
            <a:r>
              <a:rPr lang="ko-KR" altLang="en-US" dirty="0"/>
              <a:t>자바스크립트는 대소문자를 구별하므로 다음 변수는 각각 별개의 변수</a:t>
            </a:r>
            <a:endParaRPr lang="en-US" altLang="ko-KR" dirty="0"/>
          </a:p>
          <a:p>
            <a:pPr algn="ctr"/>
            <a:r>
              <a:rPr lang="en-US" altLang="ko-KR" dirty="0"/>
              <a:t>var </a:t>
            </a:r>
            <a:r>
              <a:rPr lang="en-US" altLang="ko-KR" dirty="0" err="1"/>
              <a:t>firstname</a:t>
            </a:r>
            <a:r>
              <a:rPr lang="en-US" altLang="ko-KR" dirty="0"/>
              <a:t>;</a:t>
            </a:r>
          </a:p>
          <a:p>
            <a:pPr algn="ctr"/>
            <a:r>
              <a:rPr lang="en-US" altLang="ko-KR" dirty="0"/>
              <a:t>var </a:t>
            </a:r>
            <a:r>
              <a:rPr lang="en-US" altLang="ko-KR" dirty="0" err="1"/>
              <a:t>firstName</a:t>
            </a:r>
            <a:r>
              <a:rPr lang="en-US" altLang="ko-KR" dirty="0"/>
              <a:t>;</a:t>
            </a:r>
          </a:p>
          <a:p>
            <a:pPr algn="ctr"/>
            <a:r>
              <a:rPr lang="en-US" altLang="ko-KR" dirty="0"/>
              <a:t>var FIRSTNAME;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변수 이름은 </a:t>
            </a:r>
            <a:r>
              <a:rPr lang="ko-KR" altLang="en-US" b="1" dirty="0"/>
              <a:t>변수의 존재 목적을 쉽게 이해할 수 있도록 의미를 명확히 표현해야 함</a:t>
            </a:r>
            <a:endParaRPr lang="en-US" altLang="ko-KR" b="1" dirty="0"/>
          </a:p>
          <a:p>
            <a:r>
              <a:rPr lang="ko-KR" altLang="en-US" dirty="0"/>
              <a:t>변수 선언에 </a:t>
            </a:r>
            <a:r>
              <a:rPr lang="ko-KR" altLang="en-US" b="1" dirty="0"/>
              <a:t>별도의 주석이 필요하다면</a:t>
            </a:r>
            <a:r>
              <a:rPr lang="en-US" altLang="ko-KR" b="1" dirty="0"/>
              <a:t>, </a:t>
            </a:r>
            <a:r>
              <a:rPr lang="ko-KR" altLang="en-US" b="1" dirty="0"/>
              <a:t>변수의 존재 목적을 명확히 드러내지 못하는 것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838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네이밍 컨벤션</a:t>
            </a:r>
            <a:endParaRPr lang="en-US" altLang="ko-KR" b="1" dirty="0"/>
          </a:p>
          <a:p>
            <a:r>
              <a:rPr lang="ko-KR" altLang="en-US" dirty="0"/>
              <a:t>두개 이상의 영어 단어로 구성된 식별자를 만들 때</a:t>
            </a:r>
            <a:r>
              <a:rPr lang="en-US" altLang="ko-KR" dirty="0"/>
              <a:t>, </a:t>
            </a:r>
            <a:r>
              <a:rPr lang="ko-KR" altLang="en-US" dirty="0"/>
              <a:t>가독성 좋게 </a:t>
            </a:r>
            <a:r>
              <a:rPr lang="ko-KR" altLang="en-US" b="1" dirty="0"/>
              <a:t>단어를 구분하기 위해 규정한 명명 규칙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 err="1"/>
              <a:t>EMCAScript</a:t>
            </a:r>
            <a:r>
              <a:rPr lang="en-US" altLang="ko-KR" dirty="0"/>
              <a:t> </a:t>
            </a:r>
            <a:r>
              <a:rPr lang="ko-KR" altLang="en-US" dirty="0"/>
              <a:t>사양에 정의되어 있는 객체와 함수들은 </a:t>
            </a:r>
            <a:r>
              <a:rPr lang="ko-KR" altLang="en-US" b="1" dirty="0"/>
              <a:t>카멜 케이스</a:t>
            </a:r>
            <a:r>
              <a:rPr lang="ko-KR" altLang="en-US" dirty="0"/>
              <a:t>와 </a:t>
            </a:r>
            <a:r>
              <a:rPr lang="ko-KR" altLang="en-US" b="1" dirty="0"/>
              <a:t>파스칼 케이스</a:t>
            </a:r>
            <a:r>
              <a:rPr lang="ko-KR" altLang="en-US" dirty="0"/>
              <a:t>를 따름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카멜 케이스</a:t>
            </a:r>
            <a:r>
              <a:rPr lang="en-US" altLang="ko-KR" dirty="0"/>
              <a:t> (</a:t>
            </a:r>
            <a:r>
              <a:rPr lang="ko-KR" altLang="en-US" dirty="0"/>
              <a:t>변수나 함수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var </a:t>
            </a:r>
            <a:r>
              <a:rPr lang="en-US" altLang="ko-KR" dirty="0" err="1"/>
              <a:t>firstName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 err="1"/>
              <a:t>스네이크</a:t>
            </a:r>
            <a:r>
              <a:rPr lang="ko-KR" altLang="en-US" dirty="0"/>
              <a:t> 케이스</a:t>
            </a:r>
            <a:endParaRPr lang="en-US" altLang="ko-KR" dirty="0"/>
          </a:p>
          <a:p>
            <a:r>
              <a:rPr lang="en-US" altLang="ko-KR" dirty="0"/>
              <a:t>var </a:t>
            </a:r>
            <a:r>
              <a:rPr lang="en-US" altLang="ko-KR" dirty="0" err="1"/>
              <a:t>first_name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파스칼 케이스 </a:t>
            </a:r>
            <a:r>
              <a:rPr lang="en-US" altLang="ko-KR" dirty="0"/>
              <a:t>(</a:t>
            </a:r>
            <a:r>
              <a:rPr lang="ko-KR" altLang="en-US" dirty="0"/>
              <a:t>생성자 함수</a:t>
            </a:r>
            <a:r>
              <a:rPr lang="en-US" altLang="ko-KR" dirty="0"/>
              <a:t>, </a:t>
            </a:r>
            <a:r>
              <a:rPr lang="ko-KR" altLang="en-US" dirty="0"/>
              <a:t>클래스 이름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var FirstName;</a:t>
            </a:r>
          </a:p>
          <a:p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/>
              <a:t>헝가리언 케이스</a:t>
            </a:r>
            <a:endParaRPr lang="en-US" altLang="ko-KR" dirty="0"/>
          </a:p>
          <a:p>
            <a:r>
              <a:rPr lang="en-US" altLang="ko-KR" dirty="0"/>
              <a:t>var </a:t>
            </a:r>
            <a:r>
              <a:rPr lang="en-US" altLang="ko-KR" dirty="0" err="1"/>
              <a:t>strFirstName</a:t>
            </a:r>
            <a:r>
              <a:rPr lang="en-US" altLang="ko-KR" dirty="0"/>
              <a:t>; // type + identifier</a:t>
            </a:r>
          </a:p>
          <a:p>
            <a:r>
              <a:rPr lang="en-US" altLang="ko-KR" dirty="0"/>
              <a:t>var $</a:t>
            </a:r>
            <a:r>
              <a:rPr lang="en-US" altLang="ko-KR" dirty="0" err="1"/>
              <a:t>elem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(‘</a:t>
            </a:r>
            <a:r>
              <a:rPr lang="en-US" altLang="ko-KR" dirty="0" err="1"/>
              <a:t>myId</a:t>
            </a:r>
            <a:r>
              <a:rPr lang="en-US" altLang="ko-KR" dirty="0"/>
              <a:t>’); // DOM </a:t>
            </a:r>
            <a:r>
              <a:rPr lang="ko-KR" altLang="en-US" dirty="0"/>
              <a:t>노드</a:t>
            </a:r>
            <a:endParaRPr lang="en-US" altLang="ko-KR" dirty="0"/>
          </a:p>
          <a:p>
            <a:r>
              <a:rPr lang="en-US" altLang="ko-KR" dirty="0"/>
              <a:t>var observable$ = </a:t>
            </a:r>
            <a:r>
              <a:rPr lang="en-US" altLang="ko-KR" dirty="0" err="1"/>
              <a:t>fromEvent</a:t>
            </a:r>
            <a:r>
              <a:rPr lang="en-US" altLang="ko-KR" dirty="0"/>
              <a:t>(document, ‘click’); // </a:t>
            </a:r>
            <a:r>
              <a:rPr lang="en-US" altLang="ko-KR" dirty="0" err="1"/>
              <a:t>RxJS</a:t>
            </a:r>
            <a:r>
              <a:rPr lang="en-US" altLang="ko-KR" dirty="0"/>
              <a:t> </a:t>
            </a:r>
            <a:r>
              <a:rPr lang="ko-KR" altLang="en-US" dirty="0" err="1"/>
              <a:t>옵저버블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402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선언</a:t>
            </a:r>
            <a:r>
              <a:rPr lang="ko-KR" altLang="en-US" dirty="0"/>
              <a:t>은 </a:t>
            </a:r>
            <a:r>
              <a:rPr lang="ko-KR" altLang="en-US" b="1" dirty="0"/>
              <a:t>변수를 생성하는 것</a:t>
            </a:r>
            <a:endParaRPr lang="en-US" altLang="ko-KR" b="1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값을 저장하기 위해 </a:t>
            </a:r>
            <a:r>
              <a:rPr lang="en-US" altLang="ko-KR" dirty="0"/>
              <a:t>(1) </a:t>
            </a:r>
            <a:r>
              <a:rPr lang="ko-KR" altLang="en-US" dirty="0"/>
              <a:t>메모리 공간 확보</a:t>
            </a:r>
            <a:r>
              <a:rPr lang="en-US" altLang="ko-KR" dirty="0"/>
              <a:t>, (2) </a:t>
            </a:r>
            <a:r>
              <a:rPr lang="ko-KR" altLang="en-US" dirty="0"/>
              <a:t>변수 이름과 메모리 공간 주소 연결</a:t>
            </a:r>
            <a:endParaRPr lang="en-US" altLang="ko-KR" dirty="0"/>
          </a:p>
          <a:p>
            <a:r>
              <a:rPr lang="ko-KR" altLang="en-US" dirty="0"/>
              <a:t>변수를 선언할 때는 </a:t>
            </a:r>
            <a:r>
              <a:rPr lang="en-US" altLang="ko-KR" dirty="0"/>
              <a:t>var, let, const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키워드</a:t>
            </a:r>
            <a:endParaRPr lang="en-US" altLang="ko-KR" dirty="0"/>
          </a:p>
          <a:p>
            <a:r>
              <a:rPr lang="en-US" altLang="ko-KR" b="1" dirty="0"/>
              <a:t>JS</a:t>
            </a:r>
            <a:r>
              <a:rPr lang="ko-KR" altLang="en-US" b="1" dirty="0"/>
              <a:t>엔진이 수행할 동작을 규정한 명령</a:t>
            </a:r>
            <a:r>
              <a:rPr lang="ko-KR" altLang="en-US" dirty="0"/>
              <a:t>으로</a:t>
            </a:r>
            <a:r>
              <a:rPr lang="en-US" altLang="ko-KR" dirty="0"/>
              <a:t>, JS</a:t>
            </a:r>
            <a:r>
              <a:rPr lang="ko-KR" altLang="en-US" dirty="0"/>
              <a:t>엔진은 키워드를 만나면 약속된 동작을 수행</a:t>
            </a:r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var </a:t>
            </a:r>
            <a:r>
              <a:rPr lang="ko-KR" altLang="en-US" dirty="0"/>
              <a:t>키워드를 만나면</a:t>
            </a:r>
            <a:r>
              <a:rPr lang="en-US" altLang="ko-KR" dirty="0"/>
              <a:t>, </a:t>
            </a:r>
            <a:r>
              <a:rPr lang="ko-KR" altLang="en-US" dirty="0"/>
              <a:t>뒤에 오는 변수 이름으로 새로운 변수를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C00000"/>
                </a:solidFill>
              </a:rPr>
              <a:t>중요한 것은 </a:t>
            </a:r>
            <a:r>
              <a:rPr lang="ko-KR" altLang="en-US" b="1" u="sng" dirty="0">
                <a:solidFill>
                  <a:srgbClr val="C00000"/>
                </a:solidFill>
              </a:rPr>
              <a:t>값의 할당과 선언은 분리된다</a:t>
            </a:r>
            <a:r>
              <a:rPr lang="ko-KR" altLang="en-US" b="1" dirty="0">
                <a:solidFill>
                  <a:srgbClr val="C00000"/>
                </a:solidFill>
              </a:rPr>
              <a:t>는 점</a:t>
            </a:r>
            <a:endParaRPr lang="en-US" altLang="ko-KR" dirty="0"/>
          </a:p>
          <a:p>
            <a:r>
              <a:rPr lang="ko-KR" altLang="en-US" dirty="0"/>
              <a:t>자바스크립트 엔진은</a:t>
            </a:r>
            <a:r>
              <a:rPr lang="en-US" altLang="ko-KR" dirty="0"/>
              <a:t> </a:t>
            </a:r>
            <a:r>
              <a:rPr lang="ko-KR" altLang="en-US" dirty="0"/>
              <a:t>소스 코드를 두가지 과정으로 나누어서 실행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평가 </a:t>
            </a:r>
            <a:r>
              <a:rPr lang="en-US" altLang="ko-KR" dirty="0"/>
              <a:t>(2)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6A0A6FC-AF15-44F0-A51A-86CCE193AE0D}"/>
              </a:ext>
            </a:extLst>
          </p:cNvPr>
          <p:cNvGrpSpPr/>
          <p:nvPr/>
        </p:nvGrpSpPr>
        <p:grpSpPr>
          <a:xfrm>
            <a:off x="1225119" y="4404172"/>
            <a:ext cx="9206144" cy="2302910"/>
            <a:chOff x="1349406" y="3794383"/>
            <a:chExt cx="9623394" cy="26455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AAED62-2F6C-4F63-8041-BDFFF0713DD9}"/>
                </a:ext>
              </a:extLst>
            </p:cNvPr>
            <p:cNvSpPr txBox="1"/>
            <p:nvPr/>
          </p:nvSpPr>
          <p:spPr>
            <a:xfrm>
              <a:off x="1349406" y="3794383"/>
              <a:ext cx="96233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/>
                <a:t>var result = 10 + 20;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E5937AB-5F09-4E4F-9255-5A5AC9E9565D}"/>
                </a:ext>
              </a:extLst>
            </p:cNvPr>
            <p:cNvSpPr/>
            <p:nvPr/>
          </p:nvSpPr>
          <p:spPr>
            <a:xfrm>
              <a:off x="1953087" y="3897296"/>
              <a:ext cx="4142913" cy="11079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092F77-1943-4AE3-898F-94F762D48513}"/>
                </a:ext>
              </a:extLst>
            </p:cNvPr>
            <p:cNvSpPr txBox="1"/>
            <p:nvPr/>
          </p:nvSpPr>
          <p:spPr>
            <a:xfrm>
              <a:off x="2914093" y="5098666"/>
              <a:ext cx="2220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C00000"/>
                  </a:solidFill>
                </a:rPr>
                <a:t>평가</a:t>
              </a:r>
              <a:r>
                <a:rPr lang="en-US" altLang="ko-KR" sz="2800" b="1" dirty="0">
                  <a:solidFill>
                    <a:srgbClr val="C00000"/>
                  </a:solidFill>
                </a:rPr>
                <a:t>(</a:t>
              </a:r>
              <a:r>
                <a:rPr lang="ko-KR" altLang="en-US" sz="2800" b="1" dirty="0">
                  <a:solidFill>
                    <a:srgbClr val="C00000"/>
                  </a:solidFill>
                </a:rPr>
                <a:t>선언</a:t>
              </a:r>
              <a:r>
                <a:rPr lang="en-US" altLang="ko-KR" sz="2800" b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15" name="화살표: 위로 구부러짐 14">
              <a:extLst>
                <a:ext uri="{FF2B5EF4-FFF2-40B4-BE49-F238E27FC236}">
                  <a16:creationId xmlns:a16="http://schemas.microsoft.com/office/drawing/2014/main" id="{6FEA23FF-C76E-4CBA-8DE3-43AD8B20565F}"/>
                </a:ext>
              </a:extLst>
            </p:cNvPr>
            <p:cNvSpPr/>
            <p:nvPr/>
          </p:nvSpPr>
          <p:spPr>
            <a:xfrm flipH="1">
              <a:off x="5526349" y="5254995"/>
              <a:ext cx="1358284" cy="532661"/>
            </a:xfrm>
            <a:prstGeom prst="curved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6B2D4B-300F-476A-BECE-A5D4C9BB1136}"/>
                </a:ext>
              </a:extLst>
            </p:cNvPr>
            <p:cNvSpPr txBox="1"/>
            <p:nvPr/>
          </p:nvSpPr>
          <p:spPr>
            <a:xfrm>
              <a:off x="4979632" y="5916684"/>
              <a:ext cx="254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C00000"/>
                  </a:solidFill>
                </a:rPr>
                <a:t>실행</a:t>
              </a:r>
              <a:r>
                <a:rPr lang="en-US" altLang="ko-KR" sz="2800" b="1" dirty="0">
                  <a:solidFill>
                    <a:srgbClr val="C00000"/>
                  </a:solidFill>
                </a:rPr>
                <a:t>(</a:t>
              </a:r>
              <a:r>
                <a:rPr lang="ko-KR" altLang="en-US" sz="2800" b="1" dirty="0">
                  <a:solidFill>
                    <a:srgbClr val="C00000"/>
                  </a:solidFill>
                </a:rPr>
                <a:t>할당</a:t>
              </a:r>
              <a:r>
                <a:rPr lang="en-US" altLang="ko-KR" sz="2800" b="1" dirty="0">
                  <a:solidFill>
                    <a:srgbClr val="C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40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선언은 두 단계로 나뉨</a:t>
            </a:r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b="1" dirty="0"/>
              <a:t>선언 단계</a:t>
            </a:r>
            <a:r>
              <a:rPr lang="ko-KR" altLang="en-US" dirty="0"/>
              <a:t> 변수 이름을 실행 컨텍스트의 전역 환경 레코드</a:t>
            </a:r>
            <a:r>
              <a:rPr lang="en-US" altLang="ko-KR" dirty="0"/>
              <a:t>(</a:t>
            </a:r>
            <a:r>
              <a:rPr lang="ko-KR" altLang="en-US" dirty="0"/>
              <a:t>혹은 함수 환경 레코드</a:t>
            </a:r>
            <a:r>
              <a:rPr lang="en-US" altLang="ko-KR" dirty="0"/>
              <a:t>)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b="1" dirty="0"/>
              <a:t>초기화 단계 </a:t>
            </a:r>
            <a:r>
              <a:rPr lang="ko-KR" altLang="en-US" dirty="0"/>
              <a:t>메모리 공간 확보 및 연결</a:t>
            </a:r>
            <a:r>
              <a:rPr lang="en-US" altLang="ko-KR" dirty="0"/>
              <a:t>,</a:t>
            </a:r>
            <a:r>
              <a:rPr lang="ko-KR" altLang="en-US" dirty="0"/>
              <a:t> 암묵적인 </a:t>
            </a:r>
            <a:r>
              <a:rPr lang="en-US" altLang="ko-KR" dirty="0"/>
              <a:t>undefined </a:t>
            </a:r>
            <a:r>
              <a:rPr lang="ko-KR" altLang="en-US" dirty="0"/>
              <a:t>할당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초기화 단계를 통해서</a:t>
            </a:r>
            <a:r>
              <a:rPr lang="en-US" altLang="ko-KR" dirty="0"/>
              <a:t> </a:t>
            </a:r>
            <a:r>
              <a:rPr lang="ko-KR" altLang="en-US" dirty="0"/>
              <a:t>이전에 다른 애플리케이션이 사용했던 값인 </a:t>
            </a:r>
            <a:r>
              <a:rPr lang="ko-KR" altLang="en-US" b="1" dirty="0" err="1"/>
              <a:t>쓰레기값</a:t>
            </a:r>
            <a:r>
              <a:rPr lang="en-US" altLang="ko-KR" b="1" dirty="0"/>
              <a:t>(garbage value)</a:t>
            </a:r>
            <a:r>
              <a:rPr lang="ko-KR" altLang="en-US" b="1" dirty="0"/>
              <a:t>을 참조할 가능성 없앰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 </a:t>
            </a:r>
            <a:r>
              <a:rPr lang="ko-KR" altLang="en-US" dirty="0"/>
              <a:t>자바스크립트 엔진은 실행 컨텍스트를 통해서 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소스코드 평가하고 실행하는 환경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코드 실행 결과 관리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식별자와 </a:t>
            </a:r>
            <a:r>
              <a:rPr lang="ko-KR" altLang="en-US" dirty="0" err="1"/>
              <a:t>스코프를</a:t>
            </a:r>
            <a:r>
              <a:rPr lang="ko-KR" altLang="en-US" dirty="0"/>
              <a:t> 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9D70D9-2759-48AA-8273-E27CF32428C6}"/>
              </a:ext>
            </a:extLst>
          </p:cNvPr>
          <p:cNvGrpSpPr/>
          <p:nvPr/>
        </p:nvGrpSpPr>
        <p:grpSpPr>
          <a:xfrm>
            <a:off x="2067015" y="3105834"/>
            <a:ext cx="7538624" cy="646332"/>
            <a:chOff x="2794984" y="1479479"/>
            <a:chExt cx="6662697" cy="646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FEBA17-1287-457C-8F4F-927D78785410}"/>
                </a:ext>
              </a:extLst>
            </p:cNvPr>
            <p:cNvSpPr txBox="1"/>
            <p:nvPr/>
          </p:nvSpPr>
          <p:spPr>
            <a:xfrm>
              <a:off x="2794984" y="1479480"/>
              <a:ext cx="2220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result</a:t>
              </a:r>
            </a:p>
            <a:p>
              <a:pPr algn="ctr"/>
              <a:r>
                <a:rPr lang="ko-KR" altLang="en-US" b="1" dirty="0"/>
                <a:t>변수 이름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식별자</a:t>
              </a:r>
              <a:r>
                <a:rPr lang="en-US" altLang="ko-KR" b="1" dirty="0"/>
                <a:t>)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647155D-EE9B-4687-85D9-0D003B052AF1}"/>
                </a:ext>
              </a:extLst>
            </p:cNvPr>
            <p:cNvCxnSpPr>
              <a:cxnSpLocks/>
            </p:cNvCxnSpPr>
            <p:nvPr/>
          </p:nvCxnSpPr>
          <p:spPr>
            <a:xfrm>
              <a:off x="5015883" y="1802646"/>
              <a:ext cx="5627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D64EA4-9766-483E-A3B0-1192B5FD4225}"/>
                </a:ext>
              </a:extLst>
            </p:cNvPr>
            <p:cNvSpPr txBox="1"/>
            <p:nvPr/>
          </p:nvSpPr>
          <p:spPr>
            <a:xfrm>
              <a:off x="5681064" y="1479479"/>
              <a:ext cx="163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0x0669F913</a:t>
              </a:r>
            </a:p>
            <a:p>
              <a:pPr algn="ctr"/>
              <a:r>
                <a:rPr lang="ko-KR" altLang="en-US" b="1" dirty="0"/>
                <a:t>메모리 주소</a:t>
              </a:r>
              <a:endParaRPr lang="en-US" altLang="ko-KR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D6253B-9902-4677-92D4-A563AB4EE46E}"/>
                </a:ext>
              </a:extLst>
            </p:cNvPr>
            <p:cNvSpPr txBox="1"/>
            <p:nvPr/>
          </p:nvSpPr>
          <p:spPr>
            <a:xfrm>
              <a:off x="7236782" y="1479480"/>
              <a:ext cx="2220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trike="sngStrike" dirty="0"/>
                <a:t>이전 값</a:t>
              </a:r>
              <a:r>
                <a:rPr lang="en-US" altLang="ko-KR" dirty="0"/>
                <a:t> -&gt; undefined</a:t>
              </a:r>
            </a:p>
            <a:p>
              <a:pPr algn="ctr"/>
              <a:r>
                <a:rPr lang="ko-KR" altLang="en-US" b="1" dirty="0"/>
                <a:t>메모리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3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선언과 값의 할당 세 가지 방법</a:t>
            </a:r>
            <a:endParaRPr lang="en-US" altLang="ko-KR" b="1" dirty="0"/>
          </a:p>
          <a:p>
            <a:r>
              <a:rPr lang="en-US" altLang="ko-KR" dirty="0"/>
              <a:t>(1) </a:t>
            </a:r>
            <a:r>
              <a:rPr lang="ko-KR" altLang="en-US" dirty="0"/>
              <a:t>변수 선언과 값의 할당을 하나의 문으로 표현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변수 선언과 값의 할당을 나누어 표현하는 방법</a:t>
            </a:r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값의 재할당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변수 선언과 값의 할당을 하나의 문으로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FBDAC4-3CDB-4839-862B-C85267ED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45" y="3761164"/>
            <a:ext cx="365811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47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선언과 값의 할당 세 가지 방법</a:t>
            </a:r>
            <a:endParaRPr lang="en-US" altLang="ko-KR" b="1" dirty="0"/>
          </a:p>
          <a:p>
            <a:r>
              <a:rPr lang="en-US" altLang="ko-KR" dirty="0"/>
              <a:t>(2) </a:t>
            </a:r>
            <a:r>
              <a:rPr lang="ko-KR" altLang="en-US" dirty="0"/>
              <a:t>변수 선언과 값의 할당을 나누어 표현하는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B2CE64-F833-413B-8975-CDFC6A6B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904" y="1680010"/>
            <a:ext cx="3029373" cy="1305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04BE98-9C49-42EF-A518-B3CAD4DB78C9}"/>
              </a:ext>
            </a:extLst>
          </p:cNvPr>
          <p:cNvSpPr txBox="1"/>
          <p:nvPr/>
        </p:nvSpPr>
        <p:spPr>
          <a:xfrm>
            <a:off x="130206" y="4236865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DEEE66A-FBB0-4D02-909F-65BCF8C2A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90402"/>
              </p:ext>
            </p:extLst>
          </p:nvPr>
        </p:nvGraphicFramePr>
        <p:xfrm>
          <a:off x="7262746" y="3526922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814B595-BF4C-4C09-BD35-0B82DB5BE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78447"/>
              </p:ext>
            </p:extLst>
          </p:nvPr>
        </p:nvGraphicFramePr>
        <p:xfrm>
          <a:off x="1590289" y="3503551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DB34AC-5B6C-4AFC-A0EB-C52805DC7FD6}"/>
              </a:ext>
            </a:extLst>
          </p:cNvPr>
          <p:cNvSpPr txBox="1"/>
          <p:nvPr/>
        </p:nvSpPr>
        <p:spPr>
          <a:xfrm>
            <a:off x="5789273" y="5071115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30FA5-4BEF-4F20-9FA0-0753266CDCCB}"/>
              </a:ext>
            </a:extLst>
          </p:cNvPr>
          <p:cNvSpPr txBox="1"/>
          <p:nvPr/>
        </p:nvSpPr>
        <p:spPr>
          <a:xfrm>
            <a:off x="2092781" y="6329690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var score;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0C8E5-DD57-446D-84A6-39FA0629F718}"/>
              </a:ext>
            </a:extLst>
          </p:cNvPr>
          <p:cNvSpPr txBox="1"/>
          <p:nvPr/>
        </p:nvSpPr>
        <p:spPr>
          <a:xfrm>
            <a:off x="7801778" y="6376420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80;</a:t>
            </a:r>
          </a:p>
        </p:txBody>
      </p:sp>
    </p:spTree>
    <p:extLst>
      <p:ext uri="{BB962C8B-B14F-4D97-AF65-F5344CB8AC3E}">
        <p14:creationId xmlns:p14="http://schemas.microsoft.com/office/powerpoint/2010/main" val="321345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선언과 값의 할당 세 가지 방법</a:t>
            </a:r>
            <a:endParaRPr lang="en-US" altLang="ko-KR" b="1" dirty="0"/>
          </a:p>
          <a:p>
            <a:r>
              <a:rPr lang="en-US" altLang="ko-KR" dirty="0"/>
              <a:t>(3) </a:t>
            </a:r>
            <a:r>
              <a:rPr lang="ko-KR" altLang="en-US" dirty="0"/>
              <a:t>값의 재할당</a:t>
            </a:r>
            <a:endParaRPr lang="en-US" altLang="ko-KR" dirty="0"/>
          </a:p>
          <a:p>
            <a:r>
              <a:rPr lang="ko-KR" altLang="en-US" dirty="0"/>
              <a:t>재할당은 이미 값이 할당되어 있는 변수에 새로운 값을 할당하는 것</a:t>
            </a:r>
            <a:r>
              <a:rPr lang="en-US" altLang="ko-KR" dirty="0"/>
              <a:t>(</a:t>
            </a:r>
            <a:r>
              <a:rPr lang="ko-KR" altLang="en-US" dirty="0"/>
              <a:t>값을 재할당 할 수 없는 경우 상수라고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참고로</a:t>
            </a:r>
            <a:r>
              <a:rPr lang="en-US" altLang="ko-KR" dirty="0"/>
              <a:t>, var</a:t>
            </a:r>
            <a:r>
              <a:rPr lang="ko-KR" altLang="en-US" dirty="0"/>
              <a:t>키워드로 선언한 변수는 선언과 동시에 </a:t>
            </a:r>
            <a:r>
              <a:rPr lang="en-US" altLang="ko-KR" dirty="0"/>
              <a:t>undefined</a:t>
            </a:r>
            <a:r>
              <a:rPr lang="ko-KR" altLang="en-US" dirty="0"/>
              <a:t>로 초기화되기 때문에</a:t>
            </a:r>
            <a:r>
              <a:rPr lang="en-US" altLang="ko-KR" dirty="0"/>
              <a:t>, </a:t>
            </a:r>
            <a:r>
              <a:rPr lang="ko-KR" altLang="en-US" dirty="0"/>
              <a:t>처음 변수에 할당하는 값은 엄밀히 말하면</a:t>
            </a:r>
            <a:r>
              <a:rPr lang="en-US" altLang="ko-KR" dirty="0"/>
              <a:t>, </a:t>
            </a:r>
            <a:r>
              <a:rPr lang="ko-KR" altLang="en-US" dirty="0"/>
              <a:t>재할당된 값임</a:t>
            </a:r>
            <a:endParaRPr lang="en-US" altLang="ko-KR" dirty="0"/>
          </a:p>
          <a:p>
            <a:pPr algn="ctr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score;</a:t>
            </a:r>
          </a:p>
          <a:p>
            <a:pPr algn="ctr"/>
            <a:r>
              <a:rPr lang="en-US" altLang="ko-KR" dirty="0"/>
              <a:t>score = 80</a:t>
            </a:r>
          </a:p>
          <a:p>
            <a:pPr algn="ctr"/>
            <a:r>
              <a:rPr lang="en-US" altLang="ko-KR" dirty="0"/>
              <a:t>score = 90;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F7ED0-F46F-4D45-9588-83083F5AC4F5}"/>
              </a:ext>
            </a:extLst>
          </p:cNvPr>
          <p:cNvSpPr txBox="1"/>
          <p:nvPr/>
        </p:nvSpPr>
        <p:spPr>
          <a:xfrm>
            <a:off x="-562253" y="4269437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2F0D69-D20D-4E0B-8DE3-601CA7BC9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54347"/>
              </p:ext>
            </p:extLst>
          </p:nvPr>
        </p:nvGraphicFramePr>
        <p:xfrm>
          <a:off x="897830" y="3536123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38FF688-FF4E-422E-B0D1-DE3BF68E7803}"/>
              </a:ext>
            </a:extLst>
          </p:cNvPr>
          <p:cNvSpPr txBox="1"/>
          <p:nvPr/>
        </p:nvSpPr>
        <p:spPr>
          <a:xfrm>
            <a:off x="1400322" y="6362262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var score;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022993D-34D6-4B9B-AFE7-9670D8940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89358"/>
              </p:ext>
            </p:extLst>
          </p:nvPr>
        </p:nvGraphicFramePr>
        <p:xfrm>
          <a:off x="4643969" y="3536123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B319E9-4914-4E80-A239-4D9378CB5062}"/>
              </a:ext>
            </a:extLst>
          </p:cNvPr>
          <p:cNvSpPr txBox="1"/>
          <p:nvPr/>
        </p:nvSpPr>
        <p:spPr>
          <a:xfrm>
            <a:off x="5183001" y="6385621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80;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96C81BB-E98C-40F8-A575-663E41410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13349"/>
              </p:ext>
            </p:extLst>
          </p:nvPr>
        </p:nvGraphicFramePr>
        <p:xfrm>
          <a:off x="8416665" y="3536123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0x669F7913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0x728F8918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0x99299345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B0C18E-EE36-4CFA-A3C6-D4DBBB5F6990}"/>
              </a:ext>
            </a:extLst>
          </p:cNvPr>
          <p:cNvSpPr txBox="1"/>
          <p:nvPr/>
        </p:nvSpPr>
        <p:spPr>
          <a:xfrm>
            <a:off x="8955697" y="6385621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90;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AAF30-23F0-47D2-86DD-2946CE6EB321}"/>
              </a:ext>
            </a:extLst>
          </p:cNvPr>
          <p:cNvSpPr txBox="1"/>
          <p:nvPr/>
        </p:nvSpPr>
        <p:spPr>
          <a:xfrm>
            <a:off x="3236304" y="5061607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44C2D-8705-43FD-A5C5-81F6176E8C9B}"/>
              </a:ext>
            </a:extLst>
          </p:cNvPr>
          <p:cNvSpPr txBox="1"/>
          <p:nvPr/>
        </p:nvSpPr>
        <p:spPr>
          <a:xfrm>
            <a:off x="6960570" y="5510898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7220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54221" y="1286697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F7ED0-F46F-4D45-9588-83083F5AC4F5}"/>
              </a:ext>
            </a:extLst>
          </p:cNvPr>
          <p:cNvSpPr txBox="1"/>
          <p:nvPr/>
        </p:nvSpPr>
        <p:spPr>
          <a:xfrm>
            <a:off x="-528459" y="2287473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2F0D69-D20D-4E0B-8DE3-601CA7BC9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79494"/>
              </p:ext>
            </p:extLst>
          </p:nvPr>
        </p:nvGraphicFramePr>
        <p:xfrm>
          <a:off x="931624" y="1554159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38FF688-FF4E-422E-B0D1-DE3BF68E7803}"/>
              </a:ext>
            </a:extLst>
          </p:cNvPr>
          <p:cNvSpPr txBox="1"/>
          <p:nvPr/>
        </p:nvSpPr>
        <p:spPr>
          <a:xfrm>
            <a:off x="1434116" y="4380298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var score;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022993D-34D6-4B9B-AFE7-9670D8940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38325"/>
              </p:ext>
            </p:extLst>
          </p:nvPr>
        </p:nvGraphicFramePr>
        <p:xfrm>
          <a:off x="4677763" y="1554159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B319E9-4914-4E80-A239-4D9378CB5062}"/>
              </a:ext>
            </a:extLst>
          </p:cNvPr>
          <p:cNvSpPr txBox="1"/>
          <p:nvPr/>
        </p:nvSpPr>
        <p:spPr>
          <a:xfrm>
            <a:off x="5216795" y="4403657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80;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96C81BB-E98C-40F8-A575-663E41410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87632"/>
              </p:ext>
            </p:extLst>
          </p:nvPr>
        </p:nvGraphicFramePr>
        <p:xfrm>
          <a:off x="8450459" y="1554159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0x669F7913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0x728F8918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0x99299345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B0C18E-EE36-4CFA-A3C6-D4DBBB5F6990}"/>
              </a:ext>
            </a:extLst>
          </p:cNvPr>
          <p:cNvSpPr txBox="1"/>
          <p:nvPr/>
        </p:nvSpPr>
        <p:spPr>
          <a:xfrm>
            <a:off x="8989491" y="4403657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90;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AAF30-23F0-47D2-86DD-2946CE6EB321}"/>
              </a:ext>
            </a:extLst>
          </p:cNvPr>
          <p:cNvSpPr txBox="1"/>
          <p:nvPr/>
        </p:nvSpPr>
        <p:spPr>
          <a:xfrm>
            <a:off x="3270098" y="3079643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44C2D-8705-43FD-A5C5-81F6176E8C9B}"/>
              </a:ext>
            </a:extLst>
          </p:cNvPr>
          <p:cNvSpPr txBox="1"/>
          <p:nvPr/>
        </p:nvSpPr>
        <p:spPr>
          <a:xfrm>
            <a:off x="6994364" y="3528934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FBEC4DF-BC68-452E-AB20-103B766ED9B6}"/>
              </a:ext>
            </a:extLst>
          </p:cNvPr>
          <p:cNvSpPr/>
          <p:nvPr/>
        </p:nvSpPr>
        <p:spPr>
          <a:xfrm>
            <a:off x="10305258" y="2189563"/>
            <a:ext cx="660200" cy="64633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7DB316C-F462-49E8-A1A2-F9A941B3AB64}"/>
              </a:ext>
            </a:extLst>
          </p:cNvPr>
          <p:cNvSpPr/>
          <p:nvPr/>
        </p:nvSpPr>
        <p:spPr>
          <a:xfrm>
            <a:off x="10299633" y="2984212"/>
            <a:ext cx="660200" cy="64633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B5676CA9-D954-4513-B0C1-C9916D8F61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7356" y="2512728"/>
            <a:ext cx="3417903" cy="27063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B7054EEB-C5AE-4FEF-8CE4-77EA6898D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7356" y="3325208"/>
            <a:ext cx="3417904" cy="189390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30B681-5FB6-445A-8A75-08F277F2F0B2}"/>
              </a:ext>
            </a:extLst>
          </p:cNvPr>
          <p:cNvSpPr txBox="1"/>
          <p:nvPr/>
        </p:nvSpPr>
        <p:spPr>
          <a:xfrm>
            <a:off x="1" y="5062786"/>
            <a:ext cx="688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어떤 식별자도 참조하지 않는 값들은 </a:t>
            </a:r>
            <a:r>
              <a:rPr lang="ko-KR" altLang="en-US" b="1" dirty="0" err="1"/>
              <a:t>가비지</a:t>
            </a:r>
            <a:r>
              <a:rPr lang="ko-KR" altLang="en-US" b="1" dirty="0"/>
              <a:t> </a:t>
            </a:r>
            <a:r>
              <a:rPr lang="ko-KR" altLang="en-US" b="1" dirty="0" err="1"/>
              <a:t>콜렉터</a:t>
            </a:r>
            <a:r>
              <a:rPr lang="ko-KR" altLang="en-US" dirty="0" err="1"/>
              <a:t>에</a:t>
            </a:r>
            <a:r>
              <a:rPr lang="ko-KR" altLang="en-US" dirty="0"/>
              <a:t> 의해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2417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가비지</a:t>
            </a:r>
            <a:r>
              <a:rPr lang="ko-KR" altLang="en-US" b="1" dirty="0"/>
              <a:t> </a:t>
            </a:r>
            <a:r>
              <a:rPr lang="ko-KR" altLang="en-US" b="1" dirty="0" err="1"/>
              <a:t>콜렉터</a:t>
            </a:r>
            <a:r>
              <a:rPr lang="en-US" altLang="ko-KR" b="1" dirty="0"/>
              <a:t>(garbage collector)</a:t>
            </a:r>
          </a:p>
          <a:p>
            <a:r>
              <a:rPr lang="ko-KR" altLang="en-US" dirty="0"/>
              <a:t>메모리 공간을 주기적으로 검사하여 더 이상 사용되지 않는</a:t>
            </a:r>
            <a:r>
              <a:rPr lang="en-US" altLang="ko-KR" dirty="0"/>
              <a:t>(</a:t>
            </a:r>
            <a:r>
              <a:rPr lang="ko-KR" altLang="en-US" dirty="0"/>
              <a:t>어떤 식별자도 참조하지 않는</a:t>
            </a:r>
            <a:r>
              <a:rPr lang="en-US" altLang="ko-KR" dirty="0"/>
              <a:t>)</a:t>
            </a:r>
            <a:r>
              <a:rPr lang="ko-KR" altLang="en-US" dirty="0"/>
              <a:t> 메모리를 해제하는 기능</a:t>
            </a:r>
            <a:endParaRPr lang="en-US" altLang="ko-KR" dirty="0"/>
          </a:p>
          <a:p>
            <a:r>
              <a:rPr lang="ko-KR" altLang="en-US" dirty="0"/>
              <a:t>자바스크립트는 </a:t>
            </a:r>
            <a:r>
              <a:rPr lang="ko-KR" altLang="en-US" dirty="0" err="1"/>
              <a:t>매니지드</a:t>
            </a:r>
            <a:r>
              <a:rPr lang="ko-KR" altLang="en-US" dirty="0"/>
              <a:t> 언어로서</a:t>
            </a:r>
            <a:r>
              <a:rPr lang="en-US" altLang="ko-KR" dirty="0"/>
              <a:t>, </a:t>
            </a:r>
            <a:r>
              <a:rPr lang="ko-KR" altLang="en-US" dirty="0"/>
              <a:t>이를 통해 메모리 누수 방지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메모리 누수</a:t>
            </a:r>
            <a:r>
              <a:rPr lang="en-US" altLang="ko-KR" b="1" dirty="0"/>
              <a:t>(Memory Leak)</a:t>
            </a:r>
          </a:p>
          <a:p>
            <a:r>
              <a:rPr lang="ko-KR" altLang="en-US" dirty="0"/>
              <a:t>프로그램 구동 중에 필요치 않은 메모리가 계속해서 점유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매니지드</a:t>
            </a:r>
            <a:r>
              <a:rPr lang="ko-KR" altLang="en-US" b="1" dirty="0"/>
              <a:t> 언어와 </a:t>
            </a:r>
            <a:r>
              <a:rPr lang="ko-KR" altLang="en-US" b="1" dirty="0" err="1"/>
              <a:t>언매니지드</a:t>
            </a:r>
            <a:r>
              <a:rPr lang="ko-KR" altLang="en-US" b="1" dirty="0"/>
              <a:t> 언어</a:t>
            </a:r>
            <a:endParaRPr lang="en-US" altLang="ko-KR" b="1" dirty="0"/>
          </a:p>
          <a:p>
            <a:r>
              <a:rPr lang="ko-KR" altLang="en-US" dirty="0"/>
              <a:t>프로그래밍 언어는 메모리 관리 방식에 따라 </a:t>
            </a:r>
            <a:r>
              <a:rPr lang="ko-KR" altLang="en-US" dirty="0" err="1"/>
              <a:t>매니지드</a:t>
            </a:r>
            <a:r>
              <a:rPr lang="ko-KR" altLang="en-US" dirty="0"/>
              <a:t> 언어와 </a:t>
            </a:r>
            <a:r>
              <a:rPr lang="ko-KR" altLang="en-US" dirty="0" err="1"/>
              <a:t>언매니지드</a:t>
            </a:r>
            <a:r>
              <a:rPr lang="ko-KR" altLang="en-US" dirty="0"/>
              <a:t> 언어로 나뉨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언어는 개발자가 명시적으로 메모리를 할당하고 해제하기 위한 </a:t>
            </a:r>
            <a:r>
              <a:rPr lang="en-US" altLang="ko-KR" dirty="0"/>
              <a:t>malloc</a:t>
            </a:r>
            <a:r>
              <a:rPr lang="ko-KR" altLang="en-US" dirty="0"/>
              <a:t>과 </a:t>
            </a:r>
            <a:r>
              <a:rPr lang="en-US" altLang="ko-KR" dirty="0"/>
              <a:t>free </a:t>
            </a:r>
            <a:r>
              <a:rPr lang="ko-KR" altLang="en-US" dirty="0"/>
              <a:t>같은 </a:t>
            </a:r>
            <a:r>
              <a:rPr lang="ko-KR" altLang="en-US" dirty="0" err="1"/>
              <a:t>저수준</a:t>
            </a:r>
            <a:r>
              <a:rPr lang="ko-KR" altLang="en-US" dirty="0"/>
              <a:t> 메모리 제어 기능 제공</a:t>
            </a:r>
            <a:endParaRPr lang="en-US" altLang="ko-KR" dirty="0"/>
          </a:p>
          <a:p>
            <a:r>
              <a:rPr lang="ko-KR" altLang="en-US" dirty="0"/>
              <a:t>메모리 제어를 개발자가 주도할 수 있으므로</a:t>
            </a:r>
            <a:r>
              <a:rPr lang="en-US" altLang="ko-KR" dirty="0"/>
              <a:t> </a:t>
            </a:r>
            <a:r>
              <a:rPr lang="ko-KR" altLang="en-US" dirty="0"/>
              <a:t>최적의 성능을 확보할 수 있지만</a:t>
            </a:r>
            <a:r>
              <a:rPr lang="en-US" altLang="ko-KR" dirty="0"/>
              <a:t>, </a:t>
            </a:r>
            <a:r>
              <a:rPr lang="ko-KR" altLang="en-US" dirty="0"/>
              <a:t>치명적 오류 생성 가능성도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자바스크립트는 메모리의 할당 및 해제등의 메모리 관리 기능을 언어 차원에서 담당</a:t>
            </a:r>
            <a:endParaRPr lang="en-US" altLang="ko-KR" dirty="0"/>
          </a:p>
          <a:p>
            <a:r>
              <a:rPr lang="ko-KR" altLang="en-US" dirty="0"/>
              <a:t>더 이상 사용하지 않는 메모리의 해제는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콜렉터가</a:t>
            </a:r>
            <a:r>
              <a:rPr lang="ko-KR" altLang="en-US" dirty="0"/>
              <a:t> 수행하므로</a:t>
            </a:r>
            <a:r>
              <a:rPr lang="en-US" altLang="ko-KR" dirty="0"/>
              <a:t>, </a:t>
            </a:r>
            <a:r>
              <a:rPr lang="ko-KR" altLang="en-US" dirty="0"/>
              <a:t>생산성을 확보할 수 있지만</a:t>
            </a:r>
            <a:r>
              <a:rPr lang="en-US" altLang="ko-KR" dirty="0"/>
              <a:t>, </a:t>
            </a:r>
            <a:r>
              <a:rPr lang="ko-KR" altLang="en-US" dirty="0"/>
              <a:t>성능 면에서 어느 정도의 손실은 감수해야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477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8B934-FF86-4B75-8B63-FB9C301C4F8E}"/>
              </a:ext>
            </a:extLst>
          </p:cNvPr>
          <p:cNvSpPr txBox="1"/>
          <p:nvPr/>
        </p:nvSpPr>
        <p:spPr>
          <a:xfrm>
            <a:off x="363984" y="2400903"/>
            <a:ext cx="69423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10 + 20</a:t>
            </a:r>
            <a:endParaRPr lang="ko-KR" altLang="en-US" sz="13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CCAEF-14C9-4F5D-B301-A854B5EF9471}"/>
              </a:ext>
            </a:extLst>
          </p:cNvPr>
          <p:cNvSpPr txBox="1"/>
          <p:nvPr/>
        </p:nvSpPr>
        <p:spPr>
          <a:xfrm>
            <a:off x="967666" y="5467098"/>
            <a:ext cx="987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리터럴</a:t>
            </a:r>
            <a:endParaRPr lang="en-US" altLang="ko-KR" b="1" dirty="0"/>
          </a:p>
          <a:p>
            <a:r>
              <a:rPr lang="ko-KR" altLang="en-US" dirty="0"/>
              <a:t>사람이 이해할 수 있는 문자 또는 약속된 기호를 사용해 값을 생성</a:t>
            </a:r>
            <a:r>
              <a:rPr lang="en-US" altLang="ko-KR" dirty="0"/>
              <a:t>(</a:t>
            </a:r>
            <a:r>
              <a:rPr lang="ko-KR" altLang="en-US" b="1" dirty="0"/>
              <a:t>평가된다</a:t>
            </a:r>
            <a:r>
              <a:rPr lang="en-US" altLang="ko-KR" dirty="0"/>
              <a:t>)</a:t>
            </a:r>
            <a:r>
              <a:rPr lang="ko-KR" altLang="en-US" dirty="0"/>
              <a:t>하는 표기법</a:t>
            </a:r>
            <a:endParaRPr lang="en-US" altLang="ko-KR" dirty="0"/>
          </a:p>
          <a:p>
            <a:r>
              <a:rPr lang="ko-KR" altLang="en-US" dirty="0"/>
              <a:t>평가되기 때문에</a:t>
            </a:r>
            <a:r>
              <a:rPr lang="en-US" altLang="ko-KR" dirty="0"/>
              <a:t>, </a:t>
            </a:r>
            <a:r>
              <a:rPr lang="ko-KR" altLang="en-US" b="1" dirty="0" err="1"/>
              <a:t>리터럴</a:t>
            </a:r>
            <a:r>
              <a:rPr lang="ko-KR" altLang="en-US" b="1" dirty="0"/>
              <a:t> 표현식</a:t>
            </a:r>
            <a:r>
              <a:rPr lang="ko-KR" altLang="en-US" dirty="0"/>
              <a:t>이라고 적어도 무관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73EB7-E475-41CD-B095-06F85D4AEEC8}"/>
              </a:ext>
            </a:extLst>
          </p:cNvPr>
          <p:cNvSpPr txBox="1"/>
          <p:nvPr/>
        </p:nvSpPr>
        <p:spPr>
          <a:xfrm>
            <a:off x="3227022" y="4432228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D0B4FC-0BAC-41EB-92D1-1FC6F724FF85}"/>
              </a:ext>
            </a:extLst>
          </p:cNvPr>
          <p:cNvSpPr/>
          <p:nvPr/>
        </p:nvSpPr>
        <p:spPr>
          <a:xfrm>
            <a:off x="363984" y="2693867"/>
            <a:ext cx="6675987" cy="17222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2A9EAD-45CD-439B-BDC7-8145791D6A21}"/>
              </a:ext>
            </a:extLst>
          </p:cNvPr>
          <p:cNvCxnSpPr/>
          <p:nvPr/>
        </p:nvCxnSpPr>
        <p:spPr>
          <a:xfrm flipV="1">
            <a:off x="967666" y="2036451"/>
            <a:ext cx="0" cy="65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3FF656-FD58-4ACC-AB1C-15F7475A1C54}"/>
              </a:ext>
            </a:extLst>
          </p:cNvPr>
          <p:cNvSpPr txBox="1"/>
          <p:nvPr/>
        </p:nvSpPr>
        <p:spPr>
          <a:xfrm>
            <a:off x="514904" y="1132433"/>
            <a:ext cx="770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표현식</a:t>
            </a:r>
            <a:r>
              <a:rPr lang="en-US" altLang="ko-KR" b="1" dirty="0"/>
              <a:t>(</a:t>
            </a:r>
            <a:r>
              <a:rPr lang="ko-KR" altLang="en-US" b="1" dirty="0"/>
              <a:t>혹은 식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값으로 </a:t>
            </a:r>
            <a:r>
              <a:rPr lang="ko-KR" altLang="en-US" b="1" dirty="0"/>
              <a:t>평가</a:t>
            </a:r>
            <a:r>
              <a:rPr lang="ko-KR" altLang="en-US" dirty="0"/>
              <a:t>될 수 있는 문</a:t>
            </a:r>
            <a:r>
              <a:rPr lang="en-US" altLang="ko-KR" dirty="0"/>
              <a:t>(statement)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62FA9-B9C2-4430-8F68-FC435E9DC986}"/>
              </a:ext>
            </a:extLst>
          </p:cNvPr>
          <p:cNvSpPr txBox="1"/>
          <p:nvPr/>
        </p:nvSpPr>
        <p:spPr>
          <a:xfrm>
            <a:off x="7390660" y="2447005"/>
            <a:ext cx="43101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= 30</a:t>
            </a:r>
            <a:endParaRPr lang="ko-KR" altLang="en-US" sz="138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FCDBEB-5B9D-44E4-A215-E4B93C6BAEB3}"/>
              </a:ext>
            </a:extLst>
          </p:cNvPr>
          <p:cNvCxnSpPr/>
          <p:nvPr/>
        </p:nvCxnSpPr>
        <p:spPr>
          <a:xfrm flipV="1">
            <a:off x="10210799" y="1931631"/>
            <a:ext cx="0" cy="65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061064-5117-4965-8B4D-14EAE80B1A40}"/>
              </a:ext>
            </a:extLst>
          </p:cNvPr>
          <p:cNvSpPr txBox="1"/>
          <p:nvPr/>
        </p:nvSpPr>
        <p:spPr>
          <a:xfrm>
            <a:off x="8723057" y="1151062"/>
            <a:ext cx="346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값</a:t>
            </a:r>
            <a:endParaRPr lang="en-US" altLang="ko-KR" b="1" dirty="0"/>
          </a:p>
          <a:p>
            <a:r>
              <a:rPr lang="ko-KR" altLang="en-US" dirty="0"/>
              <a:t>식이 </a:t>
            </a:r>
            <a:r>
              <a:rPr lang="ko-KR" altLang="en-US" b="1" dirty="0"/>
              <a:t>평가</a:t>
            </a:r>
            <a:r>
              <a:rPr lang="ko-KR" altLang="en-US" dirty="0"/>
              <a:t>되어 생성된 결과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24CA34-A32B-48F6-88AB-3E914425D179}"/>
              </a:ext>
            </a:extLst>
          </p:cNvPr>
          <p:cNvCxnSpPr/>
          <p:nvPr/>
        </p:nvCxnSpPr>
        <p:spPr>
          <a:xfrm>
            <a:off x="1420427" y="4219254"/>
            <a:ext cx="0" cy="108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7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평가</a:t>
            </a:r>
            <a:endParaRPr lang="en-US" altLang="ko-KR" b="1" dirty="0"/>
          </a:p>
          <a:p>
            <a:r>
              <a:rPr lang="en-US" altLang="ko-KR" dirty="0"/>
              <a:t>‘</a:t>
            </a:r>
            <a:r>
              <a:rPr lang="ko-KR" altLang="en-US" dirty="0"/>
              <a:t>식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ko-KR" altLang="en-US" dirty="0"/>
              <a:t>해석</a:t>
            </a:r>
            <a:r>
              <a:rPr lang="en-US" altLang="ko-KR" dirty="0"/>
              <a:t>’</a:t>
            </a:r>
            <a:r>
              <a:rPr lang="ko-KR" altLang="en-US" dirty="0"/>
              <a:t>해서 값을 </a:t>
            </a:r>
            <a:r>
              <a:rPr lang="en-US" altLang="ko-KR" dirty="0"/>
              <a:t>‘</a:t>
            </a:r>
            <a:r>
              <a:rPr lang="ko-KR" altLang="en-US" dirty="0"/>
              <a:t>생성</a:t>
            </a:r>
            <a:r>
              <a:rPr lang="en-US" altLang="ko-KR" dirty="0"/>
              <a:t>’</a:t>
            </a:r>
            <a:r>
              <a:rPr lang="ko-KR" altLang="en-US" dirty="0"/>
              <a:t>하거나 </a:t>
            </a:r>
            <a:r>
              <a:rPr lang="en-US" altLang="ko-KR" dirty="0"/>
              <a:t>‘</a:t>
            </a:r>
            <a:r>
              <a:rPr lang="ko-KR" altLang="en-US" dirty="0"/>
              <a:t>참조</a:t>
            </a:r>
            <a:r>
              <a:rPr lang="en-US" altLang="ko-KR" dirty="0"/>
              <a:t>’</a:t>
            </a:r>
            <a:r>
              <a:rPr lang="ko-KR" altLang="en-US" dirty="0"/>
              <a:t>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var sum = 10 + 20; // </a:t>
            </a:r>
            <a:r>
              <a:rPr lang="ko-KR" altLang="en-US" dirty="0"/>
              <a:t>변수에는 </a:t>
            </a:r>
            <a:r>
              <a:rPr lang="en-US" altLang="ko-KR" dirty="0"/>
              <a:t>‘10 + 20</a:t>
            </a:r>
            <a:r>
              <a:rPr lang="ko-KR" altLang="en-US" dirty="0"/>
              <a:t>이 평가되어</a:t>
            </a:r>
            <a:r>
              <a:rPr lang="en-US" altLang="ko-KR" dirty="0"/>
              <a:t>’ </a:t>
            </a:r>
            <a:r>
              <a:rPr lang="ko-KR" altLang="en-US" dirty="0"/>
              <a:t>생성된 값 </a:t>
            </a:r>
            <a:r>
              <a:rPr lang="en-US" altLang="ko-KR" dirty="0"/>
              <a:t>30</a:t>
            </a:r>
            <a:r>
              <a:rPr lang="ko-KR" altLang="en-US" dirty="0"/>
              <a:t>이 변수에 할당됨</a:t>
            </a:r>
            <a:endParaRPr lang="en-US" altLang="ko-KR" dirty="0"/>
          </a:p>
          <a:p>
            <a:r>
              <a:rPr lang="en-US" altLang="ko-KR" dirty="0"/>
              <a:t>console.log(sum); // sum</a:t>
            </a:r>
            <a:r>
              <a:rPr lang="ko-KR" altLang="en-US" dirty="0"/>
              <a:t>은 </a:t>
            </a:r>
            <a:r>
              <a:rPr lang="en-US" altLang="ko-KR" dirty="0"/>
              <a:t>30</a:t>
            </a:r>
            <a:r>
              <a:rPr lang="ko-KR" altLang="en-US" dirty="0"/>
              <a:t>으로 </a:t>
            </a:r>
            <a:r>
              <a:rPr lang="en-US" altLang="ko-KR" dirty="0"/>
              <a:t>‘</a:t>
            </a:r>
            <a:r>
              <a:rPr lang="ko-KR" altLang="en-US" dirty="0"/>
              <a:t>평가</a:t>
            </a:r>
            <a:r>
              <a:rPr lang="en-US" altLang="ko-KR" dirty="0"/>
              <a:t>‘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표현식</a:t>
            </a:r>
            <a:endParaRPr lang="en-US" altLang="ko-KR" b="1" dirty="0"/>
          </a:p>
          <a:p>
            <a:r>
              <a:rPr lang="ko-KR" altLang="en-US" dirty="0"/>
              <a:t>값으로 평가될 수 있는 문</a:t>
            </a:r>
            <a:r>
              <a:rPr lang="en-US" altLang="ko-KR" dirty="0"/>
              <a:t>(statement)</a:t>
            </a:r>
          </a:p>
          <a:p>
            <a:r>
              <a:rPr lang="ko-KR" altLang="en-US" dirty="0"/>
              <a:t>평가되면 새로운 값을 </a:t>
            </a:r>
            <a:r>
              <a:rPr lang="ko-KR" altLang="en-US" b="1" dirty="0"/>
              <a:t>생성</a:t>
            </a:r>
            <a:r>
              <a:rPr lang="ko-KR" altLang="en-US" dirty="0"/>
              <a:t>하거나</a:t>
            </a:r>
            <a:r>
              <a:rPr lang="en-US" altLang="ko-KR" dirty="0"/>
              <a:t> </a:t>
            </a:r>
            <a:r>
              <a:rPr lang="ko-KR" altLang="en-US" dirty="0"/>
              <a:t>기존 값을 </a:t>
            </a:r>
            <a:r>
              <a:rPr lang="ko-KR" altLang="en-US" b="1" dirty="0"/>
              <a:t>참조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var score = 50 + 50; // 50 + 50</a:t>
            </a:r>
            <a:r>
              <a:rPr lang="ko-KR" altLang="en-US" dirty="0"/>
              <a:t>은 평가되어 숫자 값 </a:t>
            </a:r>
            <a:r>
              <a:rPr lang="en-US" altLang="ko-KR" dirty="0"/>
              <a:t>100</a:t>
            </a:r>
            <a:r>
              <a:rPr lang="ko-KR" altLang="en-US" dirty="0"/>
              <a:t>을 생성하므로</a:t>
            </a:r>
            <a:r>
              <a:rPr lang="en-US" altLang="ko-KR" dirty="0"/>
              <a:t>, </a:t>
            </a:r>
            <a:r>
              <a:rPr lang="ko-KR" altLang="en-US" dirty="0"/>
              <a:t>표현식</a:t>
            </a:r>
            <a:endParaRPr lang="en-US" altLang="ko-KR" dirty="0"/>
          </a:p>
          <a:p>
            <a:r>
              <a:rPr lang="en-US" altLang="ko-KR" dirty="0"/>
              <a:t>score; // </a:t>
            </a:r>
            <a:r>
              <a:rPr lang="ko-KR" altLang="en-US" dirty="0"/>
              <a:t>변수 식별자는 평가되어 기존 값 </a:t>
            </a:r>
            <a:r>
              <a:rPr lang="en-US" altLang="ko-KR" dirty="0"/>
              <a:t>100</a:t>
            </a:r>
            <a:r>
              <a:rPr lang="ko-KR" altLang="en-US" dirty="0"/>
              <a:t>을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059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950477"/>
            <a:ext cx="11931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표현식</a:t>
            </a:r>
            <a:endParaRPr lang="en-US" altLang="ko-KR" b="1" dirty="0"/>
          </a:p>
          <a:p>
            <a:r>
              <a:rPr lang="en-US" altLang="ko-KR" dirty="0"/>
              <a:t>(1) </a:t>
            </a:r>
            <a:r>
              <a:rPr lang="ko-KR" altLang="en-US" dirty="0" err="1"/>
              <a:t>리터럴</a:t>
            </a:r>
            <a:r>
              <a:rPr lang="ko-KR" altLang="en-US" dirty="0"/>
              <a:t> 표현식</a:t>
            </a:r>
            <a:endParaRPr lang="en-US" altLang="ko-KR" dirty="0"/>
          </a:p>
          <a:p>
            <a:r>
              <a:rPr lang="en-US" altLang="ko-KR" dirty="0"/>
              <a:t>10, ‘Hello’</a:t>
            </a:r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식별자 표현식 </a:t>
            </a:r>
            <a:r>
              <a:rPr lang="en-US" altLang="ko-KR" dirty="0"/>
              <a:t>(</a:t>
            </a:r>
            <a:r>
              <a:rPr lang="ko-KR" altLang="en-US" dirty="0"/>
              <a:t>선언이 이미 존재한다고 가정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sum, person.name,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연산자 표현식</a:t>
            </a:r>
            <a:endParaRPr lang="en-US" altLang="ko-KR" dirty="0"/>
          </a:p>
          <a:p>
            <a:r>
              <a:rPr lang="en-US" altLang="ko-KR" dirty="0"/>
              <a:t>10 + 20 / sum = 10; / sum !== 10</a:t>
            </a:r>
          </a:p>
          <a:p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/>
              <a:t>함수</a:t>
            </a:r>
            <a:r>
              <a:rPr lang="en-US" altLang="ko-KR" dirty="0"/>
              <a:t>/</a:t>
            </a:r>
            <a:r>
              <a:rPr lang="ko-KR" altLang="en-US" dirty="0"/>
              <a:t>메서드 호출 표현식 </a:t>
            </a:r>
            <a:r>
              <a:rPr lang="en-US" altLang="ko-KR" dirty="0"/>
              <a:t>(</a:t>
            </a:r>
            <a:r>
              <a:rPr lang="ko-KR" altLang="en-US" dirty="0"/>
              <a:t>선언이 이미 존재한다고 가정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square(); / </a:t>
            </a:r>
            <a:r>
              <a:rPr lang="en-US" altLang="ko-KR" dirty="0" err="1"/>
              <a:t>person.getName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686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950477"/>
            <a:ext cx="11931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표현식과 동치</a:t>
            </a:r>
            <a:endParaRPr lang="en-US" altLang="ko-KR" b="1" dirty="0"/>
          </a:p>
          <a:p>
            <a:r>
              <a:rPr lang="ko-KR" altLang="en-US" dirty="0"/>
              <a:t>표현식과 표현식이 평가된 값은 </a:t>
            </a:r>
            <a:r>
              <a:rPr lang="ko-KR" altLang="en-US" b="1" dirty="0"/>
              <a:t>동치</a:t>
            </a:r>
            <a:endParaRPr lang="en-US" altLang="ko-KR" b="1" dirty="0"/>
          </a:p>
          <a:p>
            <a:pPr algn="ctr"/>
            <a:r>
              <a:rPr lang="en-US" altLang="ko-KR" dirty="0"/>
              <a:t>1 + 2 = 3;</a:t>
            </a:r>
          </a:p>
          <a:p>
            <a:endParaRPr lang="en-US" altLang="ko-KR" dirty="0"/>
          </a:p>
          <a:p>
            <a:r>
              <a:rPr lang="en-US" altLang="ko-KR" dirty="0"/>
              <a:t>1 + 2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은 동치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var x = 1 + 2;</a:t>
            </a:r>
          </a:p>
          <a:p>
            <a:pPr algn="ctr"/>
            <a:r>
              <a:rPr lang="en-US" altLang="ko-KR" dirty="0"/>
              <a:t>x + 3;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의 </a:t>
            </a:r>
            <a:r>
              <a:rPr lang="ko-KR" altLang="en-US" dirty="0" err="1"/>
              <a:t>좌항과</a:t>
            </a:r>
            <a:r>
              <a:rPr lang="ko-KR" altLang="en-US" dirty="0"/>
              <a:t> </a:t>
            </a:r>
            <a:r>
              <a:rPr lang="ko-KR" altLang="en-US" dirty="0" err="1"/>
              <a:t>우항에는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숫자</a:t>
            </a:r>
            <a:r>
              <a:rPr lang="en-US" altLang="ko-KR" dirty="0"/>
              <a:t>’</a:t>
            </a:r>
            <a:r>
              <a:rPr lang="ko-KR" altLang="en-US" dirty="0"/>
              <a:t> 값이 위치해야 함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는 평가되어 </a:t>
            </a:r>
            <a:r>
              <a:rPr lang="en-US" altLang="ko-KR" dirty="0"/>
              <a:t>‘</a:t>
            </a:r>
            <a:r>
              <a:rPr lang="ko-KR" altLang="en-US" dirty="0"/>
              <a:t>숫자</a:t>
            </a:r>
            <a:r>
              <a:rPr lang="en-US" altLang="ko-KR" dirty="0"/>
              <a:t>’ </a:t>
            </a:r>
            <a:r>
              <a:rPr lang="ko-KR" altLang="en-US" dirty="0"/>
              <a:t>값과 동치이므로</a:t>
            </a:r>
            <a:r>
              <a:rPr lang="en-US" altLang="ko-KR" dirty="0"/>
              <a:t>, </a:t>
            </a:r>
            <a:r>
              <a:rPr lang="ko-KR" altLang="en-US" dirty="0"/>
              <a:t>사용할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379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950477"/>
            <a:ext cx="119315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</a:t>
            </a:r>
            <a:r>
              <a:rPr lang="en-US" altLang="ko-KR" b="1" dirty="0"/>
              <a:t>(statement)</a:t>
            </a:r>
          </a:p>
          <a:p>
            <a:r>
              <a:rPr lang="ko-KR" altLang="en-US" dirty="0"/>
              <a:t>프로그램을 구성하는 기본 단위이자 최초 실행 단위</a:t>
            </a:r>
            <a:endParaRPr lang="en-US" altLang="ko-KR" dirty="0"/>
          </a:p>
          <a:p>
            <a:r>
              <a:rPr lang="ko-KR" altLang="en-US" dirty="0"/>
              <a:t>문의 집합은 프로그램이며</a:t>
            </a:r>
            <a:r>
              <a:rPr lang="en-US" altLang="ko-KR" dirty="0"/>
              <a:t>, </a:t>
            </a:r>
            <a:r>
              <a:rPr lang="ko-KR" altLang="en-US" dirty="0"/>
              <a:t>문을 나열하는 것이 프로그래밍</a:t>
            </a:r>
            <a:endParaRPr lang="en-US" altLang="ko-KR" dirty="0"/>
          </a:p>
          <a:p>
            <a:r>
              <a:rPr lang="ko-KR" altLang="en-US" dirty="0" err="1"/>
              <a:t>명령문이라고도</a:t>
            </a:r>
            <a:r>
              <a:rPr lang="ko-KR" altLang="en-US" dirty="0"/>
              <a:t> 부름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컴퓨터에 내리는 명령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선언문</a:t>
            </a:r>
            <a:r>
              <a:rPr lang="en-US" altLang="ko-KR" dirty="0"/>
              <a:t>: var x;</a:t>
            </a:r>
          </a:p>
          <a:p>
            <a:r>
              <a:rPr lang="ko-KR" altLang="en-US" dirty="0" err="1"/>
              <a:t>할당문</a:t>
            </a:r>
            <a:r>
              <a:rPr lang="en-US" altLang="ko-KR" dirty="0"/>
              <a:t>: x = 5;</a:t>
            </a:r>
          </a:p>
          <a:p>
            <a:r>
              <a:rPr lang="ko-KR" altLang="en-US" dirty="0"/>
              <a:t>함수 선언문</a:t>
            </a:r>
            <a:r>
              <a:rPr lang="en-US" altLang="ko-KR" dirty="0"/>
              <a:t>: function foo() {}</a:t>
            </a:r>
          </a:p>
          <a:p>
            <a:r>
              <a:rPr lang="ko-KR" altLang="en-US" dirty="0" err="1"/>
              <a:t>조건문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if(x</a:t>
            </a:r>
            <a:r>
              <a:rPr lang="ko-KR" altLang="en-US" dirty="0"/>
              <a:t> </a:t>
            </a:r>
            <a:r>
              <a:rPr lang="en-US" altLang="ko-KR" dirty="0"/>
              <a:t>&gt; 1) { console.log(x); }</a:t>
            </a:r>
          </a:p>
          <a:p>
            <a:r>
              <a:rPr lang="ko-KR" altLang="en-US" dirty="0" err="1"/>
              <a:t>반복문</a:t>
            </a:r>
            <a:r>
              <a:rPr lang="en-US" altLang="ko-KR" dirty="0"/>
              <a:t>: for(var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2; </a:t>
            </a:r>
            <a:r>
              <a:rPr lang="en-US" altLang="ko-KR" dirty="0" err="1"/>
              <a:t>i</a:t>
            </a:r>
            <a:r>
              <a:rPr lang="en-US" altLang="ko-KR" dirty="0"/>
              <a:t>++) { console.log(</a:t>
            </a:r>
            <a:r>
              <a:rPr lang="en-US" altLang="ko-KR" dirty="0" err="1"/>
              <a:t>i</a:t>
            </a:r>
            <a:r>
              <a:rPr lang="en-US" altLang="ko-KR" dirty="0"/>
              <a:t>);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토큰</a:t>
            </a:r>
            <a:endParaRPr lang="en-US" altLang="ko-KR" b="1" dirty="0"/>
          </a:p>
          <a:p>
            <a:r>
              <a:rPr lang="ko-KR" altLang="en-US" dirty="0"/>
              <a:t>문법적인 의미를 가지며</a:t>
            </a:r>
            <a:r>
              <a:rPr lang="en-US" altLang="ko-KR" dirty="0"/>
              <a:t>, </a:t>
            </a:r>
            <a:r>
              <a:rPr lang="ko-KR" altLang="en-US" dirty="0"/>
              <a:t>문법적으로 더이상 나눌 수 없는 코드의 기본 요소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var sum = 1 + 2;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statement:</a:t>
            </a:r>
            <a:r>
              <a:rPr lang="ko-KR" altLang="en-US" dirty="0"/>
              <a:t> </a:t>
            </a:r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sum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2;</a:t>
            </a:r>
          </a:p>
          <a:p>
            <a:r>
              <a:rPr lang="ko-KR" altLang="en-US" dirty="0"/>
              <a:t>토큰</a:t>
            </a:r>
            <a:r>
              <a:rPr lang="en-US" altLang="ko-KR" dirty="0"/>
              <a:t>: var, sum, =, 1, +, 2</a:t>
            </a:r>
          </a:p>
        </p:txBody>
      </p:sp>
    </p:spTree>
    <p:extLst>
      <p:ext uri="{BB962C8B-B14F-4D97-AF65-F5344CB8AC3E}">
        <p14:creationId xmlns:p14="http://schemas.microsoft.com/office/powerpoint/2010/main" val="321461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43677"/>
            <a:ext cx="11931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리터럴</a:t>
            </a:r>
            <a:endParaRPr lang="en-US" altLang="ko-KR" b="1" dirty="0"/>
          </a:p>
          <a:p>
            <a:r>
              <a:rPr lang="ko-KR" altLang="en-US" dirty="0"/>
              <a:t>사람이 이해할 수 있는 문자</a:t>
            </a:r>
            <a:r>
              <a:rPr lang="en-US" altLang="ko-KR" dirty="0"/>
              <a:t>(</a:t>
            </a:r>
            <a:r>
              <a:rPr lang="ko-KR" altLang="en-US" dirty="0"/>
              <a:t>아라비아 숫자</a:t>
            </a:r>
            <a:r>
              <a:rPr lang="en-US" altLang="ko-KR" dirty="0"/>
              <a:t>, </a:t>
            </a:r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약속된 기호</a:t>
            </a:r>
            <a:r>
              <a:rPr lang="en-US" altLang="ko-KR" dirty="0"/>
              <a:t>([], {}, “”)</a:t>
            </a:r>
            <a:r>
              <a:rPr lang="ko-KR" altLang="en-US" dirty="0"/>
              <a:t>를 사용해 값을 생성하는 표기법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 // </a:t>
            </a:r>
            <a:r>
              <a:rPr lang="ko-KR" altLang="en-US" dirty="0"/>
              <a:t>숫자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은 아라비아 숫자가 아닌 </a:t>
            </a:r>
            <a:r>
              <a:rPr lang="en-US" altLang="ko-KR" dirty="0"/>
              <a:t>‘</a:t>
            </a:r>
            <a:r>
              <a:rPr lang="ko-KR" altLang="en-US" dirty="0" err="1"/>
              <a:t>리터럴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자바스크립트 엔진은 </a:t>
            </a:r>
            <a:r>
              <a:rPr lang="ko-KR" altLang="en-US" dirty="0" err="1"/>
              <a:t>리터럴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ko-KR" altLang="en-US" dirty="0"/>
              <a:t>평가</a:t>
            </a:r>
            <a:r>
              <a:rPr lang="en-US" altLang="ko-KR" dirty="0"/>
              <a:t>’</a:t>
            </a:r>
            <a:r>
              <a:rPr lang="ko-KR" altLang="en-US" dirty="0"/>
              <a:t>하여 숫자 </a:t>
            </a:r>
            <a:r>
              <a:rPr lang="en-US" altLang="ko-KR" dirty="0"/>
              <a:t>‘</a:t>
            </a:r>
            <a:r>
              <a:rPr lang="ko-KR" altLang="en-US" dirty="0"/>
              <a:t>값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을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90CF92-155D-445B-8765-C05501FE0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74084"/>
              </p:ext>
            </p:extLst>
          </p:nvPr>
        </p:nvGraphicFramePr>
        <p:xfrm>
          <a:off x="2520271" y="3303069"/>
          <a:ext cx="702322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1074">
                  <a:extLst>
                    <a:ext uri="{9D8B030D-6E8A-4147-A177-3AD203B41FA5}">
                      <a16:colId xmlns:a16="http://schemas.microsoft.com/office/drawing/2014/main" val="1273182961"/>
                    </a:ext>
                  </a:extLst>
                </a:gridCol>
                <a:gridCol w="2341074">
                  <a:extLst>
                    <a:ext uri="{9D8B030D-6E8A-4147-A177-3AD203B41FA5}">
                      <a16:colId xmlns:a16="http://schemas.microsoft.com/office/drawing/2014/main" val="3754968763"/>
                    </a:ext>
                  </a:extLst>
                </a:gridCol>
                <a:gridCol w="2341074">
                  <a:extLst>
                    <a:ext uri="{9D8B030D-6E8A-4147-A177-3AD203B41FA5}">
                      <a16:colId xmlns:a16="http://schemas.microsoft.com/office/drawing/2014/main" val="623538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 </a:t>
                      </a:r>
                      <a:r>
                        <a:rPr lang="ko-KR" altLang="en-US" dirty="0" err="1"/>
                        <a:t>리터럴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부동소수점 </a:t>
                      </a:r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진수 </a:t>
                      </a:r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0b01000001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0b</a:t>
                      </a:r>
                      <a:r>
                        <a:rPr lang="ko-KR" altLang="en-US" dirty="0"/>
                        <a:t>로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</a:t>
                      </a:r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‘Hello’, ‘World’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7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불리언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True,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0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8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5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950477"/>
            <a:ext cx="119315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세미콜론과 세미콜론 자동 삽입 기능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자바스크립트 엔진은 </a:t>
            </a:r>
            <a:r>
              <a:rPr lang="ko-KR" altLang="en-US" b="1" dirty="0"/>
              <a:t>세미콜론으로 문이 종료된 위치를 파악</a:t>
            </a:r>
            <a:r>
              <a:rPr lang="ko-KR" altLang="en-US" dirty="0"/>
              <a:t>하여 순차적으로 문을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자바스크립트 엔진은 문의 끝으로 예측되는 지점에 세미콜론을 자동으로 붙여주는</a:t>
            </a:r>
            <a:r>
              <a:rPr lang="en-US" altLang="ko-KR" dirty="0"/>
              <a:t> </a:t>
            </a:r>
            <a:r>
              <a:rPr lang="en-US" altLang="ko-KR" b="1" dirty="0"/>
              <a:t>ASI(Automatic Semicolon Insertion)</a:t>
            </a:r>
            <a:r>
              <a:rPr lang="ko-KR" altLang="en-US" dirty="0"/>
              <a:t>를 수행하기 때문에 세미콜론은 옵션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하지만 개발자의 예측과 빗나가거나</a:t>
            </a:r>
            <a:r>
              <a:rPr lang="en-US" altLang="ko-KR" dirty="0"/>
              <a:t>, </a:t>
            </a:r>
            <a:r>
              <a:rPr lang="en-US" altLang="ko-KR" dirty="0" err="1"/>
              <a:t>ESLint</a:t>
            </a:r>
            <a:r>
              <a:rPr lang="ko-KR" altLang="en-US" dirty="0"/>
              <a:t>같은 정적 분석 도구에서도 세미콜론 사용</a:t>
            </a:r>
            <a:r>
              <a:rPr lang="en-US" altLang="ko-KR" dirty="0"/>
              <a:t>, TC39(ECMAScript </a:t>
            </a:r>
            <a:r>
              <a:rPr lang="ko-KR" altLang="en-US" dirty="0"/>
              <a:t>기술 위원회</a:t>
            </a:r>
            <a:r>
              <a:rPr lang="en-US" altLang="ko-KR" dirty="0"/>
              <a:t>)</a:t>
            </a:r>
            <a:r>
              <a:rPr lang="ko-KR" altLang="en-US" dirty="0"/>
              <a:t>도 세미콜론 사용을 권장하는 분위기 이므로</a:t>
            </a:r>
            <a:r>
              <a:rPr lang="en-US" altLang="ko-KR" dirty="0"/>
              <a:t>, </a:t>
            </a:r>
            <a:r>
              <a:rPr lang="ko-KR" altLang="en-US" dirty="0"/>
              <a:t>사용하도록 하자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코드 블록은 문의 종료를 의미하는 </a:t>
            </a:r>
            <a:r>
              <a:rPr lang="ko-KR" altLang="en-US" b="1" dirty="0"/>
              <a:t>자체 </a:t>
            </a:r>
            <a:r>
              <a:rPr lang="ko-KR" altLang="en-US" b="1" dirty="0" err="1"/>
              <a:t>종결성</a:t>
            </a:r>
            <a:r>
              <a:rPr lang="en-US" altLang="ko-KR" b="1" dirty="0"/>
              <a:t>(self-closing)</a:t>
            </a:r>
            <a:r>
              <a:rPr lang="ko-KR" altLang="en-US" dirty="0"/>
              <a:t>을 갖고 있으므로</a:t>
            </a:r>
            <a:r>
              <a:rPr lang="en-US" altLang="ko-KR" dirty="0"/>
              <a:t>, </a:t>
            </a:r>
            <a:r>
              <a:rPr lang="ko-KR" altLang="en-US" dirty="0"/>
              <a:t>세미콜론을 붙이지 않음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if</a:t>
            </a:r>
            <a:r>
              <a:rPr lang="ko-KR" altLang="en-US" dirty="0"/>
              <a:t>문</a:t>
            </a:r>
            <a:r>
              <a:rPr lang="en-US" altLang="ko-KR" dirty="0"/>
              <a:t>, for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2689A2-2731-4AAA-906A-D46EBE30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19" y="3347684"/>
            <a:ext cx="4035609" cy="22031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1FE132-6607-4CD8-AF03-8DE3DFA7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19" y="3329928"/>
            <a:ext cx="4035609" cy="22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5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1969</Words>
  <Application>Microsoft Office PowerPoint</Application>
  <PresentationFormat>와이드스크린</PresentationFormat>
  <Paragraphs>462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</dc:creator>
  <cp:lastModifiedBy>kyh</cp:lastModifiedBy>
  <cp:revision>574</cp:revision>
  <dcterms:created xsi:type="dcterms:W3CDTF">2021-08-02T02:13:35Z</dcterms:created>
  <dcterms:modified xsi:type="dcterms:W3CDTF">2021-08-08T13:23:30Z</dcterms:modified>
</cp:coreProperties>
</file>