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8.xml" ContentType="application/vnd.openxmlformats-officedocument.presentationml.notesSlide+xml"/>
  <Override PartName="/ppt/comments/comment12.xml" ContentType="application/vnd.openxmlformats-officedocument.presentationml.comments+xml"/>
  <Override PartName="/ppt/notesSlides/notesSlide9.xml" ContentType="application/vnd.openxmlformats-officedocument.presentationml.notesSlide+xml"/>
  <Override PartName="/ppt/comments/comment13.xml" ContentType="application/vnd.openxmlformats-officedocument.presentationml.comments+xml"/>
  <Override PartName="/ppt/notesSlides/notesSlide10.xml" ContentType="application/vnd.openxmlformats-officedocument.presentationml.notesSlide+xml"/>
  <Override PartName="/ppt/comments/comment14.xml" ContentType="application/vnd.openxmlformats-officedocument.presentationml.comments+xml"/>
  <Override PartName="/ppt/notesSlides/notesSlide11.xml" ContentType="application/vnd.openxmlformats-officedocument.presentationml.notesSlide+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notesSlides/notesSlide12.xml" ContentType="application/vnd.openxmlformats-officedocument.presentationml.notesSlide+xml"/>
  <Override PartName="/ppt/comments/comment18.xml" ContentType="application/vnd.openxmlformats-officedocument.presentationml.comments+xml"/>
  <Override PartName="/ppt/comments/comment19.xml" ContentType="application/vnd.openxmlformats-officedocument.presentationml.comments+xml"/>
  <Override PartName="/ppt/notesSlides/notesSlide13.xml" ContentType="application/vnd.openxmlformats-officedocument.presentationml.notesSlide+xml"/>
  <Override PartName="/ppt/comments/comment20.xml" ContentType="application/vnd.openxmlformats-officedocument.presentationml.comments+xml"/>
  <Override PartName="/ppt/notesSlides/notesSlide14.xml" ContentType="application/vnd.openxmlformats-officedocument.presentationml.notesSlide+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7" r:id="rId1"/>
  </p:sldMasterIdLst>
  <p:notesMasterIdLst>
    <p:notesMasterId r:id="rId26"/>
  </p:notesMasterIdLst>
  <p:sldIdLst>
    <p:sldId id="267" r:id="rId2"/>
    <p:sldId id="275" r:id="rId3"/>
    <p:sldId id="278" r:id="rId4"/>
    <p:sldId id="279" r:id="rId5"/>
    <p:sldId id="282" r:id="rId6"/>
    <p:sldId id="273" r:id="rId7"/>
    <p:sldId id="256" r:id="rId8"/>
    <p:sldId id="276" r:id="rId9"/>
    <p:sldId id="280" r:id="rId10"/>
    <p:sldId id="257" r:id="rId11"/>
    <p:sldId id="259" r:id="rId12"/>
    <p:sldId id="268" r:id="rId13"/>
    <p:sldId id="272" r:id="rId14"/>
    <p:sldId id="274" r:id="rId15"/>
    <p:sldId id="269" r:id="rId16"/>
    <p:sldId id="270" r:id="rId17"/>
    <p:sldId id="265" r:id="rId18"/>
    <p:sldId id="266" r:id="rId19"/>
    <p:sldId id="277" r:id="rId20"/>
    <p:sldId id="264" r:id="rId21"/>
    <p:sldId id="262" r:id="rId22"/>
    <p:sldId id="271" r:id="rId23"/>
    <p:sldId id="281"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авкин Евгений Евгеньевич" initials="SЕЕ" lastIdx="2" clrIdx="0">
    <p:extLst>
      <p:ext uri="{19B8F6BF-5375-455C-9EA6-DF929625EA0E}">
        <p15:presenceInfo xmlns:p15="http://schemas.microsoft.com/office/powerpoint/2012/main" userId="Савкин Евгений Евгеньевич" providerId="None"/>
      </p:ext>
    </p:extLst>
  </p:cmAuthor>
  <p:cmAuthor id="2" name="Савкин Евгений Евгеньевич (ladm)" initials="СЕЕ(" lastIdx="1" clrIdx="1">
    <p:extLst>
      <p:ext uri="{19B8F6BF-5375-455C-9EA6-DF929625EA0E}">
        <p15:presenceInfo xmlns:p15="http://schemas.microsoft.com/office/powerpoint/2012/main" userId="Савкин Евгений Евгеньевич (lad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 authorId="1" dt="2019-09-02T14:42:24.522" idx="2">
    <p:pos x="106" y="106"/>
    <p:text/>
    <p:extLst>
      <p:ext uri="{C676402C-5697-4E1C-873F-D02D1690AC5C}">
        <p15:threadingInfo xmlns:p15="http://schemas.microsoft.com/office/powerpoint/2012/main" timeZoneBias="-1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 authorId="1" dt="2019-09-02T14:42:24.522" idx="2">
    <p:pos x="106" y="106"/>
    <p:text/>
    <p:extLst>
      <p:ext uri="{C676402C-5697-4E1C-873F-D02D1690AC5C}">
        <p15:threadingInfo xmlns:p15="http://schemas.microsoft.com/office/powerpoint/2012/main" timeZoneBias="-18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9-02T09:55:44.105"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8F7AE-A5D1-43FD-B076-6F0A77FB5497}" type="datetimeFigureOut">
              <a:rPr lang="ru-RU" smtClean="0"/>
              <a:t>20.09.2019</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B0D67-9611-441D-BFA1-96625B8E65E2}" type="slidenum">
              <a:rPr lang="ru-RU" smtClean="0"/>
              <a:t>‹#›</a:t>
            </a:fld>
            <a:endParaRPr lang="ru-RU" dirty="0"/>
          </a:p>
        </p:txBody>
      </p:sp>
    </p:spTree>
    <p:extLst>
      <p:ext uri="{BB962C8B-B14F-4D97-AF65-F5344CB8AC3E}">
        <p14:creationId xmlns:p14="http://schemas.microsoft.com/office/powerpoint/2010/main" val="289202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https://kotlinlang.ru/docs/reference/comparison-to-java.html</a:t>
            </a:r>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1</a:t>
            </a:fld>
            <a:endParaRPr lang="ru-RU" dirty="0"/>
          </a:p>
        </p:txBody>
      </p:sp>
    </p:spTree>
    <p:extLst>
      <p:ext uri="{BB962C8B-B14F-4D97-AF65-F5344CB8AC3E}">
        <p14:creationId xmlns:p14="http://schemas.microsoft.com/office/powerpoint/2010/main" val="780127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https://kotlinlang.ru/docs/reference/exceptions.html</a:t>
            </a:r>
            <a:endParaRPr lang="ru-RU" dirty="0" smtClean="0"/>
          </a:p>
          <a:p>
            <a:r>
              <a:rPr lang="en-US" dirty="0" smtClean="0"/>
              <a:t>https://www.oracle.com/technetwork/java/effectivejava-136174.html</a:t>
            </a:r>
            <a:endParaRPr lang="ru-RU" dirty="0" smtClean="0"/>
          </a:p>
        </p:txBody>
      </p:sp>
      <p:sp>
        <p:nvSpPr>
          <p:cNvPr id="4" name="Номер слайда 3"/>
          <p:cNvSpPr>
            <a:spLocks noGrp="1"/>
          </p:cNvSpPr>
          <p:nvPr>
            <p:ph type="sldNum" sz="quarter" idx="10"/>
          </p:nvPr>
        </p:nvSpPr>
        <p:spPr/>
        <p:txBody>
          <a:bodyPr/>
          <a:lstStyle/>
          <a:p>
            <a:fld id="{539B0D67-9611-441D-BFA1-96625B8E65E2}" type="slidenum">
              <a:rPr lang="ru-RU" smtClean="0"/>
              <a:t>15</a:t>
            </a:fld>
            <a:endParaRPr lang="ru-RU" dirty="0"/>
          </a:p>
        </p:txBody>
      </p:sp>
    </p:spTree>
    <p:extLst>
      <p:ext uri="{BB962C8B-B14F-4D97-AF65-F5344CB8AC3E}">
        <p14:creationId xmlns:p14="http://schemas.microsoft.com/office/powerpoint/2010/main" val="303640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https://kotlinlang.ru/docs/reference/exceptions.html</a:t>
            </a:r>
            <a:endParaRPr lang="ru-RU" dirty="0" smtClean="0"/>
          </a:p>
          <a:p>
            <a:r>
              <a:rPr lang="en-US" dirty="0" smtClean="0"/>
              <a:t>https://www.oracle.com/technetwork/java/effectivejava-136174.html</a:t>
            </a:r>
            <a:endParaRPr lang="ru-RU" dirty="0" smtClean="0"/>
          </a:p>
        </p:txBody>
      </p:sp>
      <p:sp>
        <p:nvSpPr>
          <p:cNvPr id="4" name="Номер слайда 3"/>
          <p:cNvSpPr>
            <a:spLocks noGrp="1"/>
          </p:cNvSpPr>
          <p:nvPr>
            <p:ph type="sldNum" sz="quarter" idx="10"/>
          </p:nvPr>
        </p:nvSpPr>
        <p:spPr/>
        <p:txBody>
          <a:bodyPr/>
          <a:lstStyle/>
          <a:p>
            <a:fld id="{539B0D67-9611-441D-BFA1-96625B8E65E2}" type="slidenum">
              <a:rPr lang="ru-RU" smtClean="0"/>
              <a:t>16</a:t>
            </a:fld>
            <a:endParaRPr lang="ru-RU" dirty="0"/>
          </a:p>
        </p:txBody>
      </p:sp>
    </p:spTree>
    <p:extLst>
      <p:ext uri="{BB962C8B-B14F-4D97-AF65-F5344CB8AC3E}">
        <p14:creationId xmlns:p14="http://schemas.microsoft.com/office/powerpoint/2010/main" val="404398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19</a:t>
            </a:fld>
            <a:endParaRPr lang="ru-RU" dirty="0"/>
          </a:p>
        </p:txBody>
      </p:sp>
    </p:spTree>
    <p:extLst>
      <p:ext uri="{BB962C8B-B14F-4D97-AF65-F5344CB8AC3E}">
        <p14:creationId xmlns:p14="http://schemas.microsoft.com/office/powerpoint/2010/main" val="258884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21</a:t>
            </a:fld>
            <a:endParaRPr lang="ru-RU" dirty="0"/>
          </a:p>
        </p:txBody>
      </p:sp>
    </p:spTree>
    <p:extLst>
      <p:ext uri="{BB962C8B-B14F-4D97-AF65-F5344CB8AC3E}">
        <p14:creationId xmlns:p14="http://schemas.microsoft.com/office/powerpoint/2010/main" val="44717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22</a:t>
            </a:fld>
            <a:endParaRPr lang="ru-RU" dirty="0"/>
          </a:p>
        </p:txBody>
      </p:sp>
    </p:spTree>
    <p:extLst>
      <p:ext uri="{BB962C8B-B14F-4D97-AF65-F5344CB8AC3E}">
        <p14:creationId xmlns:p14="http://schemas.microsoft.com/office/powerpoint/2010/main" val="239882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https://kotlinlang.ru/docs/reference/comparison-to-java.html</a:t>
            </a:r>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2</a:t>
            </a:fld>
            <a:endParaRPr lang="ru-RU" dirty="0"/>
          </a:p>
        </p:txBody>
      </p:sp>
    </p:spTree>
    <p:extLst>
      <p:ext uri="{BB962C8B-B14F-4D97-AF65-F5344CB8AC3E}">
        <p14:creationId xmlns:p14="http://schemas.microsoft.com/office/powerpoint/2010/main" val="31961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https://kotlinlang.ru/docs/reference/comparison-to-java.html</a:t>
            </a:r>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3</a:t>
            </a:fld>
            <a:endParaRPr lang="ru-RU" dirty="0"/>
          </a:p>
        </p:txBody>
      </p:sp>
    </p:spTree>
    <p:extLst>
      <p:ext uri="{BB962C8B-B14F-4D97-AF65-F5344CB8AC3E}">
        <p14:creationId xmlns:p14="http://schemas.microsoft.com/office/powerpoint/2010/main" val="326749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https://kotlinlang.ru/docs/reference/comparison-to-java.html</a:t>
            </a:r>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4</a:t>
            </a:fld>
            <a:endParaRPr lang="ru-RU" dirty="0"/>
          </a:p>
        </p:txBody>
      </p:sp>
    </p:spTree>
    <p:extLst>
      <p:ext uri="{BB962C8B-B14F-4D97-AF65-F5344CB8AC3E}">
        <p14:creationId xmlns:p14="http://schemas.microsoft.com/office/powerpoint/2010/main" val="10295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https://kotlinlang.ru/docs/reference/comparison-to-java.html</a:t>
            </a:r>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5</a:t>
            </a:fld>
            <a:endParaRPr lang="ru-RU" dirty="0"/>
          </a:p>
        </p:txBody>
      </p:sp>
    </p:spTree>
    <p:extLst>
      <p:ext uri="{BB962C8B-B14F-4D97-AF65-F5344CB8AC3E}">
        <p14:creationId xmlns:p14="http://schemas.microsoft.com/office/powerpoint/2010/main" val="73405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7</a:t>
            </a:fld>
            <a:endParaRPr lang="ru-RU" dirty="0"/>
          </a:p>
        </p:txBody>
      </p:sp>
    </p:spTree>
    <p:extLst>
      <p:ext uri="{BB962C8B-B14F-4D97-AF65-F5344CB8AC3E}">
        <p14:creationId xmlns:p14="http://schemas.microsoft.com/office/powerpoint/2010/main" val="224601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8</a:t>
            </a:fld>
            <a:endParaRPr lang="ru-RU" dirty="0"/>
          </a:p>
        </p:txBody>
      </p:sp>
    </p:spTree>
    <p:extLst>
      <p:ext uri="{BB962C8B-B14F-4D97-AF65-F5344CB8AC3E}">
        <p14:creationId xmlns:p14="http://schemas.microsoft.com/office/powerpoint/2010/main" val="309813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13</a:t>
            </a:fld>
            <a:endParaRPr lang="ru-RU" dirty="0"/>
          </a:p>
        </p:txBody>
      </p:sp>
    </p:spTree>
    <p:extLst>
      <p:ext uri="{BB962C8B-B14F-4D97-AF65-F5344CB8AC3E}">
        <p14:creationId xmlns:p14="http://schemas.microsoft.com/office/powerpoint/2010/main" val="334886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39B0D67-9611-441D-BFA1-96625B8E65E2}" type="slidenum">
              <a:rPr lang="ru-RU" smtClean="0"/>
              <a:t>14</a:t>
            </a:fld>
            <a:endParaRPr lang="ru-RU" dirty="0"/>
          </a:p>
        </p:txBody>
      </p:sp>
    </p:spTree>
    <p:extLst>
      <p:ext uri="{BB962C8B-B14F-4D97-AF65-F5344CB8AC3E}">
        <p14:creationId xmlns:p14="http://schemas.microsoft.com/office/powerpoint/2010/main" val="366508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9/20/2019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9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BE451C3-0FF4-47C4-B829-773ADF60F88C}" type="datetimeFigureOut">
              <a:rPr lang="en-US" smtClean="0"/>
              <a:t>9/20/2019</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077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2BE451C3-0FF4-47C4-B829-773ADF60F88C}" type="datetimeFigureOut">
              <a:rPr lang="en-US" smtClean="0"/>
              <a:t>9/20/2019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1582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2BE451C3-0FF4-47C4-B829-773ADF60F88C}" type="datetimeFigureOut">
              <a:rPr lang="en-US" smtClean="0"/>
              <a:t>9/20/2019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459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BE451C3-0FF4-47C4-B829-773ADF60F88C}" type="datetimeFigureOut">
              <a:rPr lang="en-US" smtClean="0"/>
              <a:t>9/20/2019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0730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9/20/2019</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2244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9/20/2019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7724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9/20/2019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0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9/20/2019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19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9/20/2019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605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smtClean="0"/>
              <a:t>9/20/2019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6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9/20/2019</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93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9/20/2019</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73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9/20/2019</a:t>
            </a:fld>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54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9/20/2019</a:t>
            </a:fld>
            <a:endParaRPr lang="en-US" dirty="0"/>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54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smtClean="0"/>
              <a:t>9/20/2019</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84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dirty="0"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smtClean="0"/>
              <a:t>9/20/2019</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98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9/20/2019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944208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omments" Target="../comments/commen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omments" Target="../comments/commen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comments" Target="../comments/commen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omments" Target="../comments/comment15.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comments" Target="../comments/comment18.xml"/><Relationship Id="rId5" Type="http://schemas.openxmlformats.org/officeDocument/2006/relationships/image" Target="../media/image13.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comments" Target="../comments/commen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comments" Target="../comments/comment20.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comments" Target="../comments/comment21.xml"/><Relationship Id="rId5" Type="http://schemas.openxmlformats.org/officeDocument/2006/relationships/image" Target="../media/image17.jp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comments" Target="../comments/comment22.xml"/><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comments" Target="../comments/commen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comments" Target="../comments/commen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comments" Target="../comments/comment4.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comments" Target="../comments/comment6.xml"/><Relationship Id="rId5" Type="http://schemas.openxmlformats.org/officeDocument/2006/relationships/image" Target="../media/image8.jp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comments" Target="../comments/comment7.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comments" Target="../comments/comment8.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2800" dirty="0" smtClean="0"/>
              <a:t>Java </a:t>
            </a:r>
            <a:r>
              <a:rPr lang="en-US" sz="2800" b="1" dirty="0" smtClean="0"/>
              <a:t>vs.</a:t>
            </a:r>
            <a:r>
              <a:rPr lang="en-US" sz="2800" dirty="0" smtClean="0"/>
              <a:t> Kotlin</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5" name="TextBox 4"/>
          <p:cNvSpPr txBox="1"/>
          <p:nvPr/>
        </p:nvSpPr>
        <p:spPr>
          <a:xfrm>
            <a:off x="523875" y="2457449"/>
            <a:ext cx="5181600" cy="3477875"/>
          </a:xfrm>
          <a:prstGeom prst="rect">
            <a:avLst/>
          </a:prstGeom>
          <a:noFill/>
        </p:spPr>
        <p:txBody>
          <a:bodyPr wrap="square" rtlCol="0">
            <a:spAutoFit/>
          </a:bodyPr>
          <a:lstStyle/>
          <a:p>
            <a:r>
              <a:rPr lang="ru-RU" sz="1100" b="1" dirty="0"/>
              <a:t>Что есть в Java, но нет в </a:t>
            </a:r>
            <a:r>
              <a:rPr lang="ru-RU" sz="1100" b="1" dirty="0" smtClean="0"/>
              <a:t>Kotlin</a:t>
            </a:r>
            <a:endParaRPr lang="en-US" sz="1100" b="1" dirty="0" smtClean="0"/>
          </a:p>
          <a:p>
            <a:endParaRPr lang="ru-RU" sz="1100" b="1" dirty="0"/>
          </a:p>
          <a:p>
            <a:pPr marL="171450" indent="-171450">
              <a:buFont typeface="Arial" panose="020B0604020202020204" pitchFamily="34" charset="0"/>
              <a:buChar char="•"/>
            </a:pPr>
            <a:r>
              <a:rPr lang="ru-RU" sz="1100" dirty="0"/>
              <a:t>Проверяемые исключения </a:t>
            </a:r>
            <a:endParaRPr lang="ru-RU" sz="1100" dirty="0" smtClean="0"/>
          </a:p>
          <a:p>
            <a:pPr marL="171450" indent="-171450">
              <a:buFont typeface="Arial" panose="020B0604020202020204" pitchFamily="34" charset="0"/>
              <a:buChar char="•"/>
            </a:pPr>
            <a:r>
              <a:rPr lang="ru-RU" sz="1100" dirty="0" smtClean="0"/>
              <a:t>Примитивные типы</a:t>
            </a:r>
            <a:endParaRPr lang="ru-RU" sz="1100" dirty="0"/>
          </a:p>
          <a:p>
            <a:pPr marL="171450" indent="-171450">
              <a:buFont typeface="Arial" panose="020B0604020202020204" pitchFamily="34" charset="0"/>
              <a:buChar char="•"/>
            </a:pPr>
            <a:r>
              <a:rPr lang="ru-RU" sz="1100" dirty="0"/>
              <a:t>Статичные члены </a:t>
            </a:r>
            <a:endParaRPr lang="en-US" sz="1100" dirty="0"/>
          </a:p>
          <a:p>
            <a:pPr marL="171450" indent="-171450">
              <a:buFont typeface="Arial" panose="020B0604020202020204" pitchFamily="34" charset="0"/>
              <a:buChar char="•"/>
            </a:pPr>
            <a:r>
              <a:rPr lang="ru-RU" sz="1100" dirty="0" smtClean="0"/>
              <a:t>Не-приватные </a:t>
            </a:r>
            <a:r>
              <a:rPr lang="ru-RU" sz="1100" dirty="0"/>
              <a:t>поля </a:t>
            </a:r>
            <a:endParaRPr lang="en-US" sz="1100" dirty="0" smtClean="0"/>
          </a:p>
          <a:p>
            <a:pPr marL="171450" indent="-171450">
              <a:buFont typeface="Arial" panose="020B0604020202020204" pitchFamily="34" charset="0"/>
              <a:buChar char="•"/>
            </a:pPr>
            <a:r>
              <a:rPr lang="ru-RU" sz="1100" dirty="0" smtClean="0"/>
              <a:t>Подстановочные </a:t>
            </a:r>
            <a:r>
              <a:rPr lang="ru-RU" sz="1100" dirty="0"/>
              <a:t>символы (маски, wildcards</a:t>
            </a:r>
            <a:r>
              <a:rPr lang="ru-RU" sz="1100" dirty="0" smtClean="0"/>
              <a:t>)</a:t>
            </a:r>
            <a:endParaRPr lang="ru-RU" sz="1100" dirty="0"/>
          </a:p>
          <a:p>
            <a:endParaRPr lang="ru-RU" sz="1100" dirty="0"/>
          </a:p>
          <a:p>
            <a:r>
              <a:rPr lang="ru-RU" sz="1100" b="1" dirty="0"/>
              <a:t>Некоторые проблемы </a:t>
            </a:r>
            <a:r>
              <a:rPr lang="ru-RU" sz="1100" b="1" dirty="0" smtClean="0"/>
              <a:t>Java</a:t>
            </a:r>
            <a:r>
              <a:rPr lang="ru-RU" sz="1100" b="1" dirty="0"/>
              <a:t>, решённые в Kotlin</a:t>
            </a:r>
          </a:p>
          <a:p>
            <a:pPr marL="171450" indent="-171450">
              <a:buFont typeface="Arial" panose="020B0604020202020204" pitchFamily="34" charset="0"/>
              <a:buChar char="•"/>
            </a:pPr>
            <a:endParaRPr lang="ru-RU" sz="1100" dirty="0"/>
          </a:p>
          <a:p>
            <a:pPr marL="171450" indent="-171450">
              <a:buFont typeface="Arial" panose="020B0604020202020204" pitchFamily="34" charset="0"/>
              <a:buChar char="•"/>
            </a:pPr>
            <a:r>
              <a:rPr lang="en-US" sz="1100" dirty="0" smtClean="0"/>
              <a:t>Kotlin</a:t>
            </a:r>
            <a:r>
              <a:rPr lang="ru-RU" sz="1100" dirty="0" smtClean="0"/>
              <a:t> </a:t>
            </a:r>
            <a:r>
              <a:rPr lang="ru-RU" sz="1100" dirty="0"/>
              <a:t>решает целый ряд проблем, от которых страдает Java: </a:t>
            </a:r>
          </a:p>
          <a:p>
            <a:pPr marL="171450" indent="-171450">
              <a:buFont typeface="Arial" panose="020B0604020202020204" pitchFamily="34" charset="0"/>
              <a:buChar char="•"/>
            </a:pPr>
            <a:r>
              <a:rPr lang="ru-RU" sz="1100" dirty="0"/>
              <a:t>Ссылки на null контролируются системой типов.</a:t>
            </a:r>
          </a:p>
          <a:p>
            <a:pPr marL="171450" indent="-171450">
              <a:buFont typeface="Arial" panose="020B0604020202020204" pitchFamily="34" charset="0"/>
              <a:buChar char="•"/>
            </a:pPr>
            <a:r>
              <a:rPr lang="ru-RU" sz="1100" dirty="0"/>
              <a:t>Нет сырых (raw) типов</a:t>
            </a:r>
          </a:p>
          <a:p>
            <a:pPr marL="171450" indent="-171450">
              <a:buFont typeface="Arial" panose="020B0604020202020204" pitchFamily="34" charset="0"/>
              <a:buChar char="•"/>
            </a:pPr>
            <a:r>
              <a:rPr lang="ru-RU" sz="1100" dirty="0"/>
              <a:t>Массивы в Kotlin инвариантны</a:t>
            </a:r>
          </a:p>
          <a:p>
            <a:pPr marL="171450" indent="-171450">
              <a:buFont typeface="Arial" panose="020B0604020202020204" pitchFamily="34" charset="0"/>
              <a:buChar char="•"/>
            </a:pPr>
            <a:r>
              <a:rPr lang="ru-RU" sz="1100" dirty="0"/>
              <a:t>Kotlin имеет правильные функциональные типы и поддерживает их использование вместо SAM-типов из Java</a:t>
            </a:r>
          </a:p>
          <a:p>
            <a:pPr marL="171450" indent="-171450">
              <a:buFont typeface="Arial" panose="020B0604020202020204" pitchFamily="34" charset="0"/>
              <a:buChar char="•"/>
            </a:pPr>
            <a:r>
              <a:rPr lang="ru-RU" sz="1100" dirty="0"/>
              <a:t>Вариативность на месте использования без подстановочных символов (или масок, ориг.: wildcards)</a:t>
            </a:r>
          </a:p>
          <a:p>
            <a:pPr marL="171450" indent="-171450">
              <a:buFont typeface="Arial" panose="020B0604020202020204" pitchFamily="34" charset="0"/>
              <a:buChar char="•"/>
            </a:pPr>
            <a:r>
              <a:rPr lang="ru-RU" sz="1100" dirty="0"/>
              <a:t>В Kotlin нет проверяемых исключений</a:t>
            </a:r>
          </a:p>
          <a:p>
            <a:endParaRPr lang="ru-RU" sz="1100" dirty="0"/>
          </a:p>
        </p:txBody>
      </p:sp>
      <p:sp>
        <p:nvSpPr>
          <p:cNvPr id="6" name="TextBox 5"/>
          <p:cNvSpPr txBox="1"/>
          <p:nvPr/>
        </p:nvSpPr>
        <p:spPr>
          <a:xfrm>
            <a:off x="6057900" y="2457449"/>
            <a:ext cx="5181600" cy="3647152"/>
          </a:xfrm>
          <a:prstGeom prst="rect">
            <a:avLst/>
          </a:prstGeom>
          <a:noFill/>
        </p:spPr>
        <p:txBody>
          <a:bodyPr wrap="square" rtlCol="0">
            <a:spAutoFit/>
          </a:bodyPr>
          <a:lstStyle/>
          <a:p>
            <a:r>
              <a:rPr lang="ru-RU" sz="1100" b="1" dirty="0"/>
              <a:t>Что есть в Kotlin, но нет в </a:t>
            </a:r>
            <a:r>
              <a:rPr lang="ru-RU" sz="1100" b="1" dirty="0" smtClean="0"/>
              <a:t>Java</a:t>
            </a:r>
          </a:p>
          <a:p>
            <a:endParaRPr lang="ru-RU" sz="1100" i="1" dirty="0"/>
          </a:p>
          <a:p>
            <a:pPr marL="171450" indent="-171450">
              <a:buFont typeface="Arial" panose="020B0604020202020204" pitchFamily="34" charset="0"/>
              <a:buChar char="•"/>
            </a:pPr>
            <a:r>
              <a:rPr lang="ru-RU" sz="1100" i="1" dirty="0">
                <a:solidFill>
                  <a:srgbClr val="00B050"/>
                </a:solidFill>
              </a:rPr>
              <a:t>Лямбда-выражения + inline-функции = производительные и контролируемые пользовательские структуры</a:t>
            </a:r>
          </a:p>
          <a:p>
            <a:pPr marL="171450" indent="-171450">
              <a:buFont typeface="Arial" panose="020B0604020202020204" pitchFamily="34" charset="0"/>
              <a:buChar char="•"/>
            </a:pPr>
            <a:r>
              <a:rPr lang="ru-RU" sz="1100" i="1" dirty="0">
                <a:solidFill>
                  <a:srgbClr val="00B050"/>
                </a:solidFill>
              </a:rPr>
              <a:t>Функции-расширения</a:t>
            </a:r>
          </a:p>
          <a:p>
            <a:pPr marL="171450" indent="-171450">
              <a:buFont typeface="Arial" panose="020B0604020202020204" pitchFamily="34" charset="0"/>
              <a:buChar char="•"/>
            </a:pPr>
            <a:r>
              <a:rPr lang="ru-RU" sz="1100" i="1" dirty="0">
                <a:solidFill>
                  <a:srgbClr val="00B050"/>
                </a:solidFill>
              </a:rPr>
              <a:t>Null-безопасность</a:t>
            </a:r>
          </a:p>
          <a:p>
            <a:pPr marL="171450" indent="-171450">
              <a:buFont typeface="Arial" panose="020B0604020202020204" pitchFamily="34" charset="0"/>
              <a:buChar char="•"/>
            </a:pPr>
            <a:r>
              <a:rPr lang="ru-RU" sz="1100" i="1" dirty="0">
                <a:solidFill>
                  <a:srgbClr val="00B050"/>
                </a:solidFill>
              </a:rPr>
              <a:t>Умные приведения</a:t>
            </a:r>
          </a:p>
          <a:p>
            <a:pPr marL="171450" indent="-171450">
              <a:buFont typeface="Arial" panose="020B0604020202020204" pitchFamily="34" charset="0"/>
              <a:buChar char="•"/>
            </a:pPr>
            <a:r>
              <a:rPr lang="ru-RU" sz="1100" dirty="0"/>
              <a:t>Строковые шаблоны</a:t>
            </a:r>
          </a:p>
          <a:p>
            <a:pPr marL="171450" indent="-171450">
              <a:buFont typeface="Arial" panose="020B0604020202020204" pitchFamily="34" charset="0"/>
              <a:buChar char="•"/>
            </a:pPr>
            <a:r>
              <a:rPr lang="ru-RU" sz="1100" dirty="0"/>
              <a:t>Свойства</a:t>
            </a:r>
          </a:p>
          <a:p>
            <a:pPr marL="171450" indent="-171450">
              <a:buFont typeface="Arial" panose="020B0604020202020204" pitchFamily="34" charset="0"/>
              <a:buChar char="•"/>
            </a:pPr>
            <a:r>
              <a:rPr lang="ru-RU" sz="1100" dirty="0"/>
              <a:t>Первичный конструктор</a:t>
            </a:r>
          </a:p>
          <a:p>
            <a:pPr marL="171450" indent="-171450">
              <a:buFont typeface="Arial" panose="020B0604020202020204" pitchFamily="34" charset="0"/>
              <a:buChar char="•"/>
            </a:pPr>
            <a:r>
              <a:rPr lang="ru-RU" sz="1100" dirty="0"/>
              <a:t>Делегирование на уровне языка</a:t>
            </a:r>
          </a:p>
          <a:p>
            <a:pPr marL="171450" indent="-171450">
              <a:buFont typeface="Arial" panose="020B0604020202020204" pitchFamily="34" charset="0"/>
              <a:buChar char="•"/>
            </a:pPr>
            <a:r>
              <a:rPr lang="ru-RU" sz="1100" dirty="0"/>
              <a:t>Выведение типа для переменных и свойств</a:t>
            </a:r>
          </a:p>
          <a:p>
            <a:pPr marL="171450" indent="-171450">
              <a:buFont typeface="Arial" panose="020B0604020202020204" pitchFamily="34" charset="0"/>
              <a:buChar char="•"/>
            </a:pPr>
            <a:r>
              <a:rPr lang="ru-RU" sz="1100" dirty="0"/>
              <a:t>Синглтоны на уровне языка</a:t>
            </a:r>
          </a:p>
          <a:p>
            <a:pPr marL="171450" indent="-171450">
              <a:buFont typeface="Arial" panose="020B0604020202020204" pitchFamily="34" charset="0"/>
              <a:buChar char="•"/>
            </a:pPr>
            <a:r>
              <a:rPr lang="ru-RU" sz="1100" dirty="0"/>
              <a:t>Вариативность на уровне объявления и Проекции типов</a:t>
            </a:r>
          </a:p>
          <a:p>
            <a:pPr marL="171450" indent="-171450">
              <a:buFont typeface="Arial" panose="020B0604020202020204" pitchFamily="34" charset="0"/>
              <a:buChar char="•"/>
            </a:pPr>
            <a:r>
              <a:rPr lang="ru-RU" sz="1100" dirty="0"/>
              <a:t>Интервалы</a:t>
            </a:r>
          </a:p>
          <a:p>
            <a:pPr marL="171450" indent="-171450">
              <a:buFont typeface="Arial" panose="020B0604020202020204" pitchFamily="34" charset="0"/>
              <a:buChar char="•"/>
            </a:pPr>
            <a:r>
              <a:rPr lang="ru-RU" sz="1100" dirty="0"/>
              <a:t>Перегрузка операторов</a:t>
            </a:r>
          </a:p>
          <a:p>
            <a:pPr marL="171450" indent="-171450">
              <a:buFont typeface="Arial" panose="020B0604020202020204" pitchFamily="34" charset="0"/>
              <a:buChar char="•"/>
            </a:pPr>
            <a:r>
              <a:rPr lang="ru-RU" sz="1100" dirty="0"/>
              <a:t>Вспомогательные объекты</a:t>
            </a:r>
          </a:p>
          <a:p>
            <a:pPr marL="171450" indent="-171450">
              <a:buFont typeface="Arial" panose="020B0604020202020204" pitchFamily="34" charset="0"/>
              <a:buChar char="•"/>
            </a:pPr>
            <a:r>
              <a:rPr lang="ru-RU" sz="1100" i="1" dirty="0">
                <a:solidFill>
                  <a:srgbClr val="00B050"/>
                </a:solidFill>
              </a:rPr>
              <a:t>Классы данных</a:t>
            </a:r>
          </a:p>
          <a:p>
            <a:pPr marL="171450" indent="-171450">
              <a:buFont typeface="Arial" panose="020B0604020202020204" pitchFamily="34" charset="0"/>
              <a:buChar char="•"/>
            </a:pPr>
            <a:r>
              <a:rPr lang="ru-RU" sz="1100" dirty="0"/>
              <a:t>Раздельные интерфейсы для изменяемых и неизменяемых коллекций</a:t>
            </a:r>
          </a:p>
          <a:p>
            <a:pPr marL="171450" indent="-171450">
              <a:buFont typeface="Arial" panose="020B0604020202020204" pitchFamily="34" charset="0"/>
              <a:buChar char="•"/>
            </a:pPr>
            <a:r>
              <a:rPr lang="ru-RU" sz="1100" i="1" dirty="0">
                <a:solidFill>
                  <a:srgbClr val="00B050"/>
                </a:solidFill>
              </a:rPr>
              <a:t>Сопрограммы (корутины)</a:t>
            </a:r>
          </a:p>
        </p:txBody>
      </p:sp>
    </p:spTree>
    <p:extLst>
      <p:ext uri="{BB962C8B-B14F-4D97-AF65-F5344CB8AC3E}">
        <p14:creationId xmlns:p14="http://schemas.microsoft.com/office/powerpoint/2010/main" val="773641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it-IT" sz="2800" dirty="0"/>
              <a:t>Nullable типы и Non-Null типы </a:t>
            </a:r>
            <a:r>
              <a:rPr lang="it-IT" sz="2800" dirty="0" smtClean="0"/>
              <a:t>[2]</a:t>
            </a:r>
            <a:endParaRPr lang="ru-RU" sz="2800"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TextBox 1"/>
          <p:cNvSpPr txBox="1"/>
          <p:nvPr/>
        </p:nvSpPr>
        <p:spPr>
          <a:xfrm>
            <a:off x="523875" y="2457449"/>
            <a:ext cx="5181600" cy="2800767"/>
          </a:xfrm>
          <a:prstGeom prst="rect">
            <a:avLst/>
          </a:prstGeom>
          <a:noFill/>
        </p:spPr>
        <p:txBody>
          <a:bodyPr wrap="square" rtlCol="0">
            <a:spAutoFit/>
          </a:bodyPr>
          <a:lstStyle/>
          <a:p>
            <a:r>
              <a:rPr lang="ru-RU" sz="1100" dirty="0"/>
              <a:t>Система типов Kotlin различает ссылки на те, которые могут иметь значение null (nullable ссылки) и те, которые таковыми быть не могут (non-null ссылки). </a:t>
            </a:r>
          </a:p>
          <a:p>
            <a:endParaRPr lang="ru-RU" sz="1100" dirty="0"/>
          </a:p>
          <a:p>
            <a:r>
              <a:rPr lang="ru-RU" sz="1100" dirty="0"/>
              <a:t>К примеру, переменная часто используемого типа String не может быть null:</a:t>
            </a:r>
          </a:p>
          <a:p>
            <a:endParaRPr lang="ru-RU" sz="1100" dirty="0"/>
          </a:p>
          <a:p>
            <a:r>
              <a:rPr lang="ru-RU" sz="1100" dirty="0"/>
              <a:t>	</a:t>
            </a:r>
            <a:r>
              <a:rPr lang="ru-RU" sz="1100" dirty="0">
                <a:latin typeface="Consolas" panose="020B0609020204030204" pitchFamily="49" charset="0"/>
              </a:rPr>
              <a:t>var a: String = "abc" </a:t>
            </a:r>
          </a:p>
          <a:p>
            <a:r>
              <a:rPr lang="ru-RU" sz="1100" dirty="0">
                <a:latin typeface="Consolas" panose="020B0609020204030204" pitchFamily="49" charset="0"/>
              </a:rPr>
              <a:t>	a = null </a:t>
            </a:r>
            <a:r>
              <a:rPr lang="ru-RU" sz="1100" i="1" dirty="0">
                <a:latin typeface="Consolas" panose="020B0609020204030204" pitchFamily="49" charset="0"/>
              </a:rPr>
              <a:t>// ошибка компиляции</a:t>
            </a:r>
          </a:p>
          <a:p>
            <a:endParaRPr lang="ru-RU" sz="1100" dirty="0">
              <a:latin typeface="Consolas" panose="020B0609020204030204" pitchFamily="49" charset="0"/>
            </a:endParaRPr>
          </a:p>
          <a:p>
            <a:r>
              <a:rPr lang="ru-RU" sz="1100" dirty="0"/>
              <a:t>Для того, чтобы разрешить null значение, мы можем объявить эту строковую переменную как String?:</a:t>
            </a:r>
          </a:p>
          <a:p>
            <a:endParaRPr lang="ru-RU" sz="1100" dirty="0"/>
          </a:p>
          <a:p>
            <a:r>
              <a:rPr lang="ru-RU" sz="1100" dirty="0"/>
              <a:t>	</a:t>
            </a:r>
            <a:r>
              <a:rPr lang="ru-RU" sz="1100" dirty="0">
                <a:latin typeface="Consolas" panose="020B0609020204030204" pitchFamily="49" charset="0"/>
              </a:rPr>
              <a:t>var b: String? = "abc" </a:t>
            </a:r>
          </a:p>
          <a:p>
            <a:r>
              <a:rPr lang="ru-RU" sz="1100" dirty="0">
                <a:latin typeface="Consolas" panose="020B0609020204030204" pitchFamily="49" charset="0"/>
              </a:rPr>
              <a:t>	b = null // ok </a:t>
            </a:r>
          </a:p>
          <a:p>
            <a:endParaRPr lang="ru-RU" sz="1100" dirty="0"/>
          </a:p>
        </p:txBody>
      </p:sp>
      <p:sp>
        <p:nvSpPr>
          <p:cNvPr id="8" name="TextBox 7"/>
          <p:cNvSpPr txBox="1"/>
          <p:nvPr/>
        </p:nvSpPr>
        <p:spPr>
          <a:xfrm>
            <a:off x="6057900" y="2457449"/>
            <a:ext cx="5181600" cy="2970044"/>
          </a:xfrm>
          <a:prstGeom prst="rect">
            <a:avLst/>
          </a:prstGeom>
          <a:noFill/>
        </p:spPr>
        <p:txBody>
          <a:bodyPr wrap="square" rtlCol="0">
            <a:spAutoFit/>
          </a:bodyPr>
          <a:lstStyle/>
          <a:p>
            <a:r>
              <a:rPr lang="ru-RU" sz="1100" dirty="0"/>
              <a:t> Теперь, при вызове метода с использованием переменной a, исключены какие-либо NPE. Вы спокойно можете писать:</a:t>
            </a:r>
          </a:p>
          <a:p>
            <a:r>
              <a:rPr lang="ru-RU" sz="1100" dirty="0"/>
              <a:t> </a:t>
            </a:r>
            <a:r>
              <a:rPr lang="ru-RU" sz="1100" dirty="0" smtClean="0"/>
              <a:t>	</a:t>
            </a:r>
          </a:p>
          <a:p>
            <a:r>
              <a:rPr lang="ru-RU" sz="1100" dirty="0" smtClean="0"/>
              <a:t>	</a:t>
            </a:r>
            <a:r>
              <a:rPr lang="ru-RU" sz="1100" dirty="0">
                <a:latin typeface="Consolas" panose="020B0609020204030204" pitchFamily="49" charset="0"/>
              </a:rPr>
              <a:t>val l = a.length</a:t>
            </a:r>
          </a:p>
          <a:p>
            <a:endParaRPr lang="ru-RU" sz="1100" dirty="0"/>
          </a:p>
          <a:p>
            <a:r>
              <a:rPr lang="ru-RU" sz="1100" dirty="0"/>
              <a:t> </a:t>
            </a:r>
          </a:p>
          <a:p>
            <a:r>
              <a:rPr lang="ru-RU" sz="1100" dirty="0"/>
              <a:t>Но в случае, если вы захотите получить доступ к значению b, это будет небезопасно. Компилятор предупредит об ошибке:</a:t>
            </a:r>
          </a:p>
          <a:p>
            <a:r>
              <a:rPr lang="ru-RU" sz="1100" dirty="0"/>
              <a:t> </a:t>
            </a:r>
            <a:r>
              <a:rPr lang="ru-RU" sz="1100" dirty="0" smtClean="0"/>
              <a:t>	</a:t>
            </a:r>
          </a:p>
          <a:p>
            <a:r>
              <a:rPr lang="ru-RU" sz="1100" dirty="0"/>
              <a:t>	</a:t>
            </a:r>
            <a:r>
              <a:rPr lang="ru-RU" sz="1100" dirty="0">
                <a:latin typeface="Consolas" panose="020B0609020204030204" pitchFamily="49" charset="0"/>
              </a:rPr>
              <a:t>val l = b.length // ошибка: переменная `b` может быть </a:t>
            </a:r>
            <a:r>
              <a:rPr lang="en-US" sz="1100" dirty="0" smtClean="0">
                <a:latin typeface="Consolas" panose="020B0609020204030204" pitchFamily="49" charset="0"/>
              </a:rPr>
              <a:t>	</a:t>
            </a:r>
            <a:r>
              <a:rPr lang="ru-RU" sz="1100" dirty="0" smtClean="0">
                <a:latin typeface="Consolas" panose="020B0609020204030204" pitchFamily="49" charset="0"/>
              </a:rPr>
              <a:t>null</a:t>
            </a:r>
            <a:endParaRPr lang="ru-RU" sz="1100" dirty="0">
              <a:latin typeface="Consolas" panose="020B0609020204030204" pitchFamily="49" charset="0"/>
            </a:endParaRPr>
          </a:p>
          <a:p>
            <a:endParaRPr lang="ru-RU" sz="1100" dirty="0">
              <a:latin typeface="Consolas" panose="020B0609020204030204" pitchFamily="49" charset="0"/>
            </a:endParaRPr>
          </a:p>
          <a:p>
            <a:r>
              <a:rPr lang="ru-RU" sz="1100" dirty="0">
                <a:latin typeface="Consolas" panose="020B0609020204030204" pitchFamily="49" charset="0"/>
              </a:rPr>
              <a:t> </a:t>
            </a:r>
          </a:p>
          <a:p>
            <a:r>
              <a:rPr lang="ru-RU" sz="1100" dirty="0"/>
              <a:t>Но нам по-прежнему надо получить доступ к этому свойству/значению, так? Есть несколько способов этого достичь.</a:t>
            </a:r>
          </a:p>
          <a:p>
            <a:endParaRPr lang="ru-RU" sz="1100" dirty="0"/>
          </a:p>
          <a:p>
            <a:endParaRPr lang="ru-RU" sz="1100" dirty="0"/>
          </a:p>
        </p:txBody>
      </p:sp>
    </p:spTree>
    <p:extLst>
      <p:ext uri="{BB962C8B-B14F-4D97-AF65-F5344CB8AC3E}">
        <p14:creationId xmlns:p14="http://schemas.microsoft.com/office/powerpoint/2010/main" val="3911470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a:t>Проверка на </a:t>
            </a:r>
            <a:r>
              <a:rPr lang="en-US" sz="2800" dirty="0" smtClean="0"/>
              <a:t>null</a:t>
            </a:r>
            <a:r>
              <a:rPr lang="ru-RU" sz="2800" dirty="0" smtClean="0"/>
              <a:t>, Безопасные вызовы</a:t>
            </a:r>
            <a:endParaRPr lang="ru-RU" sz="2800"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5" name="TextBox 4"/>
          <p:cNvSpPr txBox="1"/>
          <p:nvPr/>
        </p:nvSpPr>
        <p:spPr>
          <a:xfrm>
            <a:off x="6057900" y="2457449"/>
            <a:ext cx="5181600" cy="3308598"/>
          </a:xfrm>
          <a:prstGeom prst="rect">
            <a:avLst/>
          </a:prstGeom>
          <a:noFill/>
        </p:spPr>
        <p:txBody>
          <a:bodyPr wrap="square" rtlCol="0">
            <a:spAutoFit/>
          </a:bodyPr>
          <a:lstStyle/>
          <a:p>
            <a:r>
              <a:rPr lang="ru-RU" sz="1100" dirty="0"/>
              <a:t> Вторым способом является оператор безопасного вызова ?.:</a:t>
            </a:r>
          </a:p>
          <a:p>
            <a:endParaRPr lang="ru-RU" sz="1100" dirty="0"/>
          </a:p>
          <a:p>
            <a:pPr lvl="1"/>
            <a:r>
              <a:rPr lang="ru-RU" sz="1100" dirty="0" smtClean="0">
                <a:latin typeface="Consolas" panose="020B0609020204030204" pitchFamily="49" charset="0"/>
              </a:rPr>
              <a:t>kotlin </a:t>
            </a:r>
            <a:r>
              <a:rPr lang="ru-RU" sz="1100" dirty="0">
                <a:latin typeface="Consolas" panose="020B0609020204030204" pitchFamily="49" charset="0"/>
              </a:rPr>
              <a:t>b?.length  </a:t>
            </a:r>
          </a:p>
          <a:p>
            <a:endParaRPr lang="ru-RU" sz="1100" dirty="0"/>
          </a:p>
          <a:p>
            <a:r>
              <a:rPr lang="ru-RU" sz="1100" dirty="0"/>
              <a:t>Этот код возвращает b.length в том, случае, если b не имеет значение null. Иначе он возвращает null. Типом этого выражения будет Int?.</a:t>
            </a:r>
          </a:p>
          <a:p>
            <a:r>
              <a:rPr lang="ru-RU" sz="1100" dirty="0"/>
              <a:t>  </a:t>
            </a:r>
          </a:p>
          <a:p>
            <a:r>
              <a:rPr lang="ru-RU" sz="1100" dirty="0"/>
              <a:t>Такие безопасные вызовы полезны в цепочках. К примеру, если Bob, Employee (работник), может быть прикреплён (или нет) к отделу Department, и у отдела может быть управляющий, другой Employee. Для того, чтобы обратиться к имени этого управляющего (если такой есть), напишем:</a:t>
            </a:r>
          </a:p>
          <a:p>
            <a:endParaRPr lang="ru-RU" sz="1100" dirty="0"/>
          </a:p>
          <a:p>
            <a:r>
              <a:rPr lang="ru-RU" sz="1100" dirty="0"/>
              <a:t> 	</a:t>
            </a:r>
            <a:r>
              <a:rPr lang="ru-RU" sz="1100" dirty="0">
                <a:latin typeface="Consolas" panose="020B0609020204030204" pitchFamily="49" charset="0"/>
              </a:rPr>
              <a:t>bob?.department?.head?.name</a:t>
            </a:r>
          </a:p>
          <a:p>
            <a:endParaRPr lang="ru-RU" sz="1100" dirty="0"/>
          </a:p>
          <a:p>
            <a:r>
              <a:rPr lang="ru-RU" sz="1100" dirty="0"/>
              <a:t>Такая цепочка вернёт null в случае, если одно из свойств имеет значение null.</a:t>
            </a:r>
          </a:p>
          <a:p>
            <a:endParaRPr lang="ru-RU" sz="1100" dirty="0"/>
          </a:p>
        </p:txBody>
      </p:sp>
      <p:sp>
        <p:nvSpPr>
          <p:cNvPr id="6" name="TextBox 5"/>
          <p:cNvSpPr txBox="1"/>
          <p:nvPr/>
        </p:nvSpPr>
        <p:spPr>
          <a:xfrm>
            <a:off x="523875" y="2457449"/>
            <a:ext cx="5181600" cy="2631490"/>
          </a:xfrm>
          <a:prstGeom prst="rect">
            <a:avLst/>
          </a:prstGeom>
          <a:noFill/>
        </p:spPr>
        <p:txBody>
          <a:bodyPr wrap="square" rtlCol="0">
            <a:spAutoFit/>
          </a:bodyPr>
          <a:lstStyle/>
          <a:p>
            <a:r>
              <a:rPr lang="ru-RU" sz="1100" dirty="0"/>
              <a:t>Первый способ. </a:t>
            </a:r>
            <a:r>
              <a:rPr lang="ru-RU" sz="1100" dirty="0" smtClean="0"/>
              <a:t>Вы </a:t>
            </a:r>
            <a:r>
              <a:rPr lang="ru-RU" sz="1100" dirty="0"/>
              <a:t>можете явно проверить </a:t>
            </a:r>
            <a:r>
              <a:rPr lang="en-US" sz="1100" dirty="0"/>
              <a:t>b </a:t>
            </a:r>
            <a:r>
              <a:rPr lang="ru-RU" sz="1100" dirty="0"/>
              <a:t>на </a:t>
            </a:r>
            <a:r>
              <a:rPr lang="en-US" sz="1100" dirty="0"/>
              <a:t>null </a:t>
            </a:r>
            <a:r>
              <a:rPr lang="ru-RU" sz="1100" dirty="0"/>
              <a:t>значение и обработать два варианта по отдельности:</a:t>
            </a:r>
          </a:p>
          <a:p>
            <a:endParaRPr lang="ru-RU" sz="1100" dirty="0"/>
          </a:p>
          <a:p>
            <a:pPr lvl="1"/>
            <a:r>
              <a:rPr lang="ru-RU" sz="1100" dirty="0"/>
              <a:t> </a:t>
            </a:r>
            <a:r>
              <a:rPr lang="en-US" sz="1100" dirty="0" smtClean="0">
                <a:latin typeface="Consolas" panose="020B0609020204030204" pitchFamily="49" charset="0"/>
              </a:rPr>
              <a:t>val </a:t>
            </a:r>
            <a:r>
              <a:rPr lang="en-US" sz="1100" dirty="0">
                <a:latin typeface="Consolas" panose="020B0609020204030204" pitchFamily="49" charset="0"/>
              </a:rPr>
              <a:t>l = if (b != null) b.length else -1</a:t>
            </a:r>
          </a:p>
          <a:p>
            <a:endParaRPr lang="en-US" sz="1100" dirty="0"/>
          </a:p>
          <a:p>
            <a:r>
              <a:rPr lang="en-US" sz="1100" dirty="0"/>
              <a:t>  </a:t>
            </a:r>
          </a:p>
          <a:p>
            <a:r>
              <a:rPr lang="ru-RU" sz="1100" dirty="0"/>
              <a:t>Компилятор отслеживает информацию о проведённой вами проверке и позволяет вызывать </a:t>
            </a:r>
            <a:r>
              <a:rPr lang="en-US" sz="1100" dirty="0"/>
              <a:t>length </a:t>
            </a:r>
            <a:r>
              <a:rPr lang="ru-RU" sz="1100" dirty="0"/>
              <a:t>внутри блока </a:t>
            </a:r>
            <a:r>
              <a:rPr lang="en-US" sz="1100" dirty="0"/>
              <a:t>if. </a:t>
            </a:r>
            <a:r>
              <a:rPr lang="ru-RU" sz="1100" dirty="0"/>
              <a:t>Также поддерживаются более сложные конструкции:</a:t>
            </a:r>
          </a:p>
          <a:p>
            <a:endParaRPr lang="ru-RU" sz="1100" dirty="0"/>
          </a:p>
          <a:p>
            <a:pPr lvl="1"/>
            <a:r>
              <a:rPr lang="ru-RU" sz="1100" dirty="0"/>
              <a:t> </a:t>
            </a:r>
            <a:r>
              <a:rPr lang="en-US" sz="1100" dirty="0">
                <a:latin typeface="Consolas" panose="020B0609020204030204" pitchFamily="49" charset="0"/>
              </a:rPr>
              <a:t>if (b != null &amp;&amp; b.length &gt; 0) {</a:t>
            </a:r>
          </a:p>
          <a:p>
            <a:pPr lvl="1"/>
            <a:r>
              <a:rPr lang="en-US" sz="1100" dirty="0">
                <a:latin typeface="Consolas" panose="020B0609020204030204" pitchFamily="49" charset="0"/>
              </a:rPr>
              <a:t>     print("String of length ${b.length}")</a:t>
            </a:r>
          </a:p>
          <a:p>
            <a:pPr lvl="1"/>
            <a:r>
              <a:rPr lang="en-US" sz="1100" dirty="0">
                <a:latin typeface="Consolas" panose="020B0609020204030204" pitchFamily="49" charset="0"/>
              </a:rPr>
              <a:t> } else {</a:t>
            </a:r>
          </a:p>
          <a:p>
            <a:pPr lvl="1"/>
            <a:r>
              <a:rPr lang="en-US" sz="1100" dirty="0">
                <a:latin typeface="Consolas" panose="020B0609020204030204" pitchFamily="49" charset="0"/>
              </a:rPr>
              <a:t>     print("Empty string")</a:t>
            </a:r>
          </a:p>
          <a:p>
            <a:pPr lvl="1"/>
            <a:r>
              <a:rPr lang="en-US" sz="1100" dirty="0">
                <a:latin typeface="Consolas" panose="020B0609020204030204" pitchFamily="49" charset="0"/>
              </a:rPr>
              <a:t> }</a:t>
            </a:r>
          </a:p>
        </p:txBody>
      </p:sp>
    </p:spTree>
    <p:extLst>
      <p:ext uri="{BB962C8B-B14F-4D97-AF65-F5344CB8AC3E}">
        <p14:creationId xmlns:p14="http://schemas.microsoft.com/office/powerpoint/2010/main" val="1776519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a:t>Исключения</a:t>
            </a:r>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TextBox 1"/>
          <p:cNvSpPr txBox="1"/>
          <p:nvPr/>
        </p:nvSpPr>
        <p:spPr>
          <a:xfrm>
            <a:off x="523875" y="2457449"/>
            <a:ext cx="5181600" cy="2631490"/>
          </a:xfrm>
          <a:prstGeom prst="rect">
            <a:avLst/>
          </a:prstGeom>
          <a:noFill/>
        </p:spPr>
        <p:txBody>
          <a:bodyPr wrap="square" rtlCol="0">
            <a:spAutoFit/>
          </a:bodyPr>
          <a:lstStyle/>
          <a:p>
            <a:r>
              <a:rPr lang="ru-RU" sz="1100" b="1" dirty="0"/>
              <a:t>Классы исключений</a:t>
            </a:r>
          </a:p>
          <a:p>
            <a:r>
              <a:rPr lang="ru-RU" sz="1100" dirty="0"/>
              <a:t>  </a:t>
            </a:r>
          </a:p>
          <a:p>
            <a:r>
              <a:rPr lang="ru-RU" sz="1100" dirty="0"/>
              <a:t>Все исключения в Kotlin являются наследниками класса </a:t>
            </a:r>
            <a:r>
              <a:rPr lang="ru-RU" sz="1100" dirty="0">
                <a:latin typeface="Consolas" panose="020B0609020204030204" pitchFamily="49" charset="0"/>
              </a:rPr>
              <a:t>Throwable</a:t>
            </a:r>
            <a:r>
              <a:rPr lang="ru-RU" sz="1100" dirty="0"/>
              <a:t>. У каждого исключения есть сообщение, трассировка стека, а также причина, по которой это исключение вероятно было вызвано.</a:t>
            </a:r>
          </a:p>
          <a:p>
            <a:r>
              <a:rPr lang="ru-RU" sz="1100" dirty="0"/>
              <a:t> </a:t>
            </a:r>
          </a:p>
          <a:p>
            <a:r>
              <a:rPr lang="ru-RU" sz="1100" dirty="0"/>
              <a:t>Для того, чтобы возбудить исключение явным образом, используйте оператор </a:t>
            </a:r>
            <a:r>
              <a:rPr lang="ru-RU" sz="1100" dirty="0" smtClean="0">
                <a:latin typeface="Consolas" panose="020B0609020204030204" pitchFamily="49" charset="0"/>
              </a:rPr>
              <a:t>throw</a:t>
            </a:r>
            <a:endParaRPr lang="en-US" sz="1100" dirty="0" smtClean="0">
              <a:latin typeface="Consolas" panose="020B0609020204030204" pitchFamily="49" charset="0"/>
            </a:endParaRPr>
          </a:p>
          <a:p>
            <a:endParaRPr lang="ru-RU" sz="1100" dirty="0"/>
          </a:p>
          <a:p>
            <a:r>
              <a:rPr lang="en-US" sz="1100" dirty="0" smtClean="0"/>
              <a:t>	</a:t>
            </a:r>
            <a:r>
              <a:rPr lang="ru-RU" sz="1100" dirty="0" smtClean="0">
                <a:latin typeface="Consolas" panose="020B0609020204030204" pitchFamily="49" charset="0"/>
              </a:rPr>
              <a:t>throw MyException("Hi There!")</a:t>
            </a:r>
            <a:endParaRPr lang="en-US" sz="1100" dirty="0" smtClean="0">
              <a:latin typeface="Consolas" panose="020B0609020204030204" pitchFamily="49" charset="0"/>
            </a:endParaRPr>
          </a:p>
          <a:p>
            <a:endParaRPr lang="en-US" sz="1100" dirty="0" smtClean="0"/>
          </a:p>
          <a:p>
            <a:endParaRPr lang="ru-RU" sz="1100" dirty="0"/>
          </a:p>
          <a:p>
            <a:r>
              <a:rPr lang="ru-RU" sz="1100" dirty="0"/>
              <a:t>Оператор </a:t>
            </a:r>
            <a:r>
              <a:rPr lang="ru-RU" sz="1100" dirty="0">
                <a:latin typeface="Consolas" panose="020B0609020204030204" pitchFamily="49" charset="0"/>
              </a:rPr>
              <a:t>try</a:t>
            </a:r>
            <a:r>
              <a:rPr lang="ru-RU" sz="1100" dirty="0"/>
              <a:t> позволяет перехватывать </a:t>
            </a:r>
            <a:r>
              <a:rPr lang="ru-RU" sz="1100" dirty="0" smtClean="0"/>
              <a:t>исключения</a:t>
            </a:r>
            <a:endParaRPr lang="en-US" sz="1100" dirty="0" smtClean="0"/>
          </a:p>
          <a:p>
            <a:endParaRPr lang="en-US" sz="1100" dirty="0"/>
          </a:p>
          <a:p>
            <a:endParaRPr lang="ru-RU" sz="1100" dirty="0"/>
          </a:p>
        </p:txBody>
      </p:sp>
      <p:sp>
        <p:nvSpPr>
          <p:cNvPr id="8" name="TextBox 7"/>
          <p:cNvSpPr txBox="1"/>
          <p:nvPr/>
        </p:nvSpPr>
        <p:spPr>
          <a:xfrm>
            <a:off x="6057900" y="2457449"/>
            <a:ext cx="5181600" cy="2123658"/>
          </a:xfrm>
          <a:prstGeom prst="rect">
            <a:avLst/>
          </a:prstGeom>
          <a:noFill/>
        </p:spPr>
        <p:txBody>
          <a:bodyPr wrap="square" rtlCol="0">
            <a:spAutoFit/>
          </a:bodyPr>
          <a:lstStyle/>
          <a:p>
            <a:r>
              <a:rPr lang="ru-RU" sz="1100" b="1" dirty="0"/>
              <a:t>Try - это выражение</a:t>
            </a:r>
          </a:p>
          <a:p>
            <a:r>
              <a:rPr lang="ru-RU" sz="1100" dirty="0"/>
              <a:t> </a:t>
            </a:r>
          </a:p>
          <a:p>
            <a:r>
              <a:rPr lang="ru-RU" sz="1100" dirty="0"/>
              <a:t>Ключевое слово </a:t>
            </a:r>
            <a:r>
              <a:rPr lang="ru-RU" sz="1100" dirty="0">
                <a:latin typeface="Consolas" panose="020B0609020204030204" pitchFamily="49" charset="0"/>
              </a:rPr>
              <a:t>try</a:t>
            </a:r>
            <a:r>
              <a:rPr lang="ru-RU" sz="1100" dirty="0" smtClean="0"/>
              <a:t> </a:t>
            </a:r>
            <a:r>
              <a:rPr lang="ru-RU" sz="1100" dirty="0"/>
              <a:t>является выражением, то есть оно может иметь возвращаемое значение</a:t>
            </a:r>
            <a:r>
              <a:rPr lang="ru-RU" sz="1100" dirty="0" smtClean="0"/>
              <a:t>.</a:t>
            </a:r>
            <a:endParaRPr lang="en-US" sz="1100" dirty="0" smtClean="0"/>
          </a:p>
          <a:p>
            <a:endParaRPr lang="ru-RU" sz="1100" dirty="0"/>
          </a:p>
          <a:p>
            <a:pPr lvl="1"/>
            <a:r>
              <a:rPr lang="ru-RU" sz="1100" dirty="0">
                <a:latin typeface="Consolas" panose="020B0609020204030204" pitchFamily="49" charset="0"/>
              </a:rPr>
              <a:t>val a: Int? = try { parseInt(input) } catch (e: NumberFormatException) { null </a:t>
            </a:r>
            <a:r>
              <a:rPr lang="ru-RU" sz="1100" dirty="0" smtClean="0">
                <a:latin typeface="Consolas" panose="020B0609020204030204" pitchFamily="49" charset="0"/>
              </a:rPr>
              <a:t>}</a:t>
            </a:r>
            <a:endParaRPr lang="ru-RU" sz="1100" dirty="0"/>
          </a:p>
          <a:p>
            <a:r>
              <a:rPr lang="ru-RU" sz="1100" dirty="0"/>
              <a:t>   </a:t>
            </a:r>
          </a:p>
          <a:p>
            <a:r>
              <a:rPr lang="ru-RU" sz="1100" dirty="0"/>
              <a:t>Возвращаемым значением будет либо последнее выражение в блоке </a:t>
            </a:r>
            <a:r>
              <a:rPr lang="ru-RU" sz="1100" dirty="0">
                <a:latin typeface="Consolas" panose="020B0609020204030204" pitchFamily="49" charset="0"/>
              </a:rPr>
              <a:t>try</a:t>
            </a:r>
            <a:r>
              <a:rPr lang="ru-RU" sz="1100" dirty="0" smtClean="0"/>
              <a:t>, </a:t>
            </a:r>
            <a:r>
              <a:rPr lang="ru-RU" sz="1100" dirty="0"/>
              <a:t>либо последнее выражение в блоке </a:t>
            </a:r>
            <a:r>
              <a:rPr lang="ru-RU" sz="1100" dirty="0">
                <a:latin typeface="Consolas" panose="020B0609020204030204" pitchFamily="49" charset="0"/>
              </a:rPr>
              <a:t>catch</a:t>
            </a:r>
            <a:r>
              <a:rPr lang="ru-RU" sz="1100" dirty="0" smtClean="0"/>
              <a:t> </a:t>
            </a:r>
            <a:r>
              <a:rPr lang="ru-RU" sz="1100" dirty="0"/>
              <a:t>(или блоках). Содержимое </a:t>
            </a:r>
            <a:r>
              <a:rPr lang="ru-RU" sz="1100" dirty="0">
                <a:latin typeface="Consolas" panose="020B0609020204030204" pitchFamily="49" charset="0"/>
              </a:rPr>
              <a:t>finally</a:t>
            </a:r>
            <a:r>
              <a:rPr lang="ru-RU" sz="1100" dirty="0"/>
              <a:t> блока никак не повлияет на результат </a:t>
            </a:r>
            <a:r>
              <a:rPr lang="ru-RU" sz="1100" dirty="0">
                <a:latin typeface="Consolas" panose="020B0609020204030204" pitchFamily="49" charset="0"/>
              </a:rPr>
              <a:t>try </a:t>
            </a:r>
            <a:r>
              <a:rPr lang="ru-RU" sz="1100" dirty="0" smtClean="0"/>
              <a:t>-выражения.</a:t>
            </a:r>
            <a:endParaRPr lang="ru-RU" sz="1100" dirty="0"/>
          </a:p>
        </p:txBody>
      </p:sp>
    </p:spTree>
    <p:extLst>
      <p:ext uri="{BB962C8B-B14F-4D97-AF65-F5344CB8AC3E}">
        <p14:creationId xmlns:p14="http://schemas.microsoft.com/office/powerpoint/2010/main" val="426550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smtClean="0"/>
              <a:t>Ссылочные и примитивные типы</a:t>
            </a:r>
            <a:r>
              <a:rPr lang="en-US" sz="2800" dirty="0" smtClean="0"/>
              <a:t> [1]</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TextBox 1"/>
          <p:cNvSpPr txBox="1"/>
          <p:nvPr/>
        </p:nvSpPr>
        <p:spPr>
          <a:xfrm>
            <a:off x="523875" y="2457449"/>
            <a:ext cx="5181600" cy="3939540"/>
          </a:xfrm>
          <a:prstGeom prst="rect">
            <a:avLst/>
          </a:prstGeom>
          <a:noFill/>
        </p:spPr>
        <p:txBody>
          <a:bodyPr wrap="square" rtlCol="0">
            <a:spAutoFit/>
          </a:bodyPr>
          <a:lstStyle/>
          <a:p>
            <a:r>
              <a:rPr lang="ru-RU" sz="1000" dirty="0"/>
              <a:t>Значения бывают двух типов. Одни из них - примитивы. Число их ограниченно: </a:t>
            </a:r>
            <a:r>
              <a:rPr lang="ru-RU" sz="1000" dirty="0">
                <a:latin typeface="Consolas" panose="020B0609020204030204" pitchFamily="49" charset="0"/>
              </a:rPr>
              <a:t>byte, short, int, long, float, double, boolean, char. </a:t>
            </a:r>
          </a:p>
          <a:p>
            <a:endParaRPr lang="ru-RU" sz="1000" dirty="0"/>
          </a:p>
          <a:p>
            <a:r>
              <a:rPr lang="ru-RU" sz="1000" dirty="0"/>
              <a:t>Эти значения воздействуют на JVM по-другому, нежели ссылочные типы . Они хранятся в стэке. </a:t>
            </a:r>
          </a:p>
          <a:p>
            <a:endParaRPr lang="ru-RU" sz="1000" dirty="0"/>
          </a:p>
          <a:p>
            <a:r>
              <a:rPr lang="ru-RU" sz="1000" dirty="0"/>
              <a:t>Когда создается объект, он помещается в кучу. Потом он передается куда-нибудь и объект не копируется целиком, он использует только адрес где объект может быть найден. </a:t>
            </a:r>
          </a:p>
          <a:p>
            <a:endParaRPr lang="ru-RU" sz="1000" dirty="0"/>
          </a:p>
          <a:p>
            <a:r>
              <a:rPr lang="ru-RU" sz="1000" dirty="0"/>
              <a:t>И так, заключения очень просты. Примитивы хранятся в стэке, объекты хранятся в куче и доступ к этому объекту обеспечивается посредством адреса в памяти.</a:t>
            </a:r>
          </a:p>
          <a:p>
            <a:endParaRPr lang="ru-RU" sz="1000" dirty="0"/>
          </a:p>
          <a:p>
            <a:r>
              <a:rPr lang="ru-RU" sz="1000" dirty="0"/>
              <a:t>Великолепно, есть ли тут проблемы?</a:t>
            </a:r>
          </a:p>
          <a:p>
            <a:endParaRPr lang="ru-RU" sz="1000" dirty="0"/>
          </a:p>
          <a:p>
            <a:r>
              <a:rPr lang="ru-RU" sz="1000" dirty="0"/>
              <a:t>Да, есть. Для начала, примитив не может быть </a:t>
            </a:r>
            <a:r>
              <a:rPr lang="ru-RU" sz="1000" dirty="0">
                <a:latin typeface="Consolas" panose="020B0609020204030204" pitchFamily="49" charset="0"/>
              </a:rPr>
              <a:t>null</a:t>
            </a:r>
            <a:r>
              <a:rPr lang="ru-RU" sz="1000" dirty="0"/>
              <a:t> . То есть, нет возможности сделать следующее:</a:t>
            </a:r>
          </a:p>
          <a:p>
            <a:endParaRPr lang="ru-RU" sz="1000" dirty="0"/>
          </a:p>
          <a:p>
            <a:r>
              <a:rPr lang="ru-RU" sz="1000" dirty="0" smtClean="0"/>
              <a:t>	</a:t>
            </a:r>
            <a:r>
              <a:rPr lang="ru-RU" sz="1000" dirty="0" smtClean="0">
                <a:latin typeface="Consolas" panose="020B0609020204030204" pitchFamily="49" charset="0"/>
              </a:rPr>
              <a:t>int </a:t>
            </a:r>
            <a:r>
              <a:rPr lang="ru-RU" sz="1000" dirty="0">
                <a:latin typeface="Consolas" panose="020B0609020204030204" pitchFamily="49" charset="0"/>
              </a:rPr>
              <a:t>n = null; // compile error</a:t>
            </a:r>
          </a:p>
          <a:p>
            <a:endParaRPr lang="ru-RU" sz="1000" dirty="0"/>
          </a:p>
          <a:p>
            <a:r>
              <a:rPr lang="ru-RU" sz="1000" dirty="0"/>
              <a:t>Иногда приятно иметь такую возможность. И вот решение. Каждый примитив имеет класс-обёртку, такие как Integer, Double etc.:</a:t>
            </a:r>
          </a:p>
          <a:p>
            <a:endParaRPr lang="ru-RU" sz="1000" dirty="0"/>
          </a:p>
          <a:p>
            <a:r>
              <a:rPr lang="ru-RU" sz="1000" dirty="0" smtClean="0"/>
              <a:t>	</a:t>
            </a:r>
            <a:r>
              <a:rPr lang="ru-RU" sz="1000" dirty="0" smtClean="0">
                <a:latin typeface="Consolas" panose="020B0609020204030204" pitchFamily="49" charset="0"/>
              </a:rPr>
              <a:t>Integer </a:t>
            </a:r>
            <a:r>
              <a:rPr lang="ru-RU" sz="1000" dirty="0">
                <a:latin typeface="Consolas" panose="020B0609020204030204" pitchFamily="49" charset="0"/>
              </a:rPr>
              <a:t>n = null; // OK</a:t>
            </a:r>
          </a:p>
        </p:txBody>
      </p:sp>
      <p:sp>
        <p:nvSpPr>
          <p:cNvPr id="8" name="TextBox 7"/>
          <p:cNvSpPr txBox="1"/>
          <p:nvPr/>
        </p:nvSpPr>
        <p:spPr>
          <a:xfrm>
            <a:off x="6057900" y="2457449"/>
            <a:ext cx="5181600" cy="4093428"/>
          </a:xfrm>
          <a:prstGeom prst="rect">
            <a:avLst/>
          </a:prstGeom>
          <a:noFill/>
        </p:spPr>
        <p:txBody>
          <a:bodyPr wrap="square" rtlCol="0">
            <a:spAutoFit/>
          </a:bodyPr>
          <a:lstStyle/>
          <a:p>
            <a:r>
              <a:rPr lang="en-US" sz="1000" b="1" dirty="0" smtClean="0"/>
              <a:t>Java</a:t>
            </a:r>
            <a:r>
              <a:rPr lang="ru-RU" sz="1000" b="1" dirty="0"/>
              <a:t> </a:t>
            </a:r>
            <a:r>
              <a:rPr lang="ru-RU" sz="1000" b="1" dirty="0" smtClean="0"/>
              <a:t>делает все неправильно</a:t>
            </a:r>
            <a:r>
              <a:rPr lang="en-US" sz="1000" b="1" dirty="0" smtClean="0"/>
              <a:t>.</a:t>
            </a:r>
            <a:r>
              <a:rPr lang="ru-RU" sz="1000" dirty="0"/>
              <a:t> </a:t>
            </a:r>
            <a:r>
              <a:rPr lang="ru-RU" sz="1000" dirty="0" smtClean="0"/>
              <a:t>И проблема тут в виде коллекций</a:t>
            </a:r>
            <a:r>
              <a:rPr lang="en-US" sz="1000" dirty="0" smtClean="0"/>
              <a:t>. </a:t>
            </a:r>
            <a:endParaRPr lang="ru-RU" sz="1000" dirty="0" smtClean="0"/>
          </a:p>
          <a:p>
            <a:r>
              <a:rPr lang="ru-RU" sz="1000" dirty="0" smtClean="0"/>
              <a:t>Примитивы</a:t>
            </a:r>
            <a:r>
              <a:rPr lang="en-US" sz="1000" dirty="0" smtClean="0"/>
              <a:t> </a:t>
            </a:r>
            <a:r>
              <a:rPr lang="ru-RU" sz="1000" dirty="0" smtClean="0"/>
              <a:t>не могу</a:t>
            </a:r>
            <a:r>
              <a:rPr lang="en-US" sz="1000" dirty="0" smtClean="0"/>
              <a:t> </a:t>
            </a:r>
            <a:r>
              <a:rPr lang="ru-RU" sz="1000" dirty="0" smtClean="0"/>
              <a:t>использоваться как</a:t>
            </a:r>
            <a:r>
              <a:rPr lang="en-US" sz="1000" dirty="0" smtClean="0"/>
              <a:t> generic </a:t>
            </a:r>
            <a:r>
              <a:rPr lang="ru-RU" sz="1000" dirty="0" smtClean="0"/>
              <a:t>тип</a:t>
            </a:r>
            <a:r>
              <a:rPr lang="en-US" sz="1000" dirty="0" smtClean="0"/>
              <a:t>. </a:t>
            </a:r>
            <a:endParaRPr lang="ru-RU" sz="1000" dirty="0" smtClean="0"/>
          </a:p>
          <a:p>
            <a:r>
              <a:rPr lang="ru-RU" sz="1000" dirty="0" smtClean="0"/>
              <a:t>И</a:t>
            </a:r>
            <a:r>
              <a:rPr lang="en-US" sz="1000" dirty="0" smtClean="0"/>
              <a:t> </a:t>
            </a:r>
            <a:r>
              <a:rPr lang="ru-RU" sz="1000" dirty="0" smtClean="0"/>
              <a:t>мы</a:t>
            </a:r>
            <a:r>
              <a:rPr lang="en-US" sz="1000" dirty="0" smtClean="0"/>
              <a:t> </a:t>
            </a:r>
            <a:r>
              <a:rPr lang="ru-RU" sz="1000" dirty="0" smtClean="0"/>
              <a:t>не можем создать</a:t>
            </a:r>
            <a:r>
              <a:rPr lang="en-US" sz="1000" dirty="0" smtClean="0"/>
              <a:t> </a:t>
            </a:r>
            <a:r>
              <a:rPr lang="en-US" sz="1000" dirty="0">
                <a:latin typeface="Consolas" panose="020B0609020204030204" pitchFamily="49" charset="0"/>
              </a:rPr>
              <a:t>Collection&lt;int&gt;</a:t>
            </a:r>
            <a:r>
              <a:rPr lang="en-US" sz="1000" dirty="0"/>
              <a:t>. </a:t>
            </a:r>
            <a:endParaRPr lang="ru-RU" sz="1000" dirty="0" smtClean="0"/>
          </a:p>
          <a:p>
            <a:r>
              <a:rPr lang="ru-RU" sz="1000" dirty="0" smtClean="0"/>
              <a:t>Но мы можем создать</a:t>
            </a:r>
            <a:r>
              <a:rPr lang="en-US" sz="1000" dirty="0" smtClean="0"/>
              <a:t> </a:t>
            </a:r>
            <a:r>
              <a:rPr lang="en-US" sz="1000" dirty="0" smtClean="0">
                <a:latin typeface="Consolas" panose="020B0609020204030204" pitchFamily="49" charset="0"/>
              </a:rPr>
              <a:t>Collection&lt;Integer&gt;:</a:t>
            </a:r>
          </a:p>
          <a:p>
            <a:r>
              <a:rPr lang="en-US" sz="1000" dirty="0" smtClean="0">
                <a:latin typeface="Consolas" panose="020B0609020204030204" pitchFamily="49" charset="0"/>
              </a:rPr>
              <a:t>Collection&lt;Integer</a:t>
            </a:r>
            <a:r>
              <a:rPr lang="en-US" sz="1000" dirty="0">
                <a:latin typeface="Consolas" panose="020B0609020204030204" pitchFamily="49" charset="0"/>
              </a:rPr>
              <a:t>&gt; integers = new ArrayList&lt;&gt;();</a:t>
            </a:r>
          </a:p>
          <a:p>
            <a:endParaRPr lang="en-US" sz="1000" dirty="0"/>
          </a:p>
          <a:p>
            <a:r>
              <a:rPr lang="ru-RU" sz="1000" dirty="0" smtClean="0"/>
              <a:t>Вроде все нормально</a:t>
            </a:r>
            <a:r>
              <a:rPr lang="en-US" sz="1000" dirty="0" smtClean="0"/>
              <a:t>, </a:t>
            </a:r>
            <a:r>
              <a:rPr lang="ru-RU" sz="1000" dirty="0" smtClean="0"/>
              <a:t>но</a:t>
            </a:r>
            <a:r>
              <a:rPr lang="en-US" sz="1000" dirty="0" smtClean="0"/>
              <a:t> </a:t>
            </a:r>
            <a:r>
              <a:rPr lang="ru-RU" sz="1000" dirty="0" smtClean="0"/>
              <a:t>согласно</a:t>
            </a:r>
            <a:r>
              <a:rPr lang="en-US" sz="1000" dirty="0" smtClean="0"/>
              <a:t> </a:t>
            </a:r>
            <a:r>
              <a:rPr lang="ru-RU" sz="1000" dirty="0" smtClean="0"/>
              <a:t>вышеуказанным правилам</a:t>
            </a:r>
            <a:r>
              <a:rPr lang="en-US" sz="1000" dirty="0" smtClean="0"/>
              <a:t> </a:t>
            </a:r>
            <a:r>
              <a:rPr lang="ru-RU" sz="1000" dirty="0" smtClean="0"/>
              <a:t>это</a:t>
            </a:r>
            <a:r>
              <a:rPr lang="en-US" sz="1000" dirty="0" smtClean="0"/>
              <a:t> </a:t>
            </a:r>
            <a:r>
              <a:rPr lang="ru-RU" sz="1000" dirty="0" smtClean="0"/>
              <a:t>вызов</a:t>
            </a:r>
            <a:r>
              <a:rPr lang="en-US" sz="1000" dirty="0" smtClean="0"/>
              <a:t> </a:t>
            </a:r>
            <a:r>
              <a:rPr lang="ru-RU" sz="1000" dirty="0" smtClean="0"/>
              <a:t>некорректен</a:t>
            </a:r>
            <a:r>
              <a:rPr lang="en-US" sz="1000" dirty="0" smtClean="0"/>
              <a:t>:</a:t>
            </a:r>
            <a:endParaRPr lang="en-US" sz="1000" dirty="0"/>
          </a:p>
          <a:p>
            <a:pPr lvl="1"/>
            <a:r>
              <a:rPr lang="en-US" sz="1000" dirty="0">
                <a:latin typeface="Consolas" panose="020B0609020204030204" pitchFamily="49" charset="0"/>
              </a:rPr>
              <a:t>integers.add(0);</a:t>
            </a:r>
          </a:p>
          <a:p>
            <a:endParaRPr lang="en-US" sz="1000" dirty="0"/>
          </a:p>
          <a:p>
            <a:r>
              <a:rPr lang="ru-RU" sz="1000" dirty="0" smtClean="0"/>
              <a:t>Сколько объектов будет создано выше</a:t>
            </a:r>
            <a:r>
              <a:rPr lang="en-US" sz="1000" dirty="0" smtClean="0"/>
              <a:t>? </a:t>
            </a:r>
            <a:r>
              <a:rPr lang="ru-RU" sz="1000" dirty="0" smtClean="0"/>
              <a:t>Ноль</a:t>
            </a:r>
            <a:r>
              <a:rPr lang="en-US" sz="1000" dirty="0" smtClean="0"/>
              <a:t>, </a:t>
            </a:r>
            <a:r>
              <a:rPr lang="ru-RU" sz="1000" dirty="0" smtClean="0"/>
              <a:t>так как нет оператора </a:t>
            </a:r>
            <a:r>
              <a:rPr lang="en-US" sz="1000" dirty="0" smtClean="0">
                <a:latin typeface="Consolas" panose="020B0609020204030204" pitchFamily="49" charset="0"/>
              </a:rPr>
              <a:t>new</a:t>
            </a:r>
            <a:r>
              <a:rPr lang="en-US" sz="1000" dirty="0" smtClean="0"/>
              <a:t>? </a:t>
            </a:r>
            <a:r>
              <a:rPr lang="ru-RU" sz="1000" dirty="0" smtClean="0"/>
              <a:t>По факту</a:t>
            </a:r>
            <a:r>
              <a:rPr lang="en-US" sz="1000" dirty="0" smtClean="0"/>
              <a:t> JVM </a:t>
            </a:r>
            <a:r>
              <a:rPr lang="ru-RU" sz="1000" dirty="0" smtClean="0"/>
              <a:t>имеет кое-что, называемое</a:t>
            </a:r>
            <a:r>
              <a:rPr lang="en-US" sz="1000" dirty="0" smtClean="0"/>
              <a:t> </a:t>
            </a:r>
            <a:r>
              <a:rPr lang="ru-RU" sz="1000" dirty="0" smtClean="0"/>
              <a:t>авто-упаковка</a:t>
            </a:r>
            <a:r>
              <a:rPr lang="en-US" sz="1000" dirty="0" smtClean="0"/>
              <a:t>. </a:t>
            </a:r>
            <a:r>
              <a:rPr lang="ru-RU" sz="1000" dirty="0" smtClean="0"/>
              <a:t>Этот вызов будет конвертирован в</a:t>
            </a:r>
            <a:r>
              <a:rPr lang="en-US" sz="1000" dirty="0" smtClean="0"/>
              <a:t>:</a:t>
            </a:r>
            <a:endParaRPr lang="en-US" sz="1000" dirty="0"/>
          </a:p>
          <a:p>
            <a:pPr lvl="1"/>
            <a:r>
              <a:rPr lang="en-US" sz="1000" dirty="0">
                <a:latin typeface="Consolas" panose="020B0609020204030204" pitchFamily="49" charset="0"/>
              </a:rPr>
              <a:t>integers.add(new Integer(0));</a:t>
            </a:r>
          </a:p>
          <a:p>
            <a:endParaRPr lang="en-US" sz="1000" dirty="0"/>
          </a:p>
          <a:p>
            <a:r>
              <a:rPr lang="ru-RU" sz="1000" dirty="0" smtClean="0"/>
              <a:t>и</a:t>
            </a:r>
            <a:r>
              <a:rPr lang="en-US" sz="1000" dirty="0" smtClean="0"/>
              <a:t> </a:t>
            </a:r>
            <a:r>
              <a:rPr lang="ru-RU" sz="1000" dirty="0" smtClean="0"/>
              <a:t>только</a:t>
            </a:r>
            <a:r>
              <a:rPr lang="en-US" sz="1000" dirty="0" smtClean="0"/>
              <a:t> </a:t>
            </a:r>
            <a:r>
              <a:rPr lang="ru-RU" sz="1000" dirty="0" smtClean="0"/>
              <a:t>один</a:t>
            </a:r>
            <a:r>
              <a:rPr lang="en-US" sz="1000" dirty="0" smtClean="0"/>
              <a:t> </a:t>
            </a:r>
            <a:r>
              <a:rPr lang="ru-RU" sz="1000" dirty="0" smtClean="0"/>
              <a:t>объект</a:t>
            </a:r>
            <a:r>
              <a:rPr lang="en-US" sz="1000" dirty="0" smtClean="0"/>
              <a:t> </a:t>
            </a:r>
            <a:r>
              <a:rPr lang="ru-RU" sz="1000" dirty="0" smtClean="0"/>
              <a:t>будет создан</a:t>
            </a:r>
            <a:r>
              <a:rPr lang="en-US" sz="1000" dirty="0" smtClean="0"/>
              <a:t>.</a:t>
            </a:r>
            <a:endParaRPr lang="en-US" sz="1000" dirty="0"/>
          </a:p>
          <a:p>
            <a:endParaRPr lang="en-US" sz="1000" dirty="0"/>
          </a:p>
          <a:p>
            <a:r>
              <a:rPr lang="ru-RU" sz="1000" dirty="0" smtClean="0"/>
              <a:t>Все равно приемлемо</a:t>
            </a:r>
            <a:r>
              <a:rPr lang="en-US" sz="1000" dirty="0" smtClean="0"/>
              <a:t>. </a:t>
            </a:r>
            <a:r>
              <a:rPr lang="ru-RU" sz="1000" dirty="0" smtClean="0"/>
              <a:t>Но</a:t>
            </a:r>
            <a:r>
              <a:rPr lang="en-US" sz="1000" dirty="0" smtClean="0"/>
              <a:t>, </a:t>
            </a:r>
            <a:r>
              <a:rPr lang="ru-RU" sz="1000" dirty="0" smtClean="0"/>
              <a:t>мы можем использовать</a:t>
            </a:r>
            <a:r>
              <a:rPr lang="en-US" sz="1000" dirty="0" smtClean="0"/>
              <a:t> auto-</a:t>
            </a:r>
            <a:r>
              <a:rPr lang="ru-RU" sz="1000" dirty="0" smtClean="0"/>
              <a:t>упаковку</a:t>
            </a:r>
            <a:r>
              <a:rPr lang="en-US" sz="1000" dirty="0" smtClean="0"/>
              <a:t> </a:t>
            </a:r>
            <a:r>
              <a:rPr lang="ru-RU" sz="1000" dirty="0" smtClean="0"/>
              <a:t>чтобы использовать вызов как ниже</a:t>
            </a:r>
            <a:r>
              <a:rPr lang="en-US" sz="1000" dirty="0" smtClean="0"/>
              <a:t>:</a:t>
            </a:r>
            <a:endParaRPr lang="ru-RU" sz="1000" dirty="0" smtClean="0"/>
          </a:p>
          <a:p>
            <a:endParaRPr lang="en-US" sz="1000" dirty="0"/>
          </a:p>
          <a:p>
            <a:pPr lvl="1"/>
            <a:r>
              <a:rPr lang="en-US" sz="1000" dirty="0">
                <a:latin typeface="Consolas" panose="020B0609020204030204" pitchFamily="49" charset="0"/>
              </a:rPr>
              <a:t>Integer k = null;</a:t>
            </a:r>
          </a:p>
          <a:p>
            <a:pPr lvl="1"/>
            <a:r>
              <a:rPr lang="en-US" sz="1000" dirty="0">
                <a:latin typeface="Consolas" panose="020B0609020204030204" pitchFamily="49" charset="0"/>
              </a:rPr>
              <a:t>boolean kIsZero = k == 0</a:t>
            </a:r>
          </a:p>
          <a:p>
            <a:endParaRPr lang="en-US" sz="1000" dirty="0"/>
          </a:p>
          <a:p>
            <a:r>
              <a:rPr lang="ru-RU" sz="1000" dirty="0" smtClean="0"/>
              <a:t>И таким образом мы получаем</a:t>
            </a:r>
            <a:r>
              <a:rPr lang="en-US" sz="1000" dirty="0" smtClean="0"/>
              <a:t> </a:t>
            </a:r>
            <a:r>
              <a:rPr lang="en-US" sz="1000" dirty="0"/>
              <a:t>NPE </a:t>
            </a:r>
            <a:r>
              <a:rPr lang="en-US" sz="1000" dirty="0" smtClean="0"/>
              <a:t>(</a:t>
            </a:r>
            <a:r>
              <a:rPr lang="ru-RU" sz="1000" dirty="0" smtClean="0"/>
              <a:t>вторая строка</a:t>
            </a:r>
            <a:r>
              <a:rPr lang="en-US" sz="1000" dirty="0" smtClean="0"/>
              <a:t> </a:t>
            </a:r>
            <a:r>
              <a:rPr lang="ru-RU" sz="1000" dirty="0" smtClean="0"/>
              <a:t>по </a:t>
            </a:r>
            <a:endParaRPr lang="en-US" sz="1000" dirty="0" smtClean="0"/>
          </a:p>
          <a:p>
            <a:r>
              <a:rPr lang="ru-RU" sz="1000" dirty="0" smtClean="0"/>
              <a:t>сути</a:t>
            </a:r>
            <a:r>
              <a:rPr lang="en-US" sz="1000" dirty="0" smtClean="0"/>
              <a:t> </a:t>
            </a:r>
            <a:r>
              <a:rPr lang="ru-RU" sz="1000" dirty="0" smtClean="0"/>
              <a:t>конвертируется</a:t>
            </a:r>
            <a:r>
              <a:rPr lang="en-US" sz="1000" dirty="0" smtClean="0"/>
              <a:t> </a:t>
            </a:r>
            <a:r>
              <a:rPr lang="en-US" sz="1000" dirty="0"/>
              <a:t>k.value() == 0 </a:t>
            </a:r>
            <a:r>
              <a:rPr lang="ru-RU" sz="1000" dirty="0" smtClean="0"/>
              <a:t>и</a:t>
            </a:r>
            <a:r>
              <a:rPr lang="en-US" sz="1000" dirty="0" smtClean="0"/>
              <a:t> </a:t>
            </a:r>
            <a:r>
              <a:rPr lang="en-US" sz="1000" dirty="0"/>
              <a:t>k.value() </a:t>
            </a:r>
            <a:r>
              <a:rPr lang="ru-RU" sz="1000" dirty="0" smtClean="0"/>
              <a:t>место, где</a:t>
            </a:r>
            <a:r>
              <a:rPr lang="en-US" sz="1000" dirty="0" smtClean="0"/>
              <a:t> </a:t>
            </a:r>
            <a:r>
              <a:rPr lang="en-US" sz="1000" dirty="0"/>
              <a:t>NPE </a:t>
            </a:r>
            <a:r>
              <a:rPr lang="ru-RU" sz="1000" dirty="0" smtClean="0"/>
              <a:t>появляется</a:t>
            </a:r>
            <a:r>
              <a:rPr lang="en-US" sz="1000" dirty="0" smtClean="0"/>
              <a:t>). </a:t>
            </a:r>
            <a:endParaRPr lang="ru-RU" sz="1000" dirty="0" smtClean="0"/>
          </a:p>
          <a:p>
            <a:r>
              <a:rPr lang="ru-RU" sz="1000" dirty="0" smtClean="0"/>
              <a:t>Очень просто ошибится</a:t>
            </a:r>
            <a:r>
              <a:rPr lang="ru-RU" sz="1000" dirty="0"/>
              <a:t>.</a:t>
            </a:r>
            <a:endParaRPr lang="en-US" sz="1000" dirty="0"/>
          </a:p>
        </p:txBody>
      </p:sp>
    </p:spTree>
    <p:extLst>
      <p:ext uri="{BB962C8B-B14F-4D97-AF65-F5344CB8AC3E}">
        <p14:creationId xmlns:p14="http://schemas.microsoft.com/office/powerpoint/2010/main" val="3798792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a:t>Ссылочные и примитивные типы</a:t>
            </a:r>
            <a:r>
              <a:rPr lang="en-US" sz="2800" dirty="0" smtClean="0"/>
              <a:t> [2]</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TextBox 1"/>
          <p:cNvSpPr txBox="1"/>
          <p:nvPr/>
        </p:nvSpPr>
        <p:spPr>
          <a:xfrm>
            <a:off x="523875" y="2457449"/>
            <a:ext cx="5181600" cy="3477875"/>
          </a:xfrm>
          <a:prstGeom prst="rect">
            <a:avLst/>
          </a:prstGeom>
          <a:noFill/>
        </p:spPr>
        <p:txBody>
          <a:bodyPr wrap="square" rtlCol="0">
            <a:spAutoFit/>
          </a:bodyPr>
          <a:lstStyle/>
          <a:p>
            <a:r>
              <a:rPr lang="ru-RU" sz="1000" b="1" dirty="0" smtClean="0"/>
              <a:t>Как это решили в </a:t>
            </a:r>
            <a:r>
              <a:rPr lang="en-US" sz="1000" b="1" dirty="0" smtClean="0"/>
              <a:t>Kotlin</a:t>
            </a:r>
            <a:endParaRPr lang="en-US" sz="1000" b="1" dirty="0"/>
          </a:p>
          <a:p>
            <a:endParaRPr lang="en-US" sz="1000" dirty="0"/>
          </a:p>
          <a:p>
            <a:r>
              <a:rPr lang="ru-RU" sz="1000" dirty="0" smtClean="0"/>
              <a:t>Простой ответ</a:t>
            </a:r>
            <a:r>
              <a:rPr lang="en-US" sz="1000" dirty="0" smtClean="0"/>
              <a:t> </a:t>
            </a:r>
            <a:r>
              <a:rPr lang="en-US" sz="1000" dirty="0"/>
              <a:t>— </a:t>
            </a:r>
            <a:r>
              <a:rPr lang="ru-RU" sz="1000" dirty="0" smtClean="0"/>
              <a:t>лучше</a:t>
            </a:r>
            <a:r>
              <a:rPr lang="en-US" sz="1000" dirty="0" smtClean="0"/>
              <a:t>. </a:t>
            </a:r>
          </a:p>
          <a:p>
            <a:endParaRPr lang="en-US" sz="1000" dirty="0"/>
          </a:p>
          <a:p>
            <a:r>
              <a:rPr lang="ru-RU" sz="1000" dirty="0" smtClean="0"/>
              <a:t>В</a:t>
            </a:r>
            <a:r>
              <a:rPr lang="en-US" sz="1000" dirty="0" smtClean="0"/>
              <a:t> </a:t>
            </a:r>
            <a:r>
              <a:rPr lang="en-US" sz="1000" dirty="0"/>
              <a:t>Kotlin </a:t>
            </a:r>
            <a:r>
              <a:rPr lang="ru-RU" sz="1000" dirty="0" smtClean="0"/>
              <a:t>нет примитивов</a:t>
            </a:r>
            <a:r>
              <a:rPr lang="en-US" sz="1000" dirty="0" smtClean="0"/>
              <a:t>. </a:t>
            </a:r>
            <a:r>
              <a:rPr lang="ru-RU" sz="1000" dirty="0" smtClean="0"/>
              <a:t>Фактически</a:t>
            </a:r>
            <a:r>
              <a:rPr lang="ru-RU" sz="1000" dirty="0"/>
              <a:t> </a:t>
            </a:r>
            <a:r>
              <a:rPr lang="ru-RU" sz="1000" dirty="0" smtClean="0"/>
              <a:t>они есть</a:t>
            </a:r>
            <a:r>
              <a:rPr lang="en-US" sz="1000" dirty="0" smtClean="0"/>
              <a:t>, </a:t>
            </a:r>
            <a:r>
              <a:rPr lang="ru-RU" sz="1000" dirty="0" smtClean="0"/>
              <a:t>но не в коробке</a:t>
            </a:r>
            <a:r>
              <a:rPr lang="en-US" sz="1000" dirty="0" smtClean="0"/>
              <a:t>. </a:t>
            </a:r>
            <a:r>
              <a:rPr lang="ru-RU" sz="1000" dirty="0" smtClean="0"/>
              <a:t>Мы не может создать примитив напрямую на уровне кода</a:t>
            </a:r>
            <a:r>
              <a:rPr lang="en-US" sz="1000" dirty="0" smtClean="0"/>
              <a:t>.</a:t>
            </a:r>
            <a:endParaRPr lang="en-US" sz="1000" dirty="0"/>
          </a:p>
          <a:p>
            <a:endParaRPr lang="en-US" sz="1000" dirty="0"/>
          </a:p>
          <a:p>
            <a:r>
              <a:rPr lang="ru-RU" sz="1000" dirty="0" smtClean="0"/>
              <a:t>Почему</a:t>
            </a:r>
            <a:r>
              <a:rPr lang="en-US" sz="1000" dirty="0" smtClean="0"/>
              <a:t>? </a:t>
            </a:r>
            <a:r>
              <a:rPr lang="en-US" sz="1000" dirty="0"/>
              <a:t>Kotlin </a:t>
            </a:r>
            <a:r>
              <a:rPr lang="ru-RU" sz="1000" dirty="0" smtClean="0"/>
              <a:t>был сконструирован</a:t>
            </a:r>
            <a:r>
              <a:rPr lang="en-US" sz="1000" dirty="0" smtClean="0"/>
              <a:t> </a:t>
            </a:r>
            <a:r>
              <a:rPr lang="ru-RU" sz="1000" dirty="0" smtClean="0"/>
              <a:t>для полного взаимодействия</a:t>
            </a:r>
            <a:r>
              <a:rPr lang="en-US" sz="1000" dirty="0" smtClean="0"/>
              <a:t> </a:t>
            </a:r>
            <a:r>
              <a:rPr lang="ru-RU" sz="1000" dirty="0" smtClean="0"/>
              <a:t>с</a:t>
            </a:r>
            <a:r>
              <a:rPr lang="en-US" sz="1000" dirty="0" smtClean="0"/>
              <a:t> </a:t>
            </a:r>
            <a:r>
              <a:rPr lang="en-US" sz="1000" dirty="0"/>
              <a:t>Java </a:t>
            </a:r>
            <a:r>
              <a:rPr lang="ru-RU" sz="1000" dirty="0" smtClean="0"/>
              <a:t>и</a:t>
            </a:r>
            <a:r>
              <a:rPr lang="en-US" sz="1000" dirty="0" smtClean="0"/>
              <a:t> </a:t>
            </a:r>
            <a:r>
              <a:rPr lang="en-US" sz="1000" dirty="0"/>
              <a:t>JVM. </a:t>
            </a:r>
            <a:r>
              <a:rPr lang="ru-RU" sz="1000" dirty="0" smtClean="0"/>
              <a:t> Таким образом некоторые типы в </a:t>
            </a:r>
            <a:r>
              <a:rPr lang="en-US" sz="1000" dirty="0" smtClean="0"/>
              <a:t>Kotlin</a:t>
            </a:r>
            <a:r>
              <a:rPr lang="ru-RU" sz="1000" dirty="0" smtClean="0"/>
              <a:t>, такие как </a:t>
            </a:r>
            <a:r>
              <a:rPr lang="en-US" sz="1000" dirty="0" smtClean="0">
                <a:latin typeface="Consolas" panose="020B0609020204030204" pitchFamily="49" charset="0"/>
              </a:rPr>
              <a:t>Int</a:t>
            </a:r>
            <a:r>
              <a:rPr lang="en-US" sz="1000" dirty="0">
                <a:latin typeface="Consolas" panose="020B0609020204030204" pitchFamily="49" charset="0"/>
              </a:rPr>
              <a:t>, Float</a:t>
            </a:r>
            <a:r>
              <a:rPr lang="en-US" sz="1000" dirty="0"/>
              <a:t> etc. </a:t>
            </a:r>
            <a:r>
              <a:rPr lang="ru-RU" sz="1000" dirty="0" smtClean="0"/>
              <a:t>могут</a:t>
            </a:r>
            <a:r>
              <a:rPr lang="en-US" sz="1000" dirty="0" smtClean="0"/>
              <a:t> </a:t>
            </a:r>
            <a:r>
              <a:rPr lang="ru-RU" sz="1000" dirty="0" smtClean="0"/>
              <a:t>вести себя как</a:t>
            </a:r>
            <a:r>
              <a:rPr lang="en-US" sz="1000" dirty="0" smtClean="0"/>
              <a:t> </a:t>
            </a:r>
            <a:r>
              <a:rPr lang="ru-RU" sz="1000" dirty="0" smtClean="0"/>
              <a:t>примитивы в некоторых случаях</a:t>
            </a:r>
            <a:r>
              <a:rPr lang="en-US" sz="1000" dirty="0" smtClean="0"/>
              <a:t>. </a:t>
            </a:r>
            <a:r>
              <a:rPr lang="ru-RU" sz="1000" dirty="0" smtClean="0"/>
              <a:t>Даже если мы можем </a:t>
            </a:r>
            <a:r>
              <a:rPr lang="en-US" sz="1000" dirty="0" smtClean="0"/>
              <a:t>(</a:t>
            </a:r>
            <a:r>
              <a:rPr lang="ru-RU" sz="1000" dirty="0" smtClean="0"/>
              <a:t>на деле мы должны</a:t>
            </a:r>
            <a:r>
              <a:rPr lang="en-US" sz="1000" dirty="0" smtClean="0"/>
              <a:t>) </a:t>
            </a:r>
            <a:r>
              <a:rPr lang="ru-RU" sz="1000" dirty="0" smtClean="0"/>
              <a:t>обращаться с ними как с обычными объектами</a:t>
            </a:r>
            <a:r>
              <a:rPr lang="en-US" sz="1000" dirty="0" smtClean="0"/>
              <a:t>.</a:t>
            </a:r>
            <a:endParaRPr lang="en-US" sz="1000" dirty="0"/>
          </a:p>
          <a:p>
            <a:endParaRPr lang="en-US" sz="1000" dirty="0"/>
          </a:p>
          <a:p>
            <a:r>
              <a:rPr lang="en-US" sz="1000" dirty="0"/>
              <a:t>Kotlin, </a:t>
            </a:r>
            <a:r>
              <a:rPr lang="ru-RU" sz="1000" dirty="0" smtClean="0"/>
              <a:t>сконвертирует</a:t>
            </a:r>
            <a:r>
              <a:rPr lang="en-US" sz="1000" dirty="0" smtClean="0"/>
              <a:t> </a:t>
            </a:r>
            <a:r>
              <a:rPr lang="ru-RU" sz="1000" dirty="0" smtClean="0"/>
              <a:t>примитивные</a:t>
            </a:r>
            <a:r>
              <a:rPr lang="en-US" sz="1000" dirty="0" smtClean="0"/>
              <a:t> </a:t>
            </a:r>
            <a:r>
              <a:rPr lang="ru-RU" sz="1000" dirty="0" smtClean="0"/>
              <a:t>обертки</a:t>
            </a:r>
            <a:r>
              <a:rPr lang="en-US" sz="1000" dirty="0" smtClean="0"/>
              <a:t> </a:t>
            </a:r>
            <a:r>
              <a:rPr lang="ru-RU" sz="1000" dirty="0" smtClean="0"/>
              <a:t>к</a:t>
            </a:r>
            <a:r>
              <a:rPr lang="en-US" sz="1000" dirty="0" smtClean="0"/>
              <a:t> </a:t>
            </a:r>
            <a:r>
              <a:rPr lang="ru-RU" sz="1000" dirty="0" smtClean="0"/>
              <a:t>примитиву</a:t>
            </a:r>
            <a:r>
              <a:rPr lang="en-US" sz="1000" dirty="0" smtClean="0"/>
              <a:t>, </a:t>
            </a:r>
            <a:r>
              <a:rPr lang="ru-RU" sz="1000" dirty="0" smtClean="0"/>
              <a:t>всякий раз когда это возможно</a:t>
            </a:r>
            <a:r>
              <a:rPr lang="en-US" sz="1000" dirty="0" smtClean="0"/>
              <a:t>.</a:t>
            </a:r>
            <a:endParaRPr lang="en-US" sz="1000" dirty="0"/>
          </a:p>
          <a:p>
            <a:endParaRPr lang="en-US" sz="1000" dirty="0"/>
          </a:p>
          <a:p>
            <a:r>
              <a:rPr lang="ru-RU" sz="1000" dirty="0" smtClean="0"/>
              <a:t>А когда не возможно</a:t>
            </a:r>
            <a:r>
              <a:rPr lang="en-US" sz="1000" dirty="0" smtClean="0"/>
              <a:t>? </a:t>
            </a:r>
            <a:endParaRPr lang="ru-RU" sz="1000" dirty="0" smtClean="0"/>
          </a:p>
          <a:p>
            <a:endParaRPr lang="ru-RU" sz="1000" dirty="0"/>
          </a:p>
          <a:p>
            <a:r>
              <a:rPr lang="ru-RU" sz="1000" dirty="0" smtClean="0"/>
              <a:t>Во-первых, </a:t>
            </a:r>
            <a:r>
              <a:rPr lang="en-US" sz="1000" dirty="0" smtClean="0">
                <a:latin typeface="Consolas" panose="020B0609020204030204" pitchFamily="49" charset="0"/>
              </a:rPr>
              <a:t>nullable</a:t>
            </a:r>
            <a:r>
              <a:rPr lang="en-US" sz="1000" dirty="0" smtClean="0"/>
              <a:t> </a:t>
            </a:r>
            <a:r>
              <a:rPr lang="ru-RU" sz="1000" dirty="0" smtClean="0"/>
              <a:t>типы</a:t>
            </a:r>
            <a:r>
              <a:rPr lang="en-US" sz="1000" dirty="0" smtClean="0"/>
              <a:t>. </a:t>
            </a:r>
            <a:r>
              <a:rPr lang="en-US" sz="1000" dirty="0">
                <a:latin typeface="Consolas" panose="020B0609020204030204" pitchFamily="49" charset="0"/>
              </a:rPr>
              <a:t>Int</a:t>
            </a:r>
            <a:r>
              <a:rPr lang="en-US" sz="1000" dirty="0"/>
              <a:t>? </a:t>
            </a:r>
            <a:r>
              <a:rPr lang="ru-RU" sz="1000" dirty="0" smtClean="0"/>
              <a:t>никогда не будет конвертирован в</a:t>
            </a:r>
            <a:r>
              <a:rPr lang="en-US" sz="1000" dirty="0" smtClean="0"/>
              <a:t> </a:t>
            </a:r>
            <a:r>
              <a:rPr lang="en-US" sz="1000" dirty="0">
                <a:latin typeface="Consolas" panose="020B0609020204030204" pitchFamily="49" charset="0"/>
              </a:rPr>
              <a:t>int</a:t>
            </a:r>
            <a:r>
              <a:rPr lang="en-US" sz="1000" dirty="0"/>
              <a:t>, </a:t>
            </a:r>
            <a:r>
              <a:rPr lang="ru-RU" sz="1000" dirty="0" smtClean="0"/>
              <a:t>это должно быть очевидным</a:t>
            </a:r>
            <a:r>
              <a:rPr lang="en-US" sz="1000" dirty="0" smtClean="0"/>
              <a:t>, </a:t>
            </a:r>
            <a:r>
              <a:rPr lang="ru-RU" sz="1000" dirty="0" smtClean="0"/>
              <a:t>потому что</a:t>
            </a:r>
            <a:r>
              <a:rPr lang="en-US" sz="1000" dirty="0" smtClean="0"/>
              <a:t> </a:t>
            </a:r>
            <a:r>
              <a:rPr lang="en-US" sz="1000" dirty="0">
                <a:latin typeface="Consolas" panose="020B0609020204030204" pitchFamily="49" charset="0"/>
              </a:rPr>
              <a:t>null</a:t>
            </a:r>
            <a:r>
              <a:rPr lang="en-US" sz="1000" dirty="0"/>
              <a:t> </a:t>
            </a:r>
            <a:r>
              <a:rPr lang="ru-RU" sz="1000" dirty="0" smtClean="0"/>
              <a:t>не примитивно</a:t>
            </a:r>
            <a:r>
              <a:rPr lang="en-US" sz="1000" dirty="0" smtClean="0"/>
              <a:t>-</a:t>
            </a:r>
            <a:r>
              <a:rPr lang="ru-RU" sz="1000" dirty="0" smtClean="0"/>
              <a:t>назначаемый</a:t>
            </a:r>
            <a:r>
              <a:rPr lang="en-US" sz="1000" dirty="0" smtClean="0"/>
              <a:t>. </a:t>
            </a:r>
            <a:endParaRPr lang="ru-RU" sz="1000" dirty="0" smtClean="0"/>
          </a:p>
          <a:p>
            <a:endParaRPr lang="ru-RU" sz="1000" dirty="0"/>
          </a:p>
          <a:p>
            <a:r>
              <a:rPr lang="ru-RU" sz="1000" dirty="0" smtClean="0"/>
              <a:t>Во-вторых, другое место, где назначение невозможно - </a:t>
            </a:r>
            <a:r>
              <a:rPr lang="en-US" sz="1000" dirty="0" smtClean="0"/>
              <a:t> </a:t>
            </a:r>
            <a:r>
              <a:rPr lang="ru-RU" sz="1000" dirty="0" smtClean="0"/>
              <a:t>это</a:t>
            </a:r>
            <a:r>
              <a:rPr lang="en-US" sz="1000" dirty="0" smtClean="0"/>
              <a:t> </a:t>
            </a:r>
            <a:r>
              <a:rPr lang="en-US" sz="1000" dirty="0">
                <a:latin typeface="Consolas" panose="020B0609020204030204" pitchFamily="49" charset="0"/>
              </a:rPr>
              <a:t>generic</a:t>
            </a:r>
            <a:r>
              <a:rPr lang="en-US" sz="1000" dirty="0"/>
              <a:t> </a:t>
            </a:r>
            <a:r>
              <a:rPr lang="ru-RU" sz="1000" dirty="0" smtClean="0"/>
              <a:t>типы</a:t>
            </a:r>
            <a:r>
              <a:rPr lang="en-US" sz="1000" dirty="0" smtClean="0"/>
              <a:t> (</a:t>
            </a:r>
            <a:r>
              <a:rPr lang="ru-RU" sz="1000" dirty="0" smtClean="0"/>
              <a:t>та же причина, почему мы не можем создать коллекцию из примитивов</a:t>
            </a:r>
            <a:r>
              <a:rPr lang="en-US" sz="1000" dirty="0" smtClean="0"/>
              <a:t>).</a:t>
            </a:r>
            <a:endParaRPr lang="en-US" sz="1000" dirty="0"/>
          </a:p>
        </p:txBody>
      </p:sp>
      <p:sp>
        <p:nvSpPr>
          <p:cNvPr id="8" name="TextBox 7"/>
          <p:cNvSpPr txBox="1"/>
          <p:nvPr/>
        </p:nvSpPr>
        <p:spPr>
          <a:xfrm>
            <a:off x="6057900" y="2457449"/>
            <a:ext cx="5181600" cy="3016210"/>
          </a:xfrm>
          <a:prstGeom prst="rect">
            <a:avLst/>
          </a:prstGeom>
          <a:noFill/>
        </p:spPr>
        <p:txBody>
          <a:bodyPr wrap="square" rtlCol="0">
            <a:spAutoFit/>
          </a:bodyPr>
          <a:lstStyle/>
          <a:p>
            <a:r>
              <a:rPr lang="en-US" sz="1000" dirty="0"/>
              <a:t>What problems has been solved?</a:t>
            </a:r>
          </a:p>
          <a:p>
            <a:endParaRPr lang="en-US" sz="1000" dirty="0"/>
          </a:p>
          <a:p>
            <a:r>
              <a:rPr lang="en-US" sz="1000" dirty="0"/>
              <a:t>Thanks to that design some problems are solved. First, we won’t see NPE when we do try compare primitive and null-wrapper. Also, we do not have to look for some byways to create primitive collection — because in Kotlin</a:t>
            </a:r>
            <a:r>
              <a:rPr lang="en-US" sz="1000" dirty="0" smtClean="0"/>
              <a:t> </a:t>
            </a:r>
            <a:r>
              <a:rPr lang="en-US" sz="1000" dirty="0"/>
              <a:t>there are no primitive concept.</a:t>
            </a:r>
          </a:p>
          <a:p>
            <a:endParaRPr lang="en-US" sz="1000" dirty="0"/>
          </a:p>
          <a:p>
            <a:r>
              <a:rPr lang="en-US" sz="1000" dirty="0"/>
              <a:t>Conclusion</a:t>
            </a:r>
          </a:p>
          <a:p>
            <a:endParaRPr lang="en-US" sz="1000" dirty="0"/>
          </a:p>
          <a:p>
            <a:r>
              <a:rPr lang="en-US" sz="1000" dirty="0"/>
              <a:t>In my opinion the way primitives are implemented in Java are not well-designed. It can lead to some problems, like collection of primitives, but they can be easily solved. But, possibility to compare primitive (which always has a value) to object (which can be null), with auto-unboxing behind developer’s back can lead to runtime crashes.</a:t>
            </a:r>
          </a:p>
          <a:p>
            <a:endParaRPr lang="en-US" sz="1000" dirty="0"/>
          </a:p>
          <a:p>
            <a:r>
              <a:rPr lang="en-US" sz="1000" dirty="0"/>
              <a:t>Kotlin developers did a great job. It doesn’t have primitives in language specific, even if they have to be somewhere, to keep compatibility with JVM. But for developer concept like primitive doesn’t have to exists anymore. And I am happy with that.</a:t>
            </a:r>
          </a:p>
        </p:txBody>
      </p:sp>
    </p:spTree>
    <p:extLst>
      <p:ext uri="{BB962C8B-B14F-4D97-AF65-F5344CB8AC3E}">
        <p14:creationId xmlns:p14="http://schemas.microsoft.com/office/powerpoint/2010/main" val="901292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a:t>Проверяемые </a:t>
            </a:r>
            <a:r>
              <a:rPr lang="ru-RU" sz="2800" dirty="0" smtClean="0"/>
              <a:t>исключения </a:t>
            </a:r>
            <a:r>
              <a:rPr lang="en-US" sz="2800" dirty="0" smtClean="0"/>
              <a:t>[1]</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TextBox 1"/>
          <p:cNvSpPr txBox="1"/>
          <p:nvPr/>
        </p:nvSpPr>
        <p:spPr>
          <a:xfrm>
            <a:off x="523875" y="2457449"/>
            <a:ext cx="5181600" cy="3985706"/>
          </a:xfrm>
          <a:prstGeom prst="rect">
            <a:avLst/>
          </a:prstGeom>
          <a:noFill/>
        </p:spPr>
        <p:txBody>
          <a:bodyPr wrap="square" rtlCol="0">
            <a:spAutoFit/>
          </a:bodyPr>
          <a:lstStyle/>
          <a:p>
            <a:r>
              <a:rPr lang="ru-RU" sz="1100" dirty="0"/>
              <a:t>В языке Kotlin </a:t>
            </a:r>
            <a:r>
              <a:rPr lang="ru-RU" sz="1100" b="1" dirty="0"/>
              <a:t>нет проверяемых исключений</a:t>
            </a:r>
            <a:r>
              <a:rPr lang="ru-RU" sz="1100" dirty="0"/>
              <a:t>. Для этого существует целый ряд причин, но мы рассмотрим простой пример.</a:t>
            </a:r>
          </a:p>
          <a:p>
            <a:r>
              <a:rPr lang="ru-RU" sz="1100" dirty="0"/>
              <a:t> </a:t>
            </a:r>
          </a:p>
          <a:p>
            <a:r>
              <a:rPr lang="ru-RU" sz="1100" dirty="0"/>
              <a:t>Приведённый ниже фрагмент кода является примером простого интерфейса в JDK, который реализован в классе </a:t>
            </a:r>
            <a:endParaRPr lang="en-US" sz="1100" dirty="0" smtClean="0"/>
          </a:p>
          <a:p>
            <a:r>
              <a:rPr lang="ru-RU" sz="1100" dirty="0" smtClean="0"/>
              <a:t>	</a:t>
            </a:r>
            <a:endParaRPr lang="en-US" sz="1100" dirty="0" smtClean="0"/>
          </a:p>
          <a:p>
            <a:r>
              <a:rPr lang="ru-RU" sz="1100" dirty="0" smtClean="0">
                <a:latin typeface="Consolas" panose="020B0609020204030204" pitchFamily="49" charset="0"/>
              </a:rPr>
              <a:t>StringBulder</a:t>
            </a:r>
            <a:endParaRPr lang="ru-RU" sz="1100" dirty="0">
              <a:latin typeface="Consolas" panose="020B0609020204030204" pitchFamily="49" charset="0"/>
            </a:endParaRPr>
          </a:p>
          <a:p>
            <a:r>
              <a:rPr lang="ru-RU" sz="1100" dirty="0" smtClean="0">
                <a:latin typeface="Consolas" panose="020B0609020204030204" pitchFamily="49" charset="0"/>
              </a:rPr>
              <a:t>	Appendable </a:t>
            </a:r>
            <a:r>
              <a:rPr lang="ru-RU" sz="1100" dirty="0">
                <a:latin typeface="Consolas" panose="020B0609020204030204" pitchFamily="49" charset="0"/>
              </a:rPr>
              <a:t>append(CharSequence csq) throws IOException;</a:t>
            </a:r>
          </a:p>
          <a:p>
            <a:endParaRPr lang="ru-RU" sz="1100" dirty="0"/>
          </a:p>
          <a:p>
            <a:r>
              <a:rPr lang="ru-RU" sz="1100" dirty="0"/>
              <a:t>О чём говорит нам сигнатура? О том, что каждый раз, когда я присоединяю строку к чему-то (к StringBuilder, какому-нибудь логу, сообщению в консоль и т.п) , мне необходимо отлавливать исключения типа IOExceptions. Почему? Потому, что данная операция может вызывать IO (Input-Output: Ввод-Вывод) (Writer также реализует интерфейс Appendable)... Данный факт постоянно приводит к написанию подобного кода</a:t>
            </a:r>
            <a:r>
              <a:rPr lang="ru-RU" sz="1100" dirty="0" smtClean="0"/>
              <a:t>:</a:t>
            </a:r>
          </a:p>
          <a:p>
            <a:pPr marL="457200" lvl="2"/>
            <a:r>
              <a:rPr lang="en-US" sz="1100" dirty="0">
                <a:latin typeface="Consolas" panose="020B0609020204030204" pitchFamily="49" charset="0"/>
              </a:rPr>
              <a:t>try {</a:t>
            </a:r>
          </a:p>
          <a:p>
            <a:pPr marL="457200" lvl="2"/>
            <a:r>
              <a:rPr lang="en-US" sz="1100" dirty="0">
                <a:latin typeface="Consolas" panose="020B0609020204030204" pitchFamily="49" charset="0"/>
              </a:rPr>
              <a:t>    log.append(message)</a:t>
            </a:r>
          </a:p>
          <a:p>
            <a:pPr marL="457200" lvl="2"/>
            <a:r>
              <a:rPr lang="en-US" sz="1100" dirty="0">
                <a:latin typeface="Consolas" panose="020B0609020204030204" pitchFamily="49" charset="0"/>
              </a:rPr>
              <a:t>}</a:t>
            </a:r>
          </a:p>
          <a:p>
            <a:pPr marL="457200" lvl="2"/>
            <a:r>
              <a:rPr lang="en-US" sz="1100" dirty="0">
                <a:latin typeface="Consolas" panose="020B0609020204030204" pitchFamily="49" charset="0"/>
              </a:rPr>
              <a:t>catch (IOException e) {</a:t>
            </a:r>
          </a:p>
          <a:p>
            <a:pPr marL="457200" lvl="2"/>
            <a:r>
              <a:rPr lang="en-US" sz="1100" dirty="0">
                <a:latin typeface="Consolas" panose="020B0609020204030204" pitchFamily="49" charset="0"/>
              </a:rPr>
              <a:t>    // </a:t>
            </a:r>
            <a:r>
              <a:rPr lang="ru-RU" sz="1100" dirty="0">
                <a:latin typeface="Consolas" panose="020B0609020204030204" pitchFamily="49" charset="0"/>
              </a:rPr>
              <a:t>Должно быть безопасно</a:t>
            </a:r>
          </a:p>
          <a:p>
            <a:pPr marL="457200" lvl="2"/>
            <a:r>
              <a:rPr lang="ru-RU" sz="1100" dirty="0">
                <a:latin typeface="Consolas" panose="020B0609020204030204" pitchFamily="49" charset="0"/>
              </a:rPr>
              <a:t>}</a:t>
            </a:r>
          </a:p>
          <a:p>
            <a:endParaRPr lang="ru-RU" sz="1100" dirty="0"/>
          </a:p>
        </p:txBody>
      </p:sp>
      <p:sp>
        <p:nvSpPr>
          <p:cNvPr id="6" name="TextBox 5"/>
          <p:cNvSpPr txBox="1"/>
          <p:nvPr/>
        </p:nvSpPr>
        <p:spPr>
          <a:xfrm>
            <a:off x="6057900" y="2457449"/>
            <a:ext cx="5181600" cy="2462213"/>
          </a:xfrm>
          <a:prstGeom prst="rect">
            <a:avLst/>
          </a:prstGeom>
          <a:noFill/>
        </p:spPr>
        <p:txBody>
          <a:bodyPr wrap="square" rtlCol="0">
            <a:spAutoFit/>
          </a:bodyPr>
          <a:lstStyle/>
          <a:p>
            <a:r>
              <a:rPr lang="ru-RU" sz="1100" dirty="0" smtClean="0"/>
              <a:t>И </a:t>
            </a:r>
            <a:r>
              <a:rPr lang="ru-RU" sz="1100" dirty="0"/>
              <a:t>это плохо. См. </a:t>
            </a:r>
            <a:r>
              <a:rPr lang="ru-RU" sz="1100" b="1" dirty="0"/>
              <a:t>Effective Java</a:t>
            </a:r>
            <a:r>
              <a:rPr lang="ru-RU" sz="1100" dirty="0"/>
              <a:t>, Item 65: Don't ignore exceptions (не игнорируйте исключения).</a:t>
            </a:r>
          </a:p>
          <a:p>
            <a:endParaRPr lang="ru-RU" sz="1100" dirty="0"/>
          </a:p>
          <a:p>
            <a:r>
              <a:rPr lang="ru-RU" sz="1100" dirty="0"/>
              <a:t>Брюс Эккель как-то сказал в своей статье "Нужны ли в Java проверяемые исключения?"(Does Java need Checked Exceptions?):</a:t>
            </a:r>
          </a:p>
          <a:p>
            <a:r>
              <a:rPr lang="ru-RU" sz="1100" dirty="0"/>
              <a:t> </a:t>
            </a:r>
          </a:p>
          <a:p>
            <a:r>
              <a:rPr lang="ru-RU" sz="1100" dirty="0"/>
              <a:t>Анализ небольших программ показал, что обязательная обработка исключений может повысить производительность разработчика и улучшить качество кода. Однако, изучение крупных проектов по разработке программного обеспечения позволяет сделать противоположный вывод: происходит понижение продуктивности и сравнительно небольшое улучшение кода (а иногда и без всякого улучшения).</a:t>
            </a:r>
          </a:p>
          <a:p>
            <a:endParaRPr lang="ru-RU" sz="1100" dirty="0"/>
          </a:p>
        </p:txBody>
      </p:sp>
    </p:spTree>
    <p:extLst>
      <p:ext uri="{BB962C8B-B14F-4D97-AF65-F5344CB8AC3E}">
        <p14:creationId xmlns:p14="http://schemas.microsoft.com/office/powerpoint/2010/main" val="109208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a:t>Проверяемые </a:t>
            </a:r>
            <a:r>
              <a:rPr lang="ru-RU" sz="2800" dirty="0" smtClean="0"/>
              <a:t>исключения</a:t>
            </a:r>
            <a:r>
              <a:rPr lang="en-US" sz="2800" dirty="0" smtClean="0"/>
              <a:t> [2]</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TextBox 1"/>
          <p:cNvSpPr txBox="1"/>
          <p:nvPr/>
        </p:nvSpPr>
        <p:spPr>
          <a:xfrm>
            <a:off x="523875" y="2457449"/>
            <a:ext cx="5181600" cy="3647152"/>
          </a:xfrm>
          <a:prstGeom prst="rect">
            <a:avLst/>
          </a:prstGeom>
          <a:noFill/>
        </p:spPr>
        <p:txBody>
          <a:bodyPr wrap="square" rtlCol="0">
            <a:spAutoFit/>
          </a:bodyPr>
          <a:lstStyle/>
          <a:p>
            <a:r>
              <a:rPr lang="ru-RU" sz="1100" b="1" dirty="0"/>
              <a:t>Тип Nothing</a:t>
            </a:r>
          </a:p>
          <a:p>
            <a:r>
              <a:rPr lang="ru-RU" sz="1100" dirty="0"/>
              <a:t> </a:t>
            </a:r>
          </a:p>
          <a:p>
            <a:r>
              <a:rPr lang="ru-RU" sz="1100" dirty="0"/>
              <a:t>Вы можете использовать выражение throw в качестве части элвис-выражения</a:t>
            </a:r>
            <a:r>
              <a:rPr lang="ru-RU" sz="1100" dirty="0" smtClean="0"/>
              <a:t>:</a:t>
            </a:r>
            <a:endParaRPr lang="en-US" sz="1100" dirty="0" smtClean="0"/>
          </a:p>
          <a:p>
            <a:endParaRPr lang="ru-RU" sz="1100" dirty="0"/>
          </a:p>
          <a:p>
            <a:pPr lvl="1"/>
            <a:r>
              <a:rPr lang="ru-RU" sz="1100" dirty="0">
                <a:latin typeface="Consolas" panose="020B0609020204030204" pitchFamily="49" charset="0"/>
              </a:rPr>
              <a:t>val s = person.name ?: throw IllegalArgumentException("Name required")</a:t>
            </a:r>
          </a:p>
          <a:p>
            <a:endParaRPr lang="ru-RU" sz="1100" dirty="0"/>
          </a:p>
          <a:p>
            <a:r>
              <a:rPr lang="ru-RU" sz="1100" dirty="0"/>
              <a:t>   </a:t>
            </a:r>
          </a:p>
          <a:p>
            <a:r>
              <a:rPr lang="ru-RU" sz="1100" dirty="0"/>
              <a:t>Типом выражения </a:t>
            </a:r>
            <a:r>
              <a:rPr lang="ru-RU" sz="1100" dirty="0">
                <a:solidFill>
                  <a:schemeClr val="tx2"/>
                </a:solidFill>
                <a:latin typeface="Consolas" panose="020B0609020204030204" pitchFamily="49" charset="0"/>
              </a:rPr>
              <a:t>throw</a:t>
            </a:r>
            <a:r>
              <a:rPr lang="ru-RU" sz="1100" dirty="0"/>
              <a:t> является специальный тип под названием </a:t>
            </a:r>
            <a:r>
              <a:rPr lang="ru-RU" sz="1100" dirty="0">
                <a:latin typeface="Consolas" panose="020B0609020204030204" pitchFamily="49" charset="0"/>
              </a:rPr>
              <a:t>Nothing</a:t>
            </a:r>
            <a:r>
              <a:rPr lang="ru-RU" sz="1100" dirty="0"/>
              <a:t>. У этого типа нет никаких значений, он используется для того, чтобы обозначить те участки кода, которые могут быть не достигнуты никогда. В своём коде вы можете использовать Nothing для того, чтобы отметить функцию, чей результат никогда не будет возвращён</a:t>
            </a:r>
            <a:r>
              <a:rPr lang="ru-RU" sz="1100" dirty="0" smtClean="0"/>
              <a:t>:</a:t>
            </a:r>
            <a:endParaRPr lang="en-US" sz="1100" dirty="0" smtClean="0"/>
          </a:p>
          <a:p>
            <a:endParaRPr lang="ru-RU" sz="1100" dirty="0"/>
          </a:p>
          <a:p>
            <a:pPr lvl="1"/>
            <a:r>
              <a:rPr lang="ru-RU" sz="1100" dirty="0">
                <a:latin typeface="Consolas" panose="020B0609020204030204" pitchFamily="49" charset="0"/>
              </a:rPr>
              <a:t>fun fail(message: String): Nothing {</a:t>
            </a:r>
          </a:p>
          <a:p>
            <a:pPr lvl="1"/>
            <a:r>
              <a:rPr lang="ru-RU" sz="1100" dirty="0">
                <a:latin typeface="Consolas" panose="020B0609020204030204" pitchFamily="49" charset="0"/>
              </a:rPr>
              <a:t>    throw IllegalArgumentException(message)</a:t>
            </a:r>
          </a:p>
          <a:p>
            <a:pPr lvl="1"/>
            <a:r>
              <a:rPr lang="ru-RU" sz="1100" dirty="0">
                <a:latin typeface="Consolas" panose="020B0609020204030204" pitchFamily="49" charset="0"/>
              </a:rPr>
              <a:t>}</a:t>
            </a:r>
          </a:p>
          <a:p>
            <a:endParaRPr lang="ru-RU" sz="1100" dirty="0"/>
          </a:p>
          <a:p>
            <a:r>
              <a:rPr lang="ru-RU" sz="1100" dirty="0"/>
              <a:t> </a:t>
            </a:r>
          </a:p>
          <a:p>
            <a:endParaRPr lang="ru-RU" sz="1100" dirty="0"/>
          </a:p>
        </p:txBody>
      </p:sp>
      <p:sp>
        <p:nvSpPr>
          <p:cNvPr id="6" name="TextBox 5"/>
          <p:cNvSpPr txBox="1"/>
          <p:nvPr/>
        </p:nvSpPr>
        <p:spPr>
          <a:xfrm>
            <a:off x="6057900" y="2457449"/>
            <a:ext cx="5181600" cy="1107996"/>
          </a:xfrm>
          <a:prstGeom prst="rect">
            <a:avLst/>
          </a:prstGeom>
          <a:noFill/>
        </p:spPr>
        <p:txBody>
          <a:bodyPr wrap="square" rtlCol="0">
            <a:spAutoFit/>
          </a:bodyPr>
          <a:lstStyle/>
          <a:p>
            <a:r>
              <a:rPr lang="ru-RU" sz="1100" dirty="0"/>
              <a:t>При вызове такой функции компилятор будет в курсе, что исполнения кода далее не последует</a:t>
            </a:r>
            <a:r>
              <a:rPr lang="ru-RU" sz="1100" dirty="0" smtClean="0"/>
              <a:t>:</a:t>
            </a:r>
            <a:endParaRPr lang="en-US" sz="1100" dirty="0" smtClean="0"/>
          </a:p>
          <a:p>
            <a:endParaRPr lang="ru-RU" sz="1100" dirty="0"/>
          </a:p>
          <a:p>
            <a:pPr lvl="1"/>
            <a:r>
              <a:rPr lang="ru-RU" sz="1100" dirty="0">
                <a:latin typeface="Consolas" panose="020B0609020204030204" pitchFamily="49" charset="0"/>
              </a:rPr>
              <a:t>val s = person.name ?: fail("Name required")</a:t>
            </a:r>
          </a:p>
          <a:p>
            <a:pPr lvl="1"/>
            <a:r>
              <a:rPr lang="ru-RU" sz="1100" dirty="0">
                <a:latin typeface="Consolas" panose="020B0609020204030204" pitchFamily="49" charset="0"/>
              </a:rPr>
              <a:t>println(s)     // известно, что переменная 's' проинициализирована к этому моменту</a:t>
            </a:r>
          </a:p>
        </p:txBody>
      </p:sp>
    </p:spTree>
    <p:extLst>
      <p:ext uri="{BB962C8B-B14F-4D97-AF65-F5344CB8AC3E}">
        <p14:creationId xmlns:p14="http://schemas.microsoft.com/office/powerpoint/2010/main" val="748259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smtClean="0"/>
              <a:t>Бонусы при работе с </a:t>
            </a:r>
            <a:r>
              <a:rPr lang="en-US" sz="2800" dirty="0" smtClean="0"/>
              <a:t>NPE [1]</a:t>
            </a:r>
            <a:endParaRPr lang="ru-RU" sz="2800"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6" name="TextBox 5"/>
          <p:cNvSpPr txBox="1"/>
          <p:nvPr/>
        </p:nvSpPr>
        <p:spPr>
          <a:xfrm>
            <a:off x="523875" y="2457449"/>
            <a:ext cx="10172700" cy="3985706"/>
          </a:xfrm>
          <a:prstGeom prst="rect">
            <a:avLst/>
          </a:prstGeom>
          <a:noFill/>
        </p:spPr>
        <p:txBody>
          <a:bodyPr wrap="square" rtlCol="0">
            <a:spAutoFit/>
          </a:bodyPr>
          <a:lstStyle/>
          <a:p>
            <a:r>
              <a:rPr lang="ru-RU" sz="1100" b="1" dirty="0" smtClean="0"/>
              <a:t>Элвис-оператор</a:t>
            </a:r>
            <a:r>
              <a:rPr lang="en-US" sz="1100" b="1" dirty="0" smtClean="0"/>
              <a:t> (</a:t>
            </a:r>
            <a:r>
              <a:rPr lang="ru-RU" sz="1100" b="1" dirty="0" smtClean="0"/>
              <a:t>вместо тернарного оператора)</a:t>
            </a:r>
            <a:endParaRPr lang="en-US" sz="1100" b="1" dirty="0"/>
          </a:p>
          <a:p>
            <a:endParaRPr lang="en-US" sz="1100" b="1" dirty="0" smtClean="0"/>
          </a:p>
          <a:p>
            <a:pPr lvl="1"/>
            <a:r>
              <a:rPr lang="ru-RU" sz="1100" dirty="0"/>
              <a:t> </a:t>
            </a:r>
            <a:r>
              <a:rPr lang="ru-RU" sz="1100" dirty="0" smtClean="0">
                <a:latin typeface="Consolas" panose="020B0609020204030204" pitchFamily="49" charset="0"/>
              </a:rPr>
              <a:t>val </a:t>
            </a:r>
            <a:r>
              <a:rPr lang="ru-RU" sz="1100" dirty="0">
                <a:latin typeface="Consolas" panose="020B0609020204030204" pitchFamily="49" charset="0"/>
              </a:rPr>
              <a:t>l = b?.length ?: -1</a:t>
            </a:r>
            <a:endParaRPr lang="en-US" sz="1100" dirty="0">
              <a:latin typeface="Consolas" panose="020B0609020204030204" pitchFamily="49" charset="0"/>
            </a:endParaRPr>
          </a:p>
          <a:p>
            <a:endParaRPr lang="ru-RU" sz="1100" dirty="0"/>
          </a:p>
          <a:p>
            <a:r>
              <a:rPr lang="ru-RU" sz="1100" dirty="0"/>
              <a:t>Если выражение, стоящее слева от Элвис-оператора, не является null, то элвис-оператор его вернёт. </a:t>
            </a:r>
            <a:endParaRPr lang="en-US" sz="1100" dirty="0" smtClean="0"/>
          </a:p>
          <a:p>
            <a:endParaRPr lang="en-US" sz="1100" dirty="0" smtClean="0"/>
          </a:p>
          <a:p>
            <a:r>
              <a:rPr lang="ru-RU" sz="1100" dirty="0"/>
              <a:t>Так как </a:t>
            </a:r>
            <a:r>
              <a:rPr lang="en-US" sz="1100" b="1" dirty="0"/>
              <a:t>throw</a:t>
            </a:r>
            <a:r>
              <a:rPr lang="en-US" sz="1100" dirty="0"/>
              <a:t> </a:t>
            </a:r>
            <a:r>
              <a:rPr lang="ru-RU" sz="1100" dirty="0"/>
              <a:t>и </a:t>
            </a:r>
            <a:r>
              <a:rPr lang="en-US" sz="1100" b="1" dirty="0"/>
              <a:t>return</a:t>
            </a:r>
            <a:r>
              <a:rPr lang="en-US" sz="1100" dirty="0"/>
              <a:t> </a:t>
            </a:r>
            <a:r>
              <a:rPr lang="ru-RU" sz="1100" dirty="0"/>
              <a:t>тоже являются </a:t>
            </a:r>
            <a:r>
              <a:rPr lang="ru-RU" sz="1100" b="1" dirty="0"/>
              <a:t>выражениями</a:t>
            </a:r>
            <a:r>
              <a:rPr lang="ru-RU" sz="1100" dirty="0"/>
              <a:t> в </a:t>
            </a:r>
            <a:r>
              <a:rPr lang="en-US" sz="1100" dirty="0"/>
              <a:t>Kotlin, </a:t>
            </a:r>
            <a:r>
              <a:rPr lang="ru-RU" sz="1100" dirty="0"/>
              <a:t>их также можно использовать справа от Элвис-оператора. Это может быть крайне полезным для проверки аргументов функции:</a:t>
            </a:r>
          </a:p>
          <a:p>
            <a:r>
              <a:rPr lang="ru-RU" sz="1100" dirty="0"/>
              <a:t> </a:t>
            </a:r>
            <a:r>
              <a:rPr lang="en-US" sz="1100" dirty="0"/>
              <a:t>fun foo(node: Node): String? </a:t>
            </a:r>
            <a:r>
              <a:rPr lang="en-US" sz="1100" dirty="0" smtClean="0"/>
              <a:t>{</a:t>
            </a:r>
          </a:p>
          <a:p>
            <a:endParaRPr lang="en-US" sz="1100" dirty="0"/>
          </a:p>
          <a:p>
            <a:pPr lvl="1"/>
            <a:r>
              <a:rPr lang="en-US" sz="1100" dirty="0" smtClean="0">
                <a:latin typeface="Consolas" panose="020B0609020204030204" pitchFamily="49" charset="0"/>
              </a:rPr>
              <a:t>val </a:t>
            </a:r>
            <a:r>
              <a:rPr lang="en-US" sz="1100" dirty="0">
                <a:latin typeface="Consolas" panose="020B0609020204030204" pitchFamily="49" charset="0"/>
              </a:rPr>
              <a:t>parent = node.getParent() ?: return null</a:t>
            </a:r>
          </a:p>
          <a:p>
            <a:pPr lvl="1"/>
            <a:r>
              <a:rPr lang="en-US" sz="1100" dirty="0" smtClean="0">
                <a:latin typeface="Consolas" panose="020B0609020204030204" pitchFamily="49" charset="0"/>
              </a:rPr>
              <a:t>val </a:t>
            </a:r>
            <a:r>
              <a:rPr lang="en-US" sz="1100" dirty="0">
                <a:latin typeface="Consolas" panose="020B0609020204030204" pitchFamily="49" charset="0"/>
              </a:rPr>
              <a:t>name = node.getName() ?: throw IllegalArgumentException("name expected")</a:t>
            </a:r>
          </a:p>
          <a:p>
            <a:pPr lvl="1"/>
            <a:r>
              <a:rPr lang="en-US" sz="1100" dirty="0">
                <a:latin typeface="Consolas" panose="020B0609020204030204" pitchFamily="49" charset="0"/>
              </a:rPr>
              <a:t>     </a:t>
            </a:r>
            <a:r>
              <a:rPr lang="en-US" sz="1100" i="1" dirty="0">
                <a:latin typeface="Consolas" panose="020B0609020204030204" pitchFamily="49" charset="0"/>
              </a:rPr>
              <a:t>// ...</a:t>
            </a:r>
          </a:p>
          <a:p>
            <a:pPr lvl="1"/>
            <a:r>
              <a:rPr lang="en-US" sz="1100" dirty="0">
                <a:latin typeface="Consolas" panose="020B0609020204030204" pitchFamily="49" charset="0"/>
              </a:rPr>
              <a:t> }</a:t>
            </a:r>
          </a:p>
          <a:p>
            <a:endParaRPr lang="en-US" sz="1100" dirty="0" smtClean="0"/>
          </a:p>
          <a:p>
            <a:r>
              <a:rPr lang="ru-RU" sz="1100" b="1" dirty="0"/>
              <a:t>Оператор </a:t>
            </a:r>
            <a:r>
              <a:rPr lang="ru-RU" sz="1100" b="1" dirty="0" smtClean="0"/>
              <a:t>!!</a:t>
            </a:r>
            <a:endParaRPr lang="en-US" sz="1100" b="1" dirty="0" smtClean="0"/>
          </a:p>
          <a:p>
            <a:endParaRPr lang="en-US" sz="1100" b="1" dirty="0" smtClean="0"/>
          </a:p>
          <a:p>
            <a:r>
              <a:rPr lang="ru-RU" sz="1100" dirty="0"/>
              <a:t>Для любителей NPE существует ещё один способ. Мы можем написать b!! и это вернёт нам либо non-null значение b (в нашем примере вернётся String), либо выкинет NPE</a:t>
            </a:r>
            <a:r>
              <a:rPr lang="ru-RU" sz="1100" dirty="0" smtClean="0"/>
              <a:t>:</a:t>
            </a:r>
            <a:endParaRPr lang="en-US" sz="1100" dirty="0" smtClean="0"/>
          </a:p>
          <a:p>
            <a:endParaRPr lang="ru-RU" sz="1100" dirty="0"/>
          </a:p>
          <a:p>
            <a:r>
              <a:rPr lang="ru-RU" sz="1100" dirty="0"/>
              <a:t> </a:t>
            </a:r>
            <a:r>
              <a:rPr lang="en-US" sz="1100" dirty="0" smtClean="0"/>
              <a:t>	</a:t>
            </a:r>
            <a:r>
              <a:rPr lang="ru-RU" sz="1100" dirty="0">
                <a:latin typeface="Consolas" panose="020B0609020204030204" pitchFamily="49" charset="0"/>
              </a:rPr>
              <a:t>val l = b!!.length</a:t>
            </a:r>
          </a:p>
          <a:p>
            <a:endParaRPr lang="ru-RU" sz="1100" b="1" dirty="0"/>
          </a:p>
          <a:p>
            <a:endParaRPr lang="en-US" sz="1100" b="1" dirty="0"/>
          </a:p>
        </p:txBody>
      </p:sp>
    </p:spTree>
    <p:extLst>
      <p:ext uri="{BB962C8B-B14F-4D97-AF65-F5344CB8AC3E}">
        <p14:creationId xmlns:p14="http://schemas.microsoft.com/office/powerpoint/2010/main" val="488856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smtClean="0"/>
              <a:t>Бонусы при работе с </a:t>
            </a:r>
            <a:r>
              <a:rPr lang="en-US" sz="2800" dirty="0" smtClean="0"/>
              <a:t>NPE [2]</a:t>
            </a:r>
            <a:endParaRPr lang="ru-RU" sz="2800"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6" name="TextBox 5"/>
          <p:cNvSpPr txBox="1"/>
          <p:nvPr/>
        </p:nvSpPr>
        <p:spPr>
          <a:xfrm>
            <a:off x="523875" y="2457449"/>
            <a:ext cx="10172700" cy="2970044"/>
          </a:xfrm>
          <a:prstGeom prst="rect">
            <a:avLst/>
          </a:prstGeom>
          <a:noFill/>
        </p:spPr>
        <p:txBody>
          <a:bodyPr wrap="square" rtlCol="0">
            <a:spAutoFit/>
          </a:bodyPr>
          <a:lstStyle/>
          <a:p>
            <a:r>
              <a:rPr lang="ru-RU" sz="1100" b="1" dirty="0"/>
              <a:t>Безопасные приведения типов (ориг.: Safe Casts)</a:t>
            </a:r>
          </a:p>
          <a:p>
            <a:r>
              <a:rPr lang="ru-RU" sz="1100" b="1" dirty="0"/>
              <a:t>  </a:t>
            </a:r>
          </a:p>
          <a:p>
            <a:r>
              <a:rPr lang="ru-RU" sz="1100" dirty="0"/>
              <a:t>Обычное приведение типа может вызвать </a:t>
            </a:r>
            <a:r>
              <a:rPr lang="ru-RU" sz="1100" dirty="0">
                <a:latin typeface="Consolas" panose="020B0609020204030204" pitchFamily="49" charset="0"/>
              </a:rPr>
              <a:t>ClassCastException</a:t>
            </a:r>
            <a:r>
              <a:rPr lang="ru-RU" sz="1100" dirty="0"/>
              <a:t> в случае, если объект имеет другой тип. Можно использовать безопасное приведение, которое вернёт null, если попытка не удалась</a:t>
            </a:r>
            <a:r>
              <a:rPr lang="ru-RU" sz="1100" dirty="0" smtClean="0"/>
              <a:t>:</a:t>
            </a:r>
            <a:endParaRPr lang="en-US" sz="1100" dirty="0" smtClean="0"/>
          </a:p>
          <a:p>
            <a:endParaRPr lang="ru-RU" sz="1100" dirty="0"/>
          </a:p>
          <a:p>
            <a:r>
              <a:rPr lang="ru-RU" sz="1100" dirty="0"/>
              <a:t> </a:t>
            </a:r>
            <a:r>
              <a:rPr lang="en-US" sz="1100" dirty="0" smtClean="0"/>
              <a:t>	</a:t>
            </a:r>
            <a:r>
              <a:rPr lang="ru-RU" sz="1100" dirty="0" smtClean="0">
                <a:latin typeface="Consolas" panose="020B0609020204030204" pitchFamily="49" charset="0"/>
              </a:rPr>
              <a:t>val </a:t>
            </a:r>
            <a:r>
              <a:rPr lang="en-US" sz="1100" dirty="0" smtClean="0">
                <a:latin typeface="Consolas" panose="020B0609020204030204" pitchFamily="49" charset="0"/>
              </a:rPr>
              <a:t>digit</a:t>
            </a:r>
            <a:r>
              <a:rPr lang="ru-RU" sz="1100" dirty="0" smtClean="0">
                <a:latin typeface="Consolas" panose="020B0609020204030204" pitchFamily="49" charset="0"/>
              </a:rPr>
              <a:t>: </a:t>
            </a:r>
            <a:r>
              <a:rPr lang="ru-RU" sz="1100" dirty="0">
                <a:latin typeface="Consolas" panose="020B0609020204030204" pitchFamily="49" charset="0"/>
              </a:rPr>
              <a:t>Int? = a as? Int</a:t>
            </a:r>
          </a:p>
          <a:p>
            <a:endParaRPr lang="en-US" sz="1100" b="1" dirty="0" smtClean="0"/>
          </a:p>
          <a:p>
            <a:r>
              <a:rPr lang="ru-RU" sz="1100" b="1" dirty="0"/>
              <a:t>Коллекции </a:t>
            </a:r>
            <a:r>
              <a:rPr lang="en-US" sz="1100" b="1" dirty="0"/>
              <a:t>nullable </a:t>
            </a:r>
            <a:r>
              <a:rPr lang="ru-RU" sz="1100" b="1" dirty="0"/>
              <a:t>типов</a:t>
            </a:r>
          </a:p>
          <a:p>
            <a:r>
              <a:rPr lang="ru-RU" sz="1100" dirty="0"/>
              <a:t> </a:t>
            </a:r>
          </a:p>
          <a:p>
            <a:r>
              <a:rPr lang="ru-RU" sz="1100" dirty="0"/>
              <a:t>Если у вас есть коллекция </a:t>
            </a:r>
            <a:r>
              <a:rPr lang="en-US" sz="1100" dirty="0"/>
              <a:t>nullable </a:t>
            </a:r>
            <a:r>
              <a:rPr lang="ru-RU" sz="1100" dirty="0"/>
              <a:t>элементов и вы хотите отфильтровать все </a:t>
            </a:r>
            <a:r>
              <a:rPr lang="en-US" sz="1100" dirty="0"/>
              <a:t>non-null </a:t>
            </a:r>
            <a:r>
              <a:rPr lang="ru-RU" sz="1100" dirty="0"/>
              <a:t>элементы, используйте функцию </a:t>
            </a:r>
            <a:r>
              <a:rPr lang="en-US" sz="1100" dirty="0"/>
              <a:t>filterNotNull</a:t>
            </a:r>
            <a:r>
              <a:rPr lang="en-US" sz="1100" dirty="0" smtClean="0"/>
              <a:t>.</a:t>
            </a:r>
          </a:p>
          <a:p>
            <a:endParaRPr lang="en-US" sz="1100" dirty="0"/>
          </a:p>
          <a:p>
            <a:pPr lvl="1"/>
            <a:r>
              <a:rPr lang="en-US" sz="1100" dirty="0"/>
              <a:t> </a:t>
            </a:r>
            <a:r>
              <a:rPr lang="en-US" sz="1100" dirty="0">
                <a:latin typeface="Consolas" panose="020B0609020204030204" pitchFamily="49" charset="0"/>
              </a:rPr>
              <a:t>val nullableList: List&lt;Int?&gt; = listOf(1, 2, null, 4)</a:t>
            </a:r>
          </a:p>
          <a:p>
            <a:pPr lvl="1"/>
            <a:r>
              <a:rPr lang="en-US" sz="1100" dirty="0">
                <a:latin typeface="Consolas" panose="020B0609020204030204" pitchFamily="49" charset="0"/>
              </a:rPr>
              <a:t> val intList: List&lt;Int&gt; = nullableList.filterNotNull()</a:t>
            </a:r>
          </a:p>
          <a:p>
            <a:pPr lvl="1"/>
            <a:endParaRPr lang="en-US" sz="1100" b="1" dirty="0">
              <a:latin typeface="Consolas" panose="020B0609020204030204" pitchFamily="49" charset="0"/>
            </a:endParaRPr>
          </a:p>
          <a:p>
            <a:endParaRPr lang="ru-RU" sz="1100" b="1" dirty="0"/>
          </a:p>
          <a:p>
            <a:endParaRPr lang="ru-RU" sz="1100" b="1" dirty="0"/>
          </a:p>
          <a:p>
            <a:endParaRPr lang="en-US" sz="1100" b="1" dirty="0"/>
          </a:p>
        </p:txBody>
      </p:sp>
    </p:spTree>
    <p:extLst>
      <p:ext uri="{BB962C8B-B14F-4D97-AF65-F5344CB8AC3E}">
        <p14:creationId xmlns:p14="http://schemas.microsoft.com/office/powerpoint/2010/main" val="2383184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2800" u="sng" dirty="0" smtClean="0"/>
              <a:t>When</a:t>
            </a:r>
            <a:r>
              <a:rPr lang="en-US" sz="2800" dirty="0" smtClean="0"/>
              <a:t> is </a:t>
            </a:r>
            <a:r>
              <a:rPr lang="en-US" sz="2800" b="1" dirty="0" smtClean="0"/>
              <a:t>NO</a:t>
            </a:r>
            <a:r>
              <a:rPr lang="ru-RU" sz="2800" dirty="0" smtClean="0"/>
              <a:t> </a:t>
            </a:r>
            <a:r>
              <a:rPr lang="en-US" sz="2800" u="sng" dirty="0" smtClean="0"/>
              <a:t>Case</a:t>
            </a:r>
            <a:endParaRPr lang="ru-RU" sz="2800" u="sng"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TextBox 1"/>
          <p:cNvSpPr txBox="1"/>
          <p:nvPr/>
        </p:nvSpPr>
        <p:spPr>
          <a:xfrm>
            <a:off x="354840" y="4766076"/>
            <a:ext cx="4527783" cy="1446550"/>
          </a:xfrm>
          <a:prstGeom prst="rect">
            <a:avLst/>
          </a:prstGeom>
          <a:noFill/>
        </p:spPr>
        <p:txBody>
          <a:bodyPr wrap="square" rtlCol="0">
            <a:spAutoFit/>
          </a:bodyPr>
          <a:lstStyle/>
          <a:p>
            <a:r>
              <a:rPr lang="ru-RU" sz="1100" dirty="0" smtClean="0">
                <a:latin typeface="+mj-lt"/>
              </a:rPr>
              <a:t>Преимущества</a:t>
            </a:r>
            <a:r>
              <a:rPr lang="ru-RU" sz="1100" b="1" dirty="0" smtClean="0">
                <a:latin typeface="+mj-lt"/>
              </a:rPr>
              <a:t> </a:t>
            </a:r>
            <a:r>
              <a:rPr lang="en-US" sz="1100" b="1" dirty="0" smtClean="0">
                <a:latin typeface="Consolas" panose="020B0609020204030204" pitchFamily="49" charset="0"/>
              </a:rPr>
              <a:t>Kotlin</a:t>
            </a:r>
            <a:r>
              <a:rPr lang="en-US" sz="1100" b="1" dirty="0" smtClean="0">
                <a:latin typeface="+mj-lt"/>
              </a:rPr>
              <a:t>:</a:t>
            </a:r>
            <a:endParaRPr lang="ru-RU" sz="1100" b="1" dirty="0" smtClean="0">
              <a:latin typeface="+mj-lt"/>
            </a:endParaRPr>
          </a:p>
          <a:p>
            <a:endParaRPr lang="en-US" sz="1100" dirty="0" smtClean="0">
              <a:latin typeface="+mj-lt"/>
            </a:endParaRPr>
          </a:p>
          <a:p>
            <a:pPr marL="228600" indent="-228600">
              <a:buFont typeface="+mj-lt"/>
              <a:buAutoNum type="arabicPeriod"/>
            </a:pPr>
            <a:r>
              <a:rPr lang="ru-RU" sz="1100" dirty="0" smtClean="0">
                <a:latin typeface="+mj-lt"/>
              </a:rPr>
              <a:t>Упрощенный синтаксис</a:t>
            </a:r>
            <a:r>
              <a:rPr lang="en-US" sz="1100" dirty="0" smtClean="0">
                <a:latin typeface="+mj-lt"/>
              </a:rPr>
              <a:t> (</a:t>
            </a:r>
            <a:r>
              <a:rPr lang="ru-RU" sz="1100" dirty="0" smtClean="0">
                <a:latin typeface="+mj-lt"/>
              </a:rPr>
              <a:t>не нужен </a:t>
            </a:r>
            <a:r>
              <a:rPr lang="en-US" sz="1100" dirty="0" smtClean="0">
                <a:latin typeface="Consolas" panose="020B0609020204030204" pitchFamily="49" charset="0"/>
              </a:rPr>
              <a:t>case</a:t>
            </a:r>
            <a:r>
              <a:rPr lang="en-US" sz="1100" dirty="0" smtClean="0">
                <a:latin typeface="+mj-lt"/>
              </a:rPr>
              <a:t> </a:t>
            </a:r>
            <a:r>
              <a:rPr lang="ru-RU" sz="1100" dirty="0" smtClean="0">
                <a:latin typeface="+mj-lt"/>
              </a:rPr>
              <a:t>и </a:t>
            </a:r>
            <a:r>
              <a:rPr lang="en-US" sz="1100" dirty="0" smtClean="0">
                <a:latin typeface="Consolas" panose="020B0609020204030204" pitchFamily="49" charset="0"/>
              </a:rPr>
              <a:t>brake</a:t>
            </a:r>
            <a:r>
              <a:rPr lang="ru-RU" sz="1100" dirty="0" smtClean="0">
                <a:latin typeface="Consolas" panose="020B0609020204030204" pitchFamily="49" charset="0"/>
              </a:rPr>
              <a:t> оператор, точка с запятой</a:t>
            </a:r>
            <a:r>
              <a:rPr lang="en-US" sz="1100" dirty="0" smtClean="0">
                <a:latin typeface="+mj-lt"/>
              </a:rPr>
              <a:t>)</a:t>
            </a:r>
            <a:endParaRPr lang="ru-RU" sz="1100" dirty="0" smtClean="0">
              <a:latin typeface="+mj-lt"/>
            </a:endParaRPr>
          </a:p>
          <a:p>
            <a:pPr marL="228600" indent="-228600">
              <a:buFont typeface="+mj-lt"/>
              <a:buAutoNum type="arabicPeriod"/>
            </a:pPr>
            <a:r>
              <a:rPr lang="ru-RU" sz="1100" dirty="0" smtClean="0">
                <a:latin typeface="+mj-lt"/>
              </a:rPr>
              <a:t>Меньше кода</a:t>
            </a:r>
            <a:endParaRPr lang="en-US" sz="1100" dirty="0" smtClean="0">
              <a:latin typeface="+mj-lt"/>
            </a:endParaRPr>
          </a:p>
          <a:p>
            <a:pPr marL="228600" indent="-228600">
              <a:buFont typeface="+mj-lt"/>
              <a:buAutoNum type="arabicPeriod"/>
            </a:pPr>
            <a:r>
              <a:rPr lang="ru-RU" sz="1100" dirty="0" smtClean="0">
                <a:latin typeface="+mj-lt"/>
              </a:rPr>
              <a:t>Более понятный код</a:t>
            </a:r>
          </a:p>
          <a:p>
            <a:pPr marL="228600" indent="-228600">
              <a:buFont typeface="+mj-lt"/>
              <a:buAutoNum type="arabicPeriod"/>
            </a:pPr>
            <a:r>
              <a:rPr lang="ru-RU" sz="1100" dirty="0" smtClean="0">
                <a:latin typeface="+mj-lt"/>
              </a:rPr>
              <a:t>Можно работать с объектами ! </a:t>
            </a:r>
            <a:endParaRPr lang="ru-RU" sz="1100" dirty="0">
              <a:latin typeface="+mj-lt"/>
            </a:endParaRPr>
          </a:p>
          <a:p>
            <a:endParaRPr lang="ru-RU" sz="1100" dirty="0">
              <a:latin typeface="+mj-lt"/>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616" y="2742762"/>
            <a:ext cx="5086350" cy="2266950"/>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55" y="2742762"/>
            <a:ext cx="4067175" cy="1323975"/>
          </a:xfrm>
          <a:prstGeom prst="rect">
            <a:avLst/>
          </a:prstGeom>
        </p:spPr>
      </p:pic>
      <p:sp>
        <p:nvSpPr>
          <p:cNvPr id="9" name="TextBox 8"/>
          <p:cNvSpPr txBox="1"/>
          <p:nvPr/>
        </p:nvSpPr>
        <p:spPr>
          <a:xfrm>
            <a:off x="5240616" y="2301881"/>
            <a:ext cx="1075440" cy="1015663"/>
          </a:xfrm>
          <a:prstGeom prst="rect">
            <a:avLst/>
          </a:prstGeom>
          <a:noFill/>
        </p:spPr>
        <p:txBody>
          <a:bodyPr wrap="square" rtlCol="0">
            <a:spAutoFit/>
          </a:bodyPr>
          <a:lstStyle/>
          <a:p>
            <a:r>
              <a:rPr lang="en-US" sz="2000" dirty="0" smtClean="0">
                <a:latin typeface="+mj-lt"/>
              </a:rPr>
              <a:t>Java</a:t>
            </a:r>
            <a:endParaRPr lang="ru-RU" sz="2000" dirty="0" smtClean="0">
              <a:latin typeface="+mj-lt"/>
            </a:endParaRPr>
          </a:p>
          <a:p>
            <a:endParaRPr lang="en-US" sz="2000" dirty="0" smtClean="0">
              <a:latin typeface="+mj-lt"/>
            </a:endParaRPr>
          </a:p>
          <a:p>
            <a:endParaRPr lang="ru-RU" sz="2000" dirty="0">
              <a:latin typeface="+mj-lt"/>
            </a:endParaRPr>
          </a:p>
        </p:txBody>
      </p:sp>
      <p:sp>
        <p:nvSpPr>
          <p:cNvPr id="10" name="TextBox 9"/>
          <p:cNvSpPr txBox="1"/>
          <p:nvPr/>
        </p:nvSpPr>
        <p:spPr>
          <a:xfrm>
            <a:off x="388584" y="2301881"/>
            <a:ext cx="1075440" cy="1015663"/>
          </a:xfrm>
          <a:prstGeom prst="rect">
            <a:avLst/>
          </a:prstGeom>
          <a:noFill/>
        </p:spPr>
        <p:txBody>
          <a:bodyPr wrap="square" rtlCol="0">
            <a:spAutoFit/>
          </a:bodyPr>
          <a:lstStyle/>
          <a:p>
            <a:r>
              <a:rPr lang="en-US" sz="2000" dirty="0" smtClean="0">
                <a:latin typeface="+mj-lt"/>
              </a:rPr>
              <a:t>Kotlin</a:t>
            </a:r>
            <a:endParaRPr lang="ru-RU" sz="2000" dirty="0" smtClean="0">
              <a:latin typeface="+mj-lt"/>
            </a:endParaRPr>
          </a:p>
          <a:p>
            <a:endParaRPr lang="en-US" sz="2000" dirty="0" smtClean="0">
              <a:latin typeface="+mj-lt"/>
            </a:endParaRPr>
          </a:p>
          <a:p>
            <a:endParaRPr lang="ru-RU" sz="2000" dirty="0">
              <a:latin typeface="+mj-lt"/>
            </a:endParaRPr>
          </a:p>
        </p:txBody>
      </p:sp>
    </p:spTree>
    <p:extLst>
      <p:ext uri="{BB962C8B-B14F-4D97-AF65-F5344CB8AC3E}">
        <p14:creationId xmlns:p14="http://schemas.microsoft.com/office/powerpoint/2010/main" val="4116528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smtClean="0"/>
              <a:t/>
            </a:r>
            <a:br>
              <a:rPr lang="ru-RU" sz="2800" dirty="0" smtClean="0"/>
            </a:br>
            <a:r>
              <a:rPr lang="en-US" sz="2800" b="1" dirty="0" smtClean="0"/>
              <a:t>Why</a:t>
            </a:r>
            <a:r>
              <a:rPr lang="en-US" sz="2800" dirty="0" smtClean="0"/>
              <a:t> Kotlin ?</a:t>
            </a:r>
            <a:r>
              <a:rPr lang="ru-RU" sz="2800" dirty="0" smtClean="0"/>
              <a:t/>
            </a:r>
            <a:br>
              <a:rPr lang="ru-RU" sz="2800" dirty="0" smtClean="0"/>
            </a:b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5" name="TextBox 4"/>
          <p:cNvSpPr txBox="1"/>
          <p:nvPr/>
        </p:nvSpPr>
        <p:spPr>
          <a:xfrm>
            <a:off x="523875" y="2457449"/>
            <a:ext cx="5181600" cy="4201150"/>
          </a:xfrm>
          <a:prstGeom prst="rect">
            <a:avLst/>
          </a:prstGeom>
          <a:noFill/>
        </p:spPr>
        <p:txBody>
          <a:bodyPr wrap="square" rtlCol="0">
            <a:spAutoFit/>
          </a:bodyPr>
          <a:lstStyle/>
          <a:p>
            <a:r>
              <a:rPr lang="ru-RU" sz="1400" b="1" i="1" dirty="0" smtClean="0"/>
              <a:t>	Позитивные моменты</a:t>
            </a:r>
            <a:r>
              <a:rPr lang="en-US" sz="1400" b="1" i="1" dirty="0" smtClean="0"/>
              <a:t>:</a:t>
            </a:r>
          </a:p>
          <a:p>
            <a:endParaRPr lang="ru-RU" sz="1100" b="1" dirty="0" smtClean="0"/>
          </a:p>
          <a:p>
            <a:pPr marL="228600" indent="-228600">
              <a:lnSpc>
                <a:spcPct val="150000"/>
              </a:lnSpc>
              <a:buFont typeface="+mj-lt"/>
              <a:buAutoNum type="arabicPeriod"/>
            </a:pPr>
            <a:r>
              <a:rPr lang="ru-RU" sz="1100" b="1" dirty="0" smtClean="0"/>
              <a:t>Устранение</a:t>
            </a:r>
            <a:r>
              <a:rPr lang="ru-RU" sz="1100" dirty="0" smtClean="0"/>
              <a:t> раз и навсегда проблемы </a:t>
            </a:r>
            <a:r>
              <a:rPr lang="en-US" sz="1100" dirty="0" smtClean="0"/>
              <a:t>NPE (</a:t>
            </a:r>
            <a:r>
              <a:rPr lang="ru-RU" sz="1100" dirty="0" smtClean="0"/>
              <a:t>примитивных типов)</a:t>
            </a:r>
          </a:p>
          <a:p>
            <a:pPr marL="228600" indent="-228600">
              <a:lnSpc>
                <a:spcPct val="150000"/>
              </a:lnSpc>
              <a:buFont typeface="+mj-lt"/>
              <a:buAutoNum type="arabicPeriod"/>
            </a:pPr>
            <a:r>
              <a:rPr lang="ru-RU" sz="1100" b="1" dirty="0" smtClean="0"/>
              <a:t>Существенное</a:t>
            </a:r>
            <a:r>
              <a:rPr lang="ru-RU" sz="1100" dirty="0" smtClean="0"/>
              <a:t> сокращение кода </a:t>
            </a:r>
          </a:p>
          <a:p>
            <a:pPr marL="685800" lvl="1" indent="-228600">
              <a:lnSpc>
                <a:spcPct val="150000"/>
              </a:lnSpc>
              <a:buFont typeface="Arial" panose="020B0604020202020204" pitchFamily="34" charset="0"/>
              <a:buChar char="•"/>
            </a:pPr>
            <a:r>
              <a:rPr lang="ru-RU" sz="1100" dirty="0"/>
              <a:t>Точки с </a:t>
            </a:r>
            <a:r>
              <a:rPr lang="ru-RU" sz="1100" dirty="0" smtClean="0"/>
              <a:t>запятой</a:t>
            </a:r>
          </a:p>
          <a:p>
            <a:pPr marL="685800" lvl="1" indent="-228600">
              <a:lnSpc>
                <a:spcPct val="150000"/>
              </a:lnSpc>
              <a:buFont typeface="Arial" panose="020B0604020202020204" pitchFamily="34" charset="0"/>
              <a:buChar char="•"/>
            </a:pPr>
            <a:r>
              <a:rPr lang="en-US" sz="1100" dirty="0" smtClean="0"/>
              <a:t>Smart casts </a:t>
            </a:r>
            <a:endParaRPr lang="ru-RU" sz="1100" dirty="0"/>
          </a:p>
          <a:p>
            <a:pPr marL="685800" lvl="1" indent="-228600">
              <a:lnSpc>
                <a:spcPct val="150000"/>
              </a:lnSpc>
              <a:buFont typeface="Arial" panose="020B0604020202020204" pitchFamily="34" charset="0"/>
              <a:buChar char="•"/>
            </a:pPr>
            <a:r>
              <a:rPr lang="ru-RU" sz="1100" dirty="0" smtClean="0"/>
              <a:t>Data-классы</a:t>
            </a:r>
            <a:endParaRPr lang="ru-RU" sz="1100" dirty="0" smtClean="0"/>
          </a:p>
          <a:p>
            <a:pPr marL="685800" lvl="1" indent="-228600">
              <a:lnSpc>
                <a:spcPct val="150000"/>
              </a:lnSpc>
              <a:buFont typeface="Arial" panose="020B0604020202020204" pitchFamily="34" charset="0"/>
              <a:buChar char="•"/>
            </a:pPr>
            <a:r>
              <a:rPr lang="ru-RU" sz="1100" dirty="0" smtClean="0">
                <a:latin typeface="Consolas" panose="020B0609020204030204" pitchFamily="49" charset="0"/>
              </a:rPr>
              <a:t>?</a:t>
            </a:r>
            <a:r>
              <a:rPr lang="ru-RU" sz="1100" dirty="0" smtClean="0"/>
              <a:t> - Элвисы оператор</a:t>
            </a:r>
          </a:p>
          <a:p>
            <a:pPr marL="685800" lvl="1" indent="-228600">
              <a:lnSpc>
                <a:spcPct val="150000"/>
              </a:lnSpc>
              <a:buFont typeface="Arial" panose="020B0604020202020204" pitchFamily="34" charset="0"/>
              <a:buChar char="•"/>
            </a:pPr>
            <a:r>
              <a:rPr lang="en-US" sz="1100" dirty="0" smtClean="0">
                <a:latin typeface="Consolas" panose="020B0609020204030204" pitchFamily="49" charset="0"/>
              </a:rPr>
              <a:t>When -&gt; </a:t>
            </a:r>
            <a:r>
              <a:rPr lang="ru-RU" sz="1100" dirty="0" smtClean="0">
                <a:latin typeface="+mj-lt"/>
              </a:rPr>
              <a:t>вместо старичка</a:t>
            </a:r>
            <a:r>
              <a:rPr lang="ru-RU" sz="1100" dirty="0" smtClean="0">
                <a:latin typeface="Consolas" panose="020B0609020204030204" pitchFamily="49" charset="0"/>
              </a:rPr>
              <a:t> </a:t>
            </a:r>
            <a:r>
              <a:rPr lang="en-US" sz="1100" dirty="0" smtClean="0">
                <a:latin typeface="Consolas" panose="020B0609020204030204" pitchFamily="49" charset="0"/>
              </a:rPr>
              <a:t>Switch</a:t>
            </a:r>
          </a:p>
          <a:p>
            <a:pPr marL="685800" lvl="1" indent="-228600">
              <a:lnSpc>
                <a:spcPct val="150000"/>
              </a:lnSpc>
              <a:buFont typeface="Arial" panose="020B0604020202020204" pitchFamily="34" charset="0"/>
              <a:buChar char="•"/>
            </a:pPr>
            <a:r>
              <a:rPr lang="en-US" sz="1100" dirty="0" smtClean="0">
                <a:latin typeface="Consolas" panose="020B0609020204030204" pitchFamily="49" charset="0"/>
              </a:rPr>
              <a:t>$ and ${</a:t>
            </a:r>
            <a:r>
              <a:rPr lang="en-US" sz="1100" dirty="0" err="1" smtClean="0">
                <a:latin typeface="Consolas" panose="020B0609020204030204" pitchFamily="49" charset="0"/>
              </a:rPr>
              <a:t>args</a:t>
            </a:r>
            <a:r>
              <a:rPr lang="en-US" sz="1100" dirty="0" smtClean="0">
                <a:latin typeface="Consolas" panose="020B0609020204030204" pitchFamily="49" charset="0"/>
              </a:rPr>
              <a:t>[0]} placeholders</a:t>
            </a:r>
          </a:p>
          <a:p>
            <a:pPr marL="685800" lvl="1" indent="-228600">
              <a:lnSpc>
                <a:spcPct val="150000"/>
              </a:lnSpc>
              <a:buFont typeface="Arial" panose="020B0604020202020204" pitchFamily="34" charset="0"/>
              <a:buChar char="•"/>
            </a:pPr>
            <a:r>
              <a:rPr lang="ru-RU" sz="1100" dirty="0"/>
              <a:t>Простая проверка на </a:t>
            </a:r>
            <a:r>
              <a:rPr lang="en-US" sz="1100" dirty="0" smtClean="0">
                <a:latin typeface="Consolas" panose="020B0609020204030204" pitchFamily="49" charset="0"/>
              </a:rPr>
              <a:t>null</a:t>
            </a:r>
            <a:endParaRPr lang="ru-RU" sz="1100" dirty="0" smtClean="0">
              <a:latin typeface="Consolas" panose="020B0609020204030204" pitchFamily="49" charset="0"/>
            </a:endParaRPr>
          </a:p>
          <a:p>
            <a:pPr marL="228600" indent="-228600">
              <a:lnSpc>
                <a:spcPct val="150000"/>
              </a:lnSpc>
              <a:buFont typeface="+mj-lt"/>
              <a:buAutoNum type="arabicPeriod"/>
            </a:pPr>
            <a:r>
              <a:rPr lang="en-US" sz="1100" b="1" dirty="0" smtClean="0"/>
              <a:t>Statement vs. Expression </a:t>
            </a:r>
            <a:endParaRPr lang="ru-RU" sz="1100" b="1" dirty="0" smtClean="0"/>
          </a:p>
          <a:p>
            <a:pPr marL="685800" lvl="1" indent="-228600">
              <a:lnSpc>
                <a:spcPct val="150000"/>
              </a:lnSpc>
              <a:buFont typeface="Arial" panose="020B0604020202020204" pitchFamily="34" charset="0"/>
              <a:buChar char="•"/>
            </a:pPr>
            <a:r>
              <a:rPr lang="en-US" sz="1100" dirty="0" smtClean="0">
                <a:latin typeface="Consolas" panose="020B0609020204030204" pitchFamily="49" charset="0"/>
              </a:rPr>
              <a:t>If</a:t>
            </a:r>
            <a:r>
              <a:rPr lang="en-US" sz="1100" dirty="0" smtClean="0">
                <a:latin typeface="Consolas" panose="020B0609020204030204" pitchFamily="49" charset="0"/>
              </a:rPr>
              <a:t>, when, try</a:t>
            </a:r>
            <a:r>
              <a:rPr lang="en-US" sz="1100" dirty="0" smtClean="0"/>
              <a:t> – </a:t>
            </a:r>
            <a:r>
              <a:rPr lang="ru-RU" sz="1100" dirty="0" smtClean="0"/>
              <a:t>могут возвращать значение </a:t>
            </a:r>
            <a:r>
              <a:rPr lang="en-US" sz="1100" dirty="0" smtClean="0">
                <a:latin typeface="Consolas" panose="020B0609020204030204" pitchFamily="49" charset="0"/>
              </a:rPr>
              <a:t>(return)</a:t>
            </a:r>
          </a:p>
          <a:p>
            <a:pPr marL="228600" indent="-228600">
              <a:lnSpc>
                <a:spcPct val="150000"/>
              </a:lnSpc>
              <a:buFont typeface="+mj-lt"/>
              <a:buAutoNum type="arabicPeriod"/>
            </a:pPr>
            <a:r>
              <a:rPr lang="en-US" sz="1100" b="1" dirty="0" smtClean="0"/>
              <a:t>JVM (</a:t>
            </a:r>
            <a:r>
              <a:rPr lang="ru-RU" sz="1100" b="1" dirty="0" smtClean="0"/>
              <a:t>использование всех библиотек </a:t>
            </a:r>
            <a:r>
              <a:rPr lang="en-US" sz="1100" b="1" dirty="0" smtClean="0"/>
              <a:t>Java)</a:t>
            </a:r>
            <a:endParaRPr lang="ru-RU" sz="1100" b="1" dirty="0" smtClean="0">
              <a:latin typeface="Consolas" panose="020B0609020204030204" pitchFamily="49" charset="0"/>
            </a:endParaRPr>
          </a:p>
          <a:p>
            <a:pPr marL="228600" indent="-228600">
              <a:buFont typeface="+mj-lt"/>
              <a:buAutoNum type="arabicPeriod"/>
            </a:pPr>
            <a:endParaRPr lang="en-US" sz="1100" dirty="0" smtClean="0"/>
          </a:p>
          <a:p>
            <a:pPr marL="228600" indent="-228600">
              <a:buFont typeface="+mj-lt"/>
              <a:buAutoNum type="arabicPeriod"/>
            </a:pPr>
            <a:endParaRPr lang="en-US" sz="1100" dirty="0"/>
          </a:p>
          <a:p>
            <a:endParaRPr lang="en-US" sz="1100" b="1" dirty="0" smtClean="0"/>
          </a:p>
          <a:p>
            <a:endParaRPr lang="ru-RU" sz="1100" dirty="0"/>
          </a:p>
        </p:txBody>
      </p:sp>
      <p:sp>
        <p:nvSpPr>
          <p:cNvPr id="6" name="TextBox 5"/>
          <p:cNvSpPr txBox="1"/>
          <p:nvPr/>
        </p:nvSpPr>
        <p:spPr>
          <a:xfrm>
            <a:off x="6057900" y="2457449"/>
            <a:ext cx="5181600" cy="1746632"/>
          </a:xfrm>
          <a:prstGeom prst="rect">
            <a:avLst/>
          </a:prstGeom>
          <a:noFill/>
        </p:spPr>
        <p:txBody>
          <a:bodyPr wrap="square" rtlCol="0">
            <a:spAutoFit/>
          </a:bodyPr>
          <a:lstStyle/>
          <a:p>
            <a:r>
              <a:rPr lang="ru-RU" sz="1400" b="1" i="1" dirty="0" smtClean="0"/>
              <a:t>	Спорные </a:t>
            </a:r>
            <a:r>
              <a:rPr lang="ru-RU" sz="1400" b="1" i="1" dirty="0"/>
              <a:t>моменты</a:t>
            </a:r>
            <a:r>
              <a:rPr lang="en-US" sz="1400" b="1" i="1" dirty="0"/>
              <a:t>:</a:t>
            </a:r>
          </a:p>
          <a:p>
            <a:endParaRPr lang="ru-RU" sz="1100" b="1" dirty="0"/>
          </a:p>
          <a:p>
            <a:pPr marL="228600" indent="-228600">
              <a:lnSpc>
                <a:spcPct val="150000"/>
              </a:lnSpc>
              <a:buFont typeface="+mj-lt"/>
              <a:buAutoNum type="arabicPeriod"/>
            </a:pPr>
            <a:r>
              <a:rPr lang="ru-RU" sz="1100" dirty="0" smtClean="0"/>
              <a:t>Необходим рефакторинг проекта</a:t>
            </a:r>
            <a:r>
              <a:rPr lang="en-US" sz="1100" dirty="0" smtClean="0"/>
              <a:t> (1 – </a:t>
            </a:r>
            <a:r>
              <a:rPr lang="ru-RU" sz="1100" dirty="0" smtClean="0"/>
              <a:t>2 дня)</a:t>
            </a:r>
          </a:p>
          <a:p>
            <a:pPr marL="228600" indent="-228600">
              <a:lnSpc>
                <a:spcPct val="150000"/>
              </a:lnSpc>
              <a:buFont typeface="+mj-lt"/>
              <a:buAutoNum type="arabicPeriod"/>
            </a:pPr>
            <a:r>
              <a:rPr lang="ru-RU" sz="1100" dirty="0" smtClean="0"/>
              <a:t>Небольшое различие в синтаксисе</a:t>
            </a:r>
          </a:p>
          <a:p>
            <a:pPr marL="171450" indent="-171450">
              <a:lnSpc>
                <a:spcPct val="150000"/>
              </a:lnSpc>
              <a:buFont typeface="Arial" panose="020B0604020202020204" pitchFamily="34" charset="0"/>
              <a:buChar char="•"/>
            </a:pPr>
            <a:r>
              <a:rPr lang="ru-RU" sz="1100" dirty="0" smtClean="0"/>
              <a:t>Исключения через </a:t>
            </a:r>
            <a:r>
              <a:rPr lang="en-US" sz="1100" dirty="0" smtClean="0"/>
              <a:t>@Throws </a:t>
            </a:r>
            <a:r>
              <a:rPr lang="ru-RU" sz="1100" dirty="0" smtClean="0"/>
              <a:t>аннотацию</a:t>
            </a:r>
            <a:endParaRPr lang="en-US" sz="1100" dirty="0"/>
          </a:p>
          <a:p>
            <a:pPr marL="228600" indent="-228600">
              <a:buFont typeface="+mj-lt"/>
              <a:buAutoNum type="arabicPeriod"/>
            </a:pPr>
            <a:endParaRPr lang="en-US" sz="1100" dirty="0"/>
          </a:p>
          <a:p>
            <a:endParaRPr lang="en-US" sz="1100" b="1" dirty="0"/>
          </a:p>
          <a:p>
            <a:endParaRPr lang="ru-RU" sz="1100" dirty="0"/>
          </a:p>
        </p:txBody>
      </p:sp>
    </p:spTree>
    <p:extLst>
      <p:ext uri="{BB962C8B-B14F-4D97-AF65-F5344CB8AC3E}">
        <p14:creationId xmlns:p14="http://schemas.microsoft.com/office/powerpoint/2010/main" val="169177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Заголовок 1"/>
          <p:cNvSpPr>
            <a:spLocks noGrp="1"/>
          </p:cNvSpPr>
          <p:nvPr>
            <p:ph type="title"/>
          </p:nvPr>
        </p:nvSpPr>
        <p:spPr/>
        <p:txBody>
          <a:bodyPr/>
          <a:lstStyle/>
          <a:p>
            <a:r>
              <a:rPr lang="en-US" sz="2800" dirty="0" smtClean="0"/>
              <a:t>Placeholder</a:t>
            </a:r>
            <a:r>
              <a:rPr lang="en-US" sz="2800" dirty="0"/>
              <a:t>$</a:t>
            </a:r>
            <a:r>
              <a:rPr lang="en-US" sz="2800" dirty="0" smtClean="0"/>
              <a:t>.</a:t>
            </a:r>
            <a:r>
              <a:rPr lang="en-US" sz="2800" dirty="0"/>
              <a:t/>
            </a:r>
            <a:br>
              <a:rPr lang="en-US" sz="2800" dirty="0"/>
            </a:br>
            <a:r>
              <a:rPr lang="en-US" sz="2800" dirty="0" smtClean="0"/>
              <a:t>Java </a:t>
            </a:r>
            <a:r>
              <a:rPr lang="en-US" sz="2800" dirty="0"/>
              <a:t>example</a:t>
            </a:r>
            <a:endParaRPr lang="ru-RU" sz="2800" dirty="0"/>
          </a:p>
        </p:txBody>
      </p:sp>
      <p:sp>
        <p:nvSpPr>
          <p:cNvPr id="6" name="TextBox 5"/>
          <p:cNvSpPr txBox="1"/>
          <p:nvPr/>
        </p:nvSpPr>
        <p:spPr>
          <a:xfrm>
            <a:off x="495300" y="2447925"/>
            <a:ext cx="8490438" cy="2123658"/>
          </a:xfrm>
          <a:prstGeom prst="rect">
            <a:avLst/>
          </a:prstGeom>
          <a:noFill/>
        </p:spPr>
        <p:txBody>
          <a:bodyPr wrap="square" rtlCol="0">
            <a:spAutoFit/>
          </a:bodyPr>
          <a:lstStyle/>
          <a:p>
            <a:r>
              <a:rPr lang="en-US" sz="1100" dirty="0">
                <a:latin typeface="Consolas" panose="020B0609020204030204" pitchFamily="49" charset="0"/>
              </a:rPr>
              <a:t>public void createUser(String name) throws SQLException {</a:t>
            </a:r>
          </a:p>
          <a:p>
            <a:r>
              <a:rPr lang="en-US" sz="1100" dirty="0">
                <a:latin typeface="Consolas" panose="020B0609020204030204" pitchFamily="49" charset="0"/>
              </a:rPr>
              <a:t>        createConnection();</a:t>
            </a:r>
          </a:p>
          <a:p>
            <a:r>
              <a:rPr lang="en-US" sz="1100" dirty="0">
                <a:latin typeface="Consolas" panose="020B0609020204030204" pitchFamily="49" charset="0"/>
              </a:rPr>
              <a:t>        try {</a:t>
            </a:r>
          </a:p>
          <a:p>
            <a:r>
              <a:rPr lang="en-US" sz="1100" dirty="0">
                <a:latin typeface="Consolas" panose="020B0609020204030204" pitchFamily="49" charset="0"/>
              </a:rPr>
              <a:t>            Statement statement = connection.createStatement();</a:t>
            </a:r>
          </a:p>
          <a:p>
            <a:r>
              <a:rPr lang="en-US" sz="1100" dirty="0">
                <a:latin typeface="Consolas" panose="020B0609020204030204" pitchFamily="49" charset="0"/>
              </a:rPr>
              <a:t>            statement.executeUpdate("CREATE USER \"" + name + "\" IDENTIFIED BY \"" + password + "\"");</a:t>
            </a:r>
          </a:p>
          <a:p>
            <a:r>
              <a:rPr lang="en-US" sz="1100" dirty="0">
                <a:latin typeface="Consolas" panose="020B0609020204030204" pitchFamily="49" charset="0"/>
              </a:rPr>
              <a:t>            statement.executeUpdate("GRANT SSE_ROLE TO \"" + name + "\"");</a:t>
            </a:r>
          </a:p>
          <a:p>
            <a:r>
              <a:rPr lang="en-US" sz="1100" dirty="0">
                <a:latin typeface="Consolas" panose="020B0609020204030204" pitchFamily="49" charset="0"/>
              </a:rPr>
              <a:t>            statement.close();</a:t>
            </a:r>
          </a:p>
          <a:p>
            <a:r>
              <a:rPr lang="en-US" sz="1100" dirty="0">
                <a:latin typeface="Consolas" panose="020B0609020204030204" pitchFamily="49" charset="0"/>
              </a:rPr>
              <a:t>        } finally {</a:t>
            </a:r>
          </a:p>
          <a:p>
            <a:r>
              <a:rPr lang="en-US" sz="1100" dirty="0">
                <a:latin typeface="Consolas" panose="020B0609020204030204" pitchFamily="49" charset="0"/>
              </a:rPr>
              <a:t>            closeConnection();</a:t>
            </a:r>
          </a:p>
          <a:p>
            <a:r>
              <a:rPr lang="en-US" sz="1100" dirty="0">
                <a:latin typeface="Consolas" panose="020B0609020204030204" pitchFamily="49" charset="0"/>
              </a:rPr>
              <a:t>        </a:t>
            </a:r>
            <a:r>
              <a:rPr lang="en-US" sz="1100" dirty="0" smtClean="0">
                <a:latin typeface="Consolas" panose="020B0609020204030204" pitchFamily="49" charset="0"/>
              </a:rPr>
              <a:t>}</a:t>
            </a:r>
          </a:p>
          <a:p>
            <a:r>
              <a:rPr lang="en-US" sz="1100" dirty="0" smtClean="0">
                <a:latin typeface="Consolas" panose="020B0609020204030204" pitchFamily="49" charset="0"/>
              </a:rPr>
              <a:t>}</a:t>
            </a:r>
            <a:endParaRPr lang="en-US" sz="1100" dirty="0">
              <a:latin typeface="Consolas" panose="020B0609020204030204" pitchFamily="49" charset="0"/>
            </a:endParaRPr>
          </a:p>
          <a:p>
            <a:r>
              <a:rPr lang="en-US" sz="1100" dirty="0"/>
              <a:t>	</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4629150"/>
            <a:ext cx="6915150" cy="1666875"/>
          </a:xfrm>
          <a:prstGeom prst="rect">
            <a:avLst/>
          </a:prstGeom>
        </p:spPr>
      </p:pic>
    </p:spTree>
    <p:extLst>
      <p:ext uri="{BB962C8B-B14F-4D97-AF65-F5344CB8AC3E}">
        <p14:creationId xmlns:p14="http://schemas.microsoft.com/office/powerpoint/2010/main" val="1918355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Заголовок 1"/>
          <p:cNvSpPr>
            <a:spLocks noGrp="1"/>
          </p:cNvSpPr>
          <p:nvPr>
            <p:ph type="title"/>
          </p:nvPr>
        </p:nvSpPr>
        <p:spPr/>
        <p:txBody>
          <a:bodyPr/>
          <a:lstStyle/>
          <a:p>
            <a:r>
              <a:rPr lang="en-US" sz="2800" dirty="0" smtClean="0"/>
              <a:t>Placeholder$.</a:t>
            </a:r>
            <a:r>
              <a:rPr lang="en-US" sz="2800" dirty="0"/>
              <a:t/>
            </a:r>
            <a:br>
              <a:rPr lang="en-US" sz="2800" dirty="0"/>
            </a:br>
            <a:r>
              <a:rPr lang="en-US" sz="2800" dirty="0" smtClean="0"/>
              <a:t>Kotlin </a:t>
            </a:r>
            <a:r>
              <a:rPr lang="en-US" sz="2800" dirty="0"/>
              <a:t>example</a:t>
            </a:r>
            <a:endParaRPr lang="ru-RU" sz="2800" dirty="0"/>
          </a:p>
        </p:txBody>
      </p:sp>
      <p:sp>
        <p:nvSpPr>
          <p:cNvPr id="6" name="TextBox 5"/>
          <p:cNvSpPr txBox="1"/>
          <p:nvPr/>
        </p:nvSpPr>
        <p:spPr>
          <a:xfrm>
            <a:off x="495300" y="2447925"/>
            <a:ext cx="6802315" cy="2292935"/>
          </a:xfrm>
          <a:prstGeom prst="rect">
            <a:avLst/>
          </a:prstGeom>
          <a:noFill/>
        </p:spPr>
        <p:txBody>
          <a:bodyPr wrap="square" rtlCol="0">
            <a:spAutoFit/>
          </a:bodyPr>
          <a:lstStyle/>
          <a:p>
            <a:r>
              <a:rPr lang="en-US" sz="1100" dirty="0">
                <a:latin typeface="Consolas" panose="020B0609020204030204" pitchFamily="49" charset="0"/>
              </a:rPr>
              <a:t> @Throws(SQLException::class) fun createUser(name: String) {</a:t>
            </a:r>
          </a:p>
          <a:p>
            <a:r>
              <a:rPr lang="en-US" sz="1100" dirty="0">
                <a:latin typeface="Consolas" panose="020B0609020204030204" pitchFamily="49" charset="0"/>
              </a:rPr>
              <a:t>        createConnection()</a:t>
            </a:r>
          </a:p>
          <a:p>
            <a:r>
              <a:rPr lang="en-US" sz="1100" dirty="0">
                <a:latin typeface="Consolas" panose="020B0609020204030204" pitchFamily="49" charset="0"/>
              </a:rPr>
              <a:t>        try {</a:t>
            </a:r>
          </a:p>
          <a:p>
            <a:r>
              <a:rPr lang="en-US" sz="1100" dirty="0">
                <a:latin typeface="Consolas" panose="020B0609020204030204" pitchFamily="49" charset="0"/>
              </a:rPr>
              <a:t>            val statement = connection.createStatement()</a:t>
            </a:r>
          </a:p>
          <a:p>
            <a:r>
              <a:rPr lang="en-US" sz="1100" dirty="0">
                <a:latin typeface="Consolas" panose="020B0609020204030204" pitchFamily="49" charset="0"/>
              </a:rPr>
              <a:t>            statement.executeUpdate("CREATE USER "$name" IDENTIFIED BY "$password"")</a:t>
            </a:r>
          </a:p>
          <a:p>
            <a:r>
              <a:rPr lang="en-US" sz="1100" dirty="0">
                <a:latin typeface="Consolas" panose="020B0609020204030204" pitchFamily="49" charset="0"/>
              </a:rPr>
              <a:t>            statement.executeUpdate("GRANT SSE_ROLE TO "$name"")</a:t>
            </a:r>
          </a:p>
          <a:p>
            <a:r>
              <a:rPr lang="en-US" sz="1100" dirty="0">
                <a:latin typeface="Consolas" panose="020B0609020204030204" pitchFamily="49" charset="0"/>
              </a:rPr>
              <a:t>            statement.close()</a:t>
            </a:r>
          </a:p>
          <a:p>
            <a:r>
              <a:rPr lang="en-US" sz="1100" dirty="0">
                <a:latin typeface="Consolas" panose="020B0609020204030204" pitchFamily="49" charset="0"/>
              </a:rPr>
              <a:t>        } finally {</a:t>
            </a:r>
          </a:p>
          <a:p>
            <a:r>
              <a:rPr lang="en-US" sz="1100" dirty="0">
                <a:latin typeface="Consolas" panose="020B0609020204030204" pitchFamily="49" charset="0"/>
              </a:rPr>
              <a:t>	 </a:t>
            </a:r>
            <a:r>
              <a:rPr lang="ru-RU" sz="1100" dirty="0" smtClean="0">
                <a:latin typeface="Consolas" panose="020B0609020204030204" pitchFamily="49" charset="0"/>
              </a:rPr>
              <a:t>	</a:t>
            </a:r>
            <a:r>
              <a:rPr lang="en-US" sz="1100" dirty="0" smtClean="0">
                <a:latin typeface="Consolas" panose="020B0609020204030204" pitchFamily="49" charset="0"/>
              </a:rPr>
              <a:t>closeConnection</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p>
          <a:p>
            <a:r>
              <a:rPr lang="en-US" sz="1100" dirty="0" smtClean="0"/>
              <a:t> </a:t>
            </a:r>
            <a:endParaRPr lang="en-US" sz="1100" dirty="0"/>
          </a:p>
        </p:txBody>
      </p:sp>
      <p:sp>
        <p:nvSpPr>
          <p:cNvPr id="7" name="TextBox 6"/>
          <p:cNvSpPr txBox="1"/>
          <p:nvPr/>
        </p:nvSpPr>
        <p:spPr>
          <a:xfrm>
            <a:off x="6743700" y="4747042"/>
            <a:ext cx="5753100" cy="1107996"/>
          </a:xfrm>
          <a:prstGeom prst="rect">
            <a:avLst/>
          </a:prstGeom>
          <a:noFill/>
        </p:spPr>
        <p:txBody>
          <a:bodyPr wrap="square" rtlCol="0">
            <a:spAutoFit/>
          </a:bodyPr>
          <a:lstStyle/>
          <a:p>
            <a:r>
              <a:rPr lang="en-US" sz="1100" i="1" dirty="0">
                <a:latin typeface="Consolas" panose="020B0609020204030204" pitchFamily="49" charset="0"/>
              </a:rPr>
              <a:t>// </a:t>
            </a:r>
            <a:r>
              <a:rPr lang="ru-RU" sz="1100" i="1" dirty="0">
                <a:latin typeface="Consolas" panose="020B0609020204030204" pitchFamily="49" charset="0"/>
              </a:rPr>
              <a:t>В </a:t>
            </a:r>
            <a:r>
              <a:rPr lang="en-US" sz="1100" i="1" dirty="0">
                <a:latin typeface="Consolas" panose="020B0609020204030204" pitchFamily="49" charset="0"/>
              </a:rPr>
              <a:t>Kotlin </a:t>
            </a:r>
            <a:r>
              <a:rPr lang="en-US" sz="1100" i="1" dirty="0" smtClean="0">
                <a:latin typeface="Consolas" panose="020B0609020204030204" pitchFamily="49" charset="0"/>
              </a:rPr>
              <a:t>[;] </a:t>
            </a:r>
            <a:r>
              <a:rPr lang="en-US" sz="1100" i="1" dirty="0">
                <a:latin typeface="Consolas" panose="020B0609020204030204" pitchFamily="49" charset="0"/>
              </a:rPr>
              <a:t>– </a:t>
            </a:r>
            <a:r>
              <a:rPr lang="ru-RU" sz="1100" i="1" dirty="0">
                <a:latin typeface="Consolas" panose="020B0609020204030204" pitchFamily="49" charset="0"/>
              </a:rPr>
              <a:t>можно ставить по желанию</a:t>
            </a:r>
          </a:p>
          <a:p>
            <a:r>
              <a:rPr lang="ru-RU" sz="1100" i="1" dirty="0">
                <a:latin typeface="Consolas" panose="020B0609020204030204" pitchFamily="49" charset="0"/>
              </a:rPr>
              <a:t>// проброс исключений через @</a:t>
            </a:r>
            <a:r>
              <a:rPr lang="ru-RU" sz="1100" i="1" dirty="0" smtClean="0">
                <a:latin typeface="Consolas" panose="020B0609020204030204" pitchFamily="49" charset="0"/>
              </a:rPr>
              <a:t>аннотацию, класс </a:t>
            </a:r>
            <a:r>
              <a:rPr lang="en-US" sz="1100" i="1" dirty="0" smtClean="0">
                <a:latin typeface="Consolas" panose="020B0609020204030204" pitchFamily="49" charset="0"/>
              </a:rPr>
              <a:t>Throws</a:t>
            </a:r>
            <a:endParaRPr lang="ru-RU" sz="1100" i="1" dirty="0">
              <a:latin typeface="Consolas" panose="020B0609020204030204" pitchFamily="49" charset="0"/>
            </a:endParaRPr>
          </a:p>
          <a:p>
            <a:r>
              <a:rPr lang="ru-RU" sz="1100" i="1" dirty="0">
                <a:latin typeface="Consolas" panose="020B0609020204030204" pitchFamily="49" charset="0"/>
              </a:rPr>
              <a:t>// </a:t>
            </a:r>
            <a:r>
              <a:rPr lang="en-US" sz="1100" i="1" dirty="0" smtClean="0">
                <a:latin typeface="Consolas" panose="020B0609020204030204" pitchFamily="49" charset="0"/>
              </a:rPr>
              <a:t>var - </a:t>
            </a:r>
            <a:r>
              <a:rPr lang="ru-RU" sz="1100" i="1" dirty="0" smtClean="0">
                <a:latin typeface="Consolas" panose="020B0609020204030204" pitchFamily="49" charset="0"/>
              </a:rPr>
              <a:t>основной тип переменной</a:t>
            </a:r>
            <a:r>
              <a:rPr lang="en-US" sz="1100" i="1" dirty="0">
                <a:latin typeface="Consolas" panose="020B0609020204030204" pitchFamily="49" charset="0"/>
              </a:rPr>
              <a:t>,</a:t>
            </a:r>
            <a:r>
              <a:rPr lang="ru-RU" sz="1100" i="1" dirty="0" smtClean="0">
                <a:latin typeface="Consolas" panose="020B0609020204030204" pitchFamily="49" charset="0"/>
              </a:rPr>
              <a:t> может быть переназначена</a:t>
            </a:r>
            <a:endParaRPr lang="en-US" sz="1100" i="1" dirty="0">
              <a:latin typeface="Consolas" panose="020B0609020204030204" pitchFamily="49" charset="0"/>
            </a:endParaRPr>
          </a:p>
          <a:p>
            <a:r>
              <a:rPr lang="en-US" sz="1100" i="1" dirty="0">
                <a:latin typeface="Consolas" panose="020B0609020204030204" pitchFamily="49" charset="0"/>
              </a:rPr>
              <a:t>// </a:t>
            </a:r>
            <a:r>
              <a:rPr lang="en-US" sz="1100" i="1" dirty="0" smtClean="0">
                <a:latin typeface="Consolas" panose="020B0609020204030204" pitchFamily="49" charset="0"/>
              </a:rPr>
              <a:t>val – </a:t>
            </a:r>
            <a:r>
              <a:rPr lang="ru-RU" sz="1100" i="1" dirty="0" smtClean="0">
                <a:latin typeface="Consolas" panose="020B0609020204030204" pitchFamily="49" charset="0"/>
              </a:rPr>
              <a:t>аналог </a:t>
            </a:r>
            <a:r>
              <a:rPr lang="en-US" sz="1100" i="1" dirty="0" smtClean="0">
                <a:latin typeface="Consolas" panose="020B0609020204030204" pitchFamily="49" charset="0"/>
              </a:rPr>
              <a:t>Final</a:t>
            </a:r>
          </a:p>
          <a:p>
            <a:r>
              <a:rPr lang="en-US" sz="1100" i="1" dirty="0">
                <a:latin typeface="Consolas" panose="020B0609020204030204" pitchFamily="49" charset="0"/>
              </a:rPr>
              <a:t>// val – </a:t>
            </a:r>
            <a:r>
              <a:rPr lang="ru-RU" sz="1100" i="1" dirty="0" smtClean="0">
                <a:latin typeface="Consolas" panose="020B0609020204030204" pitchFamily="49" charset="0"/>
              </a:rPr>
              <a:t>явное преобразование типа, не нужно </a:t>
            </a:r>
            <a:r>
              <a:rPr lang="en-US" sz="1100" i="1" dirty="0" smtClean="0">
                <a:latin typeface="Consolas" panose="020B0609020204030204" pitchFamily="49" charset="0"/>
              </a:rPr>
              <a:t>Statement </a:t>
            </a:r>
            <a:endParaRPr lang="ru-RU" sz="1100" i="1" dirty="0" smtClean="0">
              <a:latin typeface="Consolas" panose="020B0609020204030204" pitchFamily="49" charset="0"/>
            </a:endParaRPr>
          </a:p>
          <a:p>
            <a:r>
              <a:rPr lang="en-US" sz="1100" i="1" dirty="0" smtClean="0">
                <a:latin typeface="Consolas" panose="020B0609020204030204" pitchFamily="49" charset="0"/>
              </a:rPr>
              <a:t>// </a:t>
            </a:r>
            <a:r>
              <a:rPr lang="ru-RU" sz="1100" i="1" dirty="0" smtClean="0">
                <a:latin typeface="Consolas" panose="020B0609020204030204" pitchFamily="49" charset="0"/>
              </a:rPr>
              <a:t>модификатор </a:t>
            </a:r>
            <a:r>
              <a:rPr lang="en-US" sz="1100" i="1" dirty="0" smtClean="0">
                <a:latin typeface="Consolas" panose="020B0609020204030204" pitchFamily="49" charset="0"/>
              </a:rPr>
              <a:t>void – </a:t>
            </a:r>
            <a:r>
              <a:rPr lang="ru-RU" sz="1100" i="1" dirty="0" smtClean="0">
                <a:latin typeface="Consolas" panose="020B0609020204030204" pitchFamily="49" charset="0"/>
              </a:rPr>
              <a:t>излишен</a:t>
            </a:r>
            <a:endParaRPr lang="ru-RU" sz="1100" i="1" dirty="0">
              <a:latin typeface="Consolas" panose="020B0609020204030204" pitchFamily="49" charset="0"/>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56" y="4661732"/>
            <a:ext cx="5302129" cy="1767418"/>
          </a:xfrm>
          <a:prstGeom prst="rect">
            <a:avLst/>
          </a:prstGeom>
        </p:spPr>
      </p:pic>
    </p:spTree>
    <p:extLst>
      <p:ext uri="{BB962C8B-B14F-4D97-AF65-F5344CB8AC3E}">
        <p14:creationId xmlns:p14="http://schemas.microsoft.com/office/powerpoint/2010/main" val="3607493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2" name="Заголовок 1"/>
          <p:cNvSpPr>
            <a:spLocks noGrp="1"/>
          </p:cNvSpPr>
          <p:nvPr>
            <p:ph type="title"/>
          </p:nvPr>
        </p:nvSpPr>
        <p:spPr/>
        <p:txBody>
          <a:bodyPr/>
          <a:lstStyle/>
          <a:p>
            <a:r>
              <a:rPr lang="en-US" sz="2800" dirty="0" smtClean="0"/>
              <a:t>Placeholder$.</a:t>
            </a:r>
            <a:r>
              <a:rPr lang="en-US" sz="2800" dirty="0"/>
              <a:t/>
            </a:r>
            <a:br>
              <a:rPr lang="en-US" sz="2800" dirty="0"/>
            </a:br>
            <a:r>
              <a:rPr lang="en-US" sz="2800" dirty="0" smtClean="0"/>
              <a:t>Additions</a:t>
            </a:r>
            <a:endParaRPr lang="ru-RU" sz="2800" dirty="0"/>
          </a:p>
        </p:txBody>
      </p:sp>
      <p:sp>
        <p:nvSpPr>
          <p:cNvPr id="15" name="TextBox 14"/>
          <p:cNvSpPr txBox="1"/>
          <p:nvPr/>
        </p:nvSpPr>
        <p:spPr>
          <a:xfrm>
            <a:off x="10665393" y="2187585"/>
            <a:ext cx="1075440" cy="1015663"/>
          </a:xfrm>
          <a:prstGeom prst="rect">
            <a:avLst/>
          </a:prstGeom>
          <a:noFill/>
        </p:spPr>
        <p:txBody>
          <a:bodyPr wrap="square" rtlCol="0">
            <a:spAutoFit/>
          </a:bodyPr>
          <a:lstStyle/>
          <a:p>
            <a:r>
              <a:rPr lang="en-US" sz="2000" dirty="0" smtClean="0">
                <a:latin typeface="+mj-lt"/>
              </a:rPr>
              <a:t>Java</a:t>
            </a:r>
            <a:endParaRPr lang="ru-RU" sz="2000" dirty="0" smtClean="0">
              <a:latin typeface="+mj-lt"/>
            </a:endParaRPr>
          </a:p>
          <a:p>
            <a:endParaRPr lang="en-US" sz="2000" dirty="0" smtClean="0">
              <a:latin typeface="+mj-lt"/>
            </a:endParaRPr>
          </a:p>
          <a:p>
            <a:endParaRPr lang="ru-RU" sz="2000" dirty="0">
              <a:latin typeface="+mj-lt"/>
            </a:endParaRPr>
          </a:p>
        </p:txBody>
      </p:sp>
      <p:pic>
        <p:nvPicPr>
          <p:cNvPr id="18" name="Рисунок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587" y="4809092"/>
            <a:ext cx="11172825" cy="1600200"/>
          </a:xfrm>
          <a:prstGeom prst="rect">
            <a:avLst/>
          </a:prstGeom>
        </p:spPr>
      </p:pic>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578" y="2774896"/>
            <a:ext cx="14909125" cy="1568503"/>
          </a:xfrm>
          <a:prstGeom prst="rect">
            <a:avLst/>
          </a:prstGeom>
        </p:spPr>
      </p:pic>
      <p:sp>
        <p:nvSpPr>
          <p:cNvPr id="22" name="Прямоугольник 21"/>
          <p:cNvSpPr/>
          <p:nvPr/>
        </p:nvSpPr>
        <p:spPr>
          <a:xfrm>
            <a:off x="774441" y="4096139"/>
            <a:ext cx="4683967" cy="158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570933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3" name="Заголовок 2"/>
          <p:cNvSpPr>
            <a:spLocks noGrp="1"/>
          </p:cNvSpPr>
          <p:nvPr>
            <p:ph type="title"/>
          </p:nvPr>
        </p:nvSpPr>
        <p:spPr/>
        <p:txBody>
          <a:bodyPr/>
          <a:lstStyle/>
          <a:p>
            <a:r>
              <a:rPr lang="en-US" sz="2800" dirty="0" smtClean="0"/>
              <a:t>Java [static] </a:t>
            </a:r>
            <a:r>
              <a:rPr lang="en-US" sz="2800" b="1" dirty="0" smtClean="0"/>
              <a:t>vs.</a:t>
            </a:r>
            <a:r>
              <a:rPr lang="en-US" sz="2800" dirty="0" smtClean="0"/>
              <a:t> Kotlin [companion]</a:t>
            </a:r>
            <a:endParaRPr lang="ru-RU" sz="2800"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87" y="4544226"/>
            <a:ext cx="7353300" cy="1562100"/>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87" y="2498847"/>
            <a:ext cx="4714875" cy="1666875"/>
          </a:xfrm>
          <a:prstGeom prst="rect">
            <a:avLst/>
          </a:prstGeom>
        </p:spPr>
      </p:pic>
    </p:spTree>
    <p:extLst>
      <p:ext uri="{BB962C8B-B14F-4D97-AF65-F5344CB8AC3E}">
        <p14:creationId xmlns:p14="http://schemas.microsoft.com/office/powerpoint/2010/main" val="1446983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3" name="Заголовок 2"/>
          <p:cNvSpPr>
            <a:spLocks noGrp="1"/>
          </p:cNvSpPr>
          <p:nvPr>
            <p:ph type="title"/>
          </p:nvPr>
        </p:nvSpPr>
        <p:spPr/>
        <p:txBody>
          <a:bodyPr/>
          <a:lstStyle/>
          <a:p>
            <a:r>
              <a:rPr lang="en-US" sz="2800" dirty="0" smtClean="0"/>
              <a:t>Java [static] </a:t>
            </a:r>
            <a:r>
              <a:rPr lang="en-US" sz="2800" b="1" dirty="0" smtClean="0"/>
              <a:t>vs.</a:t>
            </a:r>
            <a:r>
              <a:rPr lang="en-US" sz="2800" dirty="0" smtClean="0"/>
              <a:t> Kotlin [companion]</a:t>
            </a:r>
            <a:endParaRPr lang="ru-RU" sz="2800" dirty="0"/>
          </a:p>
        </p:txBody>
      </p:sp>
      <p:sp>
        <p:nvSpPr>
          <p:cNvPr id="6" name="TextBox 5"/>
          <p:cNvSpPr txBox="1"/>
          <p:nvPr/>
        </p:nvSpPr>
        <p:spPr>
          <a:xfrm>
            <a:off x="523875" y="2457449"/>
            <a:ext cx="10172700" cy="2800767"/>
          </a:xfrm>
          <a:prstGeom prst="rect">
            <a:avLst/>
          </a:prstGeom>
          <a:noFill/>
        </p:spPr>
        <p:txBody>
          <a:bodyPr wrap="square" rtlCol="0">
            <a:spAutoFit/>
          </a:bodyPr>
          <a:lstStyle/>
          <a:p>
            <a:r>
              <a:rPr lang="ru-RU" sz="1100" b="1" dirty="0" smtClean="0"/>
              <a:t>Уровень пакета</a:t>
            </a:r>
            <a:endParaRPr lang="en-US" sz="1100" b="1" dirty="0" smtClean="0"/>
          </a:p>
          <a:p>
            <a:endParaRPr lang="en-US" sz="1100" dirty="0" smtClean="0"/>
          </a:p>
          <a:p>
            <a:r>
              <a:rPr lang="ru-RU" sz="1100" dirty="0" smtClean="0"/>
              <a:t>Самое </a:t>
            </a:r>
            <a:r>
              <a:rPr lang="ru-RU" sz="1100" dirty="0"/>
              <a:t>быстрое и простое, что можно осознать и начать использовать, — ту альтернативу, которую нам предлагают вместо статических методов, — функции уровня пакета. Что это такое? </a:t>
            </a:r>
          </a:p>
          <a:p>
            <a:endParaRPr lang="ru-RU" sz="1100" dirty="0"/>
          </a:p>
          <a:p>
            <a:r>
              <a:rPr lang="ru-RU" sz="1100" dirty="0"/>
              <a:t>Это функция, не принадлежащая какому-либо классу. То есть эта некая логика, находящаяся в вакууме где-то в пространстве пакета. Мы можем описать её в любом файле внутри интересующего нас пакета. Например, назовём этот файл JustFun.kt и расположим его в пакете com.example.mytestapplication</a:t>
            </a:r>
          </a:p>
          <a:p>
            <a:endParaRPr lang="ru-RU" sz="1100" dirty="0"/>
          </a:p>
          <a:p>
            <a:pPr lvl="1"/>
            <a:r>
              <a:rPr lang="ru-RU" sz="1100" dirty="0">
                <a:latin typeface="Consolas" panose="020B0609020204030204" pitchFamily="49" charset="0"/>
              </a:rPr>
              <a:t>package com.example.mytestapplication</a:t>
            </a:r>
          </a:p>
          <a:p>
            <a:endParaRPr lang="ru-RU" sz="1100" dirty="0" smtClean="0"/>
          </a:p>
          <a:p>
            <a:pPr lvl="1"/>
            <a:r>
              <a:rPr lang="ru-RU" sz="1100" dirty="0" smtClean="0">
                <a:latin typeface="Consolas" panose="020B0609020204030204" pitchFamily="49" charset="0"/>
              </a:rPr>
              <a:t>fun testFun(){</a:t>
            </a:r>
          </a:p>
          <a:p>
            <a:pPr lvl="1"/>
            <a:r>
              <a:rPr lang="ru-RU" sz="1100" dirty="0" smtClean="0">
                <a:latin typeface="Consolas" panose="020B0609020204030204" pitchFamily="49" charset="0"/>
              </a:rPr>
              <a:t>    // some code</a:t>
            </a:r>
          </a:p>
          <a:p>
            <a:pPr lvl="1"/>
            <a:r>
              <a:rPr lang="ru-RU" sz="1100" dirty="0" smtClean="0">
                <a:latin typeface="Consolas" panose="020B0609020204030204" pitchFamily="49" charset="0"/>
              </a:rPr>
              <a:t>}</a:t>
            </a:r>
          </a:p>
          <a:p>
            <a:endParaRPr lang="ru-RU" sz="1100" dirty="0"/>
          </a:p>
          <a:p>
            <a:endParaRPr lang="ru-RU" sz="1100" dirty="0"/>
          </a:p>
        </p:txBody>
      </p:sp>
    </p:spTree>
    <p:extLst>
      <p:ext uri="{BB962C8B-B14F-4D97-AF65-F5344CB8AC3E}">
        <p14:creationId xmlns:p14="http://schemas.microsoft.com/office/powerpoint/2010/main" val="1203752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2800" dirty="0" smtClean="0"/>
              <a:t>Kotlin compiler</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835" y="2469905"/>
            <a:ext cx="9553575" cy="3676650"/>
          </a:xfrm>
          <a:prstGeom prst="rect">
            <a:avLst/>
          </a:prstGeom>
        </p:spPr>
      </p:pic>
    </p:spTree>
    <p:extLst>
      <p:ext uri="{BB962C8B-B14F-4D97-AF65-F5344CB8AC3E}">
        <p14:creationId xmlns:p14="http://schemas.microsoft.com/office/powerpoint/2010/main" val="1644014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2800" dirty="0" smtClean="0"/>
              <a:t>Kotlin </a:t>
            </a:r>
            <a:r>
              <a:rPr lang="ru-RU" sz="2800" dirty="0" smtClean="0"/>
              <a:t>иерархия типов</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43" y="2406894"/>
            <a:ext cx="10067925" cy="3943350"/>
          </a:xfrm>
          <a:prstGeom prst="rect">
            <a:avLst/>
          </a:prstGeom>
        </p:spPr>
      </p:pic>
      <p:sp>
        <p:nvSpPr>
          <p:cNvPr id="6" name="TextBox 5"/>
          <p:cNvSpPr txBox="1"/>
          <p:nvPr/>
        </p:nvSpPr>
        <p:spPr>
          <a:xfrm>
            <a:off x="6743700" y="4747042"/>
            <a:ext cx="5753100" cy="907941"/>
          </a:xfrm>
          <a:prstGeom prst="rect">
            <a:avLst/>
          </a:prstGeom>
          <a:noFill/>
        </p:spPr>
        <p:txBody>
          <a:bodyPr wrap="square" rtlCol="0">
            <a:spAutoFit/>
          </a:bodyPr>
          <a:lstStyle/>
          <a:p>
            <a:r>
              <a:rPr lang="en-US" sz="1100" i="1" dirty="0" smtClean="0">
                <a:latin typeface="Consolas" panose="020B0609020204030204" pitchFamily="49" charset="0"/>
              </a:rPr>
              <a:t>// Any = Java Object</a:t>
            </a:r>
          </a:p>
          <a:p>
            <a:r>
              <a:rPr lang="en-US" sz="1100" i="1" dirty="0" smtClean="0">
                <a:latin typeface="Consolas" panose="020B0609020204030204" pitchFamily="49" charset="0"/>
              </a:rPr>
              <a:t>// Unit = </a:t>
            </a:r>
            <a:r>
              <a:rPr lang="ru-RU" sz="1100" i="1" dirty="0" smtClean="0">
                <a:latin typeface="Consolas" panose="020B0609020204030204" pitchFamily="49" charset="0"/>
              </a:rPr>
              <a:t>усовершенствованный </a:t>
            </a:r>
            <a:r>
              <a:rPr lang="en-US" sz="1100" i="1" dirty="0" smtClean="0">
                <a:latin typeface="Consolas" panose="020B0609020204030204" pitchFamily="49" charset="0"/>
              </a:rPr>
              <a:t>void</a:t>
            </a:r>
            <a:endParaRPr lang="ru-RU" sz="1100" i="1" dirty="0">
              <a:latin typeface="Consolas" panose="020B0609020204030204" pitchFamily="49" charset="0"/>
            </a:endParaRPr>
          </a:p>
          <a:p>
            <a:r>
              <a:rPr lang="ru-RU" sz="1100" i="1" dirty="0">
                <a:latin typeface="Consolas" panose="020B0609020204030204" pitchFamily="49" charset="0"/>
              </a:rPr>
              <a:t>// </a:t>
            </a:r>
            <a:r>
              <a:rPr lang="en-US" sz="1100" i="1" dirty="0" smtClean="0">
                <a:latin typeface="Consolas" panose="020B0609020204030204" pitchFamily="49" charset="0"/>
              </a:rPr>
              <a:t>Nothing = </a:t>
            </a:r>
            <a:r>
              <a:rPr lang="ru-RU" sz="1000" dirty="0"/>
              <a:t>Типом выражения </a:t>
            </a:r>
            <a:r>
              <a:rPr lang="ru-RU" sz="1000" dirty="0" err="1">
                <a:solidFill>
                  <a:schemeClr val="tx2"/>
                </a:solidFill>
                <a:latin typeface="Consolas" panose="020B0609020204030204" pitchFamily="49" charset="0"/>
              </a:rPr>
              <a:t>throw</a:t>
            </a:r>
            <a:r>
              <a:rPr lang="ru-RU" sz="1000" dirty="0"/>
              <a:t> является специальный тип под названием </a:t>
            </a:r>
            <a:r>
              <a:rPr lang="ru-RU" sz="1000" dirty="0" err="1">
                <a:latin typeface="Consolas" panose="020B0609020204030204" pitchFamily="49" charset="0"/>
              </a:rPr>
              <a:t>Nothing</a:t>
            </a:r>
            <a:r>
              <a:rPr lang="ru-RU" sz="1000" dirty="0"/>
              <a:t>. У этого типа нет никаких значений, он используется для того, чтобы обозначить те участки кода, которые могут быть не достигнуты никогда.</a:t>
            </a:r>
            <a:endParaRPr lang="ru-RU" sz="1000" i="1" dirty="0">
              <a:latin typeface="Consolas" panose="020B0609020204030204" pitchFamily="49" charset="0"/>
            </a:endParaRPr>
          </a:p>
        </p:txBody>
      </p:sp>
    </p:spTree>
    <p:extLst>
      <p:ext uri="{BB962C8B-B14F-4D97-AF65-F5344CB8AC3E}">
        <p14:creationId xmlns:p14="http://schemas.microsoft.com/office/powerpoint/2010/main" val="159637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800" dirty="0" smtClean="0"/>
              <a:t>Объявление переменных</a:t>
            </a:r>
            <a:r>
              <a:rPr lang="en-US" sz="2800" dirty="0" smtClean="0"/>
              <a:t/>
            </a:r>
            <a:br>
              <a:rPr lang="en-US" sz="2800" dirty="0" smtClean="0"/>
            </a:br>
            <a:r>
              <a:rPr lang="en-US" sz="2800" b="1" dirty="0" smtClean="0"/>
              <a:t>Smart Casts</a:t>
            </a:r>
            <a:r>
              <a:rPr lang="en-US" sz="2800" dirty="0" smtClean="0"/>
              <a:t> vs. </a:t>
            </a:r>
            <a:r>
              <a:rPr lang="en-US" sz="2800" b="1" dirty="0" smtClean="0"/>
              <a:t>Java Old School</a:t>
            </a:r>
            <a:endParaRPr lang="ru-RU" sz="2800" b="1"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488" y="2623404"/>
            <a:ext cx="4819650" cy="2373313"/>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218" y="2628959"/>
            <a:ext cx="4819650" cy="2367758"/>
          </a:xfrm>
          <a:prstGeom prst="rect">
            <a:avLst/>
          </a:prstGeom>
        </p:spPr>
      </p:pic>
    </p:spTree>
    <p:extLst>
      <p:ext uri="{BB962C8B-B14F-4D97-AF65-F5344CB8AC3E}">
        <p14:creationId xmlns:p14="http://schemas.microsoft.com/office/powerpoint/2010/main" val="3293338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2800" dirty="0" smtClean="0"/>
              <a:t>Null </a:t>
            </a:r>
            <a:r>
              <a:rPr lang="en-US" sz="2800" dirty="0"/>
              <a:t>Pointer </a:t>
            </a:r>
            <a:r>
              <a:rPr lang="en-US" sz="2800" dirty="0" smtClean="0"/>
              <a:t>Exeption [1]</a:t>
            </a:r>
            <a:br>
              <a:rPr lang="en-US" sz="2800" dirty="0" smtClean="0"/>
            </a:br>
            <a:r>
              <a:rPr lang="en-US" sz="2800" dirty="0" smtClean="0"/>
              <a:t>Million Dollars Problem </a:t>
            </a:r>
            <a:endParaRPr lang="ru-RU" sz="2800"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sp>
        <p:nvSpPr>
          <p:cNvPr id="14" name="TextBox 13"/>
          <p:cNvSpPr txBox="1"/>
          <p:nvPr/>
        </p:nvSpPr>
        <p:spPr>
          <a:xfrm>
            <a:off x="523874" y="2457449"/>
            <a:ext cx="10220325" cy="2970044"/>
          </a:xfrm>
          <a:prstGeom prst="rect">
            <a:avLst/>
          </a:prstGeom>
          <a:noFill/>
        </p:spPr>
        <p:txBody>
          <a:bodyPr wrap="square" rtlCol="0">
            <a:spAutoFit/>
          </a:bodyPr>
          <a:lstStyle/>
          <a:p>
            <a:r>
              <a:rPr lang="ru-RU" sz="1100" dirty="0"/>
              <a:t>Самым распространённым подводным камнем многих языков программирования, в том числе Java, является попытка произвести доступ к null значению. Это приводит к ошибке. В </a:t>
            </a:r>
            <a:r>
              <a:rPr lang="ru-RU" sz="1100" dirty="0">
                <a:latin typeface="Consolas" panose="020B0609020204030204" pitchFamily="49" charset="0"/>
              </a:rPr>
              <a:t>Java</a:t>
            </a:r>
            <a:r>
              <a:rPr lang="ru-RU" sz="1100" dirty="0"/>
              <a:t> такая ошибка называется </a:t>
            </a:r>
            <a:r>
              <a:rPr lang="ru-RU" sz="1100" dirty="0">
                <a:latin typeface="Consolas" panose="020B0609020204030204" pitchFamily="49" charset="0"/>
              </a:rPr>
              <a:t>NullPointerException</a:t>
            </a:r>
            <a:r>
              <a:rPr lang="ru-RU" sz="1100" dirty="0"/>
              <a:t> (сокр. "NPE").</a:t>
            </a:r>
            <a:endParaRPr lang="en-US" sz="1100" dirty="0" smtClean="0"/>
          </a:p>
          <a:p>
            <a:endParaRPr lang="en-US" sz="1100" dirty="0"/>
          </a:p>
          <a:p>
            <a:r>
              <a:rPr lang="ru-RU" sz="1100" b="1" dirty="0" smtClean="0"/>
              <a:t>В </a:t>
            </a:r>
            <a:r>
              <a:rPr lang="en-US" sz="1100" b="1" dirty="0" smtClean="0"/>
              <a:t>Kotlin:</a:t>
            </a:r>
          </a:p>
          <a:p>
            <a:endParaRPr lang="ru-RU" sz="1100" dirty="0"/>
          </a:p>
          <a:p>
            <a:pPr marL="628650" lvl="1" indent="-171450">
              <a:buFont typeface="Arial" panose="020B0604020202020204" pitchFamily="34" charset="0"/>
              <a:buChar char="•"/>
            </a:pPr>
            <a:r>
              <a:rPr lang="ru-RU" sz="1100" dirty="0"/>
              <a:t>Возможные места возникновения NPE </a:t>
            </a:r>
            <a:r>
              <a:rPr lang="ru-RU" sz="1100" dirty="0" smtClean="0"/>
              <a:t>– </a:t>
            </a:r>
            <a:r>
              <a:rPr lang="en-US" sz="1100" dirty="0" smtClean="0"/>
              <a:t>“</a:t>
            </a:r>
            <a:r>
              <a:rPr lang="ru-RU" sz="1100" dirty="0" smtClean="0"/>
              <a:t>синтаксическая ошибка</a:t>
            </a:r>
            <a:r>
              <a:rPr lang="en-US" sz="1100" dirty="0" smtClean="0"/>
              <a:t>”</a:t>
            </a:r>
            <a:endParaRPr lang="ru-RU" sz="1100" dirty="0"/>
          </a:p>
          <a:p>
            <a:pPr marL="628650" lvl="1" indent="-171450">
              <a:buFont typeface="Arial" panose="020B0604020202020204" pitchFamily="34" charset="0"/>
              <a:buChar char="•"/>
            </a:pPr>
            <a:r>
              <a:rPr lang="en-US" sz="1100" dirty="0" smtClean="0"/>
              <a:t>IDE</a:t>
            </a:r>
            <a:r>
              <a:rPr lang="ru-RU" sz="1100" dirty="0" smtClean="0"/>
              <a:t> </a:t>
            </a:r>
            <a:r>
              <a:rPr lang="ru-RU" sz="1100" dirty="0"/>
              <a:t>заставляет сделать проверку на </a:t>
            </a:r>
            <a:r>
              <a:rPr lang="ru-RU" sz="1100" dirty="0" smtClean="0"/>
              <a:t>null</a:t>
            </a:r>
            <a:endParaRPr lang="en-US" sz="1100" dirty="0" smtClean="0"/>
          </a:p>
          <a:p>
            <a:pPr marL="628650" lvl="1" indent="-171450">
              <a:buFont typeface="Arial" panose="020B0604020202020204" pitchFamily="34" charset="0"/>
              <a:buChar char="•"/>
            </a:pPr>
            <a:r>
              <a:rPr lang="en-US" sz="1100" dirty="0" smtClean="0"/>
              <a:t>NPE </a:t>
            </a:r>
            <a:r>
              <a:rPr lang="ru-RU" sz="1100" dirty="0" smtClean="0"/>
              <a:t>не доходит до </a:t>
            </a:r>
            <a:r>
              <a:rPr lang="en-US" sz="1100" dirty="0" smtClean="0"/>
              <a:t>Run time,</a:t>
            </a:r>
            <a:r>
              <a:rPr lang="ru-RU" sz="1100" dirty="0" smtClean="0"/>
              <a:t> отлавливается на этапе компиляции</a:t>
            </a:r>
            <a:endParaRPr lang="ru-RU" sz="1100" dirty="0"/>
          </a:p>
          <a:p>
            <a:endParaRPr lang="ru-RU" sz="1100" dirty="0"/>
          </a:p>
          <a:p>
            <a:r>
              <a:rPr lang="ru-RU" sz="1100" b="1" dirty="0"/>
              <a:t>В </a:t>
            </a:r>
            <a:r>
              <a:rPr lang="en-US" sz="1100" b="1" dirty="0"/>
              <a:t>Kotlin </a:t>
            </a:r>
            <a:r>
              <a:rPr lang="ru-RU" sz="1100" b="1" dirty="0" smtClean="0"/>
              <a:t>NPE </a:t>
            </a:r>
            <a:r>
              <a:rPr lang="ru-RU" sz="1100" b="1" dirty="0"/>
              <a:t>могу возникать только в случае:</a:t>
            </a:r>
          </a:p>
          <a:p>
            <a:endParaRPr lang="ru-RU" sz="1100" dirty="0"/>
          </a:p>
          <a:p>
            <a:pPr marL="628650" lvl="1" indent="-171450">
              <a:buFont typeface="Arial" panose="020B0604020202020204" pitchFamily="34" charset="0"/>
              <a:buChar char="•"/>
            </a:pPr>
            <a:r>
              <a:rPr lang="ru-RU" sz="1100" dirty="0" smtClean="0"/>
              <a:t>Явного </a:t>
            </a:r>
            <a:r>
              <a:rPr lang="ru-RU" sz="1100" dirty="0"/>
              <a:t>указания </a:t>
            </a:r>
            <a:r>
              <a:rPr lang="ru-RU" sz="1100" dirty="0">
                <a:latin typeface="Consolas" panose="020B0609020204030204" pitchFamily="49" charset="0"/>
              </a:rPr>
              <a:t>throw </a:t>
            </a:r>
            <a:r>
              <a:rPr lang="ru-RU" sz="1100" dirty="0" smtClean="0">
                <a:latin typeface="Consolas" panose="020B0609020204030204" pitchFamily="49" charset="0"/>
              </a:rPr>
              <a:t>NullPointerException()</a:t>
            </a:r>
            <a:endParaRPr lang="ru-RU" sz="1100" dirty="0">
              <a:latin typeface="Consolas" panose="020B0609020204030204" pitchFamily="49" charset="0"/>
            </a:endParaRPr>
          </a:p>
          <a:p>
            <a:pPr marL="628650" lvl="1" indent="-171450">
              <a:buFont typeface="Arial" panose="020B0604020202020204" pitchFamily="34" charset="0"/>
              <a:buChar char="•"/>
            </a:pPr>
            <a:r>
              <a:rPr lang="ru-RU" sz="1100" dirty="0" smtClean="0"/>
              <a:t>Использования </a:t>
            </a:r>
            <a:r>
              <a:rPr lang="ru-RU" sz="1100" dirty="0"/>
              <a:t>оператора !! </a:t>
            </a:r>
            <a:endParaRPr lang="ru-RU" sz="1100" dirty="0" smtClean="0"/>
          </a:p>
          <a:p>
            <a:pPr marL="628650" lvl="1" indent="-171450">
              <a:buFont typeface="Arial" panose="020B0604020202020204" pitchFamily="34" charset="0"/>
              <a:buChar char="•"/>
            </a:pPr>
            <a:r>
              <a:rPr lang="ru-RU" sz="1100" dirty="0" smtClean="0"/>
              <a:t>Эту </a:t>
            </a:r>
            <a:r>
              <a:rPr lang="ru-RU" sz="1100" dirty="0"/>
              <a:t>ошибку вызвал внешний </a:t>
            </a:r>
            <a:r>
              <a:rPr lang="ru-RU" sz="1100" dirty="0">
                <a:latin typeface="Consolas" panose="020B0609020204030204" pitchFamily="49" charset="0"/>
              </a:rPr>
              <a:t>Java-код</a:t>
            </a:r>
          </a:p>
          <a:p>
            <a:pPr marL="628650" lvl="1" indent="-171450">
              <a:buFont typeface="Arial" panose="020B0604020202020204" pitchFamily="34" charset="0"/>
              <a:buChar char="•"/>
            </a:pPr>
            <a:r>
              <a:rPr lang="ru-RU" sz="1100" dirty="0" smtClean="0"/>
              <a:t>Есть </a:t>
            </a:r>
            <a:r>
              <a:rPr lang="ru-RU" sz="1100" dirty="0"/>
              <a:t>какое-то несоответствие при инициализации данных (в конструкторе использована ссылка </a:t>
            </a:r>
            <a:r>
              <a:rPr lang="ru-RU" sz="1100" dirty="0">
                <a:latin typeface="Consolas" panose="020B0609020204030204" pitchFamily="49" charset="0"/>
              </a:rPr>
              <a:t>this</a:t>
            </a:r>
            <a:r>
              <a:rPr lang="ru-RU" sz="1100" dirty="0"/>
              <a:t> на данные, которые не были ещё проинициализированы)</a:t>
            </a:r>
          </a:p>
          <a:p>
            <a:endParaRPr lang="ru-RU" sz="1100" dirty="0"/>
          </a:p>
        </p:txBody>
      </p:sp>
    </p:spTree>
    <p:extLst>
      <p:ext uri="{BB962C8B-B14F-4D97-AF65-F5344CB8AC3E}">
        <p14:creationId xmlns:p14="http://schemas.microsoft.com/office/powerpoint/2010/main" val="668790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2800" dirty="0" smtClean="0"/>
              <a:t>Null </a:t>
            </a:r>
            <a:r>
              <a:rPr lang="en-US" sz="2800" dirty="0"/>
              <a:t>Pointer </a:t>
            </a:r>
            <a:r>
              <a:rPr lang="en-US" sz="2800" dirty="0" smtClean="0"/>
              <a:t>Exeption [2]</a:t>
            </a:r>
            <a:br>
              <a:rPr lang="en-US" sz="2800" dirty="0" smtClean="0"/>
            </a:br>
            <a:r>
              <a:rPr lang="ru-RU" sz="2800" dirty="0" smtClean="0"/>
              <a:t>Свежий пример</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279" y="2295144"/>
            <a:ext cx="5798693" cy="4325112"/>
          </a:xfrm>
          <a:prstGeom prst="rect">
            <a:avLst/>
          </a:prstGeom>
        </p:spPr>
      </p:pic>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3096" y="2360693"/>
            <a:ext cx="4259998" cy="4259563"/>
          </a:xfrm>
          <a:prstGeom prst="rect">
            <a:avLst/>
          </a:prstGeom>
        </p:spPr>
      </p:pic>
    </p:spTree>
    <p:extLst>
      <p:ext uri="{BB962C8B-B14F-4D97-AF65-F5344CB8AC3E}">
        <p14:creationId xmlns:p14="http://schemas.microsoft.com/office/powerpoint/2010/main" val="294653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2800" dirty="0" smtClean="0"/>
              <a:t>Null </a:t>
            </a:r>
            <a:r>
              <a:rPr lang="en-US" sz="2800" dirty="0"/>
              <a:t>Pointer </a:t>
            </a:r>
            <a:r>
              <a:rPr lang="en-US" sz="2800" dirty="0" err="1" smtClean="0"/>
              <a:t>Exeption</a:t>
            </a:r>
            <a:r>
              <a:rPr lang="en-US" sz="2800" dirty="0" smtClean="0"/>
              <a:t> [3]</a:t>
            </a:r>
            <a:br>
              <a:rPr lang="en-US" sz="2800" dirty="0" smtClean="0"/>
            </a:br>
            <a:r>
              <a:rPr lang="ru-RU" sz="2800" dirty="0" smtClean="0"/>
              <a:t>Свежий пример</a:t>
            </a:r>
            <a:endParaRPr lang="ru-RU" sz="2800"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77" y="2363819"/>
            <a:ext cx="7016262" cy="4109944"/>
          </a:xfrm>
          <a:prstGeom prst="rect">
            <a:avLst/>
          </a:prstGeom>
        </p:spPr>
      </p:pic>
    </p:spTree>
    <p:extLst>
      <p:ext uri="{BB962C8B-B14F-4D97-AF65-F5344CB8AC3E}">
        <p14:creationId xmlns:p14="http://schemas.microsoft.com/office/powerpoint/2010/main" val="3085131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it-IT" sz="2800" dirty="0"/>
              <a:t>Nullable типы и Non-Null </a:t>
            </a:r>
            <a:r>
              <a:rPr lang="it-IT" sz="2800" dirty="0" smtClean="0"/>
              <a:t>типы [1]</a:t>
            </a:r>
            <a:br>
              <a:rPr lang="it-IT" sz="2800" dirty="0" smtClean="0"/>
            </a:br>
            <a:r>
              <a:rPr lang="en-US" sz="2800" dirty="0" smtClean="0"/>
              <a:t>Chained Safe Calls</a:t>
            </a:r>
            <a:endParaRPr lang="ru-RU" sz="2800"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086" y="5685761"/>
            <a:ext cx="1105564" cy="1105564"/>
          </a:xfrm>
          <a:prstGeom prst="rect">
            <a:avLst/>
          </a:prstGeom>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97" y="2491523"/>
            <a:ext cx="5020041" cy="1096101"/>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374" y="2532839"/>
            <a:ext cx="4120296" cy="2303000"/>
          </a:xfrm>
          <a:prstGeom prst="rect">
            <a:avLst/>
          </a:prstGeom>
        </p:spPr>
      </p:pic>
    </p:spTree>
    <p:extLst>
      <p:ext uri="{BB962C8B-B14F-4D97-AF65-F5344CB8AC3E}">
        <p14:creationId xmlns:p14="http://schemas.microsoft.com/office/powerpoint/2010/main" val="2417870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Kotlin final">
      <a:dk1>
        <a:sysClr val="windowText" lastClr="000000"/>
      </a:dk1>
      <a:lt1>
        <a:sysClr val="window" lastClr="FFFFFF"/>
      </a:lt1>
      <a:dk2>
        <a:srgbClr val="373545"/>
      </a:dk2>
      <a:lt2>
        <a:srgbClr val="F6A32A"/>
      </a:lt2>
      <a:accent1>
        <a:srgbClr val="514DAA"/>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Совет директоров">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овет директоров">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877</TotalTime>
  <Words>2164</Words>
  <Application>Microsoft Office PowerPoint</Application>
  <PresentationFormat>Широкоэкранный</PresentationFormat>
  <Paragraphs>368</Paragraphs>
  <Slides>24</Slides>
  <Notes>14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Century Gothic</vt:lpstr>
      <vt:lpstr>Consolas</vt:lpstr>
      <vt:lpstr>Wingdings 3</vt:lpstr>
      <vt:lpstr>Совет директоров</vt:lpstr>
      <vt:lpstr>Java vs. Kotlin</vt:lpstr>
      <vt:lpstr> Why Kotlin ? </vt:lpstr>
      <vt:lpstr>Kotlin compiler</vt:lpstr>
      <vt:lpstr>Kotlin иерархия типов</vt:lpstr>
      <vt:lpstr>Объявление переменных Smart Casts vs. Java Old School</vt:lpstr>
      <vt:lpstr>Null Pointer Exeption [1] Million Dollars Problem </vt:lpstr>
      <vt:lpstr>Null Pointer Exeption [2] Свежий пример</vt:lpstr>
      <vt:lpstr>Null Pointer Exeption [3] Свежий пример</vt:lpstr>
      <vt:lpstr>Nullable типы и Non-Null типы [1] Chained Safe Calls</vt:lpstr>
      <vt:lpstr>Nullable типы и Non-Null типы [2]</vt:lpstr>
      <vt:lpstr>Проверка на null, Безопасные вызовы</vt:lpstr>
      <vt:lpstr>Исключения</vt:lpstr>
      <vt:lpstr>Ссылочные и примитивные типы [1]</vt:lpstr>
      <vt:lpstr>Ссылочные и примитивные типы [2]</vt:lpstr>
      <vt:lpstr>Проверяемые исключения [1]</vt:lpstr>
      <vt:lpstr>Проверяемые исключения [2]</vt:lpstr>
      <vt:lpstr>Бонусы при работе с NPE [1]</vt:lpstr>
      <vt:lpstr>Бонусы при работе с NPE [2]</vt:lpstr>
      <vt:lpstr>When is NO Case</vt:lpstr>
      <vt:lpstr>Placeholder$. Java example</vt:lpstr>
      <vt:lpstr>Placeholder$. Kotlin example</vt:lpstr>
      <vt:lpstr>Placeholder$. Additions</vt:lpstr>
      <vt:lpstr>Java [static] vs. Kotlin [companion]</vt:lpstr>
      <vt:lpstr>Java [static] vs. Kotlin [companion]</vt:lpstr>
    </vt:vector>
  </TitlesOfParts>
  <Company>ВТБ 24 ПАО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 Pointer Exeption</dc:title>
  <dc:creator>Савкин Евгений Евгеньевич</dc:creator>
  <cp:lastModifiedBy>Савкин Евгений Евгеньевич (ladm)</cp:lastModifiedBy>
  <cp:revision>247</cp:revision>
  <dcterms:created xsi:type="dcterms:W3CDTF">2019-09-02T06:53:16Z</dcterms:created>
  <dcterms:modified xsi:type="dcterms:W3CDTF">2019-09-20T12:27:23Z</dcterms:modified>
</cp:coreProperties>
</file>