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8B3CA4-85D6-468A-9FFA-C2F86834BF4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206996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B3CA4-85D6-468A-9FFA-C2F86834BF4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227545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B3CA4-85D6-468A-9FFA-C2F86834BF4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0A9AD-2790-43A1-BB9E-E32092085B8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89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B3CA4-85D6-468A-9FFA-C2F86834BF4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263222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B3CA4-85D6-468A-9FFA-C2F86834BF4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0A9AD-2790-43A1-BB9E-E32092085B8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9722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B3CA4-85D6-468A-9FFA-C2F86834BF4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3676111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B3CA4-85D6-468A-9FFA-C2F86834BF4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1838894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B3CA4-85D6-468A-9FFA-C2F86834BF4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172686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B3CA4-85D6-468A-9FFA-C2F86834BF4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2562505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B3CA4-85D6-468A-9FFA-C2F86834BF4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118073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8B3CA4-85D6-468A-9FFA-C2F86834BF41}"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1580976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8B3CA4-85D6-468A-9FFA-C2F86834BF41}"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718593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8B3CA4-85D6-468A-9FFA-C2F86834BF41}"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166364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B3CA4-85D6-468A-9FFA-C2F86834BF41}"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2875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B3CA4-85D6-468A-9FFA-C2F86834BF41}"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208453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8B3CA4-85D6-468A-9FFA-C2F86834BF41}"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0A9AD-2790-43A1-BB9E-E32092085B88}" type="slidenum">
              <a:rPr lang="en-IN" smtClean="0"/>
              <a:t>‹#›</a:t>
            </a:fld>
            <a:endParaRPr lang="en-IN"/>
          </a:p>
        </p:txBody>
      </p:sp>
    </p:spTree>
    <p:extLst>
      <p:ext uri="{BB962C8B-B14F-4D97-AF65-F5344CB8AC3E}">
        <p14:creationId xmlns:p14="http://schemas.microsoft.com/office/powerpoint/2010/main" val="359111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8B3CA4-85D6-468A-9FFA-C2F86834BF41}" type="datetimeFigureOut">
              <a:rPr lang="en-IN" smtClean="0"/>
              <a:t>20-08-2021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E0A9AD-2790-43A1-BB9E-E32092085B88}" type="slidenum">
              <a:rPr lang="en-IN" smtClean="0"/>
              <a:t>‹#›</a:t>
            </a:fld>
            <a:endParaRPr lang="en-IN"/>
          </a:p>
        </p:txBody>
      </p:sp>
    </p:spTree>
    <p:extLst>
      <p:ext uri="{BB962C8B-B14F-4D97-AF65-F5344CB8AC3E}">
        <p14:creationId xmlns:p14="http://schemas.microsoft.com/office/powerpoint/2010/main" val="50724452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trainings.internshala.com/dashboard/" TargetMode="External"/><Relationship Id="rId1" Type="http://schemas.openxmlformats.org/officeDocument/2006/relationships/slideLayout" Target="../slideLayouts/slideLayout6.xml"/><Relationship Id="rId5" Type="http://schemas.openxmlformats.org/officeDocument/2006/relationships/hyperlink" Target="https://guides.github.com/activities/hello-world/" TargetMode="External"/><Relationship Id="rId4" Type="http://schemas.openxmlformats.org/officeDocument/2006/relationships/hyperlink" Target="https://docs.github.com/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Git-logo-black.svg"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2000"/>
          </a:schemeClr>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E1A12BAB-8EA6-4058-AA01-B8555ACD6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641" y="1425252"/>
            <a:ext cx="1442698" cy="101123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Campus Life">
            <a:extLst>
              <a:ext uri="{FF2B5EF4-FFF2-40B4-BE49-F238E27FC236}">
                <a16:creationId xmlns:a16="http://schemas.microsoft.com/office/drawing/2014/main" id="{F15C2BEC-C155-4DCC-80B1-E24D9C436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649" y="4026055"/>
            <a:ext cx="5276850" cy="1206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9970374-9250-4598-8B42-B6A522BBB34D}"/>
              </a:ext>
            </a:extLst>
          </p:cNvPr>
          <p:cNvSpPr>
            <a:spLocks noChangeArrowheads="1"/>
          </p:cNvSpPr>
          <p:nvPr/>
        </p:nvSpPr>
        <p:spPr bwMode="auto">
          <a:xfrm>
            <a:off x="5384452" y="488392"/>
            <a:ext cx="168507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Report on</a:t>
            </a:r>
            <a:endParaRPr kumimoji="0" lang="en-US" altLang="en-US" sz="16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Git&amp;GitHub</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1C365214-91D9-4E9C-9B4C-5703E0C2939D}"/>
              </a:ext>
            </a:extLst>
          </p:cNvPr>
          <p:cNvSpPr>
            <a:spLocks noChangeArrowheads="1"/>
          </p:cNvSpPr>
          <p:nvPr/>
        </p:nvSpPr>
        <p:spPr bwMode="auto">
          <a:xfrm>
            <a:off x="3721121" y="2677274"/>
            <a:ext cx="510678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ea typeface="Times New Roman" panose="02020603050405020304" pitchFamily="18" charset="0"/>
              </a:rPr>
              <a:t>By</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a:t>
            </a:r>
            <a:r>
              <a:rPr kumimoji="0" lang="en-US" altLang="en-US" sz="1200" b="1" i="0" u="none" strike="noStrike" cap="none" normalizeH="0" baseline="0" dirty="0" err="1">
                <a:ln>
                  <a:noFill/>
                </a:ln>
                <a:solidFill>
                  <a:srgbClr val="FF0000"/>
                </a:solidFill>
                <a:effectLst/>
                <a:latin typeface="Arial" panose="020B0604020202020204" pitchFamily="34" charset="0"/>
                <a:ea typeface="Times New Roman" panose="02020603050405020304" pitchFamily="18" charset="0"/>
              </a:rPr>
              <a:t>Ayush</a:t>
            </a:r>
            <a:r>
              <a:rPr kumimoji="0" lang="en-US" altLang="en-US" sz="12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 Shekhar*</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201900375</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partial fulfillment of requirements for the award of degree in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Bachelor of Technology in Computer Science and Engineering</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(2021)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225B0C4F-C9D1-4C3E-8FB7-4948D1DE5257}"/>
              </a:ext>
            </a:extLst>
          </p:cNvPr>
          <p:cNvSpPr>
            <a:spLocks noChangeArrowheads="1"/>
          </p:cNvSpPr>
          <p:nvPr/>
        </p:nvSpPr>
        <p:spPr bwMode="auto">
          <a:xfrm>
            <a:off x="3769403" y="5582056"/>
            <a:ext cx="501021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SIKKIM MANIPAL INSTITUTE OF TECHNOLOGY</a:t>
            </a: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constituent college of Sikkim Manipal University)</a:t>
            </a: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ea typeface="Times New Roman" panose="02020603050405020304" pitchFamily="18" charset="0"/>
              </a:rPr>
              <a:t>MAJITAR, RANGPO, EAST SIKKIM – 737136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7282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F284-7515-4CF8-8BFD-15C79F26624B}"/>
              </a:ext>
            </a:extLst>
          </p:cNvPr>
          <p:cNvSpPr>
            <a:spLocks noGrp="1"/>
          </p:cNvSpPr>
          <p:nvPr>
            <p:ph type="title"/>
          </p:nvPr>
        </p:nvSpPr>
        <p:spPr/>
        <p:txBody>
          <a:bodyPr/>
          <a:lstStyle/>
          <a:p>
            <a:pPr algn="ctr"/>
            <a:r>
              <a:rPr lang="en-US" dirty="0"/>
              <a:t>GITHUB</a:t>
            </a:r>
            <a:endParaRPr lang="en-IN" dirty="0"/>
          </a:p>
        </p:txBody>
      </p:sp>
      <p:sp>
        <p:nvSpPr>
          <p:cNvPr id="4" name="TextBox 3">
            <a:extLst>
              <a:ext uri="{FF2B5EF4-FFF2-40B4-BE49-F238E27FC236}">
                <a16:creationId xmlns:a16="http://schemas.microsoft.com/office/drawing/2014/main" id="{9F3EB63B-9475-40C2-BE5D-08AF0E2A71F1}"/>
              </a:ext>
            </a:extLst>
          </p:cNvPr>
          <p:cNvSpPr txBox="1"/>
          <p:nvPr/>
        </p:nvSpPr>
        <p:spPr>
          <a:xfrm>
            <a:off x="3048786" y="1523768"/>
            <a:ext cx="6094428" cy="1477328"/>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GitHub is a code hosting platform for version control and collaboration. It lets you and others work together on projects from anywhere. You don’t need to know how to code, use the command line, or install Git. You just need a user account on github.com.</a:t>
            </a:r>
            <a:endParaRPr lang="en-IN" dirty="0"/>
          </a:p>
        </p:txBody>
      </p:sp>
      <p:pic>
        <p:nvPicPr>
          <p:cNvPr id="5" name="Picture 4" descr="Graphical user interface, diagram&#10;&#10;Description automatically generated">
            <a:extLst>
              <a:ext uri="{FF2B5EF4-FFF2-40B4-BE49-F238E27FC236}">
                <a16:creationId xmlns:a16="http://schemas.microsoft.com/office/drawing/2014/main" id="{C45F2303-AAA9-4DE9-922E-FD07250629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8845" y="3306644"/>
            <a:ext cx="5274310" cy="2827655"/>
          </a:xfrm>
          <a:prstGeom prst="rect">
            <a:avLst/>
          </a:prstGeom>
          <a:noFill/>
          <a:ln>
            <a:noFill/>
          </a:ln>
        </p:spPr>
      </p:pic>
    </p:spTree>
    <p:extLst>
      <p:ext uri="{BB962C8B-B14F-4D97-AF65-F5344CB8AC3E}">
        <p14:creationId xmlns:p14="http://schemas.microsoft.com/office/powerpoint/2010/main" val="1572426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FAE0-E2AE-497E-9A9B-A7F0946D88D8}"/>
              </a:ext>
            </a:extLst>
          </p:cNvPr>
          <p:cNvSpPr>
            <a:spLocks noGrp="1"/>
          </p:cNvSpPr>
          <p:nvPr>
            <p:ph type="title"/>
          </p:nvPr>
        </p:nvSpPr>
        <p:spPr/>
        <p:txBody>
          <a:bodyPr/>
          <a:lstStyle/>
          <a:p>
            <a:pPr algn="ctr"/>
            <a:r>
              <a:rPr lang="en-US" dirty="0"/>
              <a:t>PUSH&amp;PULL</a:t>
            </a:r>
            <a:endParaRPr lang="en-IN" dirty="0"/>
          </a:p>
        </p:txBody>
      </p:sp>
      <p:sp>
        <p:nvSpPr>
          <p:cNvPr id="4" name="TextBox 3">
            <a:extLst>
              <a:ext uri="{FF2B5EF4-FFF2-40B4-BE49-F238E27FC236}">
                <a16:creationId xmlns:a16="http://schemas.microsoft.com/office/drawing/2014/main" id="{B9E09F3E-4A86-4682-A9F3-965EA19BA994}"/>
              </a:ext>
            </a:extLst>
          </p:cNvPr>
          <p:cNvSpPr txBox="1"/>
          <p:nvPr/>
        </p:nvSpPr>
        <p:spPr>
          <a:xfrm>
            <a:off x="838200" y="1580190"/>
            <a:ext cx="3978897" cy="1704569"/>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Pushing sends your changes up to GitHub, so they can be shared with the rest of the world. It also serves as a hedge against data loss.</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062AFF54-72AE-461D-BEBC-EF7F98A9E2D2}"/>
              </a:ext>
            </a:extLst>
          </p:cNvPr>
          <p:cNvSpPr txBox="1"/>
          <p:nvPr/>
        </p:nvSpPr>
        <p:spPr>
          <a:xfrm>
            <a:off x="6825005" y="1690688"/>
            <a:ext cx="3909767" cy="1200329"/>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Pulling is the opposite of pushing--it retrieves changes from the remote location and applies them to your local repository. </a:t>
            </a:r>
            <a:endParaRPr lang="en-IN" dirty="0"/>
          </a:p>
        </p:txBody>
      </p:sp>
      <p:pic>
        <p:nvPicPr>
          <p:cNvPr id="6146" name="Picture 2" descr="How to do Git push pull requests - YouTube">
            <a:extLst>
              <a:ext uri="{FF2B5EF4-FFF2-40B4-BE49-F238E27FC236}">
                <a16:creationId xmlns:a16="http://schemas.microsoft.com/office/drawing/2014/main" id="{4322D353-16CE-459F-AA57-2A81BE81F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290" y="3314014"/>
            <a:ext cx="5869420" cy="330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22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9B90-4E19-4A04-8CE6-FE817171F721}"/>
              </a:ext>
            </a:extLst>
          </p:cNvPr>
          <p:cNvSpPr>
            <a:spLocks noGrp="1"/>
          </p:cNvSpPr>
          <p:nvPr>
            <p:ph type="title"/>
          </p:nvPr>
        </p:nvSpPr>
        <p:spPr/>
        <p:txBody>
          <a:bodyPr/>
          <a:lstStyle/>
          <a:p>
            <a:pPr algn="ctr"/>
            <a:r>
              <a:rPr lang="en-US" dirty="0"/>
              <a:t>REFERENCES</a:t>
            </a:r>
            <a:endParaRPr lang="en-IN" dirty="0"/>
          </a:p>
        </p:txBody>
      </p:sp>
      <p:sp>
        <p:nvSpPr>
          <p:cNvPr id="4" name="TextBox 3">
            <a:extLst>
              <a:ext uri="{FF2B5EF4-FFF2-40B4-BE49-F238E27FC236}">
                <a16:creationId xmlns:a16="http://schemas.microsoft.com/office/drawing/2014/main" id="{B9F4A087-DD2D-4302-93FA-38643128D2F6}"/>
              </a:ext>
            </a:extLst>
          </p:cNvPr>
          <p:cNvSpPr txBox="1"/>
          <p:nvPr/>
        </p:nvSpPr>
        <p:spPr>
          <a:xfrm>
            <a:off x="3048000" y="2576716"/>
            <a:ext cx="6096000" cy="1704569"/>
          </a:xfrm>
          <a:prstGeom prst="rect">
            <a:avLst/>
          </a:prstGeom>
          <a:noFill/>
        </p:spPr>
        <p:txBody>
          <a:bodyPr wrap="square">
            <a:spAutoFit/>
          </a:bodyPr>
          <a:lstStyle/>
          <a:p>
            <a:pPr marL="342900" lvl="0" indent="-342900">
              <a:lnSpc>
                <a:spcPct val="150000"/>
              </a:lnSpc>
              <a:buSzPts val="1000"/>
              <a:buFont typeface="Symbol" panose="05050102010706020507" pitchFamily="18" charset="2"/>
              <a:buChar char=""/>
              <a:tabLst>
                <a:tab pos="361315" algn="l"/>
                <a:tab pos="457200" algn="l"/>
              </a:tabLst>
            </a:pPr>
            <a:r>
              <a:rPr lang="en-GB" sz="1800" u="sng" dirty="0">
                <a:solidFill>
                  <a:srgbClr val="0000FF"/>
                </a:solidFill>
                <a:effectLst/>
                <a:latin typeface="Times New Roman" panose="02020603050405020304" pitchFamily="18" charset="0"/>
                <a:ea typeface="Times New Roman" panose="02020603050405020304" pitchFamily="18" charset="0"/>
                <a:hlinkClick r:id="rId2"/>
              </a:rPr>
              <a:t>https://trainings.internshala.com/dashboard/</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Symbol" panose="05050102010706020507" pitchFamily="18" charset="2"/>
              <a:buChar char=""/>
              <a:tabLst>
                <a:tab pos="361315" algn="l"/>
                <a:tab pos="457200" algn="l"/>
              </a:tabLst>
            </a:pPr>
            <a:r>
              <a:rPr lang="en-GB" sz="1800" u="sng" dirty="0">
                <a:solidFill>
                  <a:srgbClr val="0000FF"/>
                </a:solidFill>
                <a:effectLst/>
                <a:latin typeface="Times New Roman" panose="02020603050405020304" pitchFamily="18" charset="0"/>
                <a:ea typeface="Times New Roman" panose="02020603050405020304" pitchFamily="18" charset="0"/>
                <a:hlinkClick r:id="rId3"/>
              </a:rPr>
              <a:t>https://github.com/</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Symbol" panose="05050102010706020507" pitchFamily="18" charset="2"/>
              <a:buChar char=""/>
              <a:tabLst>
                <a:tab pos="361315" algn="l"/>
                <a:tab pos="457200" algn="l"/>
              </a:tabLst>
            </a:pPr>
            <a:r>
              <a:rPr lang="en-GB" sz="1800" u="sng" dirty="0">
                <a:solidFill>
                  <a:srgbClr val="0000FF"/>
                </a:solidFill>
                <a:effectLst/>
                <a:latin typeface="Times New Roman" panose="02020603050405020304" pitchFamily="18" charset="0"/>
                <a:ea typeface="Times New Roman" panose="02020603050405020304" pitchFamily="18" charset="0"/>
                <a:hlinkClick r:id="rId4"/>
              </a:rPr>
              <a:t>https://docs.github.com/en</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Symbol" panose="05050102010706020507" pitchFamily="18" charset="2"/>
              <a:buChar char=""/>
              <a:tabLst>
                <a:tab pos="361315" algn="l"/>
                <a:tab pos="457200" algn="l"/>
              </a:tabLst>
            </a:pPr>
            <a:r>
              <a:rPr lang="en-GB" sz="1800" u="sng" dirty="0">
                <a:solidFill>
                  <a:srgbClr val="0000FF"/>
                </a:solidFill>
                <a:effectLst/>
                <a:latin typeface="Times New Roman" panose="02020603050405020304" pitchFamily="18" charset="0"/>
                <a:ea typeface="Times New Roman" panose="02020603050405020304" pitchFamily="18" charset="0"/>
                <a:hlinkClick r:id="rId5"/>
              </a:rPr>
              <a:t>https://guides.github.com/activities/hello-world/</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3527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DA78-D4E6-4C49-BE4F-78A5D0143EAA}"/>
              </a:ext>
            </a:extLst>
          </p:cNvPr>
          <p:cNvSpPr>
            <a:spLocks noGrp="1"/>
          </p:cNvSpPr>
          <p:nvPr>
            <p:ph type="title"/>
          </p:nvPr>
        </p:nvSpPr>
        <p:spPr/>
        <p:txBody>
          <a:bodyPr/>
          <a:lstStyle/>
          <a:p>
            <a:pPr algn="ctr"/>
            <a:r>
              <a:rPr lang="en-US" dirty="0"/>
              <a:t>LIST OF CONTENTS</a:t>
            </a:r>
            <a:endParaRPr lang="en-IN" dirty="0"/>
          </a:p>
        </p:txBody>
      </p:sp>
      <p:sp>
        <p:nvSpPr>
          <p:cNvPr id="4" name="TextBox 3">
            <a:extLst>
              <a:ext uri="{FF2B5EF4-FFF2-40B4-BE49-F238E27FC236}">
                <a16:creationId xmlns:a16="http://schemas.microsoft.com/office/drawing/2014/main" id="{FD292AC9-C932-47E5-B0CD-C30CA029C8F5}"/>
              </a:ext>
            </a:extLst>
          </p:cNvPr>
          <p:cNvSpPr txBox="1"/>
          <p:nvPr/>
        </p:nvSpPr>
        <p:spPr>
          <a:xfrm>
            <a:off x="2311879" y="2889849"/>
            <a:ext cx="6737230" cy="3693319"/>
          </a:xfrm>
          <a:prstGeom prst="rect">
            <a:avLst/>
          </a:prstGeom>
          <a:noFill/>
        </p:spPr>
        <p:txBody>
          <a:bodyPr wrap="square" rtlCol="0">
            <a:spAutoFit/>
          </a:bodyPr>
          <a:lstStyle/>
          <a:p>
            <a:pPr marL="342900" indent="-342900">
              <a:buFont typeface="+mj-lt"/>
              <a:buAutoNum type="arabicPeriod"/>
            </a:pPr>
            <a:r>
              <a:rPr lang="en-US" dirty="0"/>
              <a:t>ABSTRACT                                                                      3</a:t>
            </a:r>
          </a:p>
          <a:p>
            <a:pPr marL="342900" indent="-342900">
              <a:buFont typeface="+mj-lt"/>
              <a:buAutoNum type="arabicPeriod"/>
            </a:pPr>
            <a:r>
              <a:rPr lang="en-US" dirty="0"/>
              <a:t>INTRODUCTION                                                            4</a:t>
            </a:r>
          </a:p>
          <a:p>
            <a:pPr marL="342900" indent="-342900">
              <a:buFont typeface="+mj-lt"/>
              <a:buAutoNum type="arabicPeriod"/>
            </a:pPr>
            <a:r>
              <a:rPr lang="en-US" dirty="0"/>
              <a:t>WHAT IS GIT                                                                  5</a:t>
            </a:r>
          </a:p>
          <a:p>
            <a:pPr marL="342900" indent="-342900">
              <a:buFont typeface="+mj-lt"/>
              <a:buAutoNum type="arabicPeriod"/>
            </a:pPr>
            <a:r>
              <a:rPr lang="en-US" dirty="0"/>
              <a:t>FEATURES OF GIT                                                         6</a:t>
            </a:r>
          </a:p>
          <a:p>
            <a:pPr marL="342900" indent="-342900">
              <a:buFont typeface="+mj-lt"/>
              <a:buAutoNum type="arabicPeriod"/>
            </a:pPr>
            <a:r>
              <a:rPr lang="en-US" dirty="0"/>
              <a:t>REPOSITORY                                                                 7</a:t>
            </a:r>
          </a:p>
          <a:p>
            <a:pPr marL="342900" indent="-342900">
              <a:buFont typeface="+mj-lt"/>
              <a:buAutoNum type="arabicPeriod"/>
            </a:pPr>
            <a:r>
              <a:rPr lang="en-US" dirty="0"/>
              <a:t>WORKFLOW OF GIT                                                    8</a:t>
            </a:r>
          </a:p>
          <a:p>
            <a:pPr marL="342900" indent="-342900">
              <a:buFont typeface="+mj-lt"/>
              <a:buAutoNum type="arabicPeriod"/>
            </a:pPr>
            <a:r>
              <a:rPr lang="en-US" dirty="0"/>
              <a:t>BRANCH                                                                       9</a:t>
            </a:r>
          </a:p>
          <a:p>
            <a:pPr marL="342900" indent="-342900">
              <a:buFont typeface="+mj-lt"/>
              <a:buAutoNum type="arabicPeriod"/>
            </a:pPr>
            <a:r>
              <a:rPr lang="en-US" dirty="0"/>
              <a:t>GITHUB                                                                        10</a:t>
            </a:r>
          </a:p>
          <a:p>
            <a:pPr marL="342900" indent="-342900">
              <a:buFont typeface="+mj-lt"/>
              <a:buAutoNum type="arabicPeriod"/>
            </a:pPr>
            <a:r>
              <a:rPr lang="en-US" dirty="0"/>
              <a:t>PULL&amp;PUSH                                                                11</a:t>
            </a:r>
          </a:p>
          <a:p>
            <a:pPr marL="342900" indent="-342900">
              <a:buFont typeface="+mj-lt"/>
              <a:buAutoNum type="arabicPeriod"/>
            </a:pPr>
            <a:r>
              <a:rPr lang="en-US" dirty="0"/>
              <a:t>REFERENCES                                                               12</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IN" dirty="0"/>
          </a:p>
        </p:txBody>
      </p:sp>
    </p:spTree>
    <p:extLst>
      <p:ext uri="{BB962C8B-B14F-4D97-AF65-F5344CB8AC3E}">
        <p14:creationId xmlns:p14="http://schemas.microsoft.com/office/powerpoint/2010/main" val="224125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75CA-7A8F-4273-BCDC-96AD31734DF0}"/>
              </a:ext>
            </a:extLst>
          </p:cNvPr>
          <p:cNvSpPr>
            <a:spLocks noGrp="1"/>
          </p:cNvSpPr>
          <p:nvPr>
            <p:ph type="title"/>
          </p:nvPr>
        </p:nvSpPr>
        <p:spPr/>
        <p:txBody>
          <a:bodyPr/>
          <a:lstStyle/>
          <a:p>
            <a:pPr algn="ctr"/>
            <a:r>
              <a:rPr lang="en-US" dirty="0"/>
              <a:t>ABSTRACT</a:t>
            </a:r>
            <a:endParaRPr lang="en-IN" dirty="0"/>
          </a:p>
        </p:txBody>
      </p:sp>
      <p:sp>
        <p:nvSpPr>
          <p:cNvPr id="4" name="TextBox 3">
            <a:extLst>
              <a:ext uri="{FF2B5EF4-FFF2-40B4-BE49-F238E27FC236}">
                <a16:creationId xmlns:a16="http://schemas.microsoft.com/office/drawing/2014/main" id="{E0834556-4781-4397-B168-A7C53B52386F}"/>
              </a:ext>
            </a:extLst>
          </p:cNvPr>
          <p:cNvSpPr txBox="1"/>
          <p:nvPr/>
        </p:nvSpPr>
        <p:spPr>
          <a:xfrm>
            <a:off x="3048786" y="1690688"/>
            <a:ext cx="6094428" cy="2308324"/>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This course is great for beginners who wants to learn and gain knowledge of the GitHub world. It teaches the basics and intermediate concepts of git and focuses more on how to </a:t>
            </a:r>
            <a:r>
              <a:rPr lang="en-US" sz="1800" dirty="0">
                <a:solidFill>
                  <a:srgbClr val="202122"/>
                </a:solidFill>
                <a:effectLst/>
                <a:latin typeface="Times New Roman" panose="02020603050405020304" pitchFamily="18" charset="0"/>
                <a:ea typeface="Times New Roman" panose="02020603050405020304" pitchFamily="18" charset="0"/>
              </a:rPr>
              <a:t>track changes in any set of </a:t>
            </a:r>
            <a:r>
              <a:rPr lang="en-US" sz="1800" dirty="0">
                <a:effectLst/>
                <a:latin typeface="Times New Roman" panose="02020603050405020304" pitchFamily="18" charset="0"/>
                <a:ea typeface="Times New Roman" panose="02020603050405020304" pitchFamily="18" charset="0"/>
              </a:rPr>
              <a:t>files</a:t>
            </a:r>
            <a:r>
              <a:rPr lang="en-US" sz="1800" dirty="0">
                <a:solidFill>
                  <a:srgbClr val="202122"/>
                </a:solidFill>
                <a:effectLst/>
                <a:latin typeface="Times New Roman" panose="02020603050405020304" pitchFamily="18" charset="0"/>
                <a:ea typeface="Times New Roman" panose="02020603050405020304" pitchFamily="18" charset="0"/>
              </a:rPr>
              <a:t>, and how coordinate work among </a:t>
            </a:r>
            <a:r>
              <a:rPr lang="en-US" sz="1800" dirty="0">
                <a:effectLst/>
                <a:latin typeface="Times New Roman" panose="02020603050405020304" pitchFamily="18" charset="0"/>
                <a:ea typeface="Times New Roman" panose="02020603050405020304" pitchFamily="18" charset="0"/>
              </a:rPr>
              <a:t>programmers</a:t>
            </a:r>
            <a:r>
              <a:rPr lang="en-US" sz="1800" dirty="0">
                <a:solidFill>
                  <a:srgbClr val="202122"/>
                </a:solidFill>
                <a:effectLst/>
                <a:latin typeface="Times New Roman" panose="02020603050405020304" pitchFamily="18" charset="0"/>
                <a:ea typeface="Times New Roman" panose="02020603050405020304" pitchFamily="18" charset="0"/>
              </a:rPr>
              <a:t> collaboratively developing source code during </a:t>
            </a:r>
            <a:r>
              <a:rPr lang="en-US" sz="1800" dirty="0">
                <a:effectLst/>
                <a:latin typeface="Times New Roman" panose="02020603050405020304" pitchFamily="18" charset="0"/>
                <a:ea typeface="Times New Roman" panose="02020603050405020304" pitchFamily="18" charset="0"/>
              </a:rPr>
              <a:t>software development</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course also gives us various tips and tricks on how to</a:t>
            </a:r>
            <a:r>
              <a:rPr lang="en-US" sz="1800" dirty="0">
                <a:solidFill>
                  <a:srgbClr val="202122"/>
                </a:solidFill>
                <a:effectLst/>
                <a:latin typeface="Times New Roman" panose="02020603050405020304" pitchFamily="18" charset="0"/>
                <a:ea typeface="Times New Roman" panose="02020603050405020304" pitchFamily="18" charset="0"/>
              </a:rPr>
              <a:t> include speed, </a:t>
            </a:r>
            <a:r>
              <a:rPr lang="en-US" sz="1800" dirty="0">
                <a:effectLst/>
                <a:latin typeface="Times New Roman" panose="02020603050405020304" pitchFamily="18" charset="0"/>
                <a:ea typeface="Times New Roman" panose="02020603050405020304" pitchFamily="18" charset="0"/>
              </a:rPr>
              <a:t>data integrity</a:t>
            </a:r>
            <a:r>
              <a:rPr lang="en-US" sz="1800" dirty="0">
                <a:solidFill>
                  <a:srgbClr val="202122"/>
                </a:solidFill>
                <a:effectLst/>
                <a:latin typeface="Times New Roman" panose="02020603050405020304" pitchFamily="18" charset="0"/>
                <a:ea typeface="Times New Roman" panose="02020603050405020304" pitchFamily="18" charset="0"/>
              </a:rPr>
              <a:t>, and support for distributed, non-linear workflows</a:t>
            </a:r>
            <a:endParaRPr lang="en-IN" dirty="0"/>
          </a:p>
        </p:txBody>
      </p:sp>
      <p:grpSp>
        <p:nvGrpSpPr>
          <p:cNvPr id="5" name="Group 4">
            <a:extLst>
              <a:ext uri="{FF2B5EF4-FFF2-40B4-BE49-F238E27FC236}">
                <a16:creationId xmlns:a16="http://schemas.microsoft.com/office/drawing/2014/main" id="{82777A72-4312-487D-91A9-14B7FEECD567}"/>
              </a:ext>
            </a:extLst>
          </p:cNvPr>
          <p:cNvGrpSpPr/>
          <p:nvPr/>
        </p:nvGrpSpPr>
        <p:grpSpPr>
          <a:xfrm>
            <a:off x="3205112" y="4630295"/>
            <a:ext cx="4934153" cy="2064572"/>
            <a:chOff x="0" y="0"/>
            <a:chExt cx="5274310" cy="2427605"/>
          </a:xfrm>
        </p:grpSpPr>
        <p:pic>
          <p:nvPicPr>
            <p:cNvPr id="6" name="Picture 5">
              <a:extLst>
                <a:ext uri="{FF2B5EF4-FFF2-40B4-BE49-F238E27FC236}">
                  <a16:creationId xmlns:a16="http://schemas.microsoft.com/office/drawing/2014/main" id="{013143DC-D23C-406F-AF96-7DDC5E4C62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274310" cy="2204720"/>
            </a:xfrm>
            <a:prstGeom prst="rect">
              <a:avLst/>
            </a:prstGeom>
          </p:spPr>
        </p:pic>
        <p:sp>
          <p:nvSpPr>
            <p:cNvPr id="7" name="Text Box 4">
              <a:extLst>
                <a:ext uri="{FF2B5EF4-FFF2-40B4-BE49-F238E27FC236}">
                  <a16:creationId xmlns:a16="http://schemas.microsoft.com/office/drawing/2014/main" id="{20477BB3-660B-41FC-B17E-C37AC2D59CBE}"/>
                </a:ext>
              </a:extLst>
            </p:cNvPr>
            <p:cNvSpPr txBox="1"/>
            <p:nvPr/>
          </p:nvSpPr>
          <p:spPr>
            <a:xfrm>
              <a:off x="0" y="2204720"/>
              <a:ext cx="5274310" cy="222885"/>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p>
              <a:r>
                <a:rPr lang="en-US" sz="900">
                  <a:effectLst/>
                  <a:latin typeface="Times New Roman" panose="02020603050405020304" pitchFamily="18" charset="0"/>
                  <a:ea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23946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86DA-F9FF-49D7-A8A1-5A230AEBA703}"/>
              </a:ext>
            </a:extLst>
          </p:cNvPr>
          <p:cNvSpPr>
            <a:spLocks noGrp="1"/>
          </p:cNvSpPr>
          <p:nvPr>
            <p:ph type="title"/>
          </p:nvPr>
        </p:nvSpPr>
        <p:spPr/>
        <p:txBody>
          <a:bodyPr/>
          <a:lstStyle/>
          <a:p>
            <a:pPr algn="ctr"/>
            <a:r>
              <a:rPr lang="en-US" dirty="0"/>
              <a:t>INTRODUCTION</a:t>
            </a:r>
            <a:endParaRPr lang="en-IN" dirty="0"/>
          </a:p>
        </p:txBody>
      </p:sp>
      <p:sp>
        <p:nvSpPr>
          <p:cNvPr id="4" name="TextBox 3">
            <a:extLst>
              <a:ext uri="{FF2B5EF4-FFF2-40B4-BE49-F238E27FC236}">
                <a16:creationId xmlns:a16="http://schemas.microsoft.com/office/drawing/2014/main" id="{C0EB923E-D42E-450B-B006-986DFC277B45}"/>
              </a:ext>
            </a:extLst>
          </p:cNvPr>
          <p:cNvSpPr txBox="1"/>
          <p:nvPr/>
        </p:nvSpPr>
        <p:spPr>
          <a:xfrm>
            <a:off x="838200" y="1690689"/>
            <a:ext cx="8303443" cy="873572"/>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Git is a free open-source distributed version control system designed to handle everything from small to very large projects with speed and efficiency.</a:t>
            </a:r>
            <a:endParaRPr lang="en-IN" sz="1800" dirty="0">
              <a:effectLst/>
              <a:latin typeface="Times New Roman" panose="02020603050405020304" pitchFamily="18" charset="0"/>
              <a:ea typeface="Times New Roman" panose="02020603050405020304" pitchFamily="18" charset="0"/>
            </a:endParaRPr>
          </a:p>
        </p:txBody>
      </p:sp>
      <p:pic>
        <p:nvPicPr>
          <p:cNvPr id="5" name="Picture 4" descr="What is Git - Importance, Performance, Security and Flexibility">
            <a:extLst>
              <a:ext uri="{FF2B5EF4-FFF2-40B4-BE49-F238E27FC236}">
                <a16:creationId xmlns:a16="http://schemas.microsoft.com/office/drawing/2014/main" id="{EBFE82B1-D7C6-4847-B7F9-7ED9D5E442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27869" y="2300141"/>
            <a:ext cx="3039706" cy="2958792"/>
          </a:xfrm>
          <a:prstGeom prst="rect">
            <a:avLst/>
          </a:prstGeom>
          <a:noFill/>
          <a:ln>
            <a:noFill/>
          </a:ln>
        </p:spPr>
      </p:pic>
      <p:sp>
        <p:nvSpPr>
          <p:cNvPr id="7" name="TextBox 6">
            <a:extLst>
              <a:ext uri="{FF2B5EF4-FFF2-40B4-BE49-F238E27FC236}">
                <a16:creationId xmlns:a16="http://schemas.microsoft.com/office/drawing/2014/main" id="{92D632CC-755D-4F22-99B0-659EA4E77451}"/>
              </a:ext>
            </a:extLst>
          </p:cNvPr>
          <p:cNvSpPr txBox="1"/>
          <p:nvPr/>
        </p:nvSpPr>
        <p:spPr>
          <a:xfrm>
            <a:off x="838200" y="2956643"/>
            <a:ext cx="7551656" cy="1200329"/>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Git and GitHub are separate things but linked. Git is the software that runs on your computer and manages your files. You don’t need to use it with GitHub. GitHub is an online platform that allows you to synchronize your local Git repository onto the web. </a:t>
            </a:r>
            <a:endParaRPr lang="en-IN" dirty="0"/>
          </a:p>
        </p:txBody>
      </p:sp>
    </p:spTree>
    <p:extLst>
      <p:ext uri="{BB962C8B-B14F-4D97-AF65-F5344CB8AC3E}">
        <p14:creationId xmlns:p14="http://schemas.microsoft.com/office/powerpoint/2010/main" val="100190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193D-E45E-46E6-92EB-9E3C96CEBCFA}"/>
              </a:ext>
            </a:extLst>
          </p:cNvPr>
          <p:cNvSpPr>
            <a:spLocks noGrp="1"/>
          </p:cNvSpPr>
          <p:nvPr>
            <p:ph type="title"/>
          </p:nvPr>
        </p:nvSpPr>
        <p:spPr/>
        <p:txBody>
          <a:bodyPr/>
          <a:lstStyle/>
          <a:p>
            <a:pPr algn="ctr"/>
            <a:r>
              <a:rPr lang="en-US" dirty="0"/>
              <a:t>What is GIT?</a:t>
            </a:r>
            <a:endParaRPr lang="en-IN" dirty="0"/>
          </a:p>
        </p:txBody>
      </p:sp>
      <p:sp>
        <p:nvSpPr>
          <p:cNvPr id="4" name="TextBox 3">
            <a:extLst>
              <a:ext uri="{FF2B5EF4-FFF2-40B4-BE49-F238E27FC236}">
                <a16:creationId xmlns:a16="http://schemas.microsoft.com/office/drawing/2014/main" id="{048C4D13-5458-48BA-99BF-573BBC97F24B}"/>
              </a:ext>
            </a:extLst>
          </p:cNvPr>
          <p:cNvSpPr txBox="1"/>
          <p:nvPr/>
        </p:nvSpPr>
        <p:spPr>
          <a:xfrm>
            <a:off x="3048786" y="1856271"/>
            <a:ext cx="6094428" cy="4205254"/>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Git is version control system or a source control management system. SCM/VCS is collaborative platform for the software developer.</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5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Git is used to tracking changes in the source code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5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The distributed version control tool is used for source code management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5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It allows multiple developers to work together</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5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It supports non-linear development through its thousands of parallel branches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165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B98F-D93D-49CE-8C1A-8C75F942D442}"/>
              </a:ext>
            </a:extLst>
          </p:cNvPr>
          <p:cNvSpPr>
            <a:spLocks noGrp="1"/>
          </p:cNvSpPr>
          <p:nvPr>
            <p:ph type="title"/>
          </p:nvPr>
        </p:nvSpPr>
        <p:spPr/>
        <p:txBody>
          <a:bodyPr/>
          <a:lstStyle/>
          <a:p>
            <a:pPr algn="ctr"/>
            <a:r>
              <a:rPr lang="en-US" dirty="0"/>
              <a:t>FEATURES OF GIT</a:t>
            </a:r>
            <a:endParaRPr lang="en-IN" dirty="0"/>
          </a:p>
        </p:txBody>
      </p:sp>
      <p:pic>
        <p:nvPicPr>
          <p:cNvPr id="2052" name="Picture 4" descr="Three Trees Architecture Features Of Git Ppt Summary Background Image PDF -  PowerPoint Templates">
            <a:extLst>
              <a:ext uri="{FF2B5EF4-FFF2-40B4-BE49-F238E27FC236}">
                <a16:creationId xmlns:a16="http://schemas.microsoft.com/office/drawing/2014/main" id="{3561D643-D98E-4C71-BA27-4A5D67E49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585" y="2211175"/>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44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D0C1-3321-4E61-945A-0F7E57C2FE48}"/>
              </a:ext>
            </a:extLst>
          </p:cNvPr>
          <p:cNvSpPr>
            <a:spLocks noGrp="1"/>
          </p:cNvSpPr>
          <p:nvPr>
            <p:ph type="title"/>
          </p:nvPr>
        </p:nvSpPr>
        <p:spPr/>
        <p:txBody>
          <a:bodyPr/>
          <a:lstStyle/>
          <a:p>
            <a:pPr algn="ctr"/>
            <a:r>
              <a:rPr lang="en-US" dirty="0"/>
              <a:t>REPOSITORY</a:t>
            </a:r>
            <a:endParaRPr lang="en-IN" dirty="0"/>
          </a:p>
        </p:txBody>
      </p:sp>
      <p:sp>
        <p:nvSpPr>
          <p:cNvPr id="4" name="TextBox 3">
            <a:extLst>
              <a:ext uri="{FF2B5EF4-FFF2-40B4-BE49-F238E27FC236}">
                <a16:creationId xmlns:a16="http://schemas.microsoft.com/office/drawing/2014/main" id="{C5DA6299-016C-496F-90DF-F0F413E251DF}"/>
              </a:ext>
            </a:extLst>
          </p:cNvPr>
          <p:cNvSpPr txBox="1"/>
          <p:nvPr/>
        </p:nvSpPr>
        <p:spPr>
          <a:xfrm>
            <a:off x="838200" y="1651497"/>
            <a:ext cx="6094428" cy="4801314"/>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Git Repository: </a:t>
            </a:r>
            <a:r>
              <a:rPr lang="en-US" sz="1800" dirty="0">
                <a:effectLst/>
                <a:latin typeface="Times New Roman" panose="02020603050405020304" pitchFamily="18" charset="0"/>
                <a:ea typeface="Times New Roman" panose="02020603050405020304" pitchFamily="18" charset="0"/>
              </a:rPr>
              <a:t>It is a virtual storage of your project. It allows you to save versions of your code, which you can access when needed.</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 you use Git, you create one repository for each program or project that you work on. Create a directory for the respective repository</a:t>
            </a:r>
          </a:p>
          <a:p>
            <a:endParaRPr lang="en-US" dirty="0">
              <a:latin typeface="Times New Roman" panose="02020603050405020304" pitchFamily="18" charset="0"/>
            </a:endParaRPr>
          </a:p>
          <a:p>
            <a:r>
              <a:rPr lang="en-US" dirty="0">
                <a:latin typeface="Times New Roman" panose="02020603050405020304" pitchFamily="18" charset="0"/>
              </a:rPr>
              <a:t>Commands:</a:t>
            </a:r>
          </a:p>
          <a:p>
            <a:pPr marL="285750" indent="-285750">
              <a:buFont typeface="Arial" panose="020B0604020202020204" pitchFamily="34" charset="0"/>
              <a:buChar char="•"/>
            </a:pPr>
            <a:r>
              <a:rPr lang="en-US" dirty="0">
                <a:latin typeface="Times New Roman" panose="02020603050405020304" pitchFamily="18" charset="0"/>
              </a:rPr>
              <a:t>Commit</a:t>
            </a:r>
          </a:p>
          <a:p>
            <a:pPr marL="285750" indent="-285750">
              <a:buFont typeface="Arial" panose="020B0604020202020204" pitchFamily="34" charset="0"/>
              <a:buChar char="•"/>
            </a:pPr>
            <a:r>
              <a:rPr lang="en-US" dirty="0">
                <a:latin typeface="Times New Roman" panose="02020603050405020304" pitchFamily="18" charset="0"/>
              </a:rPr>
              <a:t>Add</a:t>
            </a:r>
          </a:p>
          <a:p>
            <a:pPr marL="285750" indent="-285750">
              <a:buFont typeface="Arial" panose="020B0604020202020204" pitchFamily="34" charset="0"/>
              <a:buChar char="•"/>
            </a:pPr>
            <a:r>
              <a:rPr lang="en-US" dirty="0">
                <a:latin typeface="Times New Roman" panose="02020603050405020304" pitchFamily="18" charset="0"/>
              </a:rPr>
              <a:t>Push</a:t>
            </a:r>
          </a:p>
          <a:p>
            <a:pPr marL="285750" indent="-285750">
              <a:buFont typeface="Arial" panose="020B0604020202020204" pitchFamily="34" charset="0"/>
              <a:buChar char="•"/>
            </a:pPr>
            <a:r>
              <a:rPr lang="en-US" dirty="0">
                <a:latin typeface="Times New Roman" panose="02020603050405020304" pitchFamily="18" charset="0"/>
              </a:rPr>
              <a:t>Pull</a:t>
            </a:r>
          </a:p>
          <a:p>
            <a:pPr marL="285750" indent="-285750">
              <a:buFont typeface="Arial" panose="020B0604020202020204" pitchFamily="34" charset="0"/>
              <a:buChar char="•"/>
            </a:pPr>
            <a:r>
              <a:rPr lang="en-US" dirty="0">
                <a:latin typeface="Times New Roman" panose="02020603050405020304" pitchFamily="18" charset="0"/>
              </a:rPr>
              <a:t>fetch</a:t>
            </a:r>
          </a:p>
          <a:p>
            <a:pPr marL="285750" indent="-285750">
              <a:buFont typeface="Arial" panose="020B0604020202020204" pitchFamily="34" charset="0"/>
              <a:buChar char="•"/>
            </a:pPr>
            <a:r>
              <a:rPr lang="en-US" dirty="0">
                <a:latin typeface="Times New Roman" panose="02020603050405020304" pitchFamily="18" charset="0"/>
              </a:rPr>
              <a:t>Merge</a:t>
            </a:r>
          </a:p>
          <a:p>
            <a:pPr marL="285750" indent="-285750">
              <a:buFont typeface="Arial" panose="020B0604020202020204" pitchFamily="34" charset="0"/>
              <a:buChar char="•"/>
            </a:pPr>
            <a:r>
              <a:rPr lang="en-US" dirty="0">
                <a:latin typeface="Times New Roman" panose="02020603050405020304" pitchFamily="18" charset="0"/>
              </a:rPr>
              <a:t>Clone</a:t>
            </a:r>
          </a:p>
          <a:p>
            <a:pPr marL="285750" indent="-285750">
              <a:buFont typeface="Arial" panose="020B0604020202020204" pitchFamily="34" charset="0"/>
              <a:buChar char="•"/>
            </a:pPr>
            <a:r>
              <a:rPr lang="en-US" dirty="0">
                <a:latin typeface="Times New Roman" panose="02020603050405020304" pitchFamily="18" charset="0"/>
              </a:rPr>
              <a:t>Tag</a:t>
            </a:r>
          </a:p>
          <a:p>
            <a:pPr marL="285750" indent="-285750">
              <a:buFont typeface="Arial" panose="020B0604020202020204" pitchFamily="34" charset="0"/>
              <a:buChar char="•"/>
            </a:pPr>
            <a:r>
              <a:rPr lang="en-US" dirty="0">
                <a:latin typeface="Times New Roman" panose="02020603050405020304" pitchFamily="18" charset="0"/>
              </a:rPr>
              <a:t>Status</a:t>
            </a:r>
          </a:p>
          <a:p>
            <a:pPr marL="285750" indent="-285750">
              <a:buFont typeface="Arial" panose="020B0604020202020204" pitchFamily="34" charset="0"/>
              <a:buChar char="•"/>
            </a:pPr>
            <a:endParaRPr lang="en-IN" dirty="0"/>
          </a:p>
        </p:txBody>
      </p:sp>
      <p:pic>
        <p:nvPicPr>
          <p:cNvPr id="4098" name="Picture 2" descr="Git Repository | W3Docs Git Online Tutorial">
            <a:extLst>
              <a:ext uri="{FF2B5EF4-FFF2-40B4-BE49-F238E27FC236}">
                <a16:creationId xmlns:a16="http://schemas.microsoft.com/office/drawing/2014/main" id="{8518D92F-A88F-4E5B-B394-D6F2008D9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353" y="2266665"/>
            <a:ext cx="4000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35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A0C1D-2C47-4233-B57E-0D17679960B4}"/>
              </a:ext>
            </a:extLst>
          </p:cNvPr>
          <p:cNvSpPr>
            <a:spLocks noGrp="1"/>
          </p:cNvSpPr>
          <p:nvPr>
            <p:ph type="title"/>
          </p:nvPr>
        </p:nvSpPr>
        <p:spPr/>
        <p:txBody>
          <a:bodyPr/>
          <a:lstStyle/>
          <a:p>
            <a:pPr algn="ctr"/>
            <a:r>
              <a:rPr lang="en-US" dirty="0"/>
              <a:t>WORKFLOW OF GIT</a:t>
            </a:r>
            <a:endParaRPr lang="en-IN" dirty="0"/>
          </a:p>
        </p:txBody>
      </p:sp>
      <p:sp>
        <p:nvSpPr>
          <p:cNvPr id="4" name="TextBox 3">
            <a:extLst>
              <a:ext uri="{FF2B5EF4-FFF2-40B4-BE49-F238E27FC236}">
                <a16:creationId xmlns:a16="http://schemas.microsoft.com/office/drawing/2014/main" id="{EFC0E625-27C2-4381-B07D-06098C0B41C2}"/>
              </a:ext>
            </a:extLst>
          </p:cNvPr>
          <p:cNvSpPr txBox="1"/>
          <p:nvPr/>
        </p:nvSpPr>
        <p:spPr>
          <a:xfrm>
            <a:off x="965462" y="1919860"/>
            <a:ext cx="6094428" cy="2867452"/>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The workflow is divided in 3 states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5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Working directory - Modify files in your working directory</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5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Staging area (Index) - Stage the files and add snapshots of them to your staging area</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Git directory (Repository) - Perform a commit that stores the snapshots permanently to your Git directory. Checkout any existing version, make changes, stage them and commit</a:t>
            </a:r>
            <a:endParaRPr lang="en-IN" dirty="0"/>
          </a:p>
        </p:txBody>
      </p:sp>
      <p:pic>
        <p:nvPicPr>
          <p:cNvPr id="3074" name="Picture 2" descr="Git workflow diagram showcasing the role of remote-tracking refs  (origin/*): git">
            <a:extLst>
              <a:ext uri="{FF2B5EF4-FFF2-40B4-BE49-F238E27FC236}">
                <a16:creationId xmlns:a16="http://schemas.microsoft.com/office/drawing/2014/main" id="{7C3B7910-1D3F-4F0D-9653-F5102DF58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709" y="1414020"/>
            <a:ext cx="5177466" cy="437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45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5780-637D-4EB8-BF53-29B274D19BA2}"/>
              </a:ext>
            </a:extLst>
          </p:cNvPr>
          <p:cNvSpPr>
            <a:spLocks noGrp="1"/>
          </p:cNvSpPr>
          <p:nvPr>
            <p:ph type="title"/>
          </p:nvPr>
        </p:nvSpPr>
        <p:spPr/>
        <p:txBody>
          <a:bodyPr/>
          <a:lstStyle/>
          <a:p>
            <a:pPr algn="ctr"/>
            <a:r>
              <a:rPr lang="en-US" dirty="0"/>
              <a:t>BRANCH</a:t>
            </a:r>
            <a:endParaRPr lang="en-IN" dirty="0"/>
          </a:p>
        </p:txBody>
      </p:sp>
      <p:sp>
        <p:nvSpPr>
          <p:cNvPr id="4" name="TextBox 3">
            <a:extLst>
              <a:ext uri="{FF2B5EF4-FFF2-40B4-BE49-F238E27FC236}">
                <a16:creationId xmlns:a16="http://schemas.microsoft.com/office/drawing/2014/main" id="{C5268DA9-A318-4679-8A32-C844AA4D6389}"/>
              </a:ext>
            </a:extLst>
          </p:cNvPr>
          <p:cNvSpPr txBox="1"/>
          <p:nvPr/>
        </p:nvSpPr>
        <p:spPr>
          <a:xfrm>
            <a:off x="916757" y="1779012"/>
            <a:ext cx="6094428" cy="3970318"/>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‘A branch in Git is simply a lightweight movable pointer to one of these commits.’ For instance, if you want to add a new page to your website you can create a new branch just for that page without affecting the main part of the project. Once you're done with the page, you can merge your changes from your branch into the primary branch. </a:t>
            </a:r>
          </a:p>
          <a:p>
            <a:endParaRPr lang="en-US" dirty="0">
              <a:latin typeface="Times New Roman" panose="02020603050405020304" pitchFamily="18" charset="0"/>
            </a:endParaRPr>
          </a:p>
          <a:p>
            <a:r>
              <a:rPr lang="en-IN" dirty="0"/>
              <a:t>CREATION:</a:t>
            </a:r>
          </a:p>
          <a:p>
            <a:endParaRPr lang="en-IN" dirty="0"/>
          </a:p>
          <a:p>
            <a:endParaRPr lang="en-IN" dirty="0"/>
          </a:p>
          <a:p>
            <a:endParaRPr lang="en-IN" dirty="0"/>
          </a:p>
          <a:p>
            <a:endParaRPr lang="en-IN" dirty="0"/>
          </a:p>
          <a:p>
            <a:endParaRPr lang="en-IN" dirty="0"/>
          </a:p>
          <a:p>
            <a:endParaRPr lang="en-IN" dirty="0"/>
          </a:p>
        </p:txBody>
      </p:sp>
      <p:pic>
        <p:nvPicPr>
          <p:cNvPr id="8" name="Picture 7" descr="Chart, bubble chart&#10;&#10;Description automatically generated with medium confidence">
            <a:extLst>
              <a:ext uri="{FF2B5EF4-FFF2-40B4-BE49-F238E27FC236}">
                <a16:creationId xmlns:a16="http://schemas.microsoft.com/office/drawing/2014/main" id="{F483ADBB-C325-41A3-A615-73BE38F184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1891" y="4333973"/>
            <a:ext cx="3975735" cy="1153160"/>
          </a:xfrm>
          <a:prstGeom prst="rect">
            <a:avLst/>
          </a:prstGeom>
          <a:noFill/>
          <a:ln>
            <a:noFill/>
          </a:ln>
        </p:spPr>
      </p:pic>
      <p:pic>
        <p:nvPicPr>
          <p:cNvPr id="9" name="Picture 8" descr="Git Branches: List, Create, Switch to, Merge, Push, &amp;amp; Delete">
            <a:extLst>
              <a:ext uri="{FF2B5EF4-FFF2-40B4-BE49-F238E27FC236}">
                <a16:creationId xmlns:a16="http://schemas.microsoft.com/office/drawing/2014/main" id="{CE0A6730-BAC2-4CE8-B169-EB235DDBE8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92255" y="4475602"/>
            <a:ext cx="3809221" cy="1743896"/>
          </a:xfrm>
          <a:prstGeom prst="rect">
            <a:avLst/>
          </a:prstGeom>
          <a:noFill/>
          <a:ln>
            <a:noFill/>
          </a:ln>
        </p:spPr>
      </p:pic>
      <p:sp>
        <p:nvSpPr>
          <p:cNvPr id="11" name="TextBox 10">
            <a:extLst>
              <a:ext uri="{FF2B5EF4-FFF2-40B4-BE49-F238E27FC236}">
                <a16:creationId xmlns:a16="http://schemas.microsoft.com/office/drawing/2014/main" id="{6DC70E2E-2D46-4F96-A782-D534EDC7B364}"/>
              </a:ext>
            </a:extLst>
          </p:cNvPr>
          <p:cNvSpPr txBox="1"/>
          <p:nvPr/>
        </p:nvSpPr>
        <p:spPr>
          <a:xfrm>
            <a:off x="7192255" y="2967335"/>
            <a:ext cx="6094428" cy="923330"/>
          </a:xfrm>
          <a:prstGeom prst="rect">
            <a:avLst/>
          </a:prstGeom>
          <a:noFill/>
        </p:spPr>
        <p:txBody>
          <a:bodyPr wrap="square">
            <a:spAutoFit/>
          </a:bodyPr>
          <a:lstStyle/>
          <a:p>
            <a:endParaRPr lang="en-IN" dirty="0"/>
          </a:p>
          <a:p>
            <a:endParaRPr lang="en-IN" dirty="0"/>
          </a:p>
          <a:p>
            <a:r>
              <a:rPr lang="en-IN" dirty="0"/>
              <a:t>MERGING:</a:t>
            </a:r>
          </a:p>
        </p:txBody>
      </p:sp>
    </p:spTree>
    <p:extLst>
      <p:ext uri="{BB962C8B-B14F-4D97-AF65-F5344CB8AC3E}">
        <p14:creationId xmlns:p14="http://schemas.microsoft.com/office/powerpoint/2010/main" val="3300077314"/>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TotalTime>
  <Words>678</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Symbol</vt:lpstr>
      <vt:lpstr>Times New Roman</vt:lpstr>
      <vt:lpstr>Trebuchet MS</vt:lpstr>
      <vt:lpstr>Wingdings 3</vt:lpstr>
      <vt:lpstr>Facet</vt:lpstr>
      <vt:lpstr>PowerPoint Presentation</vt:lpstr>
      <vt:lpstr>LIST OF CONTENTS</vt:lpstr>
      <vt:lpstr>ABSTRACT</vt:lpstr>
      <vt:lpstr>INTRODUCTION</vt:lpstr>
      <vt:lpstr>What is GIT?</vt:lpstr>
      <vt:lpstr>FEATURES OF GIT</vt:lpstr>
      <vt:lpstr>REPOSITORY</vt:lpstr>
      <vt:lpstr>WORKFLOW OF GIT</vt:lpstr>
      <vt:lpstr>BRANCH</vt:lpstr>
      <vt:lpstr>GITHUB</vt:lpstr>
      <vt:lpstr>PUSH&amp;PULL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SEKHAR</dc:creator>
  <cp:lastModifiedBy>AYUSH SEKHAR</cp:lastModifiedBy>
  <cp:revision>1</cp:revision>
  <dcterms:created xsi:type="dcterms:W3CDTF">2021-08-20T05:07:10Z</dcterms:created>
  <dcterms:modified xsi:type="dcterms:W3CDTF">2021-08-20T06:41:54Z</dcterms:modified>
</cp:coreProperties>
</file>