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77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2B0C8-4949-444D-BD68-118E4191229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AB2B-66C9-4744-8ABF-9C65D2E05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63077-C9F9-44C9-9F4B-5E8F3CCCA8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2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1337" y="2703614"/>
            <a:ext cx="15078024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"/>
            <a:ext cx="18288000" cy="10286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ACD892-4D81-CF5D-324C-A6206D8241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40" y="772667"/>
            <a:ext cx="1441180" cy="1441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D06EF-D4A7-5101-6692-538699FD6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3333" y1="42308" x2="33333" y2="42308"/>
                        <a14:foregroundMark x1="54487" y1="33974" x2="54487" y2="33974"/>
                        <a14:foregroundMark x1="52564" y1="32692" x2="52564" y2="32692"/>
                        <a14:foregroundMark x1="32051" y1="44231" x2="32051" y2="44231"/>
                        <a14:foregroundMark x1="39744" y1="44231" x2="39744" y2="44231"/>
                        <a14:foregroundMark x1="39744" y1="32692" x2="39744" y2="32692"/>
                        <a14:foregroundMark x1="17949" y1="27564" x2="17949" y2="275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240" y="772667"/>
            <a:ext cx="1452618" cy="1452618"/>
          </a:xfrm>
          <a:prstGeom prst="rect">
            <a:avLst/>
          </a:prstGeom>
          <a:noFill/>
          <a:ln>
            <a:solidFill>
              <a:srgbClr val="FCFBFB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37F289-D78D-E2AD-A161-88538720F667}"/>
              </a:ext>
            </a:extLst>
          </p:cNvPr>
          <p:cNvSpPr txBox="1"/>
          <p:nvPr/>
        </p:nvSpPr>
        <p:spPr>
          <a:xfrm>
            <a:off x="3357853" y="1024162"/>
            <a:ext cx="9152683" cy="165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201"/>
              </a:spcAft>
            </a:pPr>
            <a:r>
              <a:rPr lang="en-IN" sz="2702" b="1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SCHOOL OF ENGINEERING</a:t>
            </a:r>
            <a:endParaRPr lang="en-IN" sz="165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201"/>
              </a:spcAft>
            </a:pPr>
            <a:r>
              <a:rPr lang="en-IN" sz="2702" b="1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SAVEETHA INSTITUTE OF MEDICAL AND TECHNICAL SCIENCES</a:t>
            </a:r>
            <a:endParaRPr lang="en-IN" sz="165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33FF7-5224-A2F7-9341-BC356C17948B}"/>
              </a:ext>
            </a:extLst>
          </p:cNvPr>
          <p:cNvSpPr txBox="1"/>
          <p:nvPr/>
        </p:nvSpPr>
        <p:spPr>
          <a:xfrm>
            <a:off x="1122417" y="2698555"/>
            <a:ext cx="13911851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2" b="1" dirty="0">
                <a:solidFill>
                  <a:schemeClr val="bg1"/>
                </a:solidFill>
              </a:rPr>
              <a:t>COURSE CODE:</a:t>
            </a:r>
            <a:r>
              <a:rPr lang="en-IN" sz="2702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IN" sz="2702" dirty="0">
                <a:solidFill>
                  <a:schemeClr val="bg1"/>
                </a:solidFill>
              </a:rPr>
              <a:t>CSA1590 CLOUD COMPUTING FOR BIG DATA ANLYTICS FOR VIRTUAL CLUSTERS</a:t>
            </a:r>
          </a:p>
          <a:p>
            <a:endParaRPr lang="en-US" sz="2702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2D2F3-2C78-9F77-E96A-910AD1C1CB8E}"/>
              </a:ext>
            </a:extLst>
          </p:cNvPr>
          <p:cNvSpPr txBox="1"/>
          <p:nvPr/>
        </p:nvSpPr>
        <p:spPr>
          <a:xfrm>
            <a:off x="527546" y="4136256"/>
            <a:ext cx="12483515" cy="209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3" b="1" dirty="0">
                <a:solidFill>
                  <a:schemeClr val="bg1"/>
                </a:solidFill>
              </a:rPr>
              <a:t>TOPIC</a:t>
            </a:r>
            <a:r>
              <a:rPr lang="en-US" sz="4203" dirty="0">
                <a:solidFill>
                  <a:schemeClr val="bg1"/>
                </a:solidFill>
              </a:rPr>
              <a:t>:</a:t>
            </a:r>
          </a:p>
          <a:p>
            <a:r>
              <a:rPr lang="en-GB" sz="4400" spc="-95" dirty="0">
                <a:solidFill>
                  <a:schemeClr val="bg1"/>
                </a:solidFill>
              </a:rPr>
              <a:t>Secu</a:t>
            </a:r>
            <a:r>
              <a:rPr lang="en-GB" sz="4400" spc="-80" dirty="0">
                <a:solidFill>
                  <a:schemeClr val="bg1"/>
                </a:solidFill>
              </a:rPr>
              <a:t>r</a:t>
            </a:r>
            <a:r>
              <a:rPr lang="en-GB" sz="4400" spc="-45" dirty="0">
                <a:solidFill>
                  <a:schemeClr val="bg1"/>
                </a:solidFill>
              </a:rPr>
              <a:t>i</a:t>
            </a:r>
            <a:r>
              <a:rPr lang="en-GB" sz="4400" spc="-70" dirty="0">
                <a:solidFill>
                  <a:schemeClr val="bg1"/>
                </a:solidFill>
              </a:rPr>
              <a:t>n</a:t>
            </a:r>
            <a:r>
              <a:rPr lang="en-GB" sz="4400" spc="35" dirty="0">
                <a:solidFill>
                  <a:schemeClr val="bg1"/>
                </a:solidFill>
              </a:rPr>
              <a:t>g</a:t>
            </a:r>
            <a:r>
              <a:rPr lang="en-GB" sz="4400" spc="-175" dirty="0">
                <a:solidFill>
                  <a:schemeClr val="bg1"/>
                </a:solidFill>
              </a:rPr>
              <a:t> </a:t>
            </a:r>
            <a:r>
              <a:rPr lang="en-GB" sz="4400" spc="-95" dirty="0">
                <a:solidFill>
                  <a:schemeClr val="bg1"/>
                </a:solidFill>
              </a:rPr>
              <a:t>Sensiti</a:t>
            </a:r>
            <a:r>
              <a:rPr lang="en-GB" sz="4400" spc="-165" dirty="0">
                <a:solidFill>
                  <a:schemeClr val="bg1"/>
                </a:solidFill>
              </a:rPr>
              <a:t>v</a:t>
            </a:r>
            <a:r>
              <a:rPr lang="en-GB" sz="4400" spc="-65" dirty="0">
                <a:solidFill>
                  <a:schemeClr val="bg1"/>
                </a:solidFill>
              </a:rPr>
              <a:t>e</a:t>
            </a:r>
            <a:r>
              <a:rPr lang="en-GB" sz="4400" spc="-175" dirty="0">
                <a:solidFill>
                  <a:schemeClr val="bg1"/>
                </a:solidFill>
              </a:rPr>
              <a:t> </a:t>
            </a:r>
            <a:r>
              <a:rPr lang="en-GB" sz="4400" spc="-135" dirty="0">
                <a:solidFill>
                  <a:schemeClr val="bg1"/>
                </a:solidFill>
              </a:rPr>
              <a:t>Data:</a:t>
            </a:r>
            <a:r>
              <a:rPr lang="en-GB" sz="4400" spc="-175" dirty="0">
                <a:solidFill>
                  <a:schemeClr val="bg1"/>
                </a:solidFill>
              </a:rPr>
              <a:t> </a:t>
            </a:r>
            <a:r>
              <a:rPr lang="en-GB" sz="4400" spc="5" dirty="0">
                <a:solidFill>
                  <a:schemeClr val="bg1"/>
                </a:solidFill>
              </a:rPr>
              <a:t>C</a:t>
            </a:r>
            <a:r>
              <a:rPr lang="en-GB" sz="4400" spc="-60" dirty="0">
                <a:solidFill>
                  <a:schemeClr val="bg1"/>
                </a:solidFill>
              </a:rPr>
              <a:t>omplia</a:t>
            </a:r>
            <a:r>
              <a:rPr lang="en-GB" sz="4400" spc="-50" dirty="0">
                <a:solidFill>
                  <a:schemeClr val="bg1"/>
                </a:solidFill>
              </a:rPr>
              <a:t>n</a:t>
            </a:r>
            <a:r>
              <a:rPr lang="en-GB" sz="4400" spc="40" dirty="0">
                <a:solidFill>
                  <a:schemeClr val="bg1"/>
                </a:solidFill>
              </a:rPr>
              <a:t>c</a:t>
            </a:r>
            <a:r>
              <a:rPr lang="en-GB" sz="4400" spc="-45" dirty="0">
                <a:solidFill>
                  <a:schemeClr val="bg1"/>
                </a:solidFill>
              </a:rPr>
              <a:t>e  </a:t>
            </a:r>
            <a:r>
              <a:rPr lang="en-GB" sz="4400" spc="-110" dirty="0">
                <a:solidFill>
                  <a:schemeClr val="bg1"/>
                </a:solidFill>
              </a:rPr>
              <a:t>Strategies </a:t>
            </a:r>
            <a:r>
              <a:rPr lang="en-GB" sz="4400" spc="-105" dirty="0">
                <a:solidFill>
                  <a:schemeClr val="bg1"/>
                </a:solidFill>
              </a:rPr>
              <a:t>for Large-Scale </a:t>
            </a:r>
            <a:r>
              <a:rPr lang="en-GB" sz="4400" spc="-5" dirty="0">
                <a:solidFill>
                  <a:schemeClr val="bg1"/>
                </a:solidFill>
              </a:rPr>
              <a:t>Big </a:t>
            </a:r>
            <a:r>
              <a:rPr lang="en-GB" sz="4400" spc="-70" dirty="0">
                <a:solidFill>
                  <a:schemeClr val="bg1"/>
                </a:solidFill>
              </a:rPr>
              <a:t>Data </a:t>
            </a:r>
            <a:r>
              <a:rPr lang="en-GB" sz="4400" spc="-65" dirty="0">
                <a:solidFill>
                  <a:schemeClr val="bg1"/>
                </a:solidFill>
              </a:rPr>
              <a:t> </a:t>
            </a:r>
            <a:r>
              <a:rPr lang="en-GB" sz="4400" spc="-305" dirty="0">
                <a:solidFill>
                  <a:schemeClr val="bg1"/>
                </a:solidFill>
              </a:rPr>
              <a:t>In</a:t>
            </a:r>
            <a:r>
              <a:rPr lang="en-GB" sz="4400" spc="-185" dirty="0">
                <a:solidFill>
                  <a:schemeClr val="bg1"/>
                </a:solidFill>
              </a:rPr>
              <a:t>f</a:t>
            </a:r>
            <a:r>
              <a:rPr lang="en-GB" sz="4400" spc="-305" dirty="0">
                <a:solidFill>
                  <a:schemeClr val="bg1"/>
                </a:solidFill>
              </a:rPr>
              <a:t>r</a:t>
            </a:r>
            <a:r>
              <a:rPr lang="en-GB" sz="4400" spc="-80" dirty="0">
                <a:solidFill>
                  <a:schemeClr val="bg1"/>
                </a:solidFill>
              </a:rPr>
              <a:t>astru</a:t>
            </a:r>
            <a:r>
              <a:rPr lang="en-GB" sz="4400" spc="-50" dirty="0">
                <a:solidFill>
                  <a:schemeClr val="bg1"/>
                </a:solidFill>
              </a:rPr>
              <a:t>c</a:t>
            </a:r>
            <a:r>
              <a:rPr lang="en-GB" sz="4400" spc="-90" dirty="0">
                <a:solidFill>
                  <a:schemeClr val="bg1"/>
                </a:solidFill>
              </a:rPr>
              <a:t>tu</a:t>
            </a:r>
            <a:r>
              <a:rPr lang="en-GB" sz="4400" spc="-100" dirty="0">
                <a:solidFill>
                  <a:schemeClr val="bg1"/>
                </a:solidFill>
              </a:rPr>
              <a:t>r</a:t>
            </a:r>
            <a:r>
              <a:rPr lang="en-GB" sz="4400" spc="-65" dirty="0">
                <a:solidFill>
                  <a:schemeClr val="bg1"/>
                </a:solidFill>
              </a:rPr>
              <a:t>e</a:t>
            </a:r>
            <a:r>
              <a:rPr lang="en-GB" sz="4400" spc="-175" dirty="0">
                <a:solidFill>
                  <a:schemeClr val="bg1"/>
                </a:solidFill>
              </a:rPr>
              <a:t> </a:t>
            </a:r>
            <a:r>
              <a:rPr lang="en-GB" sz="4400" spc="-70" dirty="0">
                <a:solidFill>
                  <a:schemeClr val="bg1"/>
                </a:solidFill>
              </a:rPr>
              <a:t>in</a:t>
            </a:r>
            <a:r>
              <a:rPr lang="en-GB" sz="4400" spc="-175" dirty="0">
                <a:solidFill>
                  <a:schemeClr val="bg1"/>
                </a:solidFill>
              </a:rPr>
              <a:t> </a:t>
            </a:r>
            <a:r>
              <a:rPr lang="en-GB" sz="4400" spc="-85" dirty="0">
                <a:solidFill>
                  <a:schemeClr val="bg1"/>
                </a:solidFill>
              </a:rPr>
              <a:t>H</a:t>
            </a:r>
            <a:r>
              <a:rPr lang="en-GB" sz="4400" spc="-125" dirty="0">
                <a:solidFill>
                  <a:schemeClr val="bg1"/>
                </a:solidFill>
              </a:rPr>
              <a:t>e</a:t>
            </a:r>
            <a:r>
              <a:rPr lang="en-GB" sz="4400" spc="-145" dirty="0">
                <a:solidFill>
                  <a:schemeClr val="bg1"/>
                </a:solidFill>
              </a:rPr>
              <a:t>a</a:t>
            </a:r>
            <a:r>
              <a:rPr lang="en-GB" sz="4400" spc="114" dirty="0">
                <a:solidFill>
                  <a:schemeClr val="bg1"/>
                </a:solidFill>
              </a:rPr>
              <a:t>l</a:t>
            </a:r>
            <a:r>
              <a:rPr lang="en-GB" sz="4400" spc="-25" dirty="0">
                <a:solidFill>
                  <a:schemeClr val="bg1"/>
                </a:solidFill>
              </a:rPr>
              <a:t>t</a:t>
            </a:r>
            <a:r>
              <a:rPr lang="en-GB" sz="4400" spc="-20" dirty="0">
                <a:solidFill>
                  <a:schemeClr val="bg1"/>
                </a:solidFill>
              </a:rPr>
              <a:t>h</a:t>
            </a:r>
            <a:r>
              <a:rPr lang="en-GB" sz="4400" spc="-85" dirty="0">
                <a:solidFill>
                  <a:schemeClr val="bg1"/>
                </a:solidFill>
              </a:rPr>
              <a:t>ca</a:t>
            </a:r>
            <a:r>
              <a:rPr lang="en-GB" sz="4400" spc="-95" dirty="0">
                <a:solidFill>
                  <a:schemeClr val="bg1"/>
                </a:solidFill>
              </a:rPr>
              <a:t>r</a:t>
            </a:r>
            <a:r>
              <a:rPr lang="en-GB" sz="4400" spc="-65" dirty="0">
                <a:solidFill>
                  <a:schemeClr val="bg1"/>
                </a:solidFill>
              </a:rPr>
              <a:t>e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7161B9-6A3C-7805-C433-1EA15808BE76}"/>
              </a:ext>
            </a:extLst>
          </p:cNvPr>
          <p:cNvSpPr txBox="1"/>
          <p:nvPr/>
        </p:nvSpPr>
        <p:spPr>
          <a:xfrm rot="10800000" flipH="1" flipV="1">
            <a:off x="515020" y="7151180"/>
            <a:ext cx="6711525" cy="508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2" dirty="0">
                <a:solidFill>
                  <a:schemeClr val="bg1"/>
                </a:solidFill>
              </a:rPr>
              <a:t>FACULTY </a:t>
            </a:r>
            <a:r>
              <a:rPr lang="en-US" sz="2702" dirty="0" err="1">
                <a:solidFill>
                  <a:schemeClr val="bg1"/>
                </a:solidFill>
              </a:rPr>
              <a:t>NAME:Dr.Gnana</a:t>
            </a:r>
            <a:r>
              <a:rPr lang="en-US" sz="2702" dirty="0">
                <a:solidFill>
                  <a:schemeClr val="bg1"/>
                </a:solidFill>
              </a:rPr>
              <a:t> </a:t>
            </a:r>
            <a:r>
              <a:rPr lang="en-US" sz="2702" dirty="0" err="1">
                <a:solidFill>
                  <a:schemeClr val="bg1"/>
                </a:solidFill>
              </a:rPr>
              <a:t>Soundari</a:t>
            </a:r>
            <a:endParaRPr lang="en-IN" sz="2702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E8C2BB-31B2-753B-5F83-1A19C03234D3}"/>
              </a:ext>
            </a:extLst>
          </p:cNvPr>
          <p:cNvSpPr txBox="1"/>
          <p:nvPr/>
        </p:nvSpPr>
        <p:spPr>
          <a:xfrm>
            <a:off x="570487" y="7889581"/>
            <a:ext cx="4747912" cy="133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2" dirty="0">
                <a:solidFill>
                  <a:schemeClr val="bg1"/>
                </a:solidFill>
              </a:rPr>
              <a:t>By,</a:t>
            </a:r>
          </a:p>
          <a:p>
            <a:r>
              <a:rPr lang="en-US" sz="2702" dirty="0">
                <a:solidFill>
                  <a:schemeClr val="bg1"/>
                </a:solidFill>
              </a:rPr>
              <a:t>NAME : Nandakumaran S.</a:t>
            </a:r>
          </a:p>
          <a:p>
            <a:r>
              <a:rPr lang="en-IN" sz="2702" dirty="0">
                <a:solidFill>
                  <a:schemeClr val="bg1"/>
                </a:solidFill>
              </a:rPr>
              <a:t>REG.NO: 192224198</a:t>
            </a:r>
          </a:p>
        </p:txBody>
      </p:sp>
    </p:spTree>
    <p:extLst>
      <p:ext uri="{BB962C8B-B14F-4D97-AF65-F5344CB8AC3E}">
        <p14:creationId xmlns:p14="http://schemas.microsoft.com/office/powerpoint/2010/main" val="8097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4860" y="3162275"/>
            <a:ext cx="6317615" cy="218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FFFFFF"/>
                </a:solidFill>
                <a:latin typeface="Verdana"/>
                <a:cs typeface="Verdana"/>
              </a:rPr>
              <a:t>Securing </a:t>
            </a:r>
            <a:r>
              <a:rPr sz="2000" b="1" spc="-50" dirty="0">
                <a:solidFill>
                  <a:srgbClr val="FFFFFF"/>
                </a:solidFill>
                <a:latin typeface="Verdana"/>
                <a:cs typeface="Verdana"/>
              </a:rPr>
              <a:t>sensitive </a:t>
            </a:r>
            <a:r>
              <a:rPr sz="2000" b="1" spc="-3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healthcare </a:t>
            </a: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crucial </a:t>
            </a:r>
            <a:r>
              <a:rPr sz="2000" spc="-6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due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vast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amount</a:t>
            </a:r>
            <a:r>
              <a:rPr sz="20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45" dirty="0">
                <a:solidFill>
                  <a:srgbClr val="FFFFFF"/>
                </a:solidFill>
                <a:latin typeface="Verdana"/>
                <a:cs typeface="Verdana"/>
              </a:rPr>
              <a:t>personal</a:t>
            </a:r>
            <a:r>
              <a:rPr sz="20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2000" b="1" spc="-6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Verdana"/>
                <a:cs typeface="Verdana"/>
              </a:rPr>
              <a:t>handled.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This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presentation will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explore 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compliance</a:t>
            </a:r>
            <a:r>
              <a:rPr sz="20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55" dirty="0">
                <a:solidFill>
                  <a:srgbClr val="FFFFFF"/>
                </a:solidFill>
                <a:latin typeface="Verdana"/>
                <a:cs typeface="Verdana"/>
              </a:rPr>
              <a:t>strategies</a:t>
            </a:r>
            <a:r>
              <a:rPr sz="20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20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large-scale </a:t>
            </a:r>
            <a:r>
              <a:rPr sz="2000" spc="-6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Verdana"/>
                <a:cs typeface="Verdana"/>
              </a:rPr>
              <a:t>big</a:t>
            </a:r>
            <a:r>
              <a:rPr sz="20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b="1" spc="-3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b="1" spc="-1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b="1" spc="-40" dirty="0">
                <a:solidFill>
                  <a:srgbClr val="FFFFFF"/>
                </a:solidFill>
                <a:latin typeface="Verdana"/>
                <a:cs typeface="Verdana"/>
              </a:rPr>
              <a:t>astru</a:t>
            </a:r>
            <a:r>
              <a:rPr sz="2000" b="1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b="1" spc="-45" dirty="0">
                <a:solidFill>
                  <a:srgbClr val="FFFFFF"/>
                </a:solidFill>
                <a:latin typeface="Verdana"/>
                <a:cs typeface="Verdana"/>
              </a:rPr>
              <a:t>tu</a:t>
            </a:r>
            <a:r>
              <a:rPr sz="2000" b="1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b="1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b="1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thca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295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ensuring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both </a:t>
            </a:r>
            <a:r>
              <a:rPr sz="2000" b="1" spc="-45" dirty="0">
                <a:solidFill>
                  <a:srgbClr val="FFFFFF"/>
                </a:solidFill>
                <a:latin typeface="Verdana"/>
                <a:cs typeface="Verdana"/>
              </a:rPr>
              <a:t>regulatory </a:t>
            </a:r>
            <a:r>
              <a:rPr sz="2000" b="1" spc="-20" dirty="0">
                <a:solidFill>
                  <a:srgbClr val="FFFFFF"/>
                </a:solidFill>
                <a:latin typeface="Verdana"/>
                <a:cs typeface="Verdana"/>
              </a:rPr>
              <a:t>compliance </a:t>
            </a:r>
            <a:r>
              <a:rPr sz="2000" spc="7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200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atient</a:t>
            </a:r>
            <a:r>
              <a:rPr sz="20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trus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3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4962525" cy="14814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sz="4800" spc="-1000" dirty="0">
                <a:solidFill>
                  <a:srgbClr val="FFAB40"/>
                </a:solidFill>
              </a:rPr>
              <a:t>I</a:t>
            </a:r>
            <a:r>
              <a:rPr sz="4800" spc="-85" dirty="0">
                <a:solidFill>
                  <a:srgbClr val="FFAB40"/>
                </a:solidFill>
              </a:rPr>
              <a:t>n</a:t>
            </a:r>
            <a:r>
              <a:rPr sz="4800" spc="-50" dirty="0">
                <a:solidFill>
                  <a:srgbClr val="FFAB40"/>
                </a:solidFill>
              </a:rPr>
              <a:t>t</a:t>
            </a:r>
            <a:r>
              <a:rPr sz="4800" spc="-295" dirty="0">
                <a:solidFill>
                  <a:srgbClr val="FFAB40"/>
                </a:solidFill>
              </a:rPr>
              <a:t>r</a:t>
            </a:r>
            <a:r>
              <a:rPr sz="4800" spc="-105" dirty="0">
                <a:solidFill>
                  <a:srgbClr val="FFAB40"/>
                </a:solidFill>
              </a:rPr>
              <a:t>o</a:t>
            </a:r>
            <a:r>
              <a:rPr sz="4800" spc="-10" dirty="0">
                <a:solidFill>
                  <a:srgbClr val="FFAB40"/>
                </a:solidFill>
              </a:rPr>
              <a:t>d</a:t>
            </a:r>
            <a:r>
              <a:rPr sz="4800" spc="-105" dirty="0">
                <a:solidFill>
                  <a:srgbClr val="FFAB40"/>
                </a:solidFill>
              </a:rPr>
              <a:t>u</a:t>
            </a:r>
            <a:r>
              <a:rPr sz="4800" spc="110" dirty="0">
                <a:solidFill>
                  <a:srgbClr val="FFAB40"/>
                </a:solidFill>
              </a:rPr>
              <a:t>c</a:t>
            </a:r>
            <a:r>
              <a:rPr sz="4800" spc="-50" dirty="0">
                <a:solidFill>
                  <a:srgbClr val="FFAB40"/>
                </a:solidFill>
              </a:rPr>
              <a:t>t</a:t>
            </a:r>
            <a:r>
              <a:rPr sz="4800" spc="-145" dirty="0">
                <a:solidFill>
                  <a:srgbClr val="FFAB40"/>
                </a:solidFill>
              </a:rPr>
              <a:t>i</a:t>
            </a:r>
            <a:r>
              <a:rPr sz="4800" spc="-105" dirty="0">
                <a:solidFill>
                  <a:srgbClr val="FFAB40"/>
                </a:solidFill>
              </a:rPr>
              <a:t>o</a:t>
            </a:r>
            <a:r>
              <a:rPr sz="4800" spc="-80" dirty="0">
                <a:solidFill>
                  <a:srgbClr val="FFAB40"/>
                </a:solidFill>
              </a:rPr>
              <a:t>n</a:t>
            </a:r>
            <a:r>
              <a:rPr sz="4800" spc="-245" dirty="0">
                <a:solidFill>
                  <a:srgbClr val="FFAB40"/>
                </a:solidFill>
              </a:rPr>
              <a:t> </a:t>
            </a:r>
            <a:r>
              <a:rPr sz="4800" spc="-125" dirty="0">
                <a:solidFill>
                  <a:srgbClr val="FFAB40"/>
                </a:solidFill>
              </a:rPr>
              <a:t>t</a:t>
            </a:r>
            <a:r>
              <a:rPr sz="4800" spc="-65" dirty="0">
                <a:solidFill>
                  <a:srgbClr val="FFAB40"/>
                </a:solidFill>
              </a:rPr>
              <a:t>o  </a:t>
            </a:r>
            <a:r>
              <a:rPr sz="4800" spc="-114" dirty="0">
                <a:solidFill>
                  <a:srgbClr val="FFAB40"/>
                </a:solidFill>
              </a:rPr>
              <a:t>Data</a:t>
            </a:r>
            <a:r>
              <a:rPr sz="4800" spc="-265" dirty="0">
                <a:solidFill>
                  <a:srgbClr val="FFAB40"/>
                </a:solidFill>
              </a:rPr>
              <a:t> </a:t>
            </a:r>
            <a:r>
              <a:rPr sz="4800" spc="-140" dirty="0">
                <a:solidFill>
                  <a:srgbClr val="FFAB40"/>
                </a:solidFill>
              </a:rPr>
              <a:t>Security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4229" y="914170"/>
            <a:ext cx="5638799" cy="8458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24890"/>
            <a:ext cx="9365615" cy="551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50" spc="-70" dirty="0">
                <a:solidFill>
                  <a:srgbClr val="FFAB40"/>
                </a:solidFill>
              </a:rPr>
              <a:t>Understanding</a:t>
            </a:r>
            <a:r>
              <a:rPr sz="3450" spc="-210" dirty="0">
                <a:solidFill>
                  <a:srgbClr val="FFAB40"/>
                </a:solidFill>
              </a:rPr>
              <a:t> </a:t>
            </a:r>
            <a:r>
              <a:rPr sz="3450" spc="-60" dirty="0">
                <a:solidFill>
                  <a:srgbClr val="FFAB40"/>
                </a:solidFill>
              </a:rPr>
              <a:t>Compliance</a:t>
            </a:r>
            <a:r>
              <a:rPr sz="3450" spc="-204" dirty="0">
                <a:solidFill>
                  <a:srgbClr val="FFAB40"/>
                </a:solidFill>
              </a:rPr>
              <a:t> </a:t>
            </a:r>
            <a:r>
              <a:rPr sz="3450" spc="-90" dirty="0">
                <a:solidFill>
                  <a:srgbClr val="FFAB40"/>
                </a:solidFill>
              </a:rPr>
              <a:t>Regulations</a:t>
            </a:r>
            <a:endParaRPr sz="3450"/>
          </a:p>
        </p:txBody>
      </p:sp>
      <p:sp>
        <p:nvSpPr>
          <p:cNvPr id="4" name="object 4"/>
          <p:cNvSpPr txBox="1"/>
          <p:nvPr/>
        </p:nvSpPr>
        <p:spPr>
          <a:xfrm>
            <a:off x="1954961" y="2602204"/>
            <a:ext cx="5318125" cy="2214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050" spc="1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hc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1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-3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1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b="1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50" b="1" spc="-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050" b="1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b="1" spc="-2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b="1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spc="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b="1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b="1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b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b="1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60" dirty="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7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b="1" spc="-4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b="1" spc="-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50" b="1" spc="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b="1" spc="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9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50" b="1" spc="-1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b="1" spc="-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50" b="1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-3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1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050" spc="-1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forth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25" dirty="0">
                <a:solidFill>
                  <a:srgbClr val="FFFFFF"/>
                </a:solidFill>
                <a:latin typeface="Verdana"/>
                <a:cs typeface="Verdana"/>
              </a:rPr>
              <a:t>guidelines</a:t>
            </a:r>
            <a:r>
              <a:rPr sz="20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5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70" dirty="0">
                <a:solidFill>
                  <a:srgbClr val="FFFFFF"/>
                </a:solidFill>
                <a:latin typeface="Verdana"/>
                <a:cs typeface="Verdana"/>
              </a:rPr>
              <a:t>protection</a:t>
            </a:r>
            <a:r>
              <a:rPr sz="2050" spc="-70" dirty="0">
                <a:solidFill>
                  <a:srgbClr val="FFFFFF"/>
                </a:solidFill>
                <a:latin typeface="Verdana"/>
                <a:cs typeface="Verdana"/>
              </a:rPr>
              <a:t>, </a:t>
            </a:r>
            <a:r>
              <a:rPr sz="20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25" dirty="0">
                <a:solidFill>
                  <a:srgbClr val="FFFFFF"/>
                </a:solidFill>
                <a:latin typeface="Verdana"/>
                <a:cs typeface="Verdana"/>
              </a:rPr>
              <a:t>ensuring that </a:t>
            </a:r>
            <a:r>
              <a:rPr sz="2050" spc="-25" dirty="0">
                <a:solidFill>
                  <a:srgbClr val="FFFFFF"/>
                </a:solidFill>
                <a:latin typeface="Verdana"/>
                <a:cs typeface="Verdana"/>
              </a:rPr>
              <a:t>sensitive </a:t>
            </a:r>
            <a:r>
              <a:rPr sz="2050" spc="20" dirty="0">
                <a:solidFill>
                  <a:srgbClr val="FFFFFF"/>
                </a:solidFill>
                <a:latin typeface="Verdana"/>
                <a:cs typeface="Verdana"/>
              </a:rPr>
              <a:t>information </a:t>
            </a:r>
            <a:r>
              <a:rPr sz="2050" spc="-4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05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14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8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050" b="1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b="1" spc="-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b="1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05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50" b="1" spc="-8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b="1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b="1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3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6688" y="2638234"/>
            <a:ext cx="6667499" cy="6096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4860" y="3162275"/>
            <a:ext cx="6319520" cy="2014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2150" b="1" spc="-3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150" b="1" spc="-25" dirty="0">
                <a:solidFill>
                  <a:srgbClr val="FFFFFF"/>
                </a:solidFill>
                <a:latin typeface="Verdana"/>
                <a:cs typeface="Verdana"/>
              </a:rPr>
              <a:t>encryption </a:t>
            </a:r>
            <a:r>
              <a:rPr sz="2150" spc="-35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2150" spc="60" dirty="0">
                <a:solidFill>
                  <a:srgbClr val="FFFFFF"/>
                </a:solidFill>
                <a:latin typeface="Verdana"/>
                <a:cs typeface="Verdana"/>
              </a:rPr>
              <a:t>fundamental </a:t>
            </a:r>
            <a:r>
              <a:rPr sz="2150" spc="-15" dirty="0">
                <a:solidFill>
                  <a:srgbClr val="FFFFFF"/>
                </a:solidFill>
                <a:latin typeface="Verdana"/>
                <a:cs typeface="Verdana"/>
              </a:rPr>
              <a:t>strategy 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 for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Verdana"/>
                <a:cs typeface="Verdana"/>
              </a:rPr>
              <a:t>protecting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sensitive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0" dirty="0">
                <a:solidFill>
                  <a:srgbClr val="FFFFFF"/>
                </a:solidFill>
                <a:latin typeface="Verdana"/>
                <a:cs typeface="Verdana"/>
              </a:rPr>
              <a:t>information.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2150" spc="-7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b="1" spc="-2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215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b="1" spc="-25" dirty="0">
                <a:solidFill>
                  <a:srgbClr val="FFFFFF"/>
                </a:solidFill>
                <a:latin typeface="Verdana"/>
                <a:cs typeface="Verdana"/>
              </a:rPr>
              <a:t>encryption</a:t>
            </a:r>
            <a:r>
              <a:rPr sz="215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b="1" spc="-75" dirty="0">
                <a:solidFill>
                  <a:srgbClr val="FFFFFF"/>
                </a:solidFill>
                <a:latin typeface="Verdana"/>
                <a:cs typeface="Verdana"/>
              </a:rPr>
              <a:t>standards</a:t>
            </a:r>
            <a:r>
              <a:rPr sz="2150" spc="-7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Verdana"/>
                <a:cs typeface="Verdana"/>
              </a:rPr>
              <a:t>healthcare </a:t>
            </a:r>
            <a:r>
              <a:rPr sz="2150" spc="-7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5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ganizations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25" dirty="0">
                <a:solidFill>
                  <a:srgbClr val="FFFFFF"/>
                </a:solidFill>
                <a:latin typeface="Verdana"/>
                <a:cs typeface="Verdana"/>
              </a:rPr>
              <a:t>ensu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40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150" spc="7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15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3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30" dirty="0">
                <a:solidFill>
                  <a:srgbClr val="FFFFFF"/>
                </a:solidFill>
                <a:latin typeface="Verdana"/>
                <a:cs typeface="Verdana"/>
              </a:rPr>
              <a:t>is  </a:t>
            </a:r>
            <a:r>
              <a:rPr sz="2150" spc="4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15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50" spc="75" dirty="0">
                <a:solidFill>
                  <a:srgbClr val="FFFFFF"/>
                </a:solidFill>
                <a:latin typeface="Verdana"/>
                <a:cs typeface="Verdana"/>
              </a:rPr>
              <a:t>ep</a:t>
            </a:r>
            <a:r>
              <a:rPr sz="21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50" spc="-55" dirty="0">
                <a:solidFill>
                  <a:srgbClr val="FFFFFF"/>
                </a:solidFill>
                <a:latin typeface="Verdana"/>
                <a:cs typeface="Verdana"/>
              </a:rPr>
              <a:t>ed,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1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45" dirty="0">
                <a:solidFill>
                  <a:srgbClr val="FFFFFF"/>
                </a:solidFill>
                <a:latin typeface="Verdana"/>
                <a:cs typeface="Verdana"/>
              </a:rPr>
              <a:t>emains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b="1" spc="-60" dirty="0">
                <a:solidFill>
                  <a:srgbClr val="FFFFFF"/>
                </a:solidFill>
                <a:latin typeface="Verdana"/>
                <a:cs typeface="Verdana"/>
              </a:rPr>
              <a:t>unr</a:t>
            </a:r>
            <a:r>
              <a:rPr sz="2150" b="1" spc="-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b="1" spc="-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b="1" spc="-30" dirty="0">
                <a:solidFill>
                  <a:srgbClr val="FFFFFF"/>
                </a:solidFill>
                <a:latin typeface="Verdana"/>
                <a:cs typeface="Verdana"/>
              </a:rPr>
              <a:t>dable</a:t>
            </a:r>
            <a:r>
              <a:rPr sz="215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65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2150" spc="25" dirty="0">
                <a:solidFill>
                  <a:srgbClr val="FFFFFF"/>
                </a:solidFill>
                <a:latin typeface="Verdana"/>
                <a:cs typeface="Verdana"/>
              </a:rPr>
              <a:t>secu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-3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15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135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5" dirty="0">
                <a:solidFill>
                  <a:srgbClr val="FFFFFF"/>
                </a:solidFill>
                <a:latin typeface="Verdana"/>
                <a:cs typeface="Verdana"/>
              </a:rPr>
              <a:t>unautho</a:t>
            </a:r>
            <a:r>
              <a:rPr sz="2150" spc="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50" spc="-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150" spc="-4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150" spc="80" dirty="0">
                <a:solidFill>
                  <a:srgbClr val="FFFFFF"/>
                </a:solidFill>
                <a:latin typeface="Verdana"/>
                <a:cs typeface="Verdana"/>
              </a:rPr>
              <a:t>ed</a:t>
            </a:r>
            <a:r>
              <a:rPr sz="215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5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50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150" spc="-105" dirty="0">
                <a:solidFill>
                  <a:srgbClr val="FFFFFF"/>
                </a:solidFill>
                <a:latin typeface="Verdana"/>
                <a:cs typeface="Verdana"/>
              </a:rPr>
              <a:t>ess.</a:t>
            </a:r>
            <a:endParaRPr sz="21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5243195" cy="146050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5630"/>
              </a:lnSpc>
              <a:spcBef>
                <a:spcPts val="235"/>
              </a:spcBef>
            </a:pPr>
            <a:r>
              <a:rPr sz="4700" spc="-100" dirty="0">
                <a:solidFill>
                  <a:srgbClr val="FFAB40"/>
                </a:solidFill>
              </a:rPr>
              <a:t>Data</a:t>
            </a:r>
            <a:r>
              <a:rPr sz="4700" spc="-275" dirty="0">
                <a:solidFill>
                  <a:srgbClr val="FFAB40"/>
                </a:solidFill>
              </a:rPr>
              <a:t> </a:t>
            </a:r>
            <a:r>
              <a:rPr sz="4700" spc="-65" dirty="0">
                <a:solidFill>
                  <a:srgbClr val="FFAB40"/>
                </a:solidFill>
              </a:rPr>
              <a:t>Encryption </a:t>
            </a:r>
            <a:r>
              <a:rPr sz="4700" spc="-1595" dirty="0">
                <a:solidFill>
                  <a:srgbClr val="FFAB40"/>
                </a:solidFill>
              </a:rPr>
              <a:t> </a:t>
            </a:r>
            <a:r>
              <a:rPr sz="4700" spc="-114" dirty="0">
                <a:solidFill>
                  <a:srgbClr val="FFAB40"/>
                </a:solidFill>
              </a:rPr>
              <a:t>Techniques</a:t>
            </a:r>
            <a:endParaRPr sz="4700"/>
          </a:p>
        </p:txBody>
      </p:sp>
      <p:sp>
        <p:nvSpPr>
          <p:cNvPr id="4" name="object 4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4229" y="914170"/>
            <a:ext cx="5638799" cy="8458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9115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80" dirty="0">
                <a:solidFill>
                  <a:srgbClr val="FFAB40"/>
                </a:solidFill>
              </a:rPr>
              <a:t>Access</a:t>
            </a:r>
            <a:r>
              <a:rPr sz="4800" spc="-265" dirty="0">
                <a:solidFill>
                  <a:srgbClr val="FFAB40"/>
                </a:solidFill>
              </a:rPr>
              <a:t> </a:t>
            </a:r>
            <a:r>
              <a:rPr sz="4800" spc="-114" dirty="0">
                <a:solidFill>
                  <a:srgbClr val="FFAB40"/>
                </a:solidFill>
              </a:rPr>
              <a:t>Control</a:t>
            </a:r>
            <a:r>
              <a:rPr sz="4800" spc="-265" dirty="0">
                <a:solidFill>
                  <a:srgbClr val="FFAB40"/>
                </a:solidFill>
              </a:rPr>
              <a:t> </a:t>
            </a:r>
            <a:r>
              <a:rPr sz="4800" spc="-105" dirty="0">
                <a:solidFill>
                  <a:srgbClr val="FFAB40"/>
                </a:solidFill>
              </a:rPr>
              <a:t>Mechanisms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54961" y="2602204"/>
            <a:ext cx="4906645" cy="2519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050" spc="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robust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205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control </a:t>
            </a:r>
            <a:r>
              <a:rPr sz="2050" b="1" spc="-6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2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5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b="1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b="1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b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b="1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b="1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50" b="1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-50" dirty="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1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2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-1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3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b="1" spc="-3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spc="-19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050" b="1" spc="-4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50" b="1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b="1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spc="-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b="1" spc="15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205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b="1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1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b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b="1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b="1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b="1" spc="-60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2050" spc="-26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050" spc="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13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50" spc="4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-26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b="1" spc="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b="1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b="1" spc="-19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050" b="1" spc="-6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50" b="1" spc="-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b="1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b="1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b="1" spc="-90" dirty="0">
                <a:solidFill>
                  <a:srgbClr val="FFFFFF"/>
                </a:solidFill>
                <a:latin typeface="Verdana"/>
                <a:cs typeface="Verdana"/>
              </a:rPr>
              <a:t>r  a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b="1" spc="-2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205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b="1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b="1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b="1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b="1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b="1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26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050" spc="2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50" spc="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50" spc="6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26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2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-10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-5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65" dirty="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5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-3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6688" y="2638234"/>
            <a:ext cx="6667499" cy="6096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9258935" cy="700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-120" dirty="0">
                <a:solidFill>
                  <a:srgbClr val="FFAB40"/>
                </a:solidFill>
              </a:rPr>
              <a:t>Regular</a:t>
            </a:r>
            <a:r>
              <a:rPr sz="4400" spc="-225" dirty="0">
                <a:solidFill>
                  <a:srgbClr val="FFAB40"/>
                </a:solidFill>
              </a:rPr>
              <a:t> </a:t>
            </a:r>
            <a:r>
              <a:rPr sz="4400" spc="-70" dirty="0">
                <a:solidFill>
                  <a:srgbClr val="FFAB40"/>
                </a:solidFill>
              </a:rPr>
              <a:t>Audits</a:t>
            </a:r>
            <a:r>
              <a:rPr sz="4400" spc="-225" dirty="0">
                <a:solidFill>
                  <a:srgbClr val="FFAB40"/>
                </a:solidFill>
              </a:rPr>
              <a:t> </a:t>
            </a:r>
            <a:r>
              <a:rPr sz="4400" spc="-60" dirty="0">
                <a:solidFill>
                  <a:srgbClr val="FFAB40"/>
                </a:solidFill>
              </a:rPr>
              <a:t>and</a:t>
            </a:r>
            <a:r>
              <a:rPr sz="4400" spc="-225" dirty="0">
                <a:solidFill>
                  <a:srgbClr val="FFAB40"/>
                </a:solidFill>
              </a:rPr>
              <a:t> </a:t>
            </a:r>
            <a:r>
              <a:rPr sz="4400" spc="-75" dirty="0">
                <a:solidFill>
                  <a:srgbClr val="FFAB40"/>
                </a:solidFill>
              </a:rPr>
              <a:t>Monitoring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954949" y="2602204"/>
            <a:ext cx="5349875" cy="2214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050" spc="-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2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1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spc="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b="1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b="1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b="1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b="1" spc="-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b="1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b="1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continuous 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monitoring </a:t>
            </a:r>
            <a:r>
              <a:rPr sz="2050" spc="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050" spc="-5" dirty="0">
                <a:solidFill>
                  <a:srgbClr val="FFFFFF"/>
                </a:solidFill>
                <a:latin typeface="Verdana"/>
                <a:cs typeface="Verdana"/>
              </a:rPr>
              <a:t>access </a:t>
            </a:r>
            <a:r>
              <a:rPr sz="2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12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90" dirty="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sz="205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1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3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50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-1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50" spc="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-1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11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1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20" dirty="0">
                <a:solidFill>
                  <a:srgbClr val="FFFFFF"/>
                </a:solidFill>
                <a:latin typeface="Verdana"/>
                <a:cs typeface="Verdana"/>
              </a:rPr>
              <a:t>t  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all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0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5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Verdana"/>
                <a:cs typeface="Verdana"/>
              </a:rPr>
              <a:t>processes</a:t>
            </a:r>
            <a:r>
              <a:rPr sz="20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40" dirty="0">
                <a:solidFill>
                  <a:srgbClr val="FFFFFF"/>
                </a:solidFill>
                <a:latin typeface="Verdana"/>
                <a:cs typeface="Verdana"/>
              </a:rPr>
              <a:t>comply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50" dirty="0">
                <a:solidFill>
                  <a:srgbClr val="FFFFFF"/>
                </a:solidFill>
                <a:latin typeface="Verdana"/>
                <a:cs typeface="Verdana"/>
              </a:rPr>
              <a:t>with </a:t>
            </a:r>
            <a:r>
              <a:rPr sz="205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spc="-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spc="10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050" spc="-20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050" spc="-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8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5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spc="1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5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b="1" spc="-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b="1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05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spc="-1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50" b="1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2050" b="1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50" b="1" spc="-6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b="1" spc="-5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spc="-31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6688" y="2638234"/>
            <a:ext cx="6667499" cy="6096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4860" y="3162275"/>
            <a:ext cx="6301105" cy="215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5"/>
              </a:spcBef>
            </a:pPr>
            <a:r>
              <a:rPr sz="2300" spc="-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300" spc="-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300" spc="-14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300" spc="45" dirty="0">
                <a:solidFill>
                  <a:srgbClr val="FFFFFF"/>
                </a:solidFill>
                <a:latin typeface="Verdana"/>
                <a:cs typeface="Verdana"/>
              </a:rPr>
              <a:t>esting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25" dirty="0">
                <a:solidFill>
                  <a:srgbClr val="FFFFFF"/>
                </a:solidFill>
                <a:latin typeface="Verdana"/>
                <a:cs typeface="Verdana"/>
              </a:rPr>
              <a:t>empl</a:t>
            </a:r>
            <a:r>
              <a:rPr sz="2300" b="1" spc="-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300" b="1" spc="-9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300" b="1" spc="-35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3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300" b="1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300" b="1" spc="-45" dirty="0">
                <a:solidFill>
                  <a:srgbClr val="FFFFFF"/>
                </a:solidFill>
                <a:latin typeface="Verdana"/>
                <a:cs typeface="Verdana"/>
              </a:rPr>
              <a:t>ainin</a:t>
            </a:r>
            <a:r>
              <a:rPr sz="2300" b="1" spc="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3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65" dirty="0">
                <a:solidFill>
                  <a:srgbClr val="FFFFFF"/>
                </a:solidFill>
                <a:latin typeface="Verdana"/>
                <a:cs typeface="Verdana"/>
              </a:rPr>
              <a:t>pr</a:t>
            </a:r>
            <a:r>
              <a:rPr sz="2300" b="1" spc="-45" dirty="0">
                <a:solidFill>
                  <a:srgbClr val="FFFFFF"/>
                </a:solidFill>
                <a:latin typeface="Verdana"/>
                <a:cs typeface="Verdana"/>
              </a:rPr>
              <a:t>og</a:t>
            </a:r>
            <a:r>
              <a:rPr sz="2300" b="1" spc="-11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300" b="1" spc="-45" dirty="0">
                <a:solidFill>
                  <a:srgbClr val="FFFFFF"/>
                </a:solidFill>
                <a:latin typeface="Verdana"/>
                <a:cs typeface="Verdana"/>
              </a:rPr>
              <a:t>ams  </a:t>
            </a:r>
            <a:r>
              <a:rPr sz="2300" spc="85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4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25" dirty="0">
                <a:solidFill>
                  <a:srgbClr val="FFFFFF"/>
                </a:solidFill>
                <a:latin typeface="Verdana"/>
                <a:cs typeface="Verdana"/>
              </a:rPr>
              <a:t>secu</a:t>
            </a:r>
            <a:r>
              <a:rPr sz="23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300" spc="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300" spc="-10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300" spc="80" dirty="0">
                <a:solidFill>
                  <a:srgbClr val="FFFFFF"/>
                </a:solidFill>
                <a:latin typeface="Verdana"/>
                <a:cs typeface="Verdana"/>
              </a:rPr>
              <a:t>omplian</a:t>
            </a:r>
            <a:r>
              <a:rPr sz="23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3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70" dirty="0">
                <a:solidFill>
                  <a:srgbClr val="FFFFFF"/>
                </a:solidFill>
                <a:latin typeface="Verdana"/>
                <a:cs typeface="Verdana"/>
              </a:rPr>
              <a:t>cru</a:t>
            </a:r>
            <a:r>
              <a:rPr sz="2300" spc="4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300" spc="-90" dirty="0">
                <a:solidFill>
                  <a:srgbClr val="FFFFFF"/>
                </a:solidFill>
                <a:latin typeface="Verdana"/>
                <a:cs typeface="Verdana"/>
              </a:rPr>
              <a:t>ial.  </a:t>
            </a:r>
            <a:r>
              <a:rPr sz="2300" spc="80" dirty="0">
                <a:solidFill>
                  <a:srgbClr val="FFFFFF"/>
                </a:solidFill>
                <a:latin typeface="Verdana"/>
                <a:cs typeface="Verdana"/>
              </a:rPr>
              <a:t>Educating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15" dirty="0">
                <a:solidFill>
                  <a:srgbClr val="FFFFFF"/>
                </a:solidFill>
                <a:latin typeface="Verdana"/>
                <a:cs typeface="Verdana"/>
              </a:rPr>
              <a:t>staf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Verdana"/>
                <a:cs typeface="Verdana"/>
              </a:rPr>
              <a:t>about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Verdana"/>
                <a:cs typeface="Verdana"/>
              </a:rPr>
              <a:t>po</a:t>
            </a:r>
            <a:r>
              <a:rPr sz="23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300" spc="25" dirty="0">
                <a:solidFill>
                  <a:srgbClr val="FFFFFF"/>
                </a:solidFill>
                <a:latin typeface="Verdana"/>
                <a:cs typeface="Verdana"/>
              </a:rPr>
              <a:t>ential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Verdana"/>
                <a:cs typeface="Verdana"/>
              </a:rPr>
              <a:t>th</a:t>
            </a:r>
            <a:r>
              <a:rPr sz="2300" spc="-5" dirty="0">
                <a:solidFill>
                  <a:srgbClr val="FFFFFF"/>
                </a:solidFill>
                <a:latin typeface="Verdana"/>
                <a:cs typeface="Verdana"/>
              </a:rPr>
              <a:t>re</a:t>
            </a:r>
            <a:r>
              <a:rPr sz="2300" spc="-90" dirty="0">
                <a:solidFill>
                  <a:srgbClr val="FFFFFF"/>
                </a:solidFill>
                <a:latin typeface="Verdana"/>
                <a:cs typeface="Verdana"/>
              </a:rPr>
              <a:t>ats,  </a:t>
            </a:r>
            <a:r>
              <a:rPr sz="2300" spc="5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2300" spc="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300" spc="11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40" dirty="0">
                <a:solidFill>
                  <a:srgbClr val="FFFFFF"/>
                </a:solidFill>
                <a:latin typeface="Verdana"/>
                <a:cs typeface="Verdana"/>
              </a:rPr>
              <a:t>phishi</a:t>
            </a:r>
            <a:r>
              <a:rPr sz="2300" b="1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300" b="1" spc="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300" b="1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30" dirty="0">
                <a:solidFill>
                  <a:srgbClr val="FFFFFF"/>
                </a:solidFill>
                <a:latin typeface="Verdana"/>
                <a:cs typeface="Verdana"/>
              </a:rPr>
              <a:t>soc</a:t>
            </a:r>
            <a:r>
              <a:rPr sz="2300" b="1" spc="-65" dirty="0">
                <a:solidFill>
                  <a:srgbClr val="FFFFFF"/>
                </a:solidFill>
                <a:latin typeface="Verdana"/>
                <a:cs typeface="Verdana"/>
              </a:rPr>
              <a:t>ial</a:t>
            </a:r>
            <a:r>
              <a:rPr sz="23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300" b="1" spc="-15" dirty="0">
                <a:solidFill>
                  <a:srgbClr val="FFFFFF"/>
                </a:solidFill>
                <a:latin typeface="Verdana"/>
                <a:cs typeface="Verdana"/>
              </a:rPr>
              <a:t>ngi</a:t>
            </a:r>
            <a:r>
              <a:rPr sz="2300" b="1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300" b="1" spc="-7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2300" b="1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300" b="1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300" b="1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300" b="1" spc="2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300" spc="-34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2300" spc="55" dirty="0">
                <a:solidFill>
                  <a:srgbClr val="FFFFFF"/>
                </a:solidFill>
                <a:latin typeface="Verdana"/>
                <a:cs typeface="Verdana"/>
              </a:rPr>
              <a:t>empowers </a:t>
            </a:r>
            <a:r>
              <a:rPr sz="2300" spc="100" dirty="0">
                <a:solidFill>
                  <a:srgbClr val="FFFFFF"/>
                </a:solidFill>
                <a:latin typeface="Verdana"/>
                <a:cs typeface="Verdana"/>
              </a:rPr>
              <a:t>them </a:t>
            </a:r>
            <a:r>
              <a:rPr sz="2300" spc="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2300" spc="40" dirty="0">
                <a:solidFill>
                  <a:srgbClr val="FFFFFF"/>
                </a:solidFill>
                <a:latin typeface="Verdana"/>
                <a:cs typeface="Verdana"/>
              </a:rPr>
              <a:t>protect </a:t>
            </a:r>
            <a:r>
              <a:rPr sz="2300" spc="-10" dirty="0">
                <a:solidFill>
                  <a:srgbClr val="FFFFFF"/>
                </a:solidFill>
                <a:latin typeface="Verdana"/>
                <a:cs typeface="Verdana"/>
              </a:rPr>
              <a:t>sensitive </a:t>
            </a:r>
            <a:r>
              <a:rPr sz="2300" spc="4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2300" spc="-7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Verdana"/>
                <a:cs typeface="Verdana"/>
              </a:rPr>
              <a:t>ef</a:t>
            </a:r>
            <a:r>
              <a:rPr sz="230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300" spc="75" dirty="0">
                <a:solidFill>
                  <a:srgbClr val="FFFFFF"/>
                </a:solidFill>
                <a:latin typeface="Verdana"/>
                <a:cs typeface="Verdana"/>
              </a:rPr>
              <a:t>ec</a:t>
            </a:r>
            <a:r>
              <a:rPr sz="2300" spc="-20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2300" spc="-7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300" spc="-25" dirty="0">
                <a:solidFill>
                  <a:srgbClr val="FFFFFF"/>
                </a:solidFill>
                <a:latin typeface="Verdana"/>
                <a:cs typeface="Verdana"/>
              </a:rPr>
              <a:t>ely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8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3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300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300" spc="60" dirty="0">
                <a:solidFill>
                  <a:srgbClr val="FFFFFF"/>
                </a:solidFill>
                <a:latin typeface="Verdana"/>
                <a:cs typeface="Verdana"/>
              </a:rPr>
              <a:t>ogni</a:t>
            </a:r>
            <a:r>
              <a:rPr sz="2300" spc="35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2300" spc="3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3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50" dirty="0">
                <a:solidFill>
                  <a:srgbClr val="FFFFFF"/>
                </a:solidFill>
                <a:latin typeface="Verdana"/>
                <a:cs typeface="Verdana"/>
              </a:rPr>
              <a:t>secu</a:t>
            </a:r>
            <a:r>
              <a:rPr sz="2300" b="1" spc="-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300" b="1" spc="-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300" b="1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300" b="1" spc="-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300" b="1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300" b="1" spc="-1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300" b="1" spc="-3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2300" b="1" spc="-9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300" b="1" spc="-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300" spc="-3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3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5280025" cy="13138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40"/>
              </a:spcBef>
            </a:pPr>
            <a:r>
              <a:rPr sz="4200" spc="-100" dirty="0">
                <a:solidFill>
                  <a:srgbClr val="FFAB40"/>
                </a:solidFill>
              </a:rPr>
              <a:t>Employee </a:t>
            </a:r>
            <a:r>
              <a:rPr sz="4200" spc="-95" dirty="0">
                <a:solidFill>
                  <a:srgbClr val="FFAB40"/>
                </a:solidFill>
              </a:rPr>
              <a:t> </a:t>
            </a:r>
            <a:r>
              <a:rPr sz="4200" spc="-245" dirty="0">
                <a:solidFill>
                  <a:srgbClr val="FFAB40"/>
                </a:solidFill>
              </a:rPr>
              <a:t>T</a:t>
            </a:r>
            <a:r>
              <a:rPr sz="4200" spc="-380" dirty="0">
                <a:solidFill>
                  <a:srgbClr val="FFAB40"/>
                </a:solidFill>
              </a:rPr>
              <a:t>r</a:t>
            </a:r>
            <a:r>
              <a:rPr sz="4200" spc="-175" dirty="0">
                <a:solidFill>
                  <a:srgbClr val="FFAB40"/>
                </a:solidFill>
              </a:rPr>
              <a:t>a</a:t>
            </a:r>
            <a:r>
              <a:rPr sz="4200" spc="-130" dirty="0">
                <a:solidFill>
                  <a:srgbClr val="FFAB40"/>
                </a:solidFill>
              </a:rPr>
              <a:t>i</a:t>
            </a:r>
            <a:r>
              <a:rPr sz="4200" spc="-75" dirty="0">
                <a:solidFill>
                  <a:srgbClr val="FFAB40"/>
                </a:solidFill>
              </a:rPr>
              <a:t>n</a:t>
            </a:r>
            <a:r>
              <a:rPr sz="4200" spc="-130" dirty="0">
                <a:solidFill>
                  <a:srgbClr val="FFAB40"/>
                </a:solidFill>
              </a:rPr>
              <a:t>i</a:t>
            </a:r>
            <a:r>
              <a:rPr sz="4200" spc="-45" dirty="0">
                <a:solidFill>
                  <a:srgbClr val="FFAB40"/>
                </a:solidFill>
              </a:rPr>
              <a:t>n</a:t>
            </a:r>
            <a:r>
              <a:rPr sz="4200" spc="25" dirty="0">
                <a:solidFill>
                  <a:srgbClr val="FFAB40"/>
                </a:solidFill>
              </a:rPr>
              <a:t>g</a:t>
            </a:r>
            <a:r>
              <a:rPr sz="4200" spc="-215" dirty="0">
                <a:solidFill>
                  <a:srgbClr val="FFAB40"/>
                </a:solidFill>
              </a:rPr>
              <a:t> </a:t>
            </a:r>
            <a:r>
              <a:rPr sz="4200" spc="-10" dirty="0">
                <a:solidFill>
                  <a:srgbClr val="FFAB40"/>
                </a:solidFill>
              </a:rPr>
              <a:t>P</a:t>
            </a:r>
            <a:r>
              <a:rPr sz="4200" spc="-260" dirty="0">
                <a:solidFill>
                  <a:srgbClr val="FFAB40"/>
                </a:solidFill>
              </a:rPr>
              <a:t>r</a:t>
            </a:r>
            <a:r>
              <a:rPr sz="4200" spc="-95" dirty="0">
                <a:solidFill>
                  <a:srgbClr val="FFAB40"/>
                </a:solidFill>
              </a:rPr>
              <a:t>o</a:t>
            </a:r>
            <a:r>
              <a:rPr sz="4200" spc="20" dirty="0">
                <a:solidFill>
                  <a:srgbClr val="FFAB40"/>
                </a:solidFill>
              </a:rPr>
              <a:t>g</a:t>
            </a:r>
            <a:r>
              <a:rPr sz="4200" spc="-380" dirty="0">
                <a:solidFill>
                  <a:srgbClr val="FFAB40"/>
                </a:solidFill>
              </a:rPr>
              <a:t>r</a:t>
            </a:r>
            <a:r>
              <a:rPr sz="4200" spc="-175" dirty="0">
                <a:solidFill>
                  <a:srgbClr val="FFAB40"/>
                </a:solidFill>
              </a:rPr>
              <a:t>a</a:t>
            </a:r>
            <a:r>
              <a:rPr sz="4200" spc="-60" dirty="0">
                <a:solidFill>
                  <a:srgbClr val="FFAB40"/>
                </a:solidFill>
              </a:rPr>
              <a:t>m</a:t>
            </a:r>
            <a:r>
              <a:rPr sz="4200" spc="-195" dirty="0">
                <a:solidFill>
                  <a:srgbClr val="FFAB40"/>
                </a:solidFill>
              </a:rPr>
              <a:t>s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4229" y="914170"/>
            <a:ext cx="5638799" cy="8458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4974" y="1075931"/>
            <a:ext cx="7235825" cy="14814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  <a:tabLst>
                <a:tab pos="4069715" algn="l"/>
                <a:tab pos="5756275" algn="l"/>
              </a:tabLst>
            </a:pPr>
            <a:r>
              <a:rPr sz="4800" spc="-15" dirty="0">
                <a:solidFill>
                  <a:srgbClr val="FFAB40"/>
                </a:solidFill>
              </a:rPr>
              <a:t>C</a:t>
            </a:r>
            <a:r>
              <a:rPr sz="4800" spc="-105" dirty="0">
                <a:solidFill>
                  <a:srgbClr val="FFAB40"/>
                </a:solidFill>
              </a:rPr>
              <a:t>o</a:t>
            </a:r>
            <a:r>
              <a:rPr sz="4800" spc="-50" dirty="0">
                <a:solidFill>
                  <a:srgbClr val="FFAB40"/>
                </a:solidFill>
              </a:rPr>
              <a:t>n</a:t>
            </a:r>
            <a:r>
              <a:rPr sz="4800" spc="60" dirty="0">
                <a:solidFill>
                  <a:srgbClr val="FFAB40"/>
                </a:solidFill>
              </a:rPr>
              <a:t>c</a:t>
            </a:r>
            <a:r>
              <a:rPr sz="4800" spc="-145" dirty="0">
                <a:solidFill>
                  <a:srgbClr val="FFAB40"/>
                </a:solidFill>
              </a:rPr>
              <a:t>l</a:t>
            </a:r>
            <a:r>
              <a:rPr sz="4800" spc="-105" dirty="0">
                <a:solidFill>
                  <a:srgbClr val="FFAB40"/>
                </a:solidFill>
              </a:rPr>
              <a:t>u</a:t>
            </a:r>
            <a:r>
              <a:rPr sz="4800" spc="-229" dirty="0">
                <a:solidFill>
                  <a:srgbClr val="FFAB40"/>
                </a:solidFill>
              </a:rPr>
              <a:t>s</a:t>
            </a:r>
            <a:r>
              <a:rPr sz="4800" spc="-145" dirty="0">
                <a:solidFill>
                  <a:srgbClr val="FFAB40"/>
                </a:solidFill>
              </a:rPr>
              <a:t>i</a:t>
            </a:r>
            <a:r>
              <a:rPr sz="4800" spc="-105" dirty="0">
                <a:solidFill>
                  <a:srgbClr val="FFAB40"/>
                </a:solidFill>
              </a:rPr>
              <a:t>o</a:t>
            </a:r>
            <a:r>
              <a:rPr sz="4800" spc="-80" dirty="0">
                <a:solidFill>
                  <a:srgbClr val="FFAB40"/>
                </a:solidFill>
              </a:rPr>
              <a:t>n</a:t>
            </a:r>
            <a:r>
              <a:rPr sz="4800" dirty="0">
                <a:solidFill>
                  <a:srgbClr val="FFAB40"/>
                </a:solidFill>
              </a:rPr>
              <a:t>	</a:t>
            </a:r>
            <a:r>
              <a:rPr sz="4800" spc="-200" dirty="0">
                <a:solidFill>
                  <a:srgbClr val="FFAB40"/>
                </a:solidFill>
              </a:rPr>
              <a:t>a</a:t>
            </a:r>
            <a:r>
              <a:rPr sz="4800" spc="-50" dirty="0">
                <a:solidFill>
                  <a:srgbClr val="FFAB40"/>
                </a:solidFill>
              </a:rPr>
              <a:t>n</a:t>
            </a:r>
            <a:r>
              <a:rPr sz="4800" spc="-5" dirty="0">
                <a:solidFill>
                  <a:srgbClr val="FFAB40"/>
                </a:solidFill>
              </a:rPr>
              <a:t>d</a:t>
            </a:r>
            <a:r>
              <a:rPr sz="4800" dirty="0">
                <a:solidFill>
                  <a:srgbClr val="FFAB40"/>
                </a:solidFill>
              </a:rPr>
              <a:t>	</a:t>
            </a:r>
            <a:r>
              <a:rPr sz="4800" spc="30" dirty="0">
                <a:solidFill>
                  <a:srgbClr val="FFAB40"/>
                </a:solidFill>
              </a:rPr>
              <a:t>B</a:t>
            </a:r>
            <a:r>
              <a:rPr sz="4800" spc="-110" dirty="0">
                <a:solidFill>
                  <a:srgbClr val="FFAB40"/>
                </a:solidFill>
              </a:rPr>
              <a:t>e</a:t>
            </a:r>
            <a:r>
              <a:rPr sz="4800" spc="-229" dirty="0">
                <a:solidFill>
                  <a:srgbClr val="FFAB40"/>
                </a:solidFill>
              </a:rPr>
              <a:t>s</a:t>
            </a:r>
            <a:r>
              <a:rPr sz="4800" spc="-35" dirty="0">
                <a:solidFill>
                  <a:srgbClr val="FFAB40"/>
                </a:solidFill>
              </a:rPr>
              <a:t>t  </a:t>
            </a:r>
            <a:r>
              <a:rPr sz="4800" spc="-110" dirty="0">
                <a:solidFill>
                  <a:srgbClr val="FFAB40"/>
                </a:solidFill>
              </a:rPr>
              <a:t>Practices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0174947" y="1199489"/>
            <a:ext cx="5560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6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securing</a:t>
            </a:r>
            <a:r>
              <a:rPr sz="16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sensitive</a:t>
            </a:r>
            <a:r>
              <a:rPr sz="16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6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600" spc="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healthcare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74947" y="1447139"/>
            <a:ext cx="555942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00"/>
              </a:lnSpc>
              <a:spcBef>
                <a:spcPts val="100"/>
              </a:spcBef>
              <a:tabLst>
                <a:tab pos="1168400" algn="l"/>
                <a:tab pos="1612900" algn="l"/>
                <a:tab pos="3242945" algn="l"/>
                <a:tab pos="4581525" algn="l"/>
              </a:tabLst>
            </a:pP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requires	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a	</a:t>
            </a:r>
            <a:r>
              <a:rPr sz="1600" spc="20" dirty="0">
                <a:solidFill>
                  <a:srgbClr val="FFFFFF"/>
                </a:solidFill>
                <a:latin typeface="Verdana"/>
                <a:cs typeface="Verdana"/>
              </a:rPr>
              <a:t>multifaceted	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approach,	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00"/>
              </a:lnSpc>
            </a:pPr>
            <a:r>
              <a:rPr sz="1600" b="1" spc="-30" dirty="0">
                <a:solidFill>
                  <a:srgbClr val="FFFFFF"/>
                </a:solidFill>
                <a:latin typeface="Verdana"/>
                <a:cs typeface="Verdana"/>
              </a:rPr>
              <a:t>compliance</a:t>
            </a:r>
            <a:r>
              <a:rPr sz="1600" b="1" spc="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75" dirty="0">
                <a:solidFill>
                  <a:srgbClr val="FFFFFF"/>
                </a:solidFill>
                <a:latin typeface="Verdana"/>
                <a:cs typeface="Verdana"/>
              </a:rPr>
              <a:t>strategies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60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encryption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60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Verdana"/>
                <a:cs typeface="Verdana"/>
              </a:rPr>
              <a:t>access</a:t>
            </a:r>
            <a:r>
              <a:rPr sz="1600" b="1" spc="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-6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74946" y="1932914"/>
            <a:ext cx="5560060" cy="755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05"/>
              </a:spcBef>
            </a:pP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b="1" spc="-45" dirty="0">
                <a:solidFill>
                  <a:srgbClr val="FFFFFF"/>
                </a:solidFill>
                <a:latin typeface="Verdana"/>
                <a:cs typeface="Verdana"/>
              </a:rPr>
              <a:t>employee </a:t>
            </a:r>
            <a:r>
              <a:rPr sz="1600" b="1" spc="-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.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600" spc="45" dirty="0">
                <a:solidFill>
                  <a:srgbClr val="FFFFFF"/>
                </a:solidFill>
                <a:latin typeface="Verdana"/>
                <a:cs typeface="Verdana"/>
              </a:rPr>
              <a:t>implementing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these 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best </a:t>
            </a:r>
            <a:r>
              <a:rPr sz="16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practices, 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organizations </a:t>
            </a:r>
            <a:r>
              <a:rPr sz="1600" spc="35" dirty="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600" spc="3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600" b="1" spc="-45" dirty="0">
                <a:solidFill>
                  <a:srgbClr val="FFFFFF"/>
                </a:solidFill>
                <a:latin typeface="Verdana"/>
                <a:cs typeface="Verdana"/>
              </a:rPr>
              <a:t>integrity </a:t>
            </a:r>
            <a:r>
              <a:rPr sz="1600" spc="4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6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600" b="1" spc="-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b="1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b="1" spc="5" dirty="0">
                <a:solidFill>
                  <a:srgbClr val="FFFFFF"/>
                </a:solidFill>
                <a:latin typeface="Verdana"/>
                <a:cs typeface="Verdana"/>
              </a:rPr>
              <a:t>ﬁ</a:t>
            </a:r>
            <a:r>
              <a:rPr sz="1600" b="1" spc="-1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600" b="1" spc="-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b="1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b="1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b="1" spc="-7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b="1" spc="-55" dirty="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sz="1600" b="1" spc="-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b="1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00" b="1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1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600" spc="13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600" spc="-1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6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600" spc="6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600" spc="-24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8000" cy="102869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1337" y="2703614"/>
            <a:ext cx="3838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Than</a:t>
            </a:r>
            <a:r>
              <a:rPr spc="-35" dirty="0"/>
              <a:t>k</a:t>
            </a:r>
            <a:r>
              <a:rPr spc="-535" dirty="0"/>
              <a:t>s!</a:t>
            </a:r>
          </a:p>
        </p:txBody>
      </p:sp>
      <p:sp>
        <p:nvSpPr>
          <p:cNvPr id="4" name="object 4"/>
          <p:cNvSpPr/>
          <p:nvPr/>
        </p:nvSpPr>
        <p:spPr>
          <a:xfrm>
            <a:off x="1624037" y="4315040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364</Words>
  <Application>Microsoft Office PowerPoint</Application>
  <PresentationFormat>Custom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Times New Roman</vt:lpstr>
      <vt:lpstr>Verdana</vt:lpstr>
      <vt:lpstr>Office Theme</vt:lpstr>
      <vt:lpstr>PowerPoint Presentation</vt:lpstr>
      <vt:lpstr>Introduction to  Data Security</vt:lpstr>
      <vt:lpstr>Understanding Compliance Regulations</vt:lpstr>
      <vt:lpstr>Data Encryption  Techniques</vt:lpstr>
      <vt:lpstr>Access Control Mechanisms</vt:lpstr>
      <vt:lpstr>Regular Audits and Monitoring</vt:lpstr>
      <vt:lpstr>Employee  Training Programs</vt:lpstr>
      <vt:lpstr>Conclusion and Best  Practices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Nandakumaran Sathyan</dc:creator>
  <cp:lastModifiedBy>nandakumaran sathyan</cp:lastModifiedBy>
  <cp:revision>2</cp:revision>
  <dcterms:created xsi:type="dcterms:W3CDTF">2024-07-29T07:09:59Z</dcterms:created>
  <dcterms:modified xsi:type="dcterms:W3CDTF">2024-07-29T07:37:20Z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2024-07-29T00:00:00Z</vt:filetime>
  </property>
</Properties>
</file>