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XbRmVth03ssD6a5mBzKZoL9lb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537763-6734-47EF-8B11-95725635E76C}">
  <a:tblStyle styleId="{95537763-6734-47EF-8B11-95725635E76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병신</a:t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병신</a:t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병신</a:t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병신</a:t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340261" y="1751148"/>
            <a:ext cx="9906000" cy="201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-KR" sz="8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한국코드페어</a:t>
            </a:r>
            <a:endParaRPr b="1" i="0" sz="8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3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ASCM(Automatic Shoe Cleaning Machine)</a:t>
            </a:r>
            <a:endParaRPr b="1" i="0" sz="3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94315" y="4138481"/>
            <a:ext cx="3397892" cy="9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팀명: Sandpaper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팀원: 조윤혁,김강현,양예성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88" name="Google Shape;88;p1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0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204" name="Google Shape;204;p10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KFrx4UOw984oNdmPwfKx5wq_DMVDniEh39cKmH0ry_XTQgriI_scioV9RpNsaKihk8jhSsN5G7b3e0Uu8Xsav6_HmdFDXbhQ3SFSP_ua7AZhfTsD8Gx6KBgnH4XjQgcZT4FmsY35LLyFzlOahg" id="208" name="Google Shape;2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28" y="1450731"/>
            <a:ext cx="5055208" cy="442106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095807" y="1450731"/>
            <a:ext cx="17171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작품 결론 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6095807" y="2130725"/>
            <a:ext cx="5431175" cy="3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기존 제품과 달리 부피가 작아 배치가 용이함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짧은 시간 내로 신발을 자동으로 청소해준다는 점에서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실용성과 응용 가능성이 높음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집이나 학교 문 앞 뿐만 아니라 공공장소에 배치하여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지나갈 때마다 신발 청소를 하며 작품을 실생활에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적용 및 응용할 수 있을 것이라 예상함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ASCM 프로토타입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1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217" name="Google Shape;217;p11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465993" y="567127"/>
            <a:ext cx="10894734" cy="3016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하드웨어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현재는 작품 크기상 신발 한 쪽만 가능함. 최종 작품은 다음 번에는 두 쪽 다 한번에 청소하는 기능을 추가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신발 밑면 전체 완벽한 청소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물청소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465993" y="3376048"/>
            <a:ext cx="7280223" cy="3016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소프트웨어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아두이노와 Python간의 무선통신기능 개선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날씨에 따른 청소방법 세분화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실시간 날씨 스크랩 알고리즘 개선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추후 개선사항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문제제기 또는 목표 설정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65993" y="1195743"/>
            <a:ext cx="10235100" cy="16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작품의 목적(주제)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코로나 시대에서 외부의 바이러스나 세균의 신발을 통한 확산 및 접촉을 방지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청결하고 쾌적하게 신발과 실내화를 사용하기 위해 개발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65993" y="3299818"/>
            <a:ext cx="10235100" cy="2446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배경 및 필요성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외부로 외출을 한 후, 신발이 많이 더러워짐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동일한 신발을 신고 다시 외출을 하게 되면 불쾌감이 들 수 있음.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청결 유지와 불쾌감을 해결하기 위해 신발자동청소기 작품을 만들게 됨.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99" name="Google Shape;99;p2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465993" y="842948"/>
            <a:ext cx="10672627" cy="5909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다양한 해결방법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솔을 회전시켜 신발의 바닥을 청소하는 방법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신발전체를 물청소하는 방법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UV LED를 사용해 신발전체를 살균하는 방법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청소약품을 사용해 청소하는 방법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세탁기를 사용해 신발을 청소하는 방법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작품에 사용한 해결방법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저희 작품이 문제를 해결방법은 솔을 회전시켜 신발의 바닥을 청소하는 방법임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신발의 밑바닥을 가장 편리하고 깔끔하게 청소하기 위해 선택.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솔로만 청소하면 바닥면만 청소하게 되어 신발의 전체적인 청소가 불가능함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▶ 신발의 전체적인 청소를 할 수 있는 기능을 추가하여 작품을 개발함.</a:t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09" name="Google Shape;109;p3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문제제기 또는 목표 설정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19" name="Google Shape;119;p4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40208" y="3082825"/>
            <a:ext cx="8343951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차별점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날씨 데이터를 통해 날씨에 따라 다른 청소를 진행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기존에 있는 시제품에 비해 크기가 작다는 장점이 있어 보관 및 유지보수에 용이함.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시제품은 신발을 신은 채로 올라가서 세척을 해야함.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신발을 신은 채로 올라가 세척하기 때문에 세척 중 움직이지 못한다는 제약이 생김.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기존 시제품엔 세척기능만 있지만 본 작품에는 UV 소독 기능이 탑재됨.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40208" y="1240193"/>
            <a:ext cx="78646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유사점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시중에 있는 습식 신발바닥세척기와 기능적인 측면에서 유사한 점이 있음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시중의 제품과 저희의 작품은 롤링 브러쉬를 사용해 신발을 닦는 공통점이 있음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유사 제품 및 차별점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31" name="Google Shape;131;p5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808376" y="1218198"/>
            <a:ext cx="10649742" cy="16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작동원리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신발을 장치에 올려놓으면 날씨를 실시간으로 불러옴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솔이 돌아가며 신발 밑부분을 청소하고 UV LED가 신발 전체를 소독함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5"/>
          <p:cNvGraphicFramePr/>
          <p:nvPr/>
        </p:nvGraphicFramePr>
        <p:xfrm>
          <a:off x="808376" y="3645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{95537763-6734-47EF-8B11-95725635E76C}</a:tableStyleId>
              </a:tblPr>
              <a:tblGrid>
                <a:gridCol w="4064000"/>
                <a:gridCol w="4064000"/>
              </a:tblGrid>
              <a:tr h="44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하드웨어 설계과정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소프트웨어 설계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· 먼지통 설계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· 알고리즘 설계 및 아두이노 코드 작성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· 솔 박스 설계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· Python 크롤링 및 실시간 코드 작성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· 신발 거치대 설계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· 아두이노와 Python 언어 연동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· UV LED층 설계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· Control Box 설계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7" name="Google Shape;137;p5"/>
          <p:cNvSpPr/>
          <p:nvPr/>
        </p:nvSpPr>
        <p:spPr>
          <a:xfrm>
            <a:off x="808376" y="2972494"/>
            <a:ext cx="119616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제작순서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작품 설계 방법 및 절차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7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44" name="Google Shape;144;p7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하드웨어 설계(2)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7"/>
          <p:cNvGraphicFramePr/>
          <p:nvPr/>
        </p:nvGraphicFramePr>
        <p:xfrm>
          <a:off x="891718" y="13760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{95537763-6734-47EF-8B11-95725635E76C}</a:tableStyleId>
              </a:tblPr>
              <a:tblGrid>
                <a:gridCol w="2641600"/>
                <a:gridCol w="2641600"/>
                <a:gridCol w="2641600"/>
                <a:gridCol w="2641600"/>
              </a:tblGrid>
              <a:tr h="8417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하드웨어 설계과정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</a:tr>
              <a:tr h="5339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UV LED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 Box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220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63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· 신발 전체를 살균하기 위한 UV LED회로가 설치되어 있는 층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· 위쪽에 경첩으로 연결되어 있는 아크릴판으로 회로를 보호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· 장치를 제어하는 곳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· 솔박스와 먼지통 앞에 위치함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· 내부에 작품이 동작될 수 있는 모든 회로를 안전하게 보관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/>
        </p:nvSpPr>
        <p:spPr>
          <a:xfrm>
            <a:off x="792287" y="1323381"/>
            <a:ext cx="8087943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하드웨어 설계는 솔리드 웍스(Solid Works)프로그램을 통해 설계함.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6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56" name="Google Shape;156;p6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하드웨어 설계(1)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1021163" y="2010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{95537763-6734-47EF-8B11-95725635E76C}</a:tableStyleId>
              </a:tblPr>
              <a:tblGrid>
                <a:gridCol w="3418975"/>
                <a:gridCol w="3418975"/>
                <a:gridCol w="3418975"/>
              </a:tblGrid>
              <a:tr h="6303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하드웨어 설계과정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1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먼지통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솔박스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신발거치대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215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4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신발 바닥면 청소 시 발생되는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이물질을 보관하는 먼지통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(탈부착으로 관리 용이)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통 속에 솔이 달려있는 축이 연결되어 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축이 돌아가며 신발 바닥면을 청소할 수 있는 박스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신발을 올려두고 청소하는 공간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가운데 공간에서 솔이 돌아가며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신발 바닥면 청소 진행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215923" y="1163481"/>
            <a:ext cx="1009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회로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15576" r="15499" t="0"/>
          <a:stretch/>
        </p:blipFill>
        <p:spPr>
          <a:xfrm>
            <a:off x="420075" y="1717450"/>
            <a:ext cx="5704596" cy="442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8823" y="1717449"/>
            <a:ext cx="2676632" cy="442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29625" y="1717449"/>
            <a:ext cx="2623096" cy="4429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5728678" y="1163481"/>
            <a:ext cx="2953504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Arduino Code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8"/>
          <p:cNvGrpSpPr/>
          <p:nvPr/>
        </p:nvGrpSpPr>
        <p:grpSpPr>
          <a:xfrm rot="5400000">
            <a:off x="11289324" y="5928831"/>
            <a:ext cx="812191" cy="834603"/>
            <a:chOff x="9214339" y="653447"/>
            <a:chExt cx="812191" cy="834603"/>
          </a:xfrm>
        </p:grpSpPr>
        <p:sp>
          <p:nvSpPr>
            <p:cNvPr id="172" name="Google Shape;172;p8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5" name="Google Shape;175;p8"/>
          <p:cNvPicPr preferRelativeResize="0"/>
          <p:nvPr/>
        </p:nvPicPr>
        <p:blipFill rotWithShape="1">
          <a:blip r:embed="rId6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9622709" y="6238339"/>
            <a:ext cx="12827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모터 돌리는 함수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소프트웨어 설계(1)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/>
        </p:nvSpPr>
        <p:spPr>
          <a:xfrm>
            <a:off x="-169752" y="880681"/>
            <a:ext cx="1747916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9"/>
          <p:cNvGrpSpPr/>
          <p:nvPr/>
        </p:nvGrpSpPr>
        <p:grpSpPr>
          <a:xfrm rot="5400000">
            <a:off x="11095368" y="5928831"/>
            <a:ext cx="812191" cy="834603"/>
            <a:chOff x="9214339" y="653447"/>
            <a:chExt cx="812191" cy="834603"/>
          </a:xfrm>
        </p:grpSpPr>
        <p:sp>
          <p:nvSpPr>
            <p:cNvPr id="184" name="Google Shape;184;p9"/>
            <p:cNvSpPr/>
            <p:nvPr/>
          </p:nvSpPr>
          <p:spPr>
            <a:xfrm>
              <a:off x="9214339" y="653447"/>
              <a:ext cx="360000" cy="360000"/>
            </a:xfrm>
            <a:prstGeom prst="ellipse">
              <a:avLst/>
            </a:prstGeom>
            <a:solidFill>
              <a:srgbClr val="455A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9666530" y="653447"/>
              <a:ext cx="360000" cy="360000"/>
            </a:xfrm>
            <a:prstGeom prst="ellipse">
              <a:avLst/>
            </a:prstGeom>
            <a:solidFill>
              <a:srgbClr val="E995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9666530" y="1128050"/>
              <a:ext cx="360000" cy="360000"/>
            </a:xfrm>
            <a:prstGeom prst="ellipse">
              <a:avLst/>
            </a:prstGeom>
            <a:solidFill>
              <a:srgbClr val="05C5B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-2703" l="0" r="77069" t="0"/>
          <a:stretch/>
        </p:blipFill>
        <p:spPr>
          <a:xfrm>
            <a:off x="115937" y="79131"/>
            <a:ext cx="350056" cy="334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9fCpBLvIC7PaCniags54ZQOTuv8zMl89dE5YX1yG_wctPYhqvr38CwkFHpjoyfXJVY6qyrvXLLn5O7azHzb_F71IIdpT2b5oWBCPafoNMlYG5W-oZFXKZg5mEchSeQlPBegCpENDEKhAM4mMqVXfpg"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7447" y="1398690"/>
            <a:ext cx="4082189" cy="5353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G5ZpF4b-TzjbxUb56H17TLPp06MZJPhudbK2-eo_u0ANaWqCUqgvK5uH9J2u_US74FQlYzHUNyE4cenFaJ6EpIlB_MxbRJYeEkzZzbox0LBA3HOigLwm4Ahl466WsYqSA3KuXh3hMK80tL9DrnzY8A" id="189" name="Google Shape;1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09" y="1398691"/>
            <a:ext cx="3754562" cy="2652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_5n6tS74HbJ8WCSRJRaNnfoJWt9GZb4fecyV4EKBc1YVkSsRKqGx6xqGvN9O1-qumnvpSOzMQXq8jb2fV2MYu5SbXmtEd1Dp7JNGL9uu5X4LdAfEv41vWfELcLTqWIiJhiTf1rZmQU4J45o-H-usvw" id="190" name="Google Shape;19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09" y="4200483"/>
            <a:ext cx="3748564" cy="2551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9khmNVbbs5X1mKkOrbJ0K_0Cl4Ct_4wxFqqnoFIVNj8pesU1k-gPiPz4u6u94cWU6jaBkoz1O2vjJQtiZlkGpxyWGUcBpqLeymRBdE3NLEhl1xzblig1_URlLhSAmm5ggtapi4fHoAty-L0TAM3_rQ" id="191" name="Google Shape;19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2674" y="1398691"/>
            <a:ext cx="3943670" cy="2652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I1HEndQO8FOzb13qHnQCu4AOZm8iYpdIx-YmSfO4QQrevSwgIpbpIyTwIfPWEMFQJRtKHVJpXWaPx790OOXH2jkV3dBVheXH3L1--wNW0BGdIIOP0bseuZzIQAXmG65IuGjK3ICUJJkijbiPXEDdjQ" id="192" name="Google Shape;19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2674" y="4200483"/>
            <a:ext cx="3943670" cy="255174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272037" y="1439686"/>
            <a:ext cx="8643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Module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8155975" y="1506399"/>
            <a:ext cx="12698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데이터 크롤링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4304151" y="1398691"/>
            <a:ext cx="7889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실시간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272037" y="4256055"/>
            <a:ext cx="973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GUI 설계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228659" y="4256054"/>
            <a:ext cx="11224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시리얼 통신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465993" y="167033"/>
            <a:ext cx="4730262" cy="8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소프트웨어 설계(2)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