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7" r:id="rId2"/>
    <p:sldId id="258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embeddedFontLst>
    <p:embeddedFont>
      <p:font typeface="Malgun Gothic" panose="020B0503020000020004" pitchFamily="50" charset="-127"/>
      <p:regular r:id="rId14"/>
      <p:bold r:id="rId15"/>
    </p:embeddedFont>
    <p:embeddedFont>
      <p:font typeface="배달의민족 주아" panose="020B0600000101010101" charset="-127"/>
      <p:regular r:id="rId16"/>
    </p:embeddedFont>
    <p:embeddedFont>
      <p:font typeface="한컴산뜻돋움" panose="020B0600000101010101" charset="-127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AAC"/>
    <a:srgbClr val="5776FA"/>
    <a:srgbClr val="E99527"/>
    <a:srgbClr val="05C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5" autoAdjust="0"/>
  </p:normalViewPr>
  <p:slideViewPr>
    <p:cSldViewPr snapToGrid="0">
      <p:cViewPr>
        <p:scale>
          <a:sx n="84" d="100"/>
          <a:sy n="84" d="100"/>
        </p:scale>
        <p:origin x="62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cac9c8a2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병신</a:t>
            </a:r>
            <a:endParaRPr dirty="0"/>
          </a:p>
        </p:txBody>
      </p:sp>
      <p:sp>
        <p:nvSpPr>
          <p:cNvPr id="148" name="Google Shape;148;g13cac9c8a2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7418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cac9c8a2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병신</a:t>
            </a:r>
            <a:endParaRPr dirty="0"/>
          </a:p>
        </p:txBody>
      </p:sp>
      <p:sp>
        <p:nvSpPr>
          <p:cNvPr id="148" name="Google Shape;148;g13cac9c8a2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2469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68b417a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368b417a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bc602343c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3bc602343c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bc602343c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g13bc602343c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19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bc602343c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g13bc602343c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cac9c8a2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13cac9c8a2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cac9c8a2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3cac9c8a2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cac9c8a2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병신</a:t>
            </a:r>
            <a:endParaRPr/>
          </a:p>
        </p:txBody>
      </p:sp>
      <p:sp>
        <p:nvSpPr>
          <p:cNvPr id="148" name="Google Shape;148;g13cac9c8a2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cac9c8a2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병신</a:t>
            </a:r>
            <a:endParaRPr/>
          </a:p>
        </p:txBody>
      </p:sp>
      <p:sp>
        <p:nvSpPr>
          <p:cNvPr id="148" name="Google Shape;148;g13cac9c8a2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052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340261" y="1751148"/>
            <a:ext cx="9906000" cy="201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1" i="0" u="none" strike="noStrike" cap="none" dirty="0">
                <a:solidFill>
                  <a:schemeClr val="l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한국코드페어</a:t>
            </a:r>
            <a:endParaRPr sz="8000" b="1" i="0" u="none" strike="noStrike" cap="none" dirty="0">
              <a:solidFill>
                <a:schemeClr val="l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3500" b="1" dirty="0">
                <a:solidFill>
                  <a:srgbClr val="CCCC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ASCM(</a:t>
            </a:r>
            <a:r>
              <a:rPr lang="ko-KR" sz="3500" b="1" dirty="0" err="1">
                <a:solidFill>
                  <a:srgbClr val="CCCC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Automatic</a:t>
            </a:r>
            <a:r>
              <a:rPr lang="ko-KR" sz="3500" b="1" dirty="0">
                <a:solidFill>
                  <a:srgbClr val="CCCC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ko-KR" sz="3500" b="1" dirty="0" err="1">
                <a:solidFill>
                  <a:srgbClr val="CCCC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Shoe</a:t>
            </a:r>
            <a:r>
              <a:rPr lang="ko-KR" sz="3500" b="1" dirty="0">
                <a:solidFill>
                  <a:srgbClr val="CCCC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ko-KR" sz="3500" b="1" dirty="0" err="1">
                <a:solidFill>
                  <a:srgbClr val="CCCC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Cleaning</a:t>
            </a:r>
            <a:r>
              <a:rPr lang="ko-KR" sz="3500" b="1" dirty="0">
                <a:solidFill>
                  <a:srgbClr val="CCCC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ko-KR" sz="3500" b="1" dirty="0" err="1">
                <a:solidFill>
                  <a:srgbClr val="CCCC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Machine</a:t>
            </a:r>
            <a:r>
              <a:rPr lang="ko-KR" sz="3500" b="1" dirty="0">
                <a:solidFill>
                  <a:srgbClr val="CCCC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)</a:t>
            </a:r>
            <a:endParaRPr sz="3500" b="1" dirty="0">
              <a:solidFill>
                <a:srgbClr val="CCCCC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4594315" y="4138481"/>
            <a:ext cx="3397892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 err="1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팀명</a:t>
            </a:r>
            <a:r>
              <a:rPr lang="ko-KR" sz="24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: </a:t>
            </a:r>
            <a:r>
              <a:rPr lang="ko-KR" sz="2400" dirty="0" err="1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Sandpaper</a:t>
            </a:r>
            <a:endParaRPr sz="2400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팀원: </a:t>
            </a:r>
            <a:r>
              <a:rPr lang="ko-KR" sz="2400" dirty="0" err="1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조윤혁,김강현,양예성</a:t>
            </a:r>
            <a:endParaRPr sz="2400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69" b="-2703"/>
          <a:stretch/>
        </p:blipFill>
        <p:spPr>
          <a:xfrm>
            <a:off x="115937" y="79131"/>
            <a:ext cx="350056" cy="334108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 rot="5400000">
            <a:off x="11289324" y="5928831"/>
            <a:ext cx="812191" cy="834603"/>
            <a:chOff x="9214339" y="653447"/>
            <a:chExt cx="812191" cy="834603"/>
          </a:xfrm>
        </p:grpSpPr>
        <p:sp>
          <p:nvSpPr>
            <p:cNvPr id="2" name="타원 1"/>
            <p:cNvSpPr/>
            <p:nvPr/>
          </p:nvSpPr>
          <p:spPr>
            <a:xfrm>
              <a:off x="9214339" y="653447"/>
              <a:ext cx="360000" cy="360000"/>
            </a:xfrm>
            <a:prstGeom prst="ellipse">
              <a:avLst/>
            </a:prstGeom>
            <a:solidFill>
              <a:srgbClr val="455A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9666530" y="653447"/>
              <a:ext cx="360000" cy="360000"/>
            </a:xfrm>
            <a:prstGeom prst="ellipse">
              <a:avLst/>
            </a:prstGeom>
            <a:solidFill>
              <a:srgbClr val="E995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9666530" y="1128050"/>
              <a:ext cx="360000" cy="360000"/>
            </a:xfrm>
            <a:prstGeom prst="ellipse">
              <a:avLst/>
            </a:prstGeom>
            <a:solidFill>
              <a:srgbClr val="05C5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5400000">
            <a:off x="11289324" y="5928831"/>
            <a:ext cx="812191" cy="834603"/>
            <a:chOff x="9214339" y="653447"/>
            <a:chExt cx="812191" cy="834603"/>
          </a:xfrm>
        </p:grpSpPr>
        <p:sp>
          <p:nvSpPr>
            <p:cNvPr id="13" name="타원 12"/>
            <p:cNvSpPr/>
            <p:nvPr/>
          </p:nvSpPr>
          <p:spPr>
            <a:xfrm>
              <a:off x="9214339" y="653447"/>
              <a:ext cx="360000" cy="360000"/>
            </a:xfrm>
            <a:prstGeom prst="ellipse">
              <a:avLst/>
            </a:prstGeom>
            <a:solidFill>
              <a:srgbClr val="455A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9666530" y="653447"/>
              <a:ext cx="360000" cy="360000"/>
            </a:xfrm>
            <a:prstGeom prst="ellipse">
              <a:avLst/>
            </a:prstGeom>
            <a:solidFill>
              <a:srgbClr val="E995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9666530" y="1128050"/>
              <a:ext cx="360000" cy="360000"/>
            </a:xfrm>
            <a:prstGeom prst="ellipse">
              <a:avLst/>
            </a:prstGeom>
            <a:solidFill>
              <a:srgbClr val="05C5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69" b="-2703"/>
          <a:stretch/>
        </p:blipFill>
        <p:spPr>
          <a:xfrm>
            <a:off x="115937" y="79131"/>
            <a:ext cx="350056" cy="334108"/>
          </a:xfrm>
          <a:prstGeom prst="rect">
            <a:avLst/>
          </a:prstGeom>
        </p:spPr>
      </p:pic>
      <p:pic>
        <p:nvPicPr>
          <p:cNvPr id="2050" name="Picture 2" descr="https://lh4.googleusercontent.com/KFrx4UOw984oNdmPwfKx5wq_DMVDniEh39cKmH0ry_XTQgriI_scioV9RpNsaKihk8jhSsN5G7b3e0Uu8Xsav6_HmdFDXbhQ3SFSP_ua7AZhfTsD8Gx6KBgnH4XjQgcZT4FmsY35LLyFzlOah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28" y="1450731"/>
            <a:ext cx="5055208" cy="442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5807" y="1450731"/>
            <a:ext cx="1717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작품 결론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5807" y="2130725"/>
            <a:ext cx="5431175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▶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제품과 달리 부피가 작아 배치가 용이함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▶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짧은 시간 내로 신발을 자동으로 청소해준다는 점에서 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실용성과 응용 가능성이 높음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▶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집이나 학교 문 앞 뿐만 아니라 공공장소에 배치하여 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지나갈 때마다 신발 청소를 하며 작품을 실생활에 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적용 및 응용할 수 있을 것이라 예상함</a:t>
            </a:r>
          </a:p>
        </p:txBody>
      </p:sp>
      <p:sp>
        <p:nvSpPr>
          <p:cNvPr id="11" name="Google Shape;97;p15"/>
          <p:cNvSpPr txBox="1"/>
          <p:nvPr/>
        </p:nvSpPr>
        <p:spPr>
          <a:xfrm>
            <a:off x="465993" y="167033"/>
            <a:ext cx="473026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ASCM </a:t>
            </a:r>
            <a:r>
              <a:rPr lang="ko-KR" altLang="en-US" sz="4000" b="1" dirty="0" err="1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프로토타입</a:t>
            </a:r>
            <a:endParaRPr sz="4000"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</p:spTree>
    <p:extLst>
      <p:ext uri="{BB962C8B-B14F-4D97-AF65-F5344CB8AC3E}">
        <p14:creationId xmlns:p14="http://schemas.microsoft.com/office/powerpoint/2010/main" val="414366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5400000">
            <a:off x="11289324" y="5928831"/>
            <a:ext cx="812191" cy="834603"/>
            <a:chOff x="9214339" y="653447"/>
            <a:chExt cx="812191" cy="834603"/>
          </a:xfrm>
        </p:grpSpPr>
        <p:sp>
          <p:nvSpPr>
            <p:cNvPr id="13" name="타원 12"/>
            <p:cNvSpPr/>
            <p:nvPr/>
          </p:nvSpPr>
          <p:spPr>
            <a:xfrm>
              <a:off x="9214339" y="653447"/>
              <a:ext cx="360000" cy="360000"/>
            </a:xfrm>
            <a:prstGeom prst="ellipse">
              <a:avLst/>
            </a:prstGeom>
            <a:solidFill>
              <a:srgbClr val="455A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9666530" y="653447"/>
              <a:ext cx="360000" cy="360000"/>
            </a:xfrm>
            <a:prstGeom prst="ellipse">
              <a:avLst/>
            </a:prstGeom>
            <a:solidFill>
              <a:srgbClr val="E995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9666530" y="1128050"/>
              <a:ext cx="360000" cy="360000"/>
            </a:xfrm>
            <a:prstGeom prst="ellipse">
              <a:avLst/>
            </a:prstGeom>
            <a:solidFill>
              <a:srgbClr val="05C5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69" b="-2703"/>
          <a:stretch/>
        </p:blipFill>
        <p:spPr>
          <a:xfrm>
            <a:off x="115937" y="79131"/>
            <a:ext cx="350056" cy="334108"/>
          </a:xfrm>
          <a:prstGeom prst="rect">
            <a:avLst/>
          </a:prstGeom>
        </p:spPr>
      </p:pic>
      <p:sp>
        <p:nvSpPr>
          <p:cNvPr id="19" name="Google Shape;114;p17"/>
          <p:cNvSpPr txBox="1"/>
          <p:nvPr/>
        </p:nvSpPr>
        <p:spPr>
          <a:xfrm>
            <a:off x="465993" y="567127"/>
            <a:ext cx="10894734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1. </a:t>
            </a:r>
            <a:r>
              <a:rPr lang="ko-KR" altLang="en-US" sz="32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하드웨어</a:t>
            </a:r>
            <a:endParaRPr lang="en-US" altLang="ko-KR" sz="3200"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lvl="0">
              <a:lnSpc>
                <a:spcPct val="200000"/>
              </a:lnSpc>
            </a:pP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  ▶ 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현재는 작품 </a:t>
            </a:r>
            <a:r>
              <a:rPr lang="ko-KR" altLang="en-US" sz="2000" dirty="0" err="1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크기상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신발 한 쪽만 가능함</a:t>
            </a:r>
            <a:r>
              <a:rPr lang="en-US" alt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. 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최종 작품은 다음 번에는 두 쪽 다 한번에 청소하는 기능을 추가</a:t>
            </a:r>
            <a:endParaRPr lang="en-US" sz="2000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lvl="0">
              <a:lnSpc>
                <a:spcPct val="200000"/>
              </a:lnSpc>
            </a:pP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  ▶ 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신발 밑면 전체 완벽한 청소</a:t>
            </a:r>
            <a:endParaRPr lang="en-US" sz="2000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lvl="0">
              <a:lnSpc>
                <a:spcPct val="200000"/>
              </a:lnSpc>
            </a:pP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  ▶ 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물청소</a:t>
            </a:r>
            <a:endParaRPr sz="2000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25" name="Google Shape;114;p17"/>
          <p:cNvSpPr txBox="1"/>
          <p:nvPr/>
        </p:nvSpPr>
        <p:spPr>
          <a:xfrm>
            <a:off x="465993" y="3376048"/>
            <a:ext cx="7280223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2. </a:t>
            </a:r>
            <a:r>
              <a:rPr lang="ko-KR" altLang="en-US" sz="32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소프트웨어</a:t>
            </a:r>
            <a:endParaRPr lang="en-US" altLang="ko-KR" sz="3200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lvl="0">
              <a:lnSpc>
                <a:spcPct val="200000"/>
              </a:lnSpc>
            </a:pP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  ▶ </a:t>
            </a:r>
            <a:r>
              <a:rPr lang="ko-KR" altLang="en-US" sz="2000" dirty="0" err="1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아두이노와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en-US" alt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Python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간의 무선통신기능 개선</a:t>
            </a:r>
            <a:endParaRPr lang="en-US" sz="2000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lvl="0">
              <a:lnSpc>
                <a:spcPct val="200000"/>
              </a:lnSpc>
            </a:pP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  ▶ 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날씨에 따른 청소방법 세분화</a:t>
            </a:r>
            <a:endParaRPr lang="en-US" sz="2000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lvl="0">
              <a:lnSpc>
                <a:spcPct val="200000"/>
              </a:lnSpc>
            </a:pP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  ▶ 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실시간 날씨 스크랩 알고리즘 개선</a:t>
            </a:r>
            <a:endParaRPr sz="2000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10" name="Google Shape;97;p15"/>
          <p:cNvSpPr txBox="1"/>
          <p:nvPr/>
        </p:nvSpPr>
        <p:spPr>
          <a:xfrm>
            <a:off x="465993" y="167033"/>
            <a:ext cx="473026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추후 개선사항</a:t>
            </a:r>
            <a:endParaRPr sz="4000"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</p:spTree>
    <p:extLst>
      <p:ext uri="{BB962C8B-B14F-4D97-AF65-F5344CB8AC3E}">
        <p14:creationId xmlns:p14="http://schemas.microsoft.com/office/powerpoint/2010/main" val="72448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465993" y="167033"/>
            <a:ext cx="473026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문제제기 또는 목표 설정</a:t>
            </a:r>
            <a:endParaRPr sz="4000"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465993" y="1195743"/>
            <a:ext cx="102351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작품의 목적(주제)</a:t>
            </a:r>
            <a:endParaRPr sz="2400"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  ▶ </a:t>
            </a:r>
            <a:r>
              <a:rPr 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코로나 시대에서 외부의 바이러스나 세균의 신발을 통한 확산 및 접촉을 방지</a:t>
            </a:r>
            <a:endParaRPr lang="en-US" altLang="ko-KR" sz="2000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  ▶</a:t>
            </a:r>
            <a:r>
              <a:rPr lang="ko-KR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 </a:t>
            </a:r>
            <a:r>
              <a:rPr 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청결하고 쾌적하게 신발과 실내화를 사용하기 위해</a:t>
            </a:r>
            <a:r>
              <a:rPr lang="en-US" alt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개발</a:t>
            </a:r>
            <a:endParaRPr sz="2000"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465993" y="3299818"/>
            <a:ext cx="10235100" cy="244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개발 배경 및 필요성</a:t>
            </a:r>
            <a:endParaRPr lang="en-US" altLang="ko-KR" sz="2400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lvl="0" algn="just">
              <a:lnSpc>
                <a:spcPct val="150000"/>
              </a:lnSpc>
            </a:pP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  ▶ 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외부로 외출을 한 후</a:t>
            </a:r>
            <a:r>
              <a:rPr lang="en-US" alt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, 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신발이 많이 더러워짐</a:t>
            </a:r>
            <a:endParaRPr lang="en-US" altLang="ko-KR" sz="2000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lvl="0" algn="just">
              <a:lnSpc>
                <a:spcPct val="150000"/>
              </a:lnSpc>
            </a:pP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 ▶ 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동일한 신발을 신고 다시 외출을 하게 되면 불쾌감이 들 수 있음</a:t>
            </a:r>
            <a:r>
              <a:rPr lang="en-US" alt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  ▶ 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청결 유지와 불쾌감을 해결하기 위해 신발자동청소기 작품을 만들게 됨</a:t>
            </a:r>
            <a:r>
              <a:rPr lang="en-US" alt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.</a:t>
            </a:r>
            <a:endParaRPr sz="2000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11289324" y="5928831"/>
            <a:ext cx="812191" cy="834603"/>
            <a:chOff x="9214339" y="653447"/>
            <a:chExt cx="812191" cy="834603"/>
          </a:xfrm>
        </p:grpSpPr>
        <p:sp>
          <p:nvSpPr>
            <p:cNvPr id="7" name="타원 6"/>
            <p:cNvSpPr/>
            <p:nvPr/>
          </p:nvSpPr>
          <p:spPr>
            <a:xfrm>
              <a:off x="9214339" y="653447"/>
              <a:ext cx="360000" cy="360000"/>
            </a:xfrm>
            <a:prstGeom prst="ellipse">
              <a:avLst/>
            </a:prstGeom>
            <a:solidFill>
              <a:srgbClr val="455A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9666530" y="653447"/>
              <a:ext cx="360000" cy="360000"/>
            </a:xfrm>
            <a:prstGeom prst="ellipse">
              <a:avLst/>
            </a:prstGeom>
            <a:solidFill>
              <a:srgbClr val="E995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9666530" y="1128050"/>
              <a:ext cx="360000" cy="360000"/>
            </a:xfrm>
            <a:prstGeom prst="ellipse">
              <a:avLst/>
            </a:prstGeom>
            <a:solidFill>
              <a:srgbClr val="05C5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69" b="-2703"/>
          <a:stretch/>
        </p:blipFill>
        <p:spPr>
          <a:xfrm>
            <a:off x="115937" y="79131"/>
            <a:ext cx="350056" cy="3341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465993" y="842948"/>
            <a:ext cx="10672627" cy="590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다양한 해결방법</a:t>
            </a:r>
            <a:endParaRPr lang="en-US" altLang="ko-KR" sz="2400"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 </a:t>
            </a: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▶ </a:t>
            </a:r>
            <a:r>
              <a:rPr 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솔을 회전시켜 신발의 바닥을 청소하는 방법</a:t>
            </a:r>
            <a:endParaRPr lang="en-US" altLang="ko-KR" sz="2000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 </a:t>
            </a: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▶ </a:t>
            </a:r>
            <a:r>
              <a:rPr lang="ko-KR" sz="2000" dirty="0" err="1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신발전체를</a:t>
            </a:r>
            <a:r>
              <a:rPr 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ko-KR" sz="2000" dirty="0" err="1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물청소하는</a:t>
            </a:r>
            <a:r>
              <a:rPr 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방법</a:t>
            </a:r>
            <a:endParaRPr lang="en-US" altLang="ko-KR" sz="2000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 </a:t>
            </a: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▶ </a:t>
            </a:r>
            <a:r>
              <a:rPr 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UV </a:t>
            </a:r>
            <a:r>
              <a:rPr lang="ko-KR" sz="2000" dirty="0" err="1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L</a:t>
            </a:r>
            <a:r>
              <a:rPr lang="en-US" alt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ED</a:t>
            </a:r>
            <a:r>
              <a:rPr 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를 사용해 </a:t>
            </a:r>
            <a:r>
              <a:rPr lang="ko-KR" sz="2000" dirty="0" err="1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신발전체를</a:t>
            </a:r>
            <a:r>
              <a:rPr 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살균하는 방법</a:t>
            </a:r>
            <a:endParaRPr lang="en-US" altLang="ko-KR" sz="2000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 </a:t>
            </a: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▶ </a:t>
            </a:r>
            <a:r>
              <a:rPr lang="ko-KR" sz="2000" dirty="0" err="1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청소약품을</a:t>
            </a:r>
            <a:r>
              <a:rPr 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사용해 청소하는 방법</a:t>
            </a:r>
            <a:endParaRPr lang="en-US" altLang="ko-KR" sz="2000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 </a:t>
            </a: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▶ </a:t>
            </a:r>
            <a:r>
              <a:rPr 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세탁기를 사용해 신발을 청소하는 방법</a:t>
            </a:r>
            <a:endParaRPr lang="en-US" altLang="ko-KR" sz="2000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lvl="0">
              <a:lnSpc>
                <a:spcPct val="150000"/>
              </a:lnSpc>
            </a:pPr>
            <a:endParaRPr sz="1100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작품에 사용한 해결방법</a:t>
            </a:r>
            <a:endParaRPr sz="2400"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 </a:t>
            </a: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▶ </a:t>
            </a:r>
            <a:r>
              <a:rPr 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저희</a:t>
            </a:r>
            <a:r>
              <a:rPr lang="en-US" alt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작품이 문제를</a:t>
            </a:r>
            <a:r>
              <a:rPr 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해결방법은 솔을 회전시켜 신발의 바닥을 청소하는 방법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임</a:t>
            </a:r>
            <a:endParaRPr lang="en-US" altLang="ko-KR" sz="2000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 </a:t>
            </a: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▶ 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신발의 밑바닥을 가장 편리하고 깔끔하게 청소하기 위해 선택</a:t>
            </a:r>
            <a:r>
              <a:rPr lang="en-US" alt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2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 </a:t>
            </a: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▶ 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솔로만 청소하면 </a:t>
            </a:r>
            <a:r>
              <a:rPr lang="ko-KR" altLang="en-US" sz="2000" dirty="0" err="1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바닥면만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청소하게 되어 신발의 전체적인 청소가 불가능함 </a:t>
            </a:r>
            <a:endParaRPr lang="en-US" altLang="ko-KR" sz="2000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 ▶ 신발의 전체적인 청소를 할 수 있는 기능을 추가하여 작품을 개발함</a:t>
            </a:r>
            <a:r>
              <a:rPr lang="en-US" alt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 rot="5400000">
            <a:off x="11289324" y="5928831"/>
            <a:ext cx="812191" cy="834603"/>
            <a:chOff x="9214339" y="653447"/>
            <a:chExt cx="812191" cy="834603"/>
          </a:xfrm>
        </p:grpSpPr>
        <p:sp>
          <p:nvSpPr>
            <p:cNvPr id="6" name="타원 5"/>
            <p:cNvSpPr/>
            <p:nvPr/>
          </p:nvSpPr>
          <p:spPr>
            <a:xfrm>
              <a:off x="9214339" y="653447"/>
              <a:ext cx="360000" cy="360000"/>
            </a:xfrm>
            <a:prstGeom prst="ellipse">
              <a:avLst/>
            </a:prstGeom>
            <a:solidFill>
              <a:srgbClr val="455A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9666530" y="653447"/>
              <a:ext cx="360000" cy="360000"/>
            </a:xfrm>
            <a:prstGeom prst="ellipse">
              <a:avLst/>
            </a:prstGeom>
            <a:solidFill>
              <a:srgbClr val="E995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9666530" y="1128050"/>
              <a:ext cx="360000" cy="360000"/>
            </a:xfrm>
            <a:prstGeom prst="ellipse">
              <a:avLst/>
            </a:prstGeom>
            <a:solidFill>
              <a:srgbClr val="05C5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69" b="-2703"/>
          <a:stretch/>
        </p:blipFill>
        <p:spPr>
          <a:xfrm>
            <a:off x="115937" y="79131"/>
            <a:ext cx="350056" cy="334108"/>
          </a:xfrm>
          <a:prstGeom prst="rect">
            <a:avLst/>
          </a:prstGeom>
        </p:spPr>
      </p:pic>
      <p:sp>
        <p:nvSpPr>
          <p:cNvPr id="10" name="Google Shape;97;p15"/>
          <p:cNvSpPr txBox="1"/>
          <p:nvPr/>
        </p:nvSpPr>
        <p:spPr>
          <a:xfrm>
            <a:off x="465993" y="167033"/>
            <a:ext cx="473026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문제제기 또는 목표 설정</a:t>
            </a:r>
            <a:endParaRPr sz="4000"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rot="5400000">
            <a:off x="11289324" y="5928831"/>
            <a:ext cx="812191" cy="834603"/>
            <a:chOff x="9214339" y="653447"/>
            <a:chExt cx="812191" cy="834603"/>
          </a:xfrm>
        </p:grpSpPr>
        <p:sp>
          <p:nvSpPr>
            <p:cNvPr id="6" name="타원 5"/>
            <p:cNvSpPr/>
            <p:nvPr/>
          </p:nvSpPr>
          <p:spPr>
            <a:xfrm>
              <a:off x="9214339" y="653447"/>
              <a:ext cx="360000" cy="360000"/>
            </a:xfrm>
            <a:prstGeom prst="ellipse">
              <a:avLst/>
            </a:prstGeom>
            <a:solidFill>
              <a:srgbClr val="455A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9666530" y="653447"/>
              <a:ext cx="360000" cy="360000"/>
            </a:xfrm>
            <a:prstGeom prst="ellipse">
              <a:avLst/>
            </a:prstGeom>
            <a:solidFill>
              <a:srgbClr val="E995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9666530" y="1128050"/>
              <a:ext cx="360000" cy="360000"/>
            </a:xfrm>
            <a:prstGeom prst="ellipse">
              <a:avLst/>
            </a:prstGeom>
            <a:solidFill>
              <a:srgbClr val="05C5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69" b="-2703"/>
          <a:stretch/>
        </p:blipFill>
        <p:spPr>
          <a:xfrm>
            <a:off x="115937" y="79131"/>
            <a:ext cx="350056" cy="3341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0208" y="3082825"/>
            <a:ext cx="8343951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차별점</a:t>
            </a:r>
            <a:endParaRPr lang="en-US" altLang="ko-KR" sz="24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 </a:t>
            </a: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▶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날씨 데이터를 통해 날씨에 따라 다른 청소를 진행 </a:t>
            </a:r>
            <a:endParaRPr lang="en-US" altLang="ko-KR" sz="20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 </a:t>
            </a: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▶ 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기존에 있는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시제품에 비해 크기가 작다는 장점이 있어 보관 및 유지보수에 용이함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 </a:t>
            </a: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▶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시제품은 신발을 신은 채로 올라가서 세척을 해야함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 </a:t>
            </a: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▶ 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신발을 신은 채로 올라가 세척하기 때문에 세척 중 움직이지 못한다는 제약이 생김</a:t>
            </a:r>
            <a:r>
              <a:rPr lang="en-US" alt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.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endParaRPr lang="en-US" altLang="ko-KR" sz="2000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 </a:t>
            </a: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▶ 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기존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시제품엔 </a:t>
            </a:r>
            <a:r>
              <a:rPr lang="ko-KR" altLang="en-US" sz="20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세척기능만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있지만 본 작품에는 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UV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소독 기능이 탑재됨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208" y="1240193"/>
            <a:ext cx="78646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유사점</a:t>
            </a:r>
            <a:endParaRPr lang="en-US" altLang="ko-KR" sz="24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 </a:t>
            </a: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▶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시중에 있는 습식 신발바닥세척기와 기능적인 측면에서 유사한 점이 있음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 </a:t>
            </a: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▶ 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시중의 제품과 저희의 작품은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롤링 </a:t>
            </a:r>
            <a:r>
              <a:rPr lang="ko-KR" altLang="en-US" sz="20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브러쉬를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사용해 신발을 닦는 공통점이 있음</a:t>
            </a:r>
          </a:p>
        </p:txBody>
      </p:sp>
      <p:sp>
        <p:nvSpPr>
          <p:cNvPr id="11" name="Google Shape;97;p15"/>
          <p:cNvSpPr txBox="1"/>
          <p:nvPr/>
        </p:nvSpPr>
        <p:spPr>
          <a:xfrm>
            <a:off x="465993" y="167033"/>
            <a:ext cx="473026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유사 제품 및 </a:t>
            </a:r>
            <a:r>
              <a:rPr lang="ko-KR" altLang="en-US" sz="4000" b="1" dirty="0" err="1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차별점</a:t>
            </a:r>
            <a:endParaRPr sz="4000"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</p:spTree>
    <p:extLst>
      <p:ext uri="{BB962C8B-B14F-4D97-AF65-F5344CB8AC3E}">
        <p14:creationId xmlns:p14="http://schemas.microsoft.com/office/powerpoint/2010/main" val="354648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5400000">
            <a:off x="11289324" y="5928831"/>
            <a:ext cx="812191" cy="834603"/>
            <a:chOff x="9214339" y="653447"/>
            <a:chExt cx="812191" cy="834603"/>
          </a:xfrm>
        </p:grpSpPr>
        <p:sp>
          <p:nvSpPr>
            <p:cNvPr id="7" name="타원 6"/>
            <p:cNvSpPr/>
            <p:nvPr/>
          </p:nvSpPr>
          <p:spPr>
            <a:xfrm>
              <a:off x="9214339" y="653447"/>
              <a:ext cx="360000" cy="360000"/>
            </a:xfrm>
            <a:prstGeom prst="ellipse">
              <a:avLst/>
            </a:prstGeom>
            <a:solidFill>
              <a:srgbClr val="455A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9666530" y="653447"/>
              <a:ext cx="360000" cy="360000"/>
            </a:xfrm>
            <a:prstGeom prst="ellipse">
              <a:avLst/>
            </a:prstGeom>
            <a:solidFill>
              <a:srgbClr val="E995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9666530" y="1128050"/>
              <a:ext cx="360000" cy="360000"/>
            </a:xfrm>
            <a:prstGeom prst="ellipse">
              <a:avLst/>
            </a:prstGeom>
            <a:solidFill>
              <a:srgbClr val="05C5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69" b="-2703"/>
          <a:stretch/>
        </p:blipFill>
        <p:spPr>
          <a:xfrm>
            <a:off x="115937" y="79131"/>
            <a:ext cx="350056" cy="334108"/>
          </a:xfrm>
          <a:prstGeom prst="rect">
            <a:avLst/>
          </a:prstGeom>
        </p:spPr>
      </p:pic>
      <p:sp>
        <p:nvSpPr>
          <p:cNvPr id="11" name="Google Shape;114;p17"/>
          <p:cNvSpPr txBox="1"/>
          <p:nvPr/>
        </p:nvSpPr>
        <p:spPr>
          <a:xfrm>
            <a:off x="808376" y="1218198"/>
            <a:ext cx="10649742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작동원리</a:t>
            </a:r>
            <a:endParaRPr lang="en-US" altLang="ko-KR" sz="2400"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 </a:t>
            </a: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▶ </a:t>
            </a:r>
            <a:r>
              <a:rPr 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신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발을 장치에 올려놓으면 날씨를 실시간으로 불러옴</a:t>
            </a:r>
            <a:endParaRPr lang="en-US" altLang="ko-KR" sz="20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altLang="ko-KR" sz="2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 </a:t>
            </a:r>
            <a:r>
              <a:rPr lang="ko-KR" altLang="en-US" sz="20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▶ 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솔이 돌아가며 신발 밑부분을 청소하고 </a:t>
            </a:r>
            <a:r>
              <a:rPr lang="en-US" alt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UV LED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가 신발 전체를 소독함</a:t>
            </a:r>
            <a:endParaRPr sz="2000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52286"/>
              </p:ext>
            </p:extLst>
          </p:nvPr>
        </p:nvGraphicFramePr>
        <p:xfrm>
          <a:off x="808376" y="3645900"/>
          <a:ext cx="8128000" cy="26441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934736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41416321"/>
                    </a:ext>
                  </a:extLst>
                </a:gridCol>
              </a:tblGrid>
              <a:tr h="44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하드웨어 </a:t>
                      </a:r>
                      <a:r>
                        <a:rPr lang="ko-KR" altLang="en-US" sz="20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설계과정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소프트웨어 설계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17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Jua"/>
                          <a:sym typeface="Jua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Jua"/>
                          <a:sym typeface="Jua"/>
                        </a:rPr>
                        <a:t>·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Jua"/>
                          <a:sym typeface="Jua"/>
                        </a:rPr>
                        <a:t>먼지통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Jua"/>
                          <a:sym typeface="Jua"/>
                        </a:rPr>
                        <a:t> 설계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Jua"/>
                          <a:sym typeface="Jua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Jua"/>
                          <a:sym typeface="Jua"/>
                        </a:rPr>
                        <a:t>·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Jua"/>
                          <a:sym typeface="Jua"/>
                        </a:rPr>
                        <a:t>알고리즘 설계 및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  <a:sym typeface="Arial"/>
                        </a:rPr>
                        <a:t>아두이노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  <a:sym typeface="Arial"/>
                        </a:rPr>
                        <a:t> 코드 작성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10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Jua"/>
                          <a:sym typeface="Jua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Jua"/>
                          <a:sym typeface="Jua"/>
                        </a:rPr>
                        <a:t>·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Jua"/>
                          <a:sym typeface="Jua"/>
                        </a:rPr>
                        <a:t>솔 박스 설계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Jua"/>
                          <a:sym typeface="Jua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Jua"/>
                          <a:sym typeface="Jua"/>
                        </a:rPr>
                        <a:t>· 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  <a:sym typeface="Arial"/>
                        </a:rPr>
                        <a:t>Python</a:t>
                      </a:r>
                      <a:r>
                        <a:rPr lang="ko-KR" altLang="en-US" sz="1600" baseline="0" dirty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600" baseline="0" dirty="0" err="1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  <a:sym typeface="Arial"/>
                        </a:rPr>
                        <a:t>크롤링</a:t>
                      </a:r>
                      <a:r>
                        <a:rPr lang="ko-KR" altLang="en-US" sz="1600" baseline="0" dirty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  <a:sym typeface="Arial"/>
                        </a:rPr>
                        <a:t> 및 실시간 코드 작성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91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Jua"/>
                          <a:sym typeface="Jua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Jua"/>
                          <a:sym typeface="Jua"/>
                        </a:rPr>
                        <a:t>·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Jua"/>
                          <a:sym typeface="Jua"/>
                        </a:rPr>
                        <a:t>신발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Jua"/>
                          <a:sym typeface="Jua"/>
                        </a:rPr>
                        <a:t>거치대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Jua"/>
                          <a:sym typeface="Jua"/>
                        </a:rPr>
                        <a:t> 설계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Jua"/>
                          <a:sym typeface="Jua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Jua"/>
                          <a:sym typeface="Jua"/>
                        </a:rPr>
                        <a:t>·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Jua"/>
                          <a:sym typeface="Jua"/>
                        </a:rPr>
                        <a:t>아두이노와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Jua"/>
                          <a:sym typeface="Jua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Jua"/>
                          <a:sym typeface="Jua"/>
                        </a:rPr>
                        <a:t>Python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Jua"/>
                          <a:sym typeface="Jua"/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Jua"/>
                          <a:sym typeface="Jua"/>
                        </a:rPr>
                        <a:t>언어 연동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49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Jua"/>
                          <a:sym typeface="Jua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Jua"/>
                          <a:sym typeface="Jua"/>
                        </a:rPr>
                        <a:t>· 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  <a:sym typeface="Arial"/>
                        </a:rPr>
                        <a:t>UV</a:t>
                      </a:r>
                      <a:r>
                        <a:rPr lang="en-US" altLang="ko-KR" sz="1600" baseline="0" dirty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  <a:sym typeface="Arial"/>
                        </a:rPr>
                        <a:t> LED</a:t>
                      </a:r>
                      <a:r>
                        <a:rPr lang="ko-KR" altLang="en-US" sz="1600" baseline="0" dirty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  <a:sym typeface="Arial"/>
                        </a:rPr>
                        <a:t>층 설계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94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Jua"/>
                          <a:sym typeface="Jua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Jua"/>
                          <a:sym typeface="Jua"/>
                        </a:rPr>
                        <a:t>·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Jua"/>
                          <a:sym typeface="Jua"/>
                        </a:rPr>
                        <a:t>Control Box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Jua"/>
                          <a:sym typeface="Jua"/>
                        </a:rPr>
                        <a:t>설계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68013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08376" y="2972494"/>
            <a:ext cx="119616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제작순서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Google Shape;97;p15"/>
          <p:cNvSpPr txBox="1"/>
          <p:nvPr/>
        </p:nvSpPr>
        <p:spPr>
          <a:xfrm>
            <a:off x="465993" y="167033"/>
            <a:ext cx="473026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작품 설계 방법 및 절차</a:t>
            </a:r>
            <a:endParaRPr sz="4000"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792287" y="1323381"/>
            <a:ext cx="808794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70000"/>
              </a:lnSpc>
              <a:buClr>
                <a:schemeClr val="dk1"/>
              </a:buClr>
              <a:buSzPts val="1100"/>
            </a:pPr>
            <a:r>
              <a:rPr lang="ko-KR" altLang="en-US" sz="1600" dirty="0">
                <a:solidFill>
                  <a:schemeClr val="lt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Jua"/>
                <a:sym typeface="Jua"/>
              </a:rPr>
              <a:t>▶ </a:t>
            </a:r>
            <a:r>
              <a:rPr 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하드웨어 설계는 </a:t>
            </a:r>
            <a:r>
              <a:rPr lang="ko-KR" sz="2000" dirty="0" err="1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솔리드</a:t>
            </a:r>
            <a:r>
              <a:rPr 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ko-KR" sz="2000" dirty="0" err="1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웍스</a:t>
            </a:r>
            <a:r>
              <a:rPr 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(</a:t>
            </a:r>
            <a:r>
              <a:rPr lang="ko-KR" sz="2000" dirty="0" err="1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Solid</a:t>
            </a:r>
            <a:r>
              <a:rPr 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Works)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프로그램을</a:t>
            </a:r>
            <a:r>
              <a:rPr 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통해 설계</a:t>
            </a:r>
            <a:r>
              <a:rPr lang="ko-KR" altLang="en-US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함</a:t>
            </a:r>
            <a:r>
              <a:rPr lang="ko-KR" sz="2000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.</a:t>
            </a:r>
            <a:endParaRPr lang="en-US" altLang="ko-KR" sz="2000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grpSp>
        <p:nvGrpSpPr>
          <p:cNvPr id="15" name="그룹 14"/>
          <p:cNvGrpSpPr/>
          <p:nvPr/>
        </p:nvGrpSpPr>
        <p:grpSpPr>
          <a:xfrm rot="5400000">
            <a:off x="11289324" y="5928831"/>
            <a:ext cx="812191" cy="834603"/>
            <a:chOff x="9214339" y="653447"/>
            <a:chExt cx="812191" cy="834603"/>
          </a:xfrm>
        </p:grpSpPr>
        <p:sp>
          <p:nvSpPr>
            <p:cNvPr id="16" name="타원 15"/>
            <p:cNvSpPr/>
            <p:nvPr/>
          </p:nvSpPr>
          <p:spPr>
            <a:xfrm>
              <a:off x="9214339" y="653447"/>
              <a:ext cx="360000" cy="360000"/>
            </a:xfrm>
            <a:prstGeom prst="ellipse">
              <a:avLst/>
            </a:prstGeom>
            <a:solidFill>
              <a:srgbClr val="455A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9666530" y="653447"/>
              <a:ext cx="360000" cy="360000"/>
            </a:xfrm>
            <a:prstGeom prst="ellipse">
              <a:avLst/>
            </a:prstGeom>
            <a:solidFill>
              <a:srgbClr val="E995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9666530" y="1128050"/>
              <a:ext cx="360000" cy="360000"/>
            </a:xfrm>
            <a:prstGeom prst="ellipse">
              <a:avLst/>
            </a:prstGeom>
            <a:solidFill>
              <a:srgbClr val="05C5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69" b="-2703"/>
          <a:stretch/>
        </p:blipFill>
        <p:spPr>
          <a:xfrm>
            <a:off x="115937" y="79131"/>
            <a:ext cx="350056" cy="334108"/>
          </a:xfrm>
          <a:prstGeom prst="rect">
            <a:avLst/>
          </a:prstGeom>
        </p:spPr>
      </p:pic>
      <p:sp>
        <p:nvSpPr>
          <p:cNvPr id="20" name="Google Shape;97;p15"/>
          <p:cNvSpPr txBox="1"/>
          <p:nvPr/>
        </p:nvSpPr>
        <p:spPr>
          <a:xfrm>
            <a:off x="465993" y="167033"/>
            <a:ext cx="473026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하드웨어 설계</a:t>
            </a:r>
            <a:r>
              <a:rPr lang="en-US" altLang="ko-KR" sz="4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(1)</a:t>
            </a:r>
            <a:endParaRPr sz="4000"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69541"/>
              </p:ext>
            </p:extLst>
          </p:nvPr>
        </p:nvGraphicFramePr>
        <p:xfrm>
          <a:off x="1021163" y="2010350"/>
          <a:ext cx="10256955" cy="43521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18985">
                  <a:extLst>
                    <a:ext uri="{9D8B030D-6E8A-4147-A177-3AD203B41FA5}">
                      <a16:colId xmlns:a16="http://schemas.microsoft.com/office/drawing/2014/main" val="2512599172"/>
                    </a:ext>
                  </a:extLst>
                </a:gridCol>
                <a:gridCol w="3418985">
                  <a:extLst>
                    <a:ext uri="{9D8B030D-6E8A-4147-A177-3AD203B41FA5}">
                      <a16:colId xmlns:a16="http://schemas.microsoft.com/office/drawing/2014/main" val="4070345014"/>
                    </a:ext>
                  </a:extLst>
                </a:gridCol>
                <a:gridCol w="3418985">
                  <a:extLst>
                    <a:ext uri="{9D8B030D-6E8A-4147-A177-3AD203B41FA5}">
                      <a16:colId xmlns:a16="http://schemas.microsoft.com/office/drawing/2014/main" val="1181064950"/>
                    </a:ext>
                  </a:extLst>
                </a:gridCol>
              </a:tblGrid>
              <a:tr h="63034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하드웨어 </a:t>
                      </a:r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설계과정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710324"/>
                  </a:ext>
                </a:extLst>
              </a:tr>
              <a:tr h="514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먼지통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솔박스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신발거치대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186686"/>
                  </a:ext>
                </a:extLst>
              </a:tr>
              <a:tr h="2156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8747436"/>
                  </a:ext>
                </a:extLst>
              </a:tr>
              <a:tr h="941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신발 </a:t>
                      </a:r>
                      <a:r>
                        <a:rPr lang="ko-KR" altLang="en-US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바닥면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청소 시 발생되는</a:t>
                      </a:r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이물질을 보관하는 </a:t>
                      </a:r>
                      <a:r>
                        <a:rPr lang="ko-KR" altLang="en-US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먼지통</a:t>
                      </a:r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탈부착으로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관리 용이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통 속에 솔이 달려있는 축이 연결되어 </a:t>
                      </a:r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축이 돌아가며 신발 </a:t>
                      </a:r>
                      <a:r>
                        <a:rPr lang="ko-KR" altLang="en-US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바닥면을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청소할 수 있는 박스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신발을 올려두고 청소하는 공간</a:t>
                      </a:r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가운데 공간에서 솔이 돌아가며</a:t>
                      </a:r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신발 </a:t>
                      </a:r>
                      <a:r>
                        <a:rPr lang="ko-KR" altLang="en-US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바닥면</a:t>
                      </a:r>
                      <a:r>
                        <a:rPr lang="ko-KR" altLang="en-US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청소 진행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0622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 rot="5400000">
            <a:off x="11289324" y="5928831"/>
            <a:ext cx="812191" cy="834603"/>
            <a:chOff x="9214339" y="653447"/>
            <a:chExt cx="812191" cy="834603"/>
          </a:xfrm>
        </p:grpSpPr>
        <p:sp>
          <p:nvSpPr>
            <p:cNvPr id="12" name="타원 11"/>
            <p:cNvSpPr/>
            <p:nvPr/>
          </p:nvSpPr>
          <p:spPr>
            <a:xfrm>
              <a:off x="9214339" y="653447"/>
              <a:ext cx="360000" cy="360000"/>
            </a:xfrm>
            <a:prstGeom prst="ellipse">
              <a:avLst/>
            </a:prstGeom>
            <a:solidFill>
              <a:srgbClr val="455A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9666530" y="653447"/>
              <a:ext cx="360000" cy="360000"/>
            </a:xfrm>
            <a:prstGeom prst="ellipse">
              <a:avLst/>
            </a:prstGeom>
            <a:solidFill>
              <a:srgbClr val="E995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9666530" y="1128050"/>
              <a:ext cx="360000" cy="360000"/>
            </a:xfrm>
            <a:prstGeom prst="ellipse">
              <a:avLst/>
            </a:prstGeom>
            <a:solidFill>
              <a:srgbClr val="05C5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69" b="-2703"/>
          <a:stretch/>
        </p:blipFill>
        <p:spPr>
          <a:xfrm>
            <a:off x="115937" y="79131"/>
            <a:ext cx="350056" cy="334108"/>
          </a:xfrm>
          <a:prstGeom prst="rect">
            <a:avLst/>
          </a:prstGeom>
        </p:spPr>
      </p:pic>
      <p:sp>
        <p:nvSpPr>
          <p:cNvPr id="16" name="Google Shape;97;p15"/>
          <p:cNvSpPr txBox="1"/>
          <p:nvPr/>
        </p:nvSpPr>
        <p:spPr>
          <a:xfrm>
            <a:off x="465993" y="167033"/>
            <a:ext cx="473026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하드웨어 설계</a:t>
            </a:r>
            <a:r>
              <a:rPr lang="en-US" altLang="ko-KR" sz="4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(2)</a:t>
            </a:r>
            <a:endParaRPr sz="4000"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73306"/>
              </p:ext>
            </p:extLst>
          </p:nvPr>
        </p:nvGraphicFramePr>
        <p:xfrm>
          <a:off x="891718" y="1376073"/>
          <a:ext cx="10566400" cy="46470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13228356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173261219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4067876858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1385372543"/>
                    </a:ext>
                  </a:extLst>
                </a:gridCol>
              </a:tblGrid>
              <a:tr h="84173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하드웨어 </a:t>
                      </a:r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설계과정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967633"/>
                  </a:ext>
                </a:extLst>
              </a:tr>
              <a:tr h="5339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UV LED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Control</a:t>
                      </a:r>
                      <a:r>
                        <a:rPr lang="en-US" altLang="ko-KR" sz="2000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Box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11334"/>
                  </a:ext>
                </a:extLst>
              </a:tr>
              <a:tr h="220819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44439624"/>
                  </a:ext>
                </a:extLst>
              </a:tr>
              <a:tr h="10632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· 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신발 전체를 살균하기 위한 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UV LED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회로가 설치되어 있는 층</a:t>
                      </a:r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· 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위쪽에 경첩으로 연결되어 있는 아크릴판으로 회로를 보호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· 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장치를 제어하는 곳</a:t>
                      </a:r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· </a:t>
                      </a:r>
                      <a:r>
                        <a:rPr lang="ko-KR" altLang="en-US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솔박스와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먼지통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앞에 위치함</a:t>
                      </a:r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· 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내부에 작품이 동작될 수 있는 모든 회로를 안전하게 보관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324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/>
        </p:nvSpPr>
        <p:spPr>
          <a:xfrm>
            <a:off x="215923" y="1163481"/>
            <a:ext cx="10095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회로</a:t>
            </a:r>
            <a:endParaRPr sz="2400"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l="15576" r="15500"/>
          <a:stretch/>
        </p:blipFill>
        <p:spPr>
          <a:xfrm>
            <a:off x="420075" y="1717450"/>
            <a:ext cx="5704596" cy="442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8823" y="1717449"/>
            <a:ext cx="2676632" cy="4429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29625" y="1717449"/>
            <a:ext cx="2623096" cy="442965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/>
        </p:nvSpPr>
        <p:spPr>
          <a:xfrm>
            <a:off x="5728678" y="1163481"/>
            <a:ext cx="295350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Arduino </a:t>
            </a:r>
            <a:r>
              <a:rPr lang="ko-KR" sz="2400" b="1" dirty="0" err="1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Code</a:t>
            </a:r>
            <a:endParaRPr sz="2400"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grpSp>
        <p:nvGrpSpPr>
          <p:cNvPr id="12" name="그룹 11"/>
          <p:cNvGrpSpPr/>
          <p:nvPr/>
        </p:nvGrpSpPr>
        <p:grpSpPr>
          <a:xfrm rot="5400000">
            <a:off x="11289324" y="5928831"/>
            <a:ext cx="812191" cy="834603"/>
            <a:chOff x="9214339" y="653447"/>
            <a:chExt cx="812191" cy="834603"/>
          </a:xfrm>
        </p:grpSpPr>
        <p:sp>
          <p:nvSpPr>
            <p:cNvPr id="13" name="타원 12"/>
            <p:cNvSpPr/>
            <p:nvPr/>
          </p:nvSpPr>
          <p:spPr>
            <a:xfrm>
              <a:off x="9214339" y="653447"/>
              <a:ext cx="360000" cy="360000"/>
            </a:xfrm>
            <a:prstGeom prst="ellipse">
              <a:avLst/>
            </a:prstGeom>
            <a:solidFill>
              <a:srgbClr val="455A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9666530" y="653447"/>
              <a:ext cx="360000" cy="360000"/>
            </a:xfrm>
            <a:prstGeom prst="ellipse">
              <a:avLst/>
            </a:prstGeom>
            <a:solidFill>
              <a:srgbClr val="E995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9666530" y="1128050"/>
              <a:ext cx="360000" cy="360000"/>
            </a:xfrm>
            <a:prstGeom prst="ellipse">
              <a:avLst/>
            </a:prstGeom>
            <a:solidFill>
              <a:srgbClr val="05C5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69" b="-2703"/>
          <a:stretch/>
        </p:blipFill>
        <p:spPr>
          <a:xfrm>
            <a:off x="115937" y="79131"/>
            <a:ext cx="350056" cy="3341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622709" y="6238339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모터 돌리는 함수</a:t>
            </a:r>
          </a:p>
        </p:txBody>
      </p:sp>
      <p:sp>
        <p:nvSpPr>
          <p:cNvPr id="17" name="Google Shape;97;p15"/>
          <p:cNvSpPr txBox="1"/>
          <p:nvPr/>
        </p:nvSpPr>
        <p:spPr>
          <a:xfrm>
            <a:off x="465993" y="167033"/>
            <a:ext cx="473026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소프트웨어 설계</a:t>
            </a:r>
            <a:r>
              <a:rPr lang="en-US" altLang="ko-KR" sz="4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(1)</a:t>
            </a:r>
            <a:endParaRPr sz="4000"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/>
        </p:nvSpPr>
        <p:spPr>
          <a:xfrm>
            <a:off x="-169752" y="880681"/>
            <a:ext cx="174791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PYTHON</a:t>
            </a:r>
            <a:endParaRPr sz="2400"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grpSp>
        <p:nvGrpSpPr>
          <p:cNvPr id="12" name="그룹 11"/>
          <p:cNvGrpSpPr/>
          <p:nvPr/>
        </p:nvGrpSpPr>
        <p:grpSpPr>
          <a:xfrm rot="5400000">
            <a:off x="11095368" y="5928831"/>
            <a:ext cx="812191" cy="834603"/>
            <a:chOff x="9214339" y="653447"/>
            <a:chExt cx="812191" cy="834603"/>
          </a:xfrm>
        </p:grpSpPr>
        <p:sp>
          <p:nvSpPr>
            <p:cNvPr id="13" name="타원 12"/>
            <p:cNvSpPr/>
            <p:nvPr/>
          </p:nvSpPr>
          <p:spPr>
            <a:xfrm>
              <a:off x="9214339" y="653447"/>
              <a:ext cx="360000" cy="360000"/>
            </a:xfrm>
            <a:prstGeom prst="ellipse">
              <a:avLst/>
            </a:prstGeom>
            <a:solidFill>
              <a:srgbClr val="455A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9666530" y="653447"/>
              <a:ext cx="360000" cy="360000"/>
            </a:xfrm>
            <a:prstGeom prst="ellipse">
              <a:avLst/>
            </a:prstGeom>
            <a:solidFill>
              <a:srgbClr val="E995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9666530" y="1128050"/>
              <a:ext cx="360000" cy="360000"/>
            </a:xfrm>
            <a:prstGeom prst="ellipse">
              <a:avLst/>
            </a:prstGeom>
            <a:solidFill>
              <a:srgbClr val="05C5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69" b="-2703"/>
          <a:stretch/>
        </p:blipFill>
        <p:spPr>
          <a:xfrm>
            <a:off x="115937" y="79131"/>
            <a:ext cx="350056" cy="334108"/>
          </a:xfrm>
          <a:prstGeom prst="rect">
            <a:avLst/>
          </a:prstGeom>
        </p:spPr>
      </p:pic>
      <p:pic>
        <p:nvPicPr>
          <p:cNvPr id="1026" name="Picture 2" descr="https://lh4.googleusercontent.com/9fCpBLvIC7PaCniags54ZQOTuv8zMl89dE5YX1yG_wctPYhqvr38CwkFHpjoyfXJVY6qyrvXLLn5O7azHzb_F71IIdpT2b5oWBCPafoNMlYG5W-oZFXKZg5mEchSeQlPBegCpENDEKhAM4mMqVXf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447" y="1398690"/>
            <a:ext cx="4082189" cy="535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G5ZpF4b-TzjbxUb56H17TLPp06MZJPhudbK2-eo_u0ANaWqCUqgvK5uH9J2u_US74FQlYzHUNyE4cenFaJ6EpIlB_MxbRJYeEkzZzbox0LBA3HOigLwm4Ahl466WsYqSA3KuXh3hMK80tL9DrnzY8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9" y="1398691"/>
            <a:ext cx="3754562" cy="265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_5n6tS74HbJ8WCSRJRaNnfoJWt9GZb4fecyV4EKBc1YVkSsRKqGx6xqGvN9O1-qumnvpSOzMQXq8jb2fV2MYu5SbXmtEd1Dp7JNGL9uu5X4LdAfEv41vWfELcLTqWIiJhiTf1rZmQU4J45o-H-usv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9" y="4200483"/>
            <a:ext cx="3748564" cy="255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9khmNVbbs5X1mKkOrbJ0K_0Cl4Ct_4wxFqqnoFIVNj8pesU1k-gPiPz4u6u94cWU6jaBkoz1O2vjJQtiZlkGpxyWGUcBpqLeymRBdE3NLEhl1xzblig1_URlLhSAmm5ggtapi4fHoAty-L0TAM3_r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674" y="1398691"/>
            <a:ext cx="3943670" cy="265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6.googleusercontent.com/I1HEndQO8FOzb13qHnQCu4AOZm8iYpdIx-YmSfO4QQrevSwgIpbpIyTwIfPWEMFQJRtKHVJpXWaPx790OOXH2jkV3dBVheXH3L1--wNW0BGdIIOP0bseuZzIQAXmG65IuGjK3ICUJJkijbiPXEDdj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674" y="4200483"/>
            <a:ext cx="3943670" cy="255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2037" y="1439686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Module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55975" y="1506399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4151" y="1398691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실시간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2037" y="4256055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GUI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28659" y="425605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시리얼 통신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Google Shape;97;p15"/>
          <p:cNvSpPr txBox="1"/>
          <p:nvPr/>
        </p:nvSpPr>
        <p:spPr>
          <a:xfrm>
            <a:off x="465993" y="167033"/>
            <a:ext cx="473026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소프트웨어 설계</a:t>
            </a:r>
            <a:r>
              <a:rPr lang="en-US" altLang="ko-KR" sz="40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(2)</a:t>
            </a:r>
            <a:endParaRPr sz="4000"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</p:spTree>
    <p:extLst>
      <p:ext uri="{BB962C8B-B14F-4D97-AF65-F5344CB8AC3E}">
        <p14:creationId xmlns:p14="http://schemas.microsoft.com/office/powerpoint/2010/main" val="167058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645</Words>
  <Application>Microsoft Office PowerPoint</Application>
  <PresentationFormat>와이드스크린</PresentationFormat>
  <Paragraphs>138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배달의민족 주아</vt:lpstr>
      <vt:lpstr>한컴산뜻돋움</vt:lpstr>
      <vt:lpstr>Arial</vt:lpstr>
      <vt:lpstr>Malgun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강현</cp:lastModifiedBy>
  <cp:revision>51</cp:revision>
  <dcterms:modified xsi:type="dcterms:W3CDTF">2022-07-31T10:14:57Z</dcterms:modified>
</cp:coreProperties>
</file>