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1" r:id="rId6"/>
    <p:sldId id="267" r:id="rId7"/>
    <p:sldId id="268" r:id="rId8"/>
    <p:sldId id="271" r:id="rId9"/>
    <p:sldId id="272" r:id="rId10"/>
    <p:sldId id="270" r:id="rId11"/>
    <p:sldId id="273" r:id="rId12"/>
    <p:sldId id="275" r:id="rId13"/>
    <p:sldId id="276" r:id="rId14"/>
    <p:sldId id="264" r:id="rId15"/>
    <p:sldId id="262" r:id="rId16"/>
    <p:sldId id="263" r:id="rId17"/>
    <p:sldId id="265" r:id="rId18"/>
  </p:sldIdLst>
  <p:sldSz cx="12192000" cy="6858000"/>
  <p:notesSz cx="6858000" cy="9144000"/>
  <p:embeddedFontLst>
    <p:embeddedFont>
      <p:font typeface="Bahnschrift" panose="020B0502040204020203" pitchFamily="34" charset="0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Adobe Devanagari" panose="02040503050201020203" pitchFamily="18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044"/>
    <a:srgbClr val="CE9D0E"/>
    <a:srgbClr val="FFC000"/>
    <a:srgbClr val="F2F2F2"/>
    <a:srgbClr val="D1B747"/>
    <a:srgbClr val="F02472"/>
    <a:srgbClr val="78823A"/>
    <a:srgbClr val="BC6A26"/>
    <a:srgbClr val="C26520"/>
    <a:srgbClr val="C37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>
        <p:guide orient="horz" pos="2092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2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E5EA-FC9D-44B5-B7E3-D54953EA9507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85242" y="2766848"/>
            <a:ext cx="1303282" cy="1303282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2168" y="2822083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지하철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템플릿</a:t>
            </a:r>
            <a:endParaRPr lang="en-US" altLang="ko-KR" sz="3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6365" y="3536214"/>
            <a:ext cx="25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Semsemppt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56229" y="3536213"/>
            <a:ext cx="932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泉泉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055" y="2963238"/>
            <a:ext cx="163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endParaRPr lang="ko-KR" altLang="en-US" sz="4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8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4773" y="1920065"/>
            <a:ext cx="9422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 smtClean="0">
                <a:ea typeface="맑은 고딕" panose="020B0503020000020004" pitchFamily="50" charset="-127"/>
              </a:rPr>
              <a:t>서울 지하철 실시간 도착정보 </a:t>
            </a:r>
            <a:r>
              <a:rPr lang="en-US" altLang="ko-KR" b="1" dirty="0" smtClean="0">
                <a:ea typeface="맑은 고딕" panose="020B0503020000020004" pitchFamily="50" charset="-127"/>
              </a:rPr>
              <a:t>/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221" y="4352378"/>
            <a:ext cx="5522599" cy="2159172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76" y="2526563"/>
            <a:ext cx="6972300" cy="135255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5" name="타원 14"/>
          <p:cNvSpPr/>
          <p:nvPr/>
        </p:nvSpPr>
        <p:spPr>
          <a:xfrm>
            <a:off x="2946522" y="3407626"/>
            <a:ext cx="681980" cy="40838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15" idx="6"/>
          </p:cNvCxnSpPr>
          <p:nvPr/>
        </p:nvCxnSpPr>
        <p:spPr>
          <a:xfrm>
            <a:off x="3628502" y="3611819"/>
            <a:ext cx="1964891" cy="1583156"/>
          </a:xfrm>
          <a:prstGeom prst="bentConnector3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2069" y="5668953"/>
            <a:ext cx="44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ea typeface="맑은 고딕" panose="020B0503020000020004" pitchFamily="50" charset="-127"/>
              </a:rPr>
              <a:t>지오비전</a:t>
            </a:r>
            <a:r>
              <a:rPr lang="ko-KR" altLang="en-US" b="1" dirty="0">
                <a:ea typeface="맑은 고딕" panose="020B0503020000020004" pitchFamily="50" charset="-127"/>
              </a:rPr>
              <a:t> 퍼즐 데이터</a:t>
            </a:r>
            <a:r>
              <a:rPr lang="en-US" altLang="ko-KR" b="1" dirty="0"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ea typeface="맑은 고딕" panose="020B0503020000020004" pitchFamily="50" charset="-127"/>
              </a:rPr>
              <a:t>지하철 </a:t>
            </a:r>
            <a:r>
              <a:rPr lang="ko-KR" altLang="en-US" b="1" dirty="0" smtClean="0">
                <a:ea typeface="맑은 고딕" panose="020B0503020000020004" pitchFamily="50" charset="-127"/>
              </a:rPr>
              <a:t>혼잡도</a:t>
            </a:r>
            <a:endParaRPr lang="en-US" altLang="ko-KR" b="1" dirty="0" smtClean="0">
              <a:ea typeface="맑은 고딕" panose="020B0503020000020004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43291" y="1784812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336435" y="5575095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330" y="4703885"/>
            <a:ext cx="1574278" cy="142825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5228" y="6172689"/>
            <a:ext cx="2829380" cy="6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431650" y="3107968"/>
            <a:ext cx="4953240" cy="2813260"/>
            <a:chOff x="359702" y="3731938"/>
            <a:chExt cx="3044683" cy="165888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rcRect r="32412" b="35823"/>
            <a:stretch/>
          </p:blipFill>
          <p:spPr>
            <a:xfrm>
              <a:off x="681231" y="3731938"/>
              <a:ext cx="2723154" cy="1564882"/>
            </a:xfrm>
            <a:prstGeom prst="rect">
              <a:avLst/>
            </a:prstGeom>
            <a:ln w="76200">
              <a:solidFill>
                <a:schemeClr val="bg2">
                  <a:lumMod val="90000"/>
                </a:schemeClr>
              </a:solidFill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359702" y="4388748"/>
              <a:ext cx="870133" cy="3078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latin typeface="Bahnschrift" panose="020B0502040204020203" pitchFamily="34" charset="0"/>
                  <a:ea typeface="맑은 고딕" panose="020B0503020000020004" pitchFamily="50" charset="-127"/>
                </a:rPr>
                <a:t>stationF</a:t>
              </a:r>
              <a:endParaRPr lang="en-US" altLang="ko-KR" sz="1100" b="1" dirty="0" smtClean="0">
                <a:latin typeface="Bahnschrift" panose="020B0502040204020203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23567" y="4362664"/>
              <a:ext cx="856539" cy="3078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latin typeface="Bahnschrift" panose="020B0502040204020203" pitchFamily="34" charset="0"/>
                  <a:ea typeface="맑은 고딕" panose="020B0503020000020004" pitchFamily="50" charset="-127"/>
                </a:rPr>
                <a:t>stationT</a:t>
              </a:r>
              <a:endParaRPr lang="en-US" altLang="ko-KR" sz="1400" b="1" dirty="0" smtClean="0">
                <a:latin typeface="Bahnschrift" panose="020B0502040204020203" pitchFamily="34" charset="0"/>
                <a:ea typeface="맑은 고딕" panose="020B0503020000020004" pitchFamily="50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815" y="4398616"/>
              <a:ext cx="217563" cy="217563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1421117" y="4914605"/>
              <a:ext cx="833284" cy="47621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ea typeface="맑은 고딕" panose="020B0503020000020004" pitchFamily="50" charset="-127"/>
                </a:rPr>
                <a:t>(</a:t>
              </a:r>
              <a:r>
                <a:rPr lang="ko-KR" altLang="en-US" sz="1100" dirty="0" smtClean="0">
                  <a:ea typeface="맑은 고딕" panose="020B0503020000020004" pitchFamily="50" charset="-127"/>
                </a:rPr>
                <a:t>예정</a:t>
              </a:r>
              <a:r>
                <a:rPr lang="en-US" altLang="ko-KR" sz="1100" dirty="0" smtClean="0">
                  <a:ea typeface="맑은 고딕" panose="020B0503020000020004" pitchFamily="50" charset="-127"/>
                </a:rPr>
                <a:t>)</a:t>
              </a:r>
              <a:r>
                <a:rPr lang="ko-KR" altLang="en-US" sz="1100" dirty="0" smtClean="0">
                  <a:ea typeface="맑은 고딕" panose="020B0503020000020004" pitchFamily="50" charset="-127"/>
                </a:rPr>
                <a:t>역간</a:t>
              </a:r>
              <a:endParaRPr lang="en-US" altLang="ko-KR" sz="1100" dirty="0" smtClean="0"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ea typeface="맑은 고딕" panose="020B0503020000020004" pitchFamily="50" charset="-127"/>
                </a:rPr>
                <a:t>소요시간</a:t>
              </a:r>
              <a:endParaRPr lang="en-US" altLang="ko-KR" sz="1100" dirty="0" smtClean="0">
                <a:ea typeface="맑은 고딕" panose="020B0503020000020004" pitchFamily="50" charset="-127"/>
              </a:endParaRPr>
            </a:p>
          </p:txBody>
        </p:sp>
        <p:sp>
          <p:nvSpPr>
            <p:cNvPr id="68" name="막힌 원호 67"/>
            <p:cNvSpPr/>
            <p:nvPr/>
          </p:nvSpPr>
          <p:spPr>
            <a:xfrm>
              <a:off x="1765814" y="4163250"/>
              <a:ext cx="488587" cy="235366"/>
            </a:xfrm>
            <a:prstGeom prst="blockArc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막힌 원호 72"/>
            <p:cNvSpPr/>
            <p:nvPr/>
          </p:nvSpPr>
          <p:spPr>
            <a:xfrm rot="10800000">
              <a:off x="1430083" y="4576754"/>
              <a:ext cx="804868" cy="283751"/>
            </a:xfrm>
            <a:prstGeom prst="blockArc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막힌 원호 73"/>
            <p:cNvSpPr/>
            <p:nvPr/>
          </p:nvSpPr>
          <p:spPr>
            <a:xfrm>
              <a:off x="1421117" y="4163249"/>
              <a:ext cx="317122" cy="225499"/>
            </a:xfrm>
            <a:prstGeom prst="blockArc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643" y="1378263"/>
            <a:ext cx="6972300" cy="135255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920966" y="1995117"/>
            <a:ext cx="359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dirty="0">
                <a:ea typeface="맑은 고딕" panose="020B0503020000020004" pitchFamily="50" charset="-127"/>
              </a:rPr>
              <a:t>지하철 </a:t>
            </a:r>
            <a:r>
              <a:rPr lang="ko-KR" altLang="en-US" b="1" dirty="0" smtClean="0">
                <a:ea typeface="맑은 고딕" panose="020B0503020000020004" pitchFamily="50" charset="-127"/>
              </a:rPr>
              <a:t>열차 위치 </a:t>
            </a:r>
            <a:r>
              <a:rPr lang="ko-KR" altLang="en-US" b="1" dirty="0">
                <a:ea typeface="맑은 고딕" panose="020B0503020000020004" pitchFamily="50" charset="-127"/>
              </a:rPr>
              <a:t>도착정보</a:t>
            </a:r>
            <a:r>
              <a:rPr lang="en-US" altLang="ko-KR" b="1" dirty="0"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ea typeface="맑은 고딕" panose="020B0503020000020004" pitchFamily="50" charset="-127"/>
              </a:rPr>
              <a:t>일괄</a:t>
            </a:r>
            <a:r>
              <a:rPr lang="en-US" altLang="ko-KR" b="1" dirty="0"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643" y="3823346"/>
            <a:ext cx="5200650" cy="198120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643" y="3024667"/>
            <a:ext cx="4857750" cy="504825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8" name="타원 17"/>
          <p:cNvSpPr/>
          <p:nvPr/>
        </p:nvSpPr>
        <p:spPr>
          <a:xfrm>
            <a:off x="7697252" y="2259407"/>
            <a:ext cx="726865" cy="40838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371306" y="1850345"/>
            <a:ext cx="515389" cy="408386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729360" y="1859257"/>
            <a:ext cx="592497" cy="408386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99546" y="1906552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화살표 연결선 41"/>
          <p:cNvCxnSpPr>
            <a:stCxn id="18" idx="2"/>
          </p:cNvCxnSpPr>
          <p:nvPr/>
        </p:nvCxnSpPr>
        <p:spPr>
          <a:xfrm flipH="1">
            <a:off x="3756212" y="2463600"/>
            <a:ext cx="3941040" cy="108533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82926" y="464466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6"/>
                </a:solidFill>
                <a:ea typeface="맑은 고딕" panose="020B0503020000020004" pitchFamily="50" charset="-127"/>
              </a:rPr>
              <a:t>열차 좌표</a:t>
            </a:r>
            <a:endParaRPr lang="ko-KR" altLang="en-US" sz="1600" b="1" dirty="0">
              <a:solidFill>
                <a:schemeClr val="accent6"/>
              </a:solidFill>
              <a:ea typeface="맑은 고딕" panose="020B0503020000020004" pitchFamily="50" charset="-127"/>
            </a:endParaRPr>
          </a:p>
        </p:txBody>
      </p:sp>
      <p:sp>
        <p:nvSpPr>
          <p:cNvPr id="56" name="왼쪽 중괄호 55"/>
          <p:cNvSpPr/>
          <p:nvPr/>
        </p:nvSpPr>
        <p:spPr>
          <a:xfrm>
            <a:off x="7113888" y="4555152"/>
            <a:ext cx="174418" cy="491438"/>
          </a:xfrm>
          <a:prstGeom prst="leftBrac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719182" y="3355413"/>
            <a:ext cx="839717" cy="3638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a typeface="맑은 고딕" panose="020B0503020000020004" pitchFamily="50" charset="-127"/>
              </a:rPr>
              <a:t>남은 시간</a:t>
            </a:r>
            <a:endParaRPr lang="en-US" altLang="ko-KR" sz="1100" dirty="0" smtClean="0"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100783" y="3256236"/>
            <a:ext cx="573539" cy="4555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a typeface="맑은 고딕" panose="020B0503020000020004" pitchFamily="50" charset="-127"/>
              </a:rPr>
              <a:t>이동 비율</a:t>
            </a:r>
            <a:endParaRPr lang="en-US" altLang="ko-KR" sz="1100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0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74405" y="1877321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3198" y="197117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ea typeface="맑은 고딕" panose="020B0503020000020004" pitchFamily="50" charset="-127"/>
              </a:rPr>
              <a:t>반응형</a:t>
            </a:r>
            <a:r>
              <a:rPr lang="ko-KR" altLang="en-US" dirty="0" smtClean="0">
                <a:ea typeface="맑은 고딕" panose="020B0503020000020004" pitchFamily="50" charset="-127"/>
              </a:rPr>
              <a:t> 웹 구현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224" y="1189990"/>
            <a:ext cx="4536772" cy="5484646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755922" y="2975175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PC</a:t>
            </a:r>
            <a:r>
              <a:rPr lang="en-US" altLang="ko-KR" dirty="0" smtClean="0">
                <a:latin typeface="Bahnschrift" panose="020B0502040204020203" pitchFamily="34" charset="0"/>
                <a:ea typeface="맑은 고딕" panose="020B0503020000020004" pitchFamily="50" charset="-127"/>
              </a:rPr>
              <a:t> / </a:t>
            </a:r>
            <a:r>
              <a:rPr lang="ko-KR" altLang="en-US" dirty="0" smtClean="0">
                <a:ea typeface="맑은 고딕" panose="020B0503020000020004" pitchFamily="50" charset="-127"/>
              </a:rPr>
              <a:t>모바일 두 가지 버전의 노선도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78647" y="4264933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Resize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시마다 </a:t>
            </a:r>
            <a:r>
              <a:rPr lang="en-US" altLang="ko-KR" b="1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canvas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업데이트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2736" y="51336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3198" y="3620307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PC</a:t>
            </a:r>
            <a:r>
              <a:rPr lang="en-US" altLang="ko-KR" dirty="0" smtClean="0">
                <a:latin typeface="Bahnschrift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ahnschrift" panose="020B0502040204020203" pitchFamily="34" charset="0"/>
                <a:ea typeface="맑은 고딕" panose="020B0503020000020004" pitchFamily="50" charset="-127"/>
              </a:rPr>
              <a:t>버전에서의 팝업 위치</a:t>
            </a:r>
            <a:r>
              <a:rPr lang="en-US" altLang="ko-KR" dirty="0">
                <a:latin typeface="Bahnschrift" panose="020B0502040204020203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ahnschrift" panose="020B0502040204020203" pitchFamily="34" charset="0"/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latin typeface="Bahnschrift" panose="020B0502040204020203" pitchFamily="34" charset="0"/>
                <a:ea typeface="맑은 고딕" panose="020B0503020000020004" pitchFamily="50" charset="-127"/>
              </a:rPr>
              <a:t>방향 조절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1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74405" y="1877321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0521" y="197117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가까운 역 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85633" y="2670607"/>
            <a:ext cx="7249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geolocation </a:t>
            </a:r>
            <a:r>
              <a:rPr lang="en-US" altLang="ko-KR" b="1" dirty="0" smtClean="0">
                <a:solidFill>
                  <a:srgbClr val="333333"/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API </a:t>
            </a:r>
            <a:r>
              <a:rPr lang="ko-KR" altLang="en-US" b="1" dirty="0" smtClean="0">
                <a:solidFill>
                  <a:srgbClr val="333333"/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을 통한 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Adobe Devanagari" panose="02040503050201020203" pitchFamily="18" charset="0"/>
                <a:ea typeface="맑은 고딕" panose="020B0503020000020004" pitchFamily="50" charset="-127"/>
              </a:rPr>
              <a:t>사용자의 위도 경도 위치 정보</a:t>
            </a:r>
            <a:endParaRPr lang="en-US" altLang="ko-KR" b="1" i="0" dirty="0" smtClean="0">
              <a:solidFill>
                <a:srgbClr val="333333"/>
              </a:solidFill>
              <a:effectLst/>
              <a:latin typeface="Adobe Devanagari" panose="02040503050201020203" pitchFamily="18" charset="0"/>
              <a:ea typeface="맑은 고딕" panose="020B0503020000020004" pitchFamily="50" charset="-127"/>
            </a:endParaRPr>
          </a:p>
          <a:p>
            <a:r>
              <a:rPr lang="ko-KR" altLang="en-US" b="1" i="0" dirty="0" smtClean="0">
                <a:solidFill>
                  <a:srgbClr val="333333"/>
                </a:solidFill>
                <a:effectLst/>
                <a:latin typeface="Adobe Devanagari" panose="02040503050201020203" pitchFamily="18" charset="0"/>
                <a:ea typeface="맑은 고딕" panose="020B0503020000020004" pitchFamily="50" charset="-127"/>
              </a:rPr>
              <a:t>가장 가까운 </a:t>
            </a:r>
            <a:r>
              <a:rPr lang="en-US" altLang="ko-KR" b="1" i="0" dirty="0" smtClean="0">
                <a:solidFill>
                  <a:srgbClr val="333333"/>
                </a:solidFill>
                <a:effectLst/>
                <a:latin typeface="Adobe Devanagari" panose="02040503050201020203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b="1" i="0" dirty="0" smtClean="0">
                <a:solidFill>
                  <a:srgbClr val="333333"/>
                </a:solidFill>
                <a:effectLst/>
                <a:latin typeface="Adobe Devanagari" panose="02040503050201020203" pitchFamily="18" charset="0"/>
                <a:ea typeface="맑은 고딕" panose="020B0503020000020004" pitchFamily="50" charset="-127"/>
              </a:rPr>
              <a:t>개 역</a:t>
            </a:r>
            <a:endParaRPr lang="en-US" altLang="ko-KR" b="1" i="0" dirty="0" smtClean="0">
              <a:solidFill>
                <a:srgbClr val="333333"/>
              </a:solidFill>
              <a:effectLst/>
              <a:latin typeface="Adobe Devanagari" panose="02040503050201020203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74405" y="3805768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0521" y="3899626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ea typeface="맑은 고딕" panose="020B0503020000020004" pitchFamily="50" charset="-127"/>
              </a:rPr>
              <a:t>즐겨찾기</a:t>
            </a:r>
            <a:r>
              <a:rPr lang="ko-KR" altLang="en-US" dirty="0" smtClean="0"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ea typeface="맑은 고딕" panose="020B0503020000020004" pitchFamily="50" charset="-127"/>
              </a:rPr>
              <a:t>최근 기록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60521" y="4689672"/>
            <a:ext cx="7789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 err="1" smtClean="0">
                <a:solidFill>
                  <a:srgbClr val="333333"/>
                </a:solidFill>
                <a:effectLst/>
                <a:latin typeface="Adobe Devanagari" panose="02040503050201020203" pitchFamily="18" charset="0"/>
                <a:ea typeface="맑은 고딕" panose="020B0503020000020004" pitchFamily="50" charset="-127"/>
              </a:rPr>
              <a:t>Localstorage</a:t>
            </a:r>
            <a:r>
              <a:rPr lang="en-US" altLang="ko-KR" b="1" dirty="0">
                <a:solidFill>
                  <a:srgbClr val="333333"/>
                </a:solidFill>
                <a:latin typeface="Adobe Devanagari" panose="02040503050201020203" pitchFamily="18" charset="0"/>
              </a:rPr>
              <a:t> </a:t>
            </a:r>
            <a:endParaRPr lang="en-US" altLang="ko-KR" b="1" i="0" dirty="0" smtClean="0">
              <a:solidFill>
                <a:srgbClr val="333333"/>
              </a:solidFill>
              <a:effectLst/>
              <a:latin typeface="Adobe Devanagari" panose="020405030502010202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7833" y="494686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1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866" y="2346021"/>
            <a:ext cx="11018168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샘샘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이용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부탁드려요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내용을 입력해주세요 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입력해주세요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131" y="1781885"/>
            <a:ext cx="5257217" cy="488348"/>
            <a:chOff x="653132" y="1781885"/>
            <a:chExt cx="3614068" cy="488348"/>
          </a:xfrm>
        </p:grpSpPr>
        <p:sp>
          <p:nvSpPr>
            <p:cNvPr id="8" name="직사각형 7"/>
            <p:cNvSpPr/>
            <p:nvPr/>
          </p:nvSpPr>
          <p:spPr>
            <a:xfrm>
              <a:off x="700866" y="1786759"/>
              <a:ext cx="3566334" cy="483474"/>
            </a:xfrm>
            <a:prstGeom prst="rect">
              <a:avLst/>
            </a:prstGeom>
            <a:solidFill>
              <a:srgbClr val="413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3132" y="1781885"/>
              <a:ext cx="3235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</a:t>
              </a:r>
              <a:r>
                <a:rPr lang="ko-KR" altLang="en-US" sz="2400" dirty="0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내용을 </a:t>
              </a:r>
              <a:r>
                <a:rPr lang="ko-KR" altLang="en-US" sz="2400" dirty="0" smtClean="0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  <a:endParaRPr lang="ko-KR" altLang="en-US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00866" y="4695261"/>
            <a:ext cx="11018168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샘샘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이용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부탁드려요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내용을 입력해주세요 내용을 입력해주세요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이용 부탁드려요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입력해주세요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53132" y="4131125"/>
            <a:ext cx="3789534" cy="488348"/>
            <a:chOff x="653132" y="1781885"/>
            <a:chExt cx="3789534" cy="488348"/>
          </a:xfrm>
        </p:grpSpPr>
        <p:sp>
          <p:nvSpPr>
            <p:cNvPr id="25" name="직사각형 24"/>
            <p:cNvSpPr/>
            <p:nvPr/>
          </p:nvSpPr>
          <p:spPr>
            <a:xfrm>
              <a:off x="700866" y="1786759"/>
              <a:ext cx="3566334" cy="483474"/>
            </a:xfrm>
            <a:prstGeom prst="rect">
              <a:avLst/>
            </a:prstGeom>
            <a:solidFill>
              <a:srgbClr val="413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3132" y="1781885"/>
              <a:ext cx="3789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dirty="0" smtClean="0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</a:t>
              </a:r>
              <a:r>
                <a:rPr lang="ko-KR" altLang="en-US" sz="2400" dirty="0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내용을 </a:t>
              </a:r>
              <a:r>
                <a:rPr lang="ko-KR" altLang="en-US" sz="2400" dirty="0" smtClean="0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  <a:endParaRPr lang="ko-KR" altLang="en-US" sz="2400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사항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9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입력해주세요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206247" y="3792070"/>
            <a:ext cx="9201765" cy="3065927"/>
            <a:chOff x="1206247" y="3792070"/>
            <a:chExt cx="9201765" cy="3065927"/>
          </a:xfrm>
        </p:grpSpPr>
        <p:sp>
          <p:nvSpPr>
            <p:cNvPr id="106" name="양쪽 모서리가 둥근 사각형 105"/>
            <p:cNvSpPr/>
            <p:nvPr/>
          </p:nvSpPr>
          <p:spPr>
            <a:xfrm>
              <a:off x="3508728" y="5539268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양쪽 모서리가 둥근 사각형 104"/>
            <p:cNvSpPr/>
            <p:nvPr/>
          </p:nvSpPr>
          <p:spPr>
            <a:xfrm>
              <a:off x="1206247" y="5533824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353611" y="3939329"/>
              <a:ext cx="2067722" cy="2907252"/>
              <a:chOff x="3066814" y="783485"/>
              <a:chExt cx="3170468" cy="4457732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5112330" y="2658809"/>
                <a:ext cx="967605" cy="96760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5185666" y="3258607"/>
                <a:ext cx="967605" cy="1297481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3066814" y="3258607"/>
                <a:ext cx="967605" cy="1297481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3127788" y="2658809"/>
                <a:ext cx="967605" cy="96760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0" name="그룹 59"/>
              <p:cNvGrpSpPr/>
              <p:nvPr/>
            </p:nvGrpSpPr>
            <p:grpSpPr>
              <a:xfrm>
                <a:off x="3092716" y="783485"/>
                <a:ext cx="3144566" cy="4457732"/>
                <a:chOff x="2786261" y="1736671"/>
                <a:chExt cx="2281617" cy="3234416"/>
              </a:xfrm>
            </p:grpSpPr>
            <p:sp>
              <p:nvSpPr>
                <p:cNvPr id="61" name="직사각형 60"/>
                <p:cNvSpPr/>
                <p:nvPr/>
              </p:nvSpPr>
              <p:spPr>
                <a:xfrm>
                  <a:off x="2901096" y="2785178"/>
                  <a:ext cx="1998220" cy="1782653"/>
                </a:xfrm>
                <a:prstGeom prst="rect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>
                  <a:off x="2901096" y="1876509"/>
                  <a:ext cx="1998220" cy="2050815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순서도: 지연 62"/>
                <p:cNvSpPr/>
                <p:nvPr/>
              </p:nvSpPr>
              <p:spPr>
                <a:xfrm rot="16200000">
                  <a:off x="3380244" y="3371253"/>
                  <a:ext cx="1005851" cy="2193818"/>
                </a:xfrm>
                <a:prstGeom prst="flowChartDelay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3580702" y="3475103"/>
                  <a:ext cx="632288" cy="734362"/>
                </a:xfrm>
                <a:prstGeom prst="rect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타원 64"/>
                <p:cNvSpPr/>
                <p:nvPr/>
              </p:nvSpPr>
              <p:spPr>
                <a:xfrm>
                  <a:off x="2816853" y="2824495"/>
                  <a:ext cx="603299" cy="596812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타원 65"/>
                <p:cNvSpPr/>
                <p:nvPr/>
              </p:nvSpPr>
              <p:spPr>
                <a:xfrm>
                  <a:off x="4416697" y="2761664"/>
                  <a:ext cx="651181" cy="644178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66"/>
                <p:cNvSpPr/>
                <p:nvPr/>
              </p:nvSpPr>
              <p:spPr>
                <a:xfrm>
                  <a:off x="2961572" y="1964124"/>
                  <a:ext cx="1891297" cy="1870961"/>
                </a:xfrm>
                <a:prstGeom prst="ellipse">
                  <a:avLst/>
                </a:prstGeom>
                <a:solidFill>
                  <a:srgbClr val="FFF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3146590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/>
                <p:cNvSpPr/>
                <p:nvPr/>
              </p:nvSpPr>
              <p:spPr>
                <a:xfrm>
                  <a:off x="4245026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각 삼각형 69"/>
                <p:cNvSpPr/>
                <p:nvPr/>
              </p:nvSpPr>
              <p:spPr>
                <a:xfrm>
                  <a:off x="3573614" y="3953741"/>
                  <a:ext cx="316944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각 삼각형 70"/>
                <p:cNvSpPr/>
                <p:nvPr/>
              </p:nvSpPr>
              <p:spPr>
                <a:xfrm flipH="1">
                  <a:off x="3907221" y="3947310"/>
                  <a:ext cx="303443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막힌 원호 73"/>
                <p:cNvSpPr/>
                <p:nvPr/>
              </p:nvSpPr>
              <p:spPr>
                <a:xfrm rot="10574914">
                  <a:off x="3656050" y="3137250"/>
                  <a:ext cx="521865" cy="424888"/>
                </a:xfrm>
                <a:prstGeom prst="blockArc">
                  <a:avLst>
                    <a:gd name="adj1" fmla="val 13425387"/>
                    <a:gd name="adj2" fmla="val 19299046"/>
                    <a:gd name="adj3" fmla="val 10569"/>
                  </a:avLst>
                </a:prstGeom>
                <a:solidFill>
                  <a:srgbClr val="E8A2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 flipH="1">
                  <a:off x="343225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막힌 원호 75"/>
                <p:cNvSpPr/>
                <p:nvPr/>
              </p:nvSpPr>
              <p:spPr>
                <a:xfrm rot="18329688" flipH="1">
                  <a:off x="3274797" y="2850242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 flipH="1">
                  <a:off x="416029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8" name="달 77"/>
                <p:cNvSpPr/>
                <p:nvPr/>
              </p:nvSpPr>
              <p:spPr>
                <a:xfrm rot="1652342">
                  <a:off x="2973071" y="1756711"/>
                  <a:ext cx="783952" cy="1780981"/>
                </a:xfrm>
                <a:prstGeom prst="moon">
                  <a:avLst>
                    <a:gd name="adj" fmla="val 54256"/>
                  </a:avLst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달 78"/>
                <p:cNvSpPr/>
                <p:nvPr/>
              </p:nvSpPr>
              <p:spPr>
                <a:xfrm rot="9329980">
                  <a:off x="4140380" y="1736671"/>
                  <a:ext cx="675304" cy="1850897"/>
                </a:xfrm>
                <a:prstGeom prst="moon">
                  <a:avLst>
                    <a:gd name="adj" fmla="val 54984"/>
                  </a:avLst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막힌 원호 79"/>
                <p:cNvSpPr/>
                <p:nvPr/>
              </p:nvSpPr>
              <p:spPr>
                <a:xfrm rot="18329688" flipH="1">
                  <a:off x="4016307" y="2840170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1" name="타원 110"/>
              <p:cNvSpPr/>
              <p:nvPr/>
            </p:nvSpPr>
            <p:spPr>
              <a:xfrm rot="19350809">
                <a:off x="5077914" y="1036364"/>
                <a:ext cx="577597" cy="181742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 rot="2700000">
                <a:off x="3789275" y="915811"/>
                <a:ext cx="577597" cy="1817425"/>
              </a:xfrm>
              <a:prstGeom prst="ellipse">
                <a:avLst/>
              </a:prstGeom>
              <a:solidFill>
                <a:srgbClr val="8764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3640022" y="4032405"/>
              <a:ext cx="2155332" cy="2825592"/>
              <a:chOff x="4602376" y="2544531"/>
              <a:chExt cx="3304802" cy="4332521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4602376" y="2544531"/>
                <a:ext cx="3220588" cy="4332521"/>
                <a:chOff x="2735670" y="1876509"/>
                <a:chExt cx="2340337" cy="3148357"/>
              </a:xfrm>
            </p:grpSpPr>
            <p:sp>
              <p:nvSpPr>
                <p:cNvPr id="86" name="타원 85"/>
                <p:cNvSpPr/>
                <p:nvPr/>
              </p:nvSpPr>
              <p:spPr>
                <a:xfrm>
                  <a:off x="2901095" y="1876509"/>
                  <a:ext cx="1998221" cy="174300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순서도: 지연 86"/>
                <p:cNvSpPr/>
                <p:nvPr/>
              </p:nvSpPr>
              <p:spPr>
                <a:xfrm rot="16200000">
                  <a:off x="3358003" y="3402790"/>
                  <a:ext cx="1050334" cy="2193818"/>
                </a:xfrm>
                <a:prstGeom prst="flowChartDelay">
                  <a:avLst/>
                </a:prstGeom>
                <a:solidFill>
                  <a:srgbClr val="F9F9F9"/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3580702" y="3475103"/>
                  <a:ext cx="632288" cy="734362"/>
                </a:xfrm>
                <a:prstGeom prst="rect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2735670" y="2795662"/>
                  <a:ext cx="603299" cy="596812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424826" y="2762786"/>
                  <a:ext cx="651181" cy="644179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2961572" y="1964124"/>
                  <a:ext cx="1891297" cy="1870961"/>
                </a:xfrm>
                <a:prstGeom prst="ellipse">
                  <a:avLst/>
                </a:prstGeom>
                <a:solidFill>
                  <a:srgbClr val="FFF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3146590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4245026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각 삼각형 93"/>
                <p:cNvSpPr/>
                <p:nvPr/>
              </p:nvSpPr>
              <p:spPr>
                <a:xfrm>
                  <a:off x="3573614" y="3953741"/>
                  <a:ext cx="316944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각 삼각형 94"/>
                <p:cNvSpPr/>
                <p:nvPr/>
              </p:nvSpPr>
              <p:spPr>
                <a:xfrm flipH="1">
                  <a:off x="3907221" y="3947310"/>
                  <a:ext cx="303443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막힌 원호 97"/>
                <p:cNvSpPr/>
                <p:nvPr/>
              </p:nvSpPr>
              <p:spPr>
                <a:xfrm rot="10574914">
                  <a:off x="3656050" y="3137250"/>
                  <a:ext cx="521865" cy="424888"/>
                </a:xfrm>
                <a:prstGeom prst="blockArc">
                  <a:avLst>
                    <a:gd name="adj1" fmla="val 13425387"/>
                    <a:gd name="adj2" fmla="val 19299046"/>
                    <a:gd name="adj3" fmla="val 10569"/>
                  </a:avLst>
                </a:prstGeom>
                <a:solidFill>
                  <a:srgbClr val="E8A2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 flipH="1">
                  <a:off x="343225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0" name="막힌 원호 99"/>
                <p:cNvSpPr/>
                <p:nvPr/>
              </p:nvSpPr>
              <p:spPr>
                <a:xfrm rot="18329688" flipH="1">
                  <a:off x="3275357" y="2797541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타원 100"/>
                <p:cNvSpPr/>
                <p:nvPr/>
              </p:nvSpPr>
              <p:spPr>
                <a:xfrm flipH="1">
                  <a:off x="416029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2" name="막힌 원호 101"/>
                <p:cNvSpPr/>
                <p:nvPr/>
              </p:nvSpPr>
              <p:spPr>
                <a:xfrm rot="18329688" flipH="1">
                  <a:off x="3990038" y="2797540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이등변 삼각형 115"/>
              <p:cNvSpPr/>
              <p:nvPr/>
            </p:nvSpPr>
            <p:spPr>
              <a:xfrm rot="10800000">
                <a:off x="5908627" y="5754961"/>
                <a:ext cx="557705" cy="315071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다리꼴 116"/>
              <p:cNvSpPr/>
              <p:nvPr/>
            </p:nvSpPr>
            <p:spPr>
              <a:xfrm>
                <a:off x="5995782" y="5951470"/>
                <a:ext cx="379182" cy="876245"/>
              </a:xfrm>
              <a:prstGeom prst="trapezoid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달 118"/>
              <p:cNvSpPr/>
              <p:nvPr/>
            </p:nvSpPr>
            <p:spPr>
              <a:xfrm rot="538898">
                <a:off x="5514209" y="2811864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달 119"/>
              <p:cNvSpPr/>
              <p:nvPr/>
            </p:nvSpPr>
            <p:spPr>
              <a:xfrm rot="10800000">
                <a:off x="6200295" y="2828231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달 120"/>
              <p:cNvSpPr/>
              <p:nvPr/>
            </p:nvSpPr>
            <p:spPr>
              <a:xfrm rot="5400000">
                <a:off x="5627864" y="1885674"/>
                <a:ext cx="1179163" cy="2596903"/>
              </a:xfrm>
              <a:prstGeom prst="moon">
                <a:avLst>
                  <a:gd name="adj" fmla="val 2456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달 121"/>
              <p:cNvSpPr/>
              <p:nvPr/>
            </p:nvSpPr>
            <p:spPr>
              <a:xfrm rot="10800000">
                <a:off x="6517018" y="2828231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달 123"/>
              <p:cNvSpPr/>
              <p:nvPr/>
            </p:nvSpPr>
            <p:spPr>
              <a:xfrm rot="538898">
                <a:off x="5165424" y="2811864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달 124"/>
              <p:cNvSpPr/>
              <p:nvPr/>
            </p:nvSpPr>
            <p:spPr>
              <a:xfrm rot="10800000">
                <a:off x="6264487" y="2828231"/>
                <a:ext cx="757417" cy="944761"/>
              </a:xfrm>
              <a:prstGeom prst="moon">
                <a:avLst>
                  <a:gd name="adj" fmla="val 5347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달 125"/>
              <p:cNvSpPr/>
              <p:nvPr/>
            </p:nvSpPr>
            <p:spPr>
              <a:xfrm rot="19657436">
                <a:off x="6945928" y="2895606"/>
                <a:ext cx="422007" cy="108673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달 126"/>
              <p:cNvSpPr/>
              <p:nvPr/>
            </p:nvSpPr>
            <p:spPr>
              <a:xfrm rot="12600000">
                <a:off x="5058815" y="2865452"/>
                <a:ext cx="422007" cy="1086739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달 127"/>
              <p:cNvSpPr/>
              <p:nvPr/>
            </p:nvSpPr>
            <p:spPr>
              <a:xfrm rot="2920224">
                <a:off x="5218603" y="2160336"/>
                <a:ext cx="559360" cy="1548771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달 128"/>
              <p:cNvSpPr/>
              <p:nvPr/>
            </p:nvSpPr>
            <p:spPr>
              <a:xfrm rot="7751090">
                <a:off x="6861397" y="2179960"/>
                <a:ext cx="422007" cy="1669555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양쪽 모서리가 둥근 사각형 130"/>
            <p:cNvSpPr/>
            <p:nvPr/>
          </p:nvSpPr>
          <p:spPr>
            <a:xfrm>
              <a:off x="5813337" y="5535745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5868903" y="3939330"/>
              <a:ext cx="2203247" cy="2907252"/>
              <a:chOff x="8019950" y="2401818"/>
              <a:chExt cx="3378271" cy="4457732"/>
            </a:xfrm>
          </p:grpSpPr>
          <p:grpSp>
            <p:nvGrpSpPr>
              <p:cNvPr id="132" name="그룹 131"/>
              <p:cNvGrpSpPr/>
              <p:nvPr/>
            </p:nvGrpSpPr>
            <p:grpSpPr>
              <a:xfrm>
                <a:off x="8019950" y="2401818"/>
                <a:ext cx="3378271" cy="4457732"/>
                <a:chOff x="2938840" y="783485"/>
                <a:chExt cx="3378271" cy="4457732"/>
              </a:xfrm>
            </p:grpSpPr>
            <p:sp>
              <p:nvSpPr>
                <p:cNvPr id="159" name="타원 158"/>
                <p:cNvSpPr/>
                <p:nvPr/>
              </p:nvSpPr>
              <p:spPr>
                <a:xfrm rot="3116413">
                  <a:off x="4894105" y="2567729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 rot="7807644">
                  <a:off x="3383767" y="2553622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타원 132"/>
                <p:cNvSpPr/>
                <p:nvPr/>
              </p:nvSpPr>
              <p:spPr>
                <a:xfrm>
                  <a:off x="5176585" y="1600848"/>
                  <a:ext cx="1078990" cy="1233935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/>
                <p:cNvSpPr/>
                <p:nvPr/>
              </p:nvSpPr>
              <p:spPr>
                <a:xfrm>
                  <a:off x="5349506" y="2140496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2938840" y="2158227"/>
                  <a:ext cx="967605" cy="1297481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3086155" y="1516530"/>
                  <a:ext cx="1074392" cy="1187748"/>
                </a:xfrm>
                <a:prstGeom prst="ellipse">
                  <a:avLst/>
                </a:prstGeom>
                <a:solidFill>
                  <a:srgbClr val="8764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37" name="그룹 136"/>
                <p:cNvGrpSpPr/>
                <p:nvPr/>
              </p:nvGrpSpPr>
              <p:grpSpPr>
                <a:xfrm>
                  <a:off x="3092716" y="783485"/>
                  <a:ext cx="3144566" cy="4457732"/>
                  <a:chOff x="2786261" y="1736671"/>
                  <a:chExt cx="2281617" cy="3234416"/>
                </a:xfrm>
              </p:grpSpPr>
              <p:sp>
                <p:nvSpPr>
                  <p:cNvPr id="141" name="타원 140"/>
                  <p:cNvSpPr/>
                  <p:nvPr/>
                </p:nvSpPr>
                <p:spPr>
                  <a:xfrm>
                    <a:off x="2901096" y="1876509"/>
                    <a:ext cx="1998220" cy="2050815"/>
                  </a:xfrm>
                  <a:prstGeom prst="ellipse">
                    <a:avLst/>
                  </a:prstGeom>
                  <a:solidFill>
                    <a:srgbClr val="8764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순서도: 지연 141"/>
                  <p:cNvSpPr/>
                  <p:nvPr/>
                </p:nvSpPr>
                <p:spPr>
                  <a:xfrm rot="16200000">
                    <a:off x="3380244" y="3371253"/>
                    <a:ext cx="1005851" cy="2193818"/>
                  </a:xfrm>
                  <a:prstGeom prst="flowChartDelay">
                    <a:avLst/>
                  </a:prstGeom>
                  <a:solidFill>
                    <a:srgbClr val="D04848"/>
                  </a:solidFill>
                  <a:ln>
                    <a:solidFill>
                      <a:srgbClr val="F5F5F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 smtClean="0"/>
                      <a:t> </a:t>
                    </a:r>
                    <a:endParaRPr lang="ko-KR" altLang="en-US" dirty="0"/>
                  </a:p>
                </p:txBody>
              </p:sp>
              <p:sp>
                <p:nvSpPr>
                  <p:cNvPr id="143" name="직사각형 142"/>
                  <p:cNvSpPr/>
                  <p:nvPr/>
                </p:nvSpPr>
                <p:spPr>
                  <a:xfrm>
                    <a:off x="3580702" y="3475103"/>
                    <a:ext cx="632288" cy="578934"/>
                  </a:xfrm>
                  <a:prstGeom prst="rect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타원 143"/>
                  <p:cNvSpPr/>
                  <p:nvPr/>
                </p:nvSpPr>
                <p:spPr>
                  <a:xfrm>
                    <a:off x="2816853" y="2824495"/>
                    <a:ext cx="603299" cy="596812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타원 144"/>
                  <p:cNvSpPr/>
                  <p:nvPr/>
                </p:nvSpPr>
                <p:spPr>
                  <a:xfrm>
                    <a:off x="4416697" y="2761664"/>
                    <a:ext cx="651181" cy="644178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6" name="타원 145"/>
                  <p:cNvSpPr/>
                  <p:nvPr/>
                </p:nvSpPr>
                <p:spPr>
                  <a:xfrm>
                    <a:off x="2961572" y="1964124"/>
                    <a:ext cx="1891297" cy="1870961"/>
                  </a:xfrm>
                  <a:prstGeom prst="ellipse">
                    <a:avLst/>
                  </a:prstGeom>
                  <a:solidFill>
                    <a:srgbClr val="FFF0E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타원 146"/>
                  <p:cNvSpPr/>
                  <p:nvPr/>
                </p:nvSpPr>
                <p:spPr>
                  <a:xfrm>
                    <a:off x="3146590" y="3108505"/>
                    <a:ext cx="386848" cy="414101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타원 147"/>
                  <p:cNvSpPr/>
                  <p:nvPr/>
                </p:nvSpPr>
                <p:spPr>
                  <a:xfrm>
                    <a:off x="4245026" y="3108505"/>
                    <a:ext cx="386848" cy="414101"/>
                  </a:xfrm>
                  <a:prstGeom prst="ellipse">
                    <a:avLst/>
                  </a:prstGeom>
                  <a:solidFill>
                    <a:srgbClr val="F9D8C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막힌 원호 150"/>
                  <p:cNvSpPr/>
                  <p:nvPr/>
                </p:nvSpPr>
                <p:spPr>
                  <a:xfrm rot="10574914">
                    <a:off x="3656050" y="3137250"/>
                    <a:ext cx="521865" cy="424888"/>
                  </a:xfrm>
                  <a:prstGeom prst="blockArc">
                    <a:avLst>
                      <a:gd name="adj1" fmla="val 13425387"/>
                      <a:gd name="adj2" fmla="val 19299046"/>
                      <a:gd name="adj3" fmla="val 10569"/>
                    </a:avLst>
                  </a:prstGeom>
                  <a:solidFill>
                    <a:srgbClr val="E8A2A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타원 151"/>
                  <p:cNvSpPr/>
                  <p:nvPr/>
                </p:nvSpPr>
                <p:spPr>
                  <a:xfrm flipH="1">
                    <a:off x="3432258" y="2990109"/>
                    <a:ext cx="200214" cy="19888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3" name="막힌 원호 152"/>
                  <p:cNvSpPr/>
                  <p:nvPr/>
                </p:nvSpPr>
                <p:spPr>
                  <a:xfrm rot="18329688" flipH="1">
                    <a:off x="3274797" y="2850242"/>
                    <a:ext cx="509976" cy="509976"/>
                  </a:xfrm>
                  <a:prstGeom prst="blockArc">
                    <a:avLst>
                      <a:gd name="adj1" fmla="val 10800000"/>
                      <a:gd name="adj2" fmla="val 15306722"/>
                      <a:gd name="adj3" fmla="val 7108"/>
                    </a:avLst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타원 153"/>
                  <p:cNvSpPr/>
                  <p:nvPr/>
                </p:nvSpPr>
                <p:spPr>
                  <a:xfrm flipH="1">
                    <a:off x="4160298" y="2990109"/>
                    <a:ext cx="200214" cy="19888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5" name="달 154"/>
                  <p:cNvSpPr/>
                  <p:nvPr/>
                </p:nvSpPr>
                <p:spPr>
                  <a:xfrm rot="1652342">
                    <a:off x="2973071" y="1756711"/>
                    <a:ext cx="783952" cy="1780981"/>
                  </a:xfrm>
                  <a:prstGeom prst="moon">
                    <a:avLst>
                      <a:gd name="adj" fmla="val 54256"/>
                    </a:avLst>
                  </a:prstGeom>
                  <a:solidFill>
                    <a:srgbClr val="8764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달 155"/>
                  <p:cNvSpPr/>
                  <p:nvPr/>
                </p:nvSpPr>
                <p:spPr>
                  <a:xfrm rot="9329980">
                    <a:off x="4140380" y="1736671"/>
                    <a:ext cx="675304" cy="1850897"/>
                  </a:xfrm>
                  <a:prstGeom prst="moon">
                    <a:avLst>
                      <a:gd name="adj" fmla="val 54984"/>
                    </a:avLst>
                  </a:prstGeom>
                  <a:solidFill>
                    <a:srgbClr val="8764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막힌 원호 156"/>
                  <p:cNvSpPr/>
                  <p:nvPr/>
                </p:nvSpPr>
                <p:spPr>
                  <a:xfrm rot="18329688" flipH="1">
                    <a:off x="4016307" y="2840170"/>
                    <a:ext cx="509976" cy="509976"/>
                  </a:xfrm>
                  <a:prstGeom prst="blockArc">
                    <a:avLst>
                      <a:gd name="adj1" fmla="val 10800000"/>
                      <a:gd name="adj2" fmla="val 15306722"/>
                      <a:gd name="adj3" fmla="val 7108"/>
                    </a:avLst>
                  </a:prstGeom>
                  <a:solidFill>
                    <a:srgbClr val="59595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61" name="직선 연결선 160"/>
              <p:cNvCxnSpPr/>
              <p:nvPr/>
            </p:nvCxnSpPr>
            <p:spPr>
              <a:xfrm>
                <a:off x="8872357" y="4222441"/>
                <a:ext cx="153151" cy="50471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V="1">
                <a:off x="10393057" y="4222441"/>
                <a:ext cx="175357" cy="49699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타원 165"/>
              <p:cNvSpPr/>
              <p:nvPr/>
            </p:nvSpPr>
            <p:spPr>
              <a:xfrm>
                <a:off x="9241819" y="5296169"/>
                <a:ext cx="915583" cy="567591"/>
              </a:xfrm>
              <a:prstGeom prst="ellipse">
                <a:avLst/>
              </a:prstGeom>
              <a:solidFill>
                <a:srgbClr val="F9D8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9" name="양쪽 모서리가 둥근 사각형 168"/>
            <p:cNvSpPr/>
            <p:nvPr/>
          </p:nvSpPr>
          <p:spPr>
            <a:xfrm>
              <a:off x="8100248" y="5530430"/>
              <a:ext cx="2307764" cy="1310387"/>
            </a:xfrm>
            <a:prstGeom prst="round2SameRect">
              <a:avLst>
                <a:gd name="adj1" fmla="val 29248"/>
                <a:gd name="adj2" fmla="val 0"/>
              </a:avLst>
            </a:prstGeom>
            <a:solidFill>
              <a:srgbClr val="3C6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7" name="그룹 206"/>
            <p:cNvGrpSpPr/>
            <p:nvPr/>
          </p:nvGrpSpPr>
          <p:grpSpPr>
            <a:xfrm>
              <a:off x="8104305" y="3792070"/>
              <a:ext cx="2296138" cy="3044300"/>
              <a:chOff x="7741798" y="2176022"/>
              <a:chExt cx="3520702" cy="4667869"/>
            </a:xfrm>
          </p:grpSpPr>
          <p:grpSp>
            <p:nvGrpSpPr>
              <p:cNvPr id="171" name="그룹 170"/>
              <p:cNvGrpSpPr/>
              <p:nvPr/>
            </p:nvGrpSpPr>
            <p:grpSpPr>
              <a:xfrm>
                <a:off x="7957698" y="2560707"/>
                <a:ext cx="3220588" cy="4267007"/>
                <a:chOff x="2735670" y="1876509"/>
                <a:chExt cx="2340337" cy="3100749"/>
              </a:xfrm>
            </p:grpSpPr>
            <p:sp>
              <p:nvSpPr>
                <p:cNvPr id="184" name="타원 183"/>
                <p:cNvSpPr/>
                <p:nvPr/>
              </p:nvSpPr>
              <p:spPr>
                <a:xfrm>
                  <a:off x="2901095" y="1876509"/>
                  <a:ext cx="1998221" cy="174300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순서도: 지연 184"/>
                <p:cNvSpPr/>
                <p:nvPr/>
              </p:nvSpPr>
              <p:spPr>
                <a:xfrm rot="16200000">
                  <a:off x="3377159" y="3374338"/>
                  <a:ext cx="1012022" cy="2193818"/>
                </a:xfrm>
                <a:prstGeom prst="flowChartDelay">
                  <a:avLst/>
                </a:prstGeom>
                <a:solidFill>
                  <a:srgbClr val="F9F9F9"/>
                </a:solidFill>
                <a:ln>
                  <a:solidFill>
                    <a:srgbClr val="F5F5F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186" name="직사각형 185"/>
                <p:cNvSpPr/>
                <p:nvPr/>
              </p:nvSpPr>
              <p:spPr>
                <a:xfrm>
                  <a:off x="3580702" y="3475103"/>
                  <a:ext cx="632288" cy="734362"/>
                </a:xfrm>
                <a:prstGeom prst="rect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2735670" y="2795662"/>
                  <a:ext cx="603299" cy="596812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/>
                <p:cNvSpPr/>
                <p:nvPr/>
              </p:nvSpPr>
              <p:spPr>
                <a:xfrm>
                  <a:off x="4424826" y="2762786"/>
                  <a:ext cx="651181" cy="644179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/>
                <p:cNvSpPr/>
                <p:nvPr/>
              </p:nvSpPr>
              <p:spPr>
                <a:xfrm>
                  <a:off x="2961572" y="1964124"/>
                  <a:ext cx="1891297" cy="1870961"/>
                </a:xfrm>
                <a:prstGeom prst="ellipse">
                  <a:avLst/>
                </a:prstGeom>
                <a:solidFill>
                  <a:srgbClr val="FFF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3146590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245026" y="3108505"/>
                  <a:ext cx="386848" cy="414101"/>
                </a:xfrm>
                <a:prstGeom prst="ellipse">
                  <a:avLst/>
                </a:prstGeom>
                <a:solidFill>
                  <a:srgbClr val="F9D8C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직각 삼각형 191"/>
                <p:cNvSpPr/>
                <p:nvPr/>
              </p:nvSpPr>
              <p:spPr>
                <a:xfrm>
                  <a:off x="3573614" y="3953741"/>
                  <a:ext cx="316944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직각 삼각형 192"/>
                <p:cNvSpPr/>
                <p:nvPr/>
              </p:nvSpPr>
              <p:spPr>
                <a:xfrm flipH="1">
                  <a:off x="3907221" y="3947310"/>
                  <a:ext cx="303443" cy="262155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막힌 원호 193"/>
                <p:cNvSpPr/>
                <p:nvPr/>
              </p:nvSpPr>
              <p:spPr>
                <a:xfrm rot="10574914">
                  <a:off x="3656050" y="3137250"/>
                  <a:ext cx="521865" cy="424888"/>
                </a:xfrm>
                <a:prstGeom prst="blockArc">
                  <a:avLst>
                    <a:gd name="adj1" fmla="val 13425387"/>
                    <a:gd name="adj2" fmla="val 19299046"/>
                    <a:gd name="adj3" fmla="val 10569"/>
                  </a:avLst>
                </a:prstGeom>
                <a:solidFill>
                  <a:srgbClr val="E8A2A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 flipH="1">
                  <a:off x="343225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6" name="막힌 원호 195"/>
                <p:cNvSpPr/>
                <p:nvPr/>
              </p:nvSpPr>
              <p:spPr>
                <a:xfrm rot="18329688" flipH="1">
                  <a:off x="3275357" y="2797541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 flipH="1">
                  <a:off x="4160298" y="2990109"/>
                  <a:ext cx="200214" cy="19888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8" name="막힌 원호 197"/>
                <p:cNvSpPr/>
                <p:nvPr/>
              </p:nvSpPr>
              <p:spPr>
                <a:xfrm rot="18329688" flipH="1">
                  <a:off x="3990038" y="2797540"/>
                  <a:ext cx="509976" cy="509976"/>
                </a:xfrm>
                <a:prstGeom prst="blockArc">
                  <a:avLst>
                    <a:gd name="adj1" fmla="val 10800000"/>
                    <a:gd name="adj2" fmla="val 15306722"/>
                    <a:gd name="adj3" fmla="val 7108"/>
                  </a:avLst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2" name="이등변 삼각형 171"/>
              <p:cNvSpPr/>
              <p:nvPr/>
            </p:nvSpPr>
            <p:spPr>
              <a:xfrm rot="10800000">
                <a:off x="9263949" y="5771137"/>
                <a:ext cx="557705" cy="315071"/>
              </a:xfrm>
              <a:prstGeom prst="triangle">
                <a:avLst/>
              </a:prstGeom>
              <a:solidFill>
                <a:srgbClr val="A796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사다리꼴 172"/>
              <p:cNvSpPr/>
              <p:nvPr/>
            </p:nvSpPr>
            <p:spPr>
              <a:xfrm>
                <a:off x="9351104" y="5967646"/>
                <a:ext cx="379182" cy="876245"/>
              </a:xfrm>
              <a:prstGeom prst="trapezoid">
                <a:avLst/>
              </a:prstGeom>
              <a:solidFill>
                <a:srgbClr val="A796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달 181"/>
              <p:cNvSpPr/>
              <p:nvPr/>
            </p:nvSpPr>
            <p:spPr>
              <a:xfrm rot="2920224">
                <a:off x="8381920" y="2148735"/>
                <a:ext cx="766970" cy="2047213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달 182"/>
              <p:cNvSpPr/>
              <p:nvPr/>
            </p:nvSpPr>
            <p:spPr>
              <a:xfrm rot="7751090">
                <a:off x="10216719" y="2196136"/>
                <a:ext cx="422007" cy="1669555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달 198"/>
              <p:cNvSpPr/>
              <p:nvPr/>
            </p:nvSpPr>
            <p:spPr>
              <a:xfrm rot="8100000">
                <a:off x="9958957" y="2176022"/>
                <a:ext cx="766970" cy="1967267"/>
              </a:xfrm>
              <a:prstGeom prst="moon">
                <a:avLst>
                  <a:gd name="adj" fmla="val 875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0" name="직선 연결선 199"/>
              <p:cNvCxnSpPr/>
              <p:nvPr/>
            </p:nvCxnSpPr>
            <p:spPr>
              <a:xfrm flipV="1">
                <a:off x="10276670" y="4159352"/>
                <a:ext cx="175357" cy="49699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>
                <a:off x="8674633" y="4163350"/>
                <a:ext cx="153151" cy="50471"/>
              </a:xfrm>
              <a:prstGeom prst="line">
                <a:avLst/>
              </a:prstGeom>
              <a:ln w="57150">
                <a:solidFill>
                  <a:srgbClr val="F6C7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모서리가 둥근 직사각형 201"/>
              <p:cNvSpPr/>
              <p:nvPr/>
            </p:nvSpPr>
            <p:spPr>
              <a:xfrm>
                <a:off x="8679057" y="4235924"/>
                <a:ext cx="696685" cy="250709"/>
              </a:xfrm>
              <a:prstGeom prst="roundRect">
                <a:avLst/>
              </a:prstGeom>
              <a:solidFill>
                <a:schemeClr val="bg1">
                  <a:alpha val="34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모서리가 둥근 직사각형 203"/>
              <p:cNvSpPr/>
              <p:nvPr/>
            </p:nvSpPr>
            <p:spPr>
              <a:xfrm>
                <a:off x="9704422" y="4235924"/>
                <a:ext cx="696685" cy="250709"/>
              </a:xfrm>
              <a:prstGeom prst="roundRect">
                <a:avLst/>
              </a:prstGeom>
              <a:solidFill>
                <a:schemeClr val="bg1">
                  <a:alpha val="34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자유형 205"/>
              <p:cNvSpPr/>
              <p:nvPr/>
            </p:nvSpPr>
            <p:spPr>
              <a:xfrm>
                <a:off x="9367580" y="4309218"/>
                <a:ext cx="317063" cy="60764"/>
              </a:xfrm>
              <a:custGeom>
                <a:avLst/>
                <a:gdLst>
                  <a:gd name="connsiteX0" fmla="*/ 0 w 285190"/>
                  <a:gd name="connsiteY0" fmla="*/ 44772 h 50150"/>
                  <a:gd name="connsiteX1" fmla="*/ 118335 w 285190"/>
                  <a:gd name="connsiteY1" fmla="*/ 1741 h 50150"/>
                  <a:gd name="connsiteX2" fmla="*/ 258184 w 285190"/>
                  <a:gd name="connsiteY2" fmla="*/ 12499 h 50150"/>
                  <a:gd name="connsiteX3" fmla="*/ 285078 w 285190"/>
                  <a:gd name="connsiteY3" fmla="*/ 50150 h 50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190" h="50150">
                    <a:moveTo>
                      <a:pt x="0" y="44772"/>
                    </a:moveTo>
                    <a:cubicBezTo>
                      <a:pt x="37652" y="25946"/>
                      <a:pt x="75304" y="7120"/>
                      <a:pt x="118335" y="1741"/>
                    </a:cubicBezTo>
                    <a:cubicBezTo>
                      <a:pt x="161366" y="-3638"/>
                      <a:pt x="230394" y="4431"/>
                      <a:pt x="258184" y="12499"/>
                    </a:cubicBezTo>
                    <a:cubicBezTo>
                      <a:pt x="285974" y="20567"/>
                      <a:pt x="285526" y="35358"/>
                      <a:pt x="285078" y="50150"/>
                    </a:cubicBezTo>
                  </a:path>
                </a:pathLst>
              </a:custGeom>
              <a:no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1" name="자유형 210"/>
          <p:cNvSpPr/>
          <p:nvPr/>
        </p:nvSpPr>
        <p:spPr>
          <a:xfrm rot="10800000">
            <a:off x="323798" y="1736643"/>
            <a:ext cx="4095948" cy="2121257"/>
          </a:xfrm>
          <a:custGeom>
            <a:avLst/>
            <a:gdLst>
              <a:gd name="connsiteX0" fmla="*/ 2047974 w 4095948"/>
              <a:gd name="connsiteY0" fmla="*/ 2121257 h 2121257"/>
              <a:gd name="connsiteX1" fmla="*/ 0 w 4095948"/>
              <a:gd name="connsiteY1" fmla="*/ 1235852 h 2121257"/>
              <a:gd name="connsiteX2" fmla="*/ 1838580 w 4095948"/>
              <a:gd name="connsiteY2" fmla="*/ 355018 h 2121257"/>
              <a:gd name="connsiteX3" fmla="*/ 1850622 w 4095948"/>
              <a:gd name="connsiteY3" fmla="*/ 354755 h 2121257"/>
              <a:gd name="connsiteX4" fmla="*/ 2056381 w 4095948"/>
              <a:gd name="connsiteY4" fmla="*/ 0 h 2121257"/>
              <a:gd name="connsiteX5" fmla="*/ 2262487 w 4095948"/>
              <a:gd name="connsiteY5" fmla="*/ 355356 h 2121257"/>
              <a:gd name="connsiteX6" fmla="*/ 2460712 w 4095948"/>
              <a:gd name="connsiteY6" fmla="*/ 368435 h 2121257"/>
              <a:gd name="connsiteX7" fmla="*/ 4095948 w 4095948"/>
              <a:gd name="connsiteY7" fmla="*/ 1235852 h 2121257"/>
              <a:gd name="connsiteX8" fmla="*/ 2047974 w 4095948"/>
              <a:gd name="connsiteY8" fmla="*/ 2121257 h 212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948" h="2121257">
                <a:moveTo>
                  <a:pt x="2047974" y="2121257"/>
                </a:moveTo>
                <a:cubicBezTo>
                  <a:pt x="916909" y="2121257"/>
                  <a:pt x="0" y="1724848"/>
                  <a:pt x="0" y="1235852"/>
                </a:cubicBezTo>
                <a:cubicBezTo>
                  <a:pt x="0" y="777418"/>
                  <a:pt x="805877" y="400360"/>
                  <a:pt x="1838580" y="355018"/>
                </a:cubicBezTo>
                <a:lnTo>
                  <a:pt x="1850622" y="354755"/>
                </a:lnTo>
                <a:lnTo>
                  <a:pt x="2056381" y="0"/>
                </a:lnTo>
                <a:lnTo>
                  <a:pt x="2262487" y="355356"/>
                </a:lnTo>
                <a:lnTo>
                  <a:pt x="2460712" y="368435"/>
                </a:lnTo>
                <a:cubicBezTo>
                  <a:pt x="3393939" y="450996"/>
                  <a:pt x="4095948" y="807981"/>
                  <a:pt x="4095948" y="1235852"/>
                </a:cubicBezTo>
                <a:cubicBezTo>
                  <a:pt x="4095948" y="1724848"/>
                  <a:pt x="3179039" y="2121257"/>
                  <a:pt x="2047974" y="2121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자유형 122"/>
          <p:cNvSpPr/>
          <p:nvPr/>
        </p:nvSpPr>
        <p:spPr>
          <a:xfrm rot="10800000">
            <a:off x="7220028" y="1736643"/>
            <a:ext cx="4095948" cy="2121257"/>
          </a:xfrm>
          <a:custGeom>
            <a:avLst/>
            <a:gdLst>
              <a:gd name="connsiteX0" fmla="*/ 2047974 w 4095948"/>
              <a:gd name="connsiteY0" fmla="*/ 2121257 h 2121257"/>
              <a:gd name="connsiteX1" fmla="*/ 0 w 4095948"/>
              <a:gd name="connsiteY1" fmla="*/ 1235852 h 2121257"/>
              <a:gd name="connsiteX2" fmla="*/ 1838580 w 4095948"/>
              <a:gd name="connsiteY2" fmla="*/ 355018 h 2121257"/>
              <a:gd name="connsiteX3" fmla="*/ 1850622 w 4095948"/>
              <a:gd name="connsiteY3" fmla="*/ 354755 h 2121257"/>
              <a:gd name="connsiteX4" fmla="*/ 2056381 w 4095948"/>
              <a:gd name="connsiteY4" fmla="*/ 0 h 2121257"/>
              <a:gd name="connsiteX5" fmla="*/ 2262487 w 4095948"/>
              <a:gd name="connsiteY5" fmla="*/ 355356 h 2121257"/>
              <a:gd name="connsiteX6" fmla="*/ 2460712 w 4095948"/>
              <a:gd name="connsiteY6" fmla="*/ 368435 h 2121257"/>
              <a:gd name="connsiteX7" fmla="*/ 4095948 w 4095948"/>
              <a:gd name="connsiteY7" fmla="*/ 1235852 h 2121257"/>
              <a:gd name="connsiteX8" fmla="*/ 2047974 w 4095948"/>
              <a:gd name="connsiteY8" fmla="*/ 2121257 h 212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948" h="2121257">
                <a:moveTo>
                  <a:pt x="2047974" y="2121257"/>
                </a:moveTo>
                <a:cubicBezTo>
                  <a:pt x="916909" y="2121257"/>
                  <a:pt x="0" y="1724848"/>
                  <a:pt x="0" y="1235852"/>
                </a:cubicBezTo>
                <a:cubicBezTo>
                  <a:pt x="0" y="777418"/>
                  <a:pt x="805877" y="400360"/>
                  <a:pt x="1838580" y="355018"/>
                </a:cubicBezTo>
                <a:lnTo>
                  <a:pt x="1850622" y="354755"/>
                </a:lnTo>
                <a:lnTo>
                  <a:pt x="2056381" y="0"/>
                </a:lnTo>
                <a:lnTo>
                  <a:pt x="2262487" y="355356"/>
                </a:lnTo>
                <a:lnTo>
                  <a:pt x="2460712" y="368435"/>
                </a:lnTo>
                <a:cubicBezTo>
                  <a:pt x="3393939" y="450996"/>
                  <a:pt x="4095948" y="807981"/>
                  <a:pt x="4095948" y="1235852"/>
                </a:cubicBezTo>
                <a:cubicBezTo>
                  <a:pt x="4095948" y="1724848"/>
                  <a:pt x="3179039" y="2121257"/>
                  <a:pt x="2047974" y="2121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130" y="2382292"/>
            <a:ext cx="3676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 에티켓 꼭 지켜주세요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508988" y="2382292"/>
            <a:ext cx="3676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지하철 에티켓 꼭 지켜주세요</a:t>
            </a:r>
            <a:r>
              <a:rPr lang="en-US" altLang="ko-KR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3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입력해주세요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76891" y="1756661"/>
            <a:ext cx="201706" cy="4304885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V="1">
            <a:off x="1293664" y="3660805"/>
            <a:ext cx="9531647" cy="174362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ㄴ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30063" y="3357563"/>
            <a:ext cx="695362" cy="695362"/>
            <a:chOff x="2728749" y="1818290"/>
            <a:chExt cx="719959" cy="719959"/>
          </a:xfrm>
        </p:grpSpPr>
        <p:sp>
          <p:nvSpPr>
            <p:cNvPr id="12" name="타원 11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도넛 12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38082" y="2435937"/>
            <a:ext cx="3398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9154" y="2435937"/>
            <a:ext cx="3398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9154" y="4536815"/>
            <a:ext cx="3398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8082" y="4536815"/>
            <a:ext cx="3398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4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785242" y="2766848"/>
            <a:ext cx="1303282" cy="1303282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17659" y="2822083"/>
            <a:ext cx="459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3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6365" y="3536214"/>
            <a:ext cx="25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Semsemppt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5048" y="10510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56229" y="3536213"/>
            <a:ext cx="932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泉泉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055" y="2963238"/>
            <a:ext cx="163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endParaRPr lang="ko-KR" altLang="en-US" sz="4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3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85242" y="2766848"/>
            <a:ext cx="1303282" cy="1303282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2168" y="2822083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지하철 </a:t>
            </a: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템플릿</a:t>
            </a:r>
            <a:endParaRPr lang="en-US" altLang="ko-KR" sz="3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6365" y="3536214"/>
            <a:ext cx="25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Semsemppt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9509" y="16158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56229" y="3536213"/>
            <a:ext cx="932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泉泉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055" y="2963238"/>
            <a:ext cx="163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123</a:t>
            </a:r>
            <a:endParaRPr lang="ko-KR" altLang="en-US" sz="4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59703" y="1300499"/>
            <a:ext cx="684642" cy="684642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75061" y="1300499"/>
            <a:ext cx="684642" cy="684642"/>
          </a:xfrm>
          <a:prstGeom prst="rect">
            <a:avLst/>
          </a:prstGeom>
          <a:solidFill>
            <a:srgbClr val="143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44345" y="1300499"/>
            <a:ext cx="684642" cy="684642"/>
          </a:xfrm>
          <a:prstGeom prst="rect">
            <a:avLst/>
          </a:prstGeom>
          <a:solidFill>
            <a:srgbClr val="F29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17585" y="1300499"/>
            <a:ext cx="684642" cy="684642"/>
          </a:xfrm>
          <a:prstGeom prst="rect">
            <a:avLst/>
          </a:prstGeom>
          <a:solidFill>
            <a:srgbClr val="16A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01725" y="1300499"/>
            <a:ext cx="684642" cy="684642"/>
          </a:xfrm>
          <a:prstGeom prst="rect">
            <a:avLst/>
          </a:prstGeom>
          <a:solidFill>
            <a:srgbClr val="814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69515" y="1300499"/>
            <a:ext cx="684642" cy="684642"/>
          </a:xfrm>
          <a:prstGeom prst="rect">
            <a:avLst/>
          </a:prstGeom>
          <a:solidFill>
            <a:srgbClr val="BC6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35308" y="1300499"/>
            <a:ext cx="684642" cy="684642"/>
          </a:xfrm>
          <a:prstGeom prst="rect">
            <a:avLst/>
          </a:prstGeom>
          <a:solidFill>
            <a:srgbClr val="F02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16459" y="1300499"/>
            <a:ext cx="684642" cy="684642"/>
          </a:xfrm>
          <a:prstGeom prst="rect">
            <a:avLst/>
          </a:prstGeom>
          <a:solidFill>
            <a:srgbClr val="D1B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050666" y="1300499"/>
            <a:ext cx="684642" cy="684642"/>
          </a:xfrm>
          <a:prstGeom prst="rect">
            <a:avLst/>
          </a:prstGeom>
          <a:solidFill>
            <a:srgbClr val="78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74222" y="2459420"/>
            <a:ext cx="155030" cy="882869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74222" y="3314044"/>
            <a:ext cx="155030" cy="94593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74222" y="4466896"/>
            <a:ext cx="155030" cy="903889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74222" y="1295399"/>
            <a:ext cx="155030" cy="85922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654766" y="1902373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787008" y="1929962"/>
            <a:ext cx="529458" cy="529458"/>
            <a:chOff x="2728749" y="1818290"/>
            <a:chExt cx="719959" cy="719959"/>
          </a:xfrm>
        </p:grpSpPr>
        <p:sp>
          <p:nvSpPr>
            <p:cNvPr id="5" name="타원 4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도넛 5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787008" y="3041132"/>
            <a:ext cx="529458" cy="529458"/>
            <a:chOff x="2728749" y="1818290"/>
            <a:chExt cx="719959" cy="719959"/>
          </a:xfrm>
        </p:grpSpPr>
        <p:sp>
          <p:nvSpPr>
            <p:cNvPr id="29" name="타원 28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도넛 29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787008" y="4152302"/>
            <a:ext cx="529458" cy="529458"/>
            <a:chOff x="2728749" y="1818290"/>
            <a:chExt cx="719959" cy="719959"/>
          </a:xfrm>
        </p:grpSpPr>
        <p:sp>
          <p:nvSpPr>
            <p:cNvPr id="32" name="타원 31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도넛 32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787008" y="5263472"/>
            <a:ext cx="529458" cy="529458"/>
            <a:chOff x="2728749" y="1818290"/>
            <a:chExt cx="719959" cy="719959"/>
          </a:xfrm>
        </p:grpSpPr>
        <p:sp>
          <p:nvSpPr>
            <p:cNvPr id="38" name="타원 37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도넛 38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4654766" y="3027337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654766" y="4109522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654766" y="5249677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8376" y="1877655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08376" y="3025777"/>
            <a:ext cx="329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구성 및 역할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08376" y="4111081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상세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08376" y="5222251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사항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48704" y="756745"/>
            <a:ext cx="1206065" cy="5386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626069" y="846740"/>
            <a:ext cx="358663" cy="358663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108969" y="846740"/>
            <a:ext cx="358663" cy="3586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779006" y="702905"/>
            <a:ext cx="365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8278" y="1854335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개발 배경</a:t>
            </a:r>
            <a:endParaRPr lang="ko-KR" altLang="en-US" b="1" dirty="0">
              <a:latin typeface="Adobe Devanagari" panose="02040503050201020203" pitchFamily="18" charset="0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721" y="6058458"/>
            <a:ext cx="377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일상에서 가장 많이 사용하는 지하철 앱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Adobe Devanagari" panose="02040503050201020203" pitchFamily="18" charset="0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39" y="2384254"/>
            <a:ext cx="2303964" cy="34307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97171" y="2140770"/>
            <a:ext cx="2089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언제 와</a:t>
            </a:r>
            <a:r>
              <a:rPr lang="en-US" altLang="ko-KR" sz="3200" b="1" dirty="0" smtClean="0">
                <a:solidFill>
                  <a:schemeClr val="accent6">
                    <a:lumMod val="75000"/>
                  </a:schemeClr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?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Adobe Devanagari" panose="02040503050201020203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4564" y="4420406"/>
            <a:ext cx="21308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>
                <a:solidFill>
                  <a:schemeClr val="accent2"/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몇 번 칸 타지</a:t>
            </a:r>
            <a:r>
              <a:rPr lang="en-US" altLang="ko-KR" sz="2300" b="1" dirty="0" smtClean="0">
                <a:solidFill>
                  <a:schemeClr val="accent2"/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?</a:t>
            </a:r>
            <a:endParaRPr lang="ko-KR" altLang="en-US" sz="2300" b="1" dirty="0">
              <a:solidFill>
                <a:schemeClr val="accent2"/>
              </a:solidFill>
              <a:latin typeface="Adobe Devanagari" panose="02040503050201020203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7396" y="3111472"/>
            <a:ext cx="237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어디 쯤 왔나</a:t>
            </a:r>
            <a:r>
              <a:rPr lang="en-US" altLang="ko-KR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Devanagari" panose="02040503050201020203" pitchFamily="18" charset="0"/>
                <a:ea typeface="맑은 고딕" panose="020B0503020000020004" pitchFamily="50" charset="-127"/>
              </a:rPr>
              <a:t>?</a:t>
            </a:r>
            <a:endParaRPr lang="ko-KR" alt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dobe Devanagari" panose="02040503050201020203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074405" y="1760477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8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3757" y="3427029"/>
            <a:ext cx="8691698" cy="529458"/>
            <a:chOff x="1781412" y="3279435"/>
            <a:chExt cx="8691698" cy="529458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3265775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 rot="16200000">
              <a:off x="5976718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 rot="16200000">
              <a:off x="8879685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 rot="16200000">
              <a:off x="1781412" y="3279435"/>
              <a:ext cx="529458" cy="529458"/>
              <a:chOff x="2728749" y="1818290"/>
              <a:chExt cx="719959" cy="719959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도넛 16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16200000">
              <a:off x="4502159" y="3279435"/>
              <a:ext cx="529458" cy="529458"/>
              <a:chOff x="2728749" y="1818290"/>
              <a:chExt cx="719959" cy="719959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도넛 14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6200000">
              <a:off x="7222906" y="3279435"/>
              <a:ext cx="529458" cy="529458"/>
              <a:chOff x="2728749" y="1818290"/>
              <a:chExt cx="719959" cy="719959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16200000">
              <a:off x="9943652" y="3279435"/>
              <a:ext cx="529458" cy="529458"/>
              <a:chOff x="2728749" y="1818290"/>
              <a:chExt cx="719959" cy="719959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도넛 10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1074177" y="2771287"/>
            <a:ext cx="176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 정보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4573" y="2771287"/>
            <a:ext cx="127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혼잡도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7639" y="2746569"/>
            <a:ext cx="17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열차 위치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82476" y="2054071"/>
            <a:ext cx="192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위치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검색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/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즐겨찾기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2269" y="4080473"/>
            <a:ext cx="203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 후 도착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69644" y="4080473"/>
            <a:ext cx="203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 많은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칸으로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85748" y="4080473"/>
            <a:ext cx="222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사당보다 먼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의정부보다 가까운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04799" y="4112648"/>
            <a:ext cx="268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집으로 ♥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38" y="4960661"/>
            <a:ext cx="5499721" cy="50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구성 및 역할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53587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800" b="1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85528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800" b="1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59658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800" b="1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930867" y="2333296"/>
            <a:ext cx="0" cy="34999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261130" y="2333296"/>
            <a:ext cx="0" cy="34999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61868" y="3141097"/>
            <a:ext cx="181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413A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이혜지</a:t>
            </a:r>
            <a:endParaRPr lang="ko-KR" altLang="en-US" sz="2400" dirty="0">
              <a:solidFill>
                <a:srgbClr val="413A3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8037" y="3141098"/>
            <a:ext cx="181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413A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조현서</a:t>
            </a:r>
            <a:endParaRPr lang="ko-KR" altLang="en-US" sz="2400" dirty="0">
              <a:solidFill>
                <a:srgbClr val="413A3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1656" y="3898602"/>
            <a:ext cx="131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8494" y="3857297"/>
            <a:ext cx="3288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이용 부탁드려요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입력해주세요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샘샘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이용 부탁드려요 내용을 입력해주세요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35136" y="3187263"/>
            <a:ext cx="32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기획 아이디어 제공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7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8" name="타원 7"/>
          <p:cNvSpPr/>
          <p:nvPr/>
        </p:nvSpPr>
        <p:spPr>
          <a:xfrm>
            <a:off x="1074405" y="1877321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370" y="19493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데이터 수집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16" y="3446234"/>
            <a:ext cx="4875078" cy="1136646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387364" y="2562139"/>
            <a:ext cx="9422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맑은 고딕" panose="020B0503020000020004" pitchFamily="50" charset="-127"/>
              </a:rPr>
              <a:t>서울시 역사 마스터 정보 </a:t>
            </a:r>
            <a:r>
              <a:rPr lang="en-US" altLang="ko-KR" sz="1400" dirty="0" smtClean="0">
                <a:ea typeface="맑은 고딕" panose="020B0503020000020004" pitchFamily="50" charset="-127"/>
              </a:rPr>
              <a:t>/ </a:t>
            </a:r>
            <a:r>
              <a:rPr lang="ko-KR" altLang="en-US" sz="1400" dirty="0">
                <a:ea typeface="맑은 고딕" panose="020B0503020000020004" pitchFamily="50" charset="-127"/>
              </a:rPr>
              <a:t>서울교통공사 역간 거리 및 소요시간 정보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r="5762"/>
          <a:stretch/>
        </p:blipFill>
        <p:spPr>
          <a:xfrm>
            <a:off x="1225316" y="4884245"/>
            <a:ext cx="4875078" cy="1215169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797" y="3174955"/>
            <a:ext cx="3686175" cy="3267075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20" name="오른쪽 화살표 19"/>
          <p:cNvSpPr/>
          <p:nvPr/>
        </p:nvSpPr>
        <p:spPr>
          <a:xfrm>
            <a:off x="6458989" y="4322618"/>
            <a:ext cx="498764" cy="79802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상세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74405" y="1877321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1107" y="19611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노선도 구현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74587" y="3133797"/>
            <a:ext cx="9407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Devanagari" panose="02040503050201020203" pitchFamily="18" charset="0"/>
              </a:rPr>
              <a:t>www.kalyani.com/blog/2010/10/08/subway-map-visualization-jquery-plugin</a:t>
            </a:r>
            <a:r>
              <a:rPr lang="en-US" altLang="ko-KR" sz="1050" dirty="0">
                <a:latin typeface="Adobe Devanagari" panose="02040503050201020203" pitchFamily="18" charset="0"/>
                <a:ea typeface="맑은 고딕" panose="020B0503020000020004" pitchFamily="50" charset="-127"/>
              </a:rPr>
              <a:t>/</a:t>
            </a:r>
            <a:endParaRPr lang="ko-KR" altLang="en-US" sz="1050" dirty="0">
              <a:latin typeface="Adobe Devanagari" panose="02040503050201020203" pitchFamily="18" charset="0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6" y="4131372"/>
            <a:ext cx="7210425" cy="152400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71" y="3594683"/>
            <a:ext cx="4029075" cy="243840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타원 16"/>
          <p:cNvSpPr/>
          <p:nvPr/>
        </p:nvSpPr>
        <p:spPr>
          <a:xfrm>
            <a:off x="1841107" y="4523802"/>
            <a:ext cx="463463" cy="40905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8469201" y="4193317"/>
            <a:ext cx="463463" cy="40905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73272" y="4193317"/>
            <a:ext cx="463463" cy="40905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803310" y="4885060"/>
            <a:ext cx="463463" cy="40905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2591628" y="4421569"/>
            <a:ext cx="5677593" cy="24274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591628" y="4664315"/>
            <a:ext cx="6704203" cy="53581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74587" y="2642133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dobe Devanagari" panose="02040503050201020203" pitchFamily="18" charset="0"/>
                <a:ea typeface="맑은 고딕" panose="020B0503020000020004" pitchFamily="50" charset="-127"/>
              </a:rPr>
              <a:t>SubwayMap</a:t>
            </a:r>
            <a:r>
              <a:rPr lang="en-US" altLang="ko-KR" dirty="0">
                <a:latin typeface="Adobe Devanagari" panose="02040503050201020203" pitchFamily="18" charset="0"/>
                <a:ea typeface="맑은 고딕" panose="020B0503020000020004" pitchFamily="50" charset="-127"/>
              </a:rPr>
              <a:t> plugin  :  jQuery And Canvas </a:t>
            </a:r>
            <a:r>
              <a:rPr lang="ko-KR" altLang="en-US" sz="1600" dirty="0">
                <a:ea typeface="맑은 고딕" panose="020B0503020000020004" pitchFamily="50" charset="-127"/>
              </a:rPr>
              <a:t>기반</a:t>
            </a:r>
          </a:p>
        </p:txBody>
      </p:sp>
    </p:spTree>
    <p:extLst>
      <p:ext uri="{BB962C8B-B14F-4D97-AF65-F5344CB8AC3E}">
        <p14:creationId xmlns:p14="http://schemas.microsoft.com/office/powerpoint/2010/main" val="5087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74405" y="1877321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5721" y="195958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맑은 고딕" panose="020B0503020000020004" pitchFamily="50" charset="-127"/>
              </a:rPr>
              <a:t>노선도 구현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97" y="3207121"/>
            <a:ext cx="7210425" cy="1524000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1277032" y="5972966"/>
            <a:ext cx="1014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Canvas</a:t>
            </a:r>
            <a:r>
              <a:rPr lang="ko-KR" altLang="en-US" dirty="0" smtClean="0">
                <a:ea typeface="맑은 고딕" panose="020B0503020000020004" pitchFamily="50" charset="-127"/>
              </a:rPr>
              <a:t>로 그려진 역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마커와의</a:t>
            </a:r>
            <a:r>
              <a:rPr lang="ko-KR" altLang="en-US" dirty="0" smtClean="0">
                <a:ea typeface="맑은 고딕" panose="020B0503020000020004" pitchFamily="50" charset="-127"/>
              </a:rPr>
              <a:t> 상호작용 어려움 </a:t>
            </a:r>
            <a:r>
              <a:rPr lang="en-US" altLang="ko-KR" dirty="0" smtClean="0">
                <a:ea typeface="맑은 고딕" panose="020B0503020000020004" pitchFamily="50" charset="-127"/>
              </a:rPr>
              <a:t>=&gt;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마커</a:t>
            </a:r>
            <a:r>
              <a:rPr lang="ko-KR" altLang="en-US" dirty="0" smtClean="0">
                <a:ea typeface="맑은 고딕" panose="020B0503020000020004" pitchFamily="50" charset="-127"/>
              </a:rPr>
              <a:t> 위치에 </a:t>
            </a:r>
            <a:r>
              <a:rPr lang="en-US" altLang="ko-KR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a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태그가 오도록 수정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a typeface="맑은 고딕" panose="020B0503020000020004" pitchFamily="50" charset="-127"/>
              </a:rPr>
              <a:t>동그란 모양의 </a:t>
            </a:r>
            <a:r>
              <a:rPr lang="en-US" altLang="ko-KR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Station</a:t>
            </a:r>
            <a:r>
              <a:rPr lang="ko-KR" altLang="en-US" dirty="0" smtClean="0">
                <a:ea typeface="맑은 고딕" panose="020B0503020000020004" pitchFamily="50" charset="-127"/>
              </a:rPr>
              <a:t>외에 </a:t>
            </a:r>
            <a:r>
              <a:rPr lang="en-US" altLang="ko-KR" dirty="0" smtClean="0">
                <a:latin typeface="Adobe Devanagari" panose="02040503050201020203" pitchFamily="18" charset="0"/>
                <a:ea typeface="맑은 고딕" panose="020B0503020000020004" pitchFamily="50" charset="-127"/>
              </a:rPr>
              <a:t>train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ea typeface="맑은 고딕" panose="020B0503020000020004" pitchFamily="50" charset="-127"/>
              </a:rPr>
              <a:t>마커</a:t>
            </a:r>
            <a:r>
              <a:rPr lang="ko-KR" altLang="en-US" dirty="0" smtClean="0">
                <a:ea typeface="맑은 고딕" panose="020B0503020000020004" pitchFamily="50" charset="-127"/>
              </a:rPr>
              <a:t> 추가</a:t>
            </a:r>
            <a:endParaRPr lang="en-US" altLang="ko-KR" dirty="0" smtClean="0"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1765"/>
          <a:stretch/>
        </p:blipFill>
        <p:spPr>
          <a:xfrm>
            <a:off x="212656" y="2822122"/>
            <a:ext cx="2254898" cy="2191153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282" y="2714527"/>
            <a:ext cx="1981200" cy="2905125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sp>
        <p:nvSpPr>
          <p:cNvPr id="24" name="타원 23"/>
          <p:cNvSpPr/>
          <p:nvPr/>
        </p:nvSpPr>
        <p:spPr>
          <a:xfrm>
            <a:off x="5098782" y="5011143"/>
            <a:ext cx="661664" cy="52344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145466" y="4106367"/>
            <a:ext cx="661664" cy="52344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500" y="2853107"/>
            <a:ext cx="1908705" cy="2129182"/>
          </a:xfrm>
          <a:prstGeom prst="rect">
            <a:avLst/>
          </a:prstGeom>
          <a:ln w="76200">
            <a:solidFill>
              <a:schemeClr val="bg2">
                <a:lumMod val="90000"/>
              </a:schemeClr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 flipV="1">
            <a:off x="6077744" y="3917698"/>
            <a:ext cx="2676789" cy="33256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5878945" y="3984658"/>
            <a:ext cx="2816322" cy="134217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360</Words>
  <Application>Microsoft Office PowerPoint</Application>
  <PresentationFormat>와이드스크린</PresentationFormat>
  <Paragraphs>124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Bahnschrift</vt:lpstr>
      <vt:lpstr>맑은 고딕</vt:lpstr>
      <vt:lpstr>Adobe Devanagari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56</cp:revision>
  <dcterms:created xsi:type="dcterms:W3CDTF">2020-07-11T06:38:07Z</dcterms:created>
  <dcterms:modified xsi:type="dcterms:W3CDTF">2023-04-03T07:40:36Z</dcterms:modified>
</cp:coreProperties>
</file>