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1" r:id="rId6"/>
    <p:sldId id="267" r:id="rId7"/>
    <p:sldId id="268" r:id="rId8"/>
    <p:sldId id="271" r:id="rId9"/>
    <p:sldId id="272" r:id="rId10"/>
    <p:sldId id="270" r:id="rId11"/>
    <p:sldId id="273" r:id="rId12"/>
    <p:sldId id="275" r:id="rId13"/>
    <p:sldId id="276" r:id="rId14"/>
    <p:sldId id="264" r:id="rId15"/>
    <p:sldId id="262" r:id="rId16"/>
    <p:sldId id="263" r:id="rId17"/>
    <p:sldId id="265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Bahnschrift" panose="020B0502040204020203" pitchFamily="34" charset="0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</a:t>
            </a:r>
            <a:r>
              <a:rPr lang="en-US" altLang="ko-KR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템플릿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상세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4773" y="1920065"/>
            <a:ext cx="9422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>
                <a:ea typeface="12롯데마트드림Bold" panose="02020603020101020101"/>
              </a:rPr>
              <a:t>서울 지하철 실시간 도착정보 </a:t>
            </a:r>
            <a:r>
              <a:rPr lang="en-US" altLang="ko-KR" b="1" dirty="0" smtClean="0">
                <a:ea typeface="12롯데마트드림Bold" panose="02020603020101020101"/>
              </a:rPr>
              <a:t>/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21" y="4352378"/>
            <a:ext cx="5522599" cy="2159172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76" y="2526563"/>
            <a:ext cx="6972300" cy="135255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2946522" y="3407626"/>
            <a:ext cx="681980" cy="40838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5" idx="6"/>
          </p:cNvCxnSpPr>
          <p:nvPr/>
        </p:nvCxnSpPr>
        <p:spPr>
          <a:xfrm>
            <a:off x="3628502" y="3611819"/>
            <a:ext cx="1964891" cy="1583156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069" y="5668953"/>
            <a:ext cx="4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12롯데마트드림Bold" panose="02020603020101020101"/>
              </a:rPr>
              <a:t>지오비전</a:t>
            </a:r>
            <a:r>
              <a:rPr lang="ko-KR" altLang="en-US" b="1" dirty="0">
                <a:ea typeface="12롯데마트드림Bold" panose="02020603020101020101"/>
              </a:rPr>
              <a:t> 퍼즐 데이터</a:t>
            </a:r>
            <a:r>
              <a:rPr lang="en-US" altLang="ko-KR" b="1" dirty="0">
                <a:ea typeface="12롯데마트드림Bold" panose="02020603020101020101"/>
              </a:rPr>
              <a:t>: </a:t>
            </a:r>
            <a:r>
              <a:rPr lang="ko-KR" altLang="en-US" b="1" dirty="0">
                <a:ea typeface="12롯데마트드림Bold" panose="02020603020101020101"/>
              </a:rPr>
              <a:t>지하철 </a:t>
            </a:r>
            <a:r>
              <a:rPr lang="ko-KR" altLang="en-US" b="1" dirty="0" smtClean="0">
                <a:ea typeface="12롯데마트드림Bold" panose="02020603020101020101"/>
              </a:rPr>
              <a:t>혼잡도</a:t>
            </a:r>
            <a:endParaRPr lang="en-US" altLang="ko-KR" b="1" dirty="0" smtClean="0">
              <a:ea typeface="12롯데마트드림Bold" panose="02020603020101020101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43291" y="178481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36435" y="5575095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30" y="4703885"/>
            <a:ext cx="1574278" cy="142825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228" y="6172689"/>
            <a:ext cx="2829380" cy="6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431650" y="3107968"/>
            <a:ext cx="4953240" cy="2813260"/>
            <a:chOff x="359702" y="3731938"/>
            <a:chExt cx="3044683" cy="165888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r="32412" b="35823"/>
            <a:stretch/>
          </p:blipFill>
          <p:spPr>
            <a:xfrm>
              <a:off x="681231" y="3731938"/>
              <a:ext cx="2723154" cy="1564882"/>
            </a:xfrm>
            <a:prstGeom prst="rect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59702" y="4388748"/>
              <a:ext cx="870133" cy="3078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latin typeface="Bahnschrift" panose="020B0502040204020203" pitchFamily="34" charset="0"/>
                  <a:ea typeface="12롯데마트드림Bold" panose="02020603020101020101"/>
                </a:rPr>
                <a:t>stationF</a:t>
              </a:r>
              <a:endParaRPr lang="en-US" altLang="ko-KR" sz="1100" b="1" dirty="0" smtClean="0">
                <a:latin typeface="Bahnschrift" panose="020B0502040204020203" pitchFamily="34" charset="0"/>
                <a:ea typeface="12롯데마트드림Bold" panose="02020603020101020101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23567" y="4362664"/>
              <a:ext cx="856539" cy="3078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latin typeface="Bahnschrift" panose="020B0502040204020203" pitchFamily="34" charset="0"/>
                  <a:ea typeface="12롯데마트드림Bold" panose="02020603020101020101"/>
                </a:rPr>
                <a:t>stationT</a:t>
              </a:r>
              <a:endParaRPr lang="en-US" altLang="ko-KR" sz="1400" b="1" dirty="0" smtClean="0">
                <a:latin typeface="Bahnschrift" panose="020B0502040204020203" pitchFamily="34" charset="0"/>
                <a:ea typeface="12롯데마트드림Bold" panose="02020603020101020101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15" y="4398616"/>
              <a:ext cx="217563" cy="21756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421117" y="4914605"/>
              <a:ext cx="833284" cy="476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ea typeface="12롯데마트드림Bold" panose="02020603020101020101"/>
                </a:rPr>
                <a:t>(</a:t>
              </a:r>
              <a:r>
                <a:rPr lang="ko-KR" altLang="en-US" sz="1100" dirty="0" smtClean="0">
                  <a:ea typeface="12롯데마트드림Bold" panose="02020603020101020101"/>
                </a:rPr>
                <a:t>예정</a:t>
              </a:r>
              <a:r>
                <a:rPr lang="en-US" altLang="ko-KR" sz="1100" dirty="0" smtClean="0">
                  <a:ea typeface="12롯데마트드림Bold" panose="02020603020101020101"/>
                </a:rPr>
                <a:t>)</a:t>
              </a:r>
              <a:r>
                <a:rPr lang="ko-KR" altLang="en-US" sz="1100" dirty="0" smtClean="0">
                  <a:ea typeface="12롯데마트드림Bold" panose="02020603020101020101"/>
                </a:rPr>
                <a:t>역간</a:t>
              </a:r>
              <a:endParaRPr lang="en-US" altLang="ko-KR" sz="1100" dirty="0" smtClean="0">
                <a:ea typeface="12롯데마트드림Bold" panose="02020603020101020101"/>
              </a:endParaRPr>
            </a:p>
            <a:p>
              <a:pPr algn="ctr"/>
              <a:r>
                <a:rPr lang="ko-KR" altLang="en-US" sz="1100" dirty="0" smtClean="0">
                  <a:ea typeface="12롯데마트드림Bold" panose="02020603020101020101"/>
                </a:rPr>
                <a:t>소요시간</a:t>
              </a:r>
              <a:endParaRPr lang="en-US" altLang="ko-KR" sz="1100" dirty="0" smtClean="0">
                <a:ea typeface="12롯데마트드림Bold" panose="02020603020101020101"/>
              </a:endParaRPr>
            </a:p>
          </p:txBody>
        </p:sp>
        <p:sp>
          <p:nvSpPr>
            <p:cNvPr id="68" name="막힌 원호 67"/>
            <p:cNvSpPr/>
            <p:nvPr/>
          </p:nvSpPr>
          <p:spPr>
            <a:xfrm>
              <a:off x="1765814" y="4163250"/>
              <a:ext cx="488587" cy="235366"/>
            </a:xfrm>
            <a:prstGeom prst="blockArc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/>
            <p:cNvSpPr/>
            <p:nvPr/>
          </p:nvSpPr>
          <p:spPr>
            <a:xfrm rot="10800000">
              <a:off x="1430083" y="4576754"/>
              <a:ext cx="804868" cy="283751"/>
            </a:xfrm>
            <a:prstGeom prst="blockArc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/>
            <p:cNvSpPr/>
            <p:nvPr/>
          </p:nvSpPr>
          <p:spPr>
            <a:xfrm>
              <a:off x="1421117" y="4163249"/>
              <a:ext cx="317122" cy="225499"/>
            </a:xfrm>
            <a:prstGeom prst="blockArc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상세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643" y="1378263"/>
            <a:ext cx="6972300" cy="135255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20966" y="1995117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ea typeface="12롯데마트드림Bold" panose="02020603020101020101"/>
              </a:rPr>
              <a:t>지하철 </a:t>
            </a:r>
            <a:r>
              <a:rPr lang="ko-KR" altLang="en-US" b="1" dirty="0" smtClean="0">
                <a:ea typeface="12롯데마트드림Bold" panose="02020603020101020101"/>
              </a:rPr>
              <a:t>열차 위치 </a:t>
            </a:r>
            <a:r>
              <a:rPr lang="ko-KR" altLang="en-US" b="1" dirty="0">
                <a:ea typeface="12롯데마트드림Bold" panose="02020603020101020101"/>
              </a:rPr>
              <a:t>도착정보</a:t>
            </a:r>
            <a:r>
              <a:rPr lang="en-US" altLang="ko-KR" b="1" dirty="0">
                <a:ea typeface="12롯데마트드림Bold" panose="02020603020101020101"/>
              </a:rPr>
              <a:t>(</a:t>
            </a:r>
            <a:r>
              <a:rPr lang="ko-KR" altLang="en-US" b="1" dirty="0">
                <a:ea typeface="12롯데마트드림Bold" panose="02020603020101020101"/>
              </a:rPr>
              <a:t>일괄</a:t>
            </a:r>
            <a:r>
              <a:rPr lang="en-US" altLang="ko-KR" b="1" dirty="0">
                <a:ea typeface="12롯데마트드림Bold" panose="02020603020101020101"/>
              </a:rPr>
              <a:t>)</a:t>
            </a:r>
            <a:endParaRPr lang="en-US" altLang="ko-KR" b="1" dirty="0">
              <a:ea typeface="12롯데마트드림Bold" panose="02020603020101020101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643" y="3823346"/>
            <a:ext cx="5200650" cy="19812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643" y="3024667"/>
            <a:ext cx="4857750" cy="50482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8" name="타원 17"/>
          <p:cNvSpPr/>
          <p:nvPr/>
        </p:nvSpPr>
        <p:spPr>
          <a:xfrm>
            <a:off x="7697252" y="2259407"/>
            <a:ext cx="726865" cy="40838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371306" y="1850345"/>
            <a:ext cx="515389" cy="40838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729360" y="1859257"/>
            <a:ext cx="592497" cy="40838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9546" y="190655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42" name="직선 화살표 연결선 41"/>
          <p:cNvCxnSpPr>
            <a:stCxn id="18" idx="2"/>
          </p:cNvCxnSpPr>
          <p:nvPr/>
        </p:nvCxnSpPr>
        <p:spPr>
          <a:xfrm flipH="1">
            <a:off x="3756212" y="2463600"/>
            <a:ext cx="3941040" cy="10853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82926" y="4644669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ea typeface="12롯데마트드림Bold" panose="02020603020101020101"/>
              </a:rPr>
              <a:t>열차 좌표</a:t>
            </a:r>
            <a:endParaRPr lang="ko-KR" altLang="en-US" sz="1600" b="1" dirty="0">
              <a:solidFill>
                <a:schemeClr val="accent6"/>
              </a:solidFill>
              <a:ea typeface="12롯데마트드림Bold" panose="02020603020101020101"/>
            </a:endParaRPr>
          </a:p>
        </p:txBody>
      </p:sp>
      <p:sp>
        <p:nvSpPr>
          <p:cNvPr id="56" name="왼쪽 중괄호 55"/>
          <p:cNvSpPr/>
          <p:nvPr/>
        </p:nvSpPr>
        <p:spPr>
          <a:xfrm>
            <a:off x="7113888" y="4555152"/>
            <a:ext cx="174418" cy="491438"/>
          </a:xfrm>
          <a:prstGeom prst="lef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19182" y="3355413"/>
            <a:ext cx="839717" cy="36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a typeface="12롯데마트드림Bold" panose="02020603020101020101"/>
              </a:rPr>
              <a:t>남은 시간</a:t>
            </a:r>
            <a:endParaRPr lang="en-US" altLang="ko-KR" sz="1100" dirty="0" smtClean="0">
              <a:ea typeface="12롯데마트드림Bold" panose="02020603020101020101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00783" y="3256236"/>
            <a:ext cx="573539" cy="455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a typeface="12롯데마트드림Bold" panose="02020603020101020101"/>
              </a:rPr>
              <a:t>이동 비율</a:t>
            </a:r>
            <a:endParaRPr lang="en-US" altLang="ko-KR" sz="1100" dirty="0" smtClean="0"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090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상세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3198" y="19711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12롯데마트드림Bold" panose="02020603020101020101"/>
              </a:rPr>
              <a:t>반응형</a:t>
            </a:r>
            <a:r>
              <a:rPr lang="ko-KR" altLang="en-US" dirty="0" smtClean="0">
                <a:ea typeface="12롯데마트드림Bold" panose="02020603020101020101"/>
              </a:rPr>
              <a:t> 웹 구현</a:t>
            </a:r>
            <a:endParaRPr lang="ko-KR" altLang="en-US" dirty="0">
              <a:ea typeface="12롯데마트드림Bold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4" y="1189990"/>
            <a:ext cx="4536772" cy="5484646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55922" y="2975175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notokr"/>
                <a:ea typeface="12롯데마트드림Bold" panose="02020603020101020101"/>
              </a:rPr>
              <a:t>PC</a:t>
            </a:r>
            <a:r>
              <a:rPr lang="en-US" altLang="ko-KR" dirty="0" smtClean="0">
                <a:latin typeface="Bahnschrift" panose="020B0502040204020203" pitchFamily="34" charset="0"/>
                <a:ea typeface="12롯데마트드림Bold" panose="02020603020101020101"/>
              </a:rPr>
              <a:t> / </a:t>
            </a:r>
            <a:r>
              <a:rPr lang="ko-KR" altLang="en-US" dirty="0" smtClean="0">
                <a:ea typeface="12롯데마트드림Bold" panose="02020603020101020101"/>
              </a:rPr>
              <a:t>모바일 두 가지 버전의 노선도</a:t>
            </a:r>
            <a:endParaRPr lang="en-US" altLang="ko-KR" dirty="0" smtClean="0">
              <a:ea typeface="12롯데마트드림Bold" panose="02020603020101020101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8647" y="4264933"/>
            <a:ext cx="368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notokr"/>
                <a:ea typeface="12롯데마트드림Bold" panose="02020603020101020101"/>
              </a:rPr>
              <a:t>Resize</a:t>
            </a:r>
            <a:r>
              <a:rPr lang="en-US" altLang="ko-KR" dirty="0" smtClean="0">
                <a:ea typeface="12롯데마트드림Bold" panose="02020603020101020101"/>
              </a:rPr>
              <a:t> </a:t>
            </a:r>
            <a:r>
              <a:rPr lang="ko-KR" altLang="en-US" dirty="0" smtClean="0">
                <a:ea typeface="12롯데마트드림Bold" panose="02020603020101020101"/>
              </a:rPr>
              <a:t>시마다 </a:t>
            </a:r>
            <a:r>
              <a:rPr lang="en-US" altLang="ko-KR" b="1" dirty="0" smtClean="0">
                <a:latin typeface="notokr"/>
                <a:ea typeface="12롯데마트드림Bold" panose="02020603020101020101"/>
              </a:rPr>
              <a:t>canvas</a:t>
            </a:r>
            <a:r>
              <a:rPr lang="en-US" altLang="ko-KR" dirty="0" smtClean="0">
                <a:ea typeface="12롯데마트드림Bold" panose="02020603020101020101"/>
              </a:rPr>
              <a:t> </a:t>
            </a:r>
            <a:r>
              <a:rPr lang="ko-KR" altLang="en-US" dirty="0" smtClean="0">
                <a:ea typeface="12롯데마트드림Bold" panose="02020603020101020101"/>
              </a:rPr>
              <a:t>업데이트</a:t>
            </a:r>
            <a:endParaRPr lang="en-US" altLang="ko-KR" dirty="0" smtClean="0">
              <a:ea typeface="12롯데마트드림Bold" panose="02020603020101020101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2736" y="51336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3198" y="3620307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notokr"/>
                <a:ea typeface="12롯데마트드림Bold" panose="02020603020101020101"/>
              </a:rPr>
              <a:t>PC</a:t>
            </a:r>
            <a:r>
              <a:rPr lang="en-US" altLang="ko-KR" dirty="0" smtClean="0">
                <a:latin typeface="Bahnschrift" panose="020B0502040204020203" pitchFamily="34" charset="0"/>
                <a:ea typeface="12롯데마트드림Bold" panose="02020603020101020101"/>
              </a:rPr>
              <a:t> </a:t>
            </a:r>
            <a:r>
              <a:rPr lang="ko-KR" altLang="en-US" dirty="0" smtClean="0">
                <a:latin typeface="Bahnschrift" panose="020B0502040204020203" pitchFamily="34" charset="0"/>
                <a:ea typeface="12롯데마트드림Bold" panose="02020603020101020101"/>
              </a:rPr>
              <a:t>버전에서의 팝업 위치</a:t>
            </a:r>
            <a:r>
              <a:rPr lang="en-US" altLang="ko-KR" dirty="0">
                <a:latin typeface="Bahnschrift" panose="020B0502040204020203" pitchFamily="34" charset="0"/>
                <a:ea typeface="12롯데마트드림Bold" panose="02020603020101020101"/>
              </a:rPr>
              <a:t> </a:t>
            </a:r>
            <a:r>
              <a:rPr lang="en-US" altLang="ko-KR" dirty="0" smtClean="0">
                <a:latin typeface="Bahnschrift" panose="020B0502040204020203" pitchFamily="34" charset="0"/>
                <a:ea typeface="12롯데마트드림Bold" panose="02020603020101020101"/>
              </a:rPr>
              <a:t>/ </a:t>
            </a:r>
            <a:r>
              <a:rPr lang="ko-KR" altLang="en-US" dirty="0" smtClean="0">
                <a:latin typeface="Bahnschrift" panose="020B0502040204020203" pitchFamily="34" charset="0"/>
                <a:ea typeface="12롯데마트드림Bold" panose="02020603020101020101"/>
              </a:rPr>
              <a:t>방향 조절</a:t>
            </a:r>
            <a:endParaRPr lang="en-US" altLang="ko-KR" dirty="0" smtClean="0"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43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상세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0521" y="197117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12롯데마트드림Bold" panose="02020603020101020101"/>
              </a:rPr>
              <a:t>가까운 역 </a:t>
            </a:r>
            <a:endParaRPr lang="ko-KR" altLang="en-US" dirty="0">
              <a:ea typeface="12롯데마트드림Bold" panose="02020603020101020101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85633" y="2670607"/>
            <a:ext cx="724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otokr"/>
                <a:ea typeface="12롯데마트드림Bold" panose="02020603020101020101"/>
              </a:rPr>
              <a:t>geolocation </a:t>
            </a:r>
            <a:r>
              <a:rPr lang="en-US" altLang="ko-KR" b="1" dirty="0" smtClean="0">
                <a:solidFill>
                  <a:srgbClr val="333333"/>
                </a:solidFill>
                <a:latin typeface="notokr"/>
                <a:ea typeface="12롯데마트드림Bold" panose="02020603020101020101"/>
              </a:rPr>
              <a:t>API </a:t>
            </a:r>
            <a:r>
              <a:rPr lang="ko-KR" altLang="en-US" b="1" dirty="0" smtClean="0">
                <a:solidFill>
                  <a:srgbClr val="333333"/>
                </a:solidFill>
                <a:latin typeface="notokr"/>
                <a:ea typeface="12롯데마트드림Bold" panose="02020603020101020101"/>
              </a:rPr>
              <a:t>을 통한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notokr"/>
                <a:ea typeface="12롯데마트드림Bold" panose="02020603020101020101"/>
              </a:rPr>
              <a:t>사용자의 위도 경도 위치 정보</a:t>
            </a:r>
            <a:endParaRPr lang="en-US" altLang="ko-KR" b="1" i="0" dirty="0" smtClean="0">
              <a:solidFill>
                <a:srgbClr val="333333"/>
              </a:solidFill>
              <a:effectLst/>
              <a:latin typeface="notokr"/>
              <a:ea typeface="12롯데마트드림Bold" panose="02020603020101020101"/>
            </a:endParaRPr>
          </a:p>
          <a:p>
            <a:r>
              <a:rPr lang="ko-KR" altLang="en-US" b="1" i="0" dirty="0" smtClean="0">
                <a:solidFill>
                  <a:srgbClr val="333333"/>
                </a:solidFill>
                <a:effectLst/>
                <a:latin typeface="notokr"/>
                <a:ea typeface="12롯데마트드림Bold" panose="02020603020101020101"/>
              </a:rPr>
              <a:t>가장 가까운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notokr"/>
                <a:ea typeface="12롯데마트드림Bold" panose="02020603020101020101"/>
              </a:rPr>
              <a:t>2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notokr"/>
                <a:ea typeface="12롯데마트드림Bold" panose="02020603020101020101"/>
              </a:rPr>
              <a:t>개 역</a:t>
            </a:r>
            <a:endParaRPr lang="en-US" altLang="ko-KR" b="1" i="0" dirty="0" smtClean="0">
              <a:solidFill>
                <a:srgbClr val="333333"/>
              </a:solidFill>
              <a:effectLst/>
              <a:latin typeface="notokr"/>
              <a:ea typeface="12롯데마트드림Bold" panose="02020603020101020101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74405" y="3805768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0521" y="389962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12롯데마트드림Bold" panose="02020603020101020101"/>
              </a:rPr>
              <a:t>즐겨찾기</a:t>
            </a:r>
            <a:r>
              <a:rPr lang="ko-KR" altLang="en-US" dirty="0" smtClean="0">
                <a:ea typeface="12롯데마트드림Bold" panose="02020603020101020101"/>
              </a:rPr>
              <a:t> </a:t>
            </a:r>
            <a:r>
              <a:rPr lang="en-US" altLang="ko-KR" dirty="0" smtClean="0">
                <a:ea typeface="12롯데마트드림Bold" panose="02020603020101020101"/>
              </a:rPr>
              <a:t>/ </a:t>
            </a:r>
            <a:r>
              <a:rPr lang="ko-KR" altLang="en-US" dirty="0" smtClean="0">
                <a:ea typeface="12롯데마트드림Bold" panose="02020603020101020101"/>
              </a:rPr>
              <a:t>최근 기록</a:t>
            </a:r>
            <a:endParaRPr lang="ko-KR" altLang="en-US" dirty="0">
              <a:ea typeface="12롯데마트드림Bold" panose="02020603020101020101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0521" y="4689672"/>
            <a:ext cx="778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notokr"/>
                <a:ea typeface="12롯데마트드림Bold" panose="02020603020101020101"/>
              </a:rPr>
              <a:t>Localstorage</a:t>
            </a:r>
            <a:r>
              <a:rPr lang="en-US" altLang="ko-KR" b="1" dirty="0">
                <a:solidFill>
                  <a:srgbClr val="333333"/>
                </a:solidFill>
                <a:latin typeface="notokr"/>
              </a:rPr>
              <a:t> </a:t>
            </a:r>
            <a:endParaRPr lang="en-US" altLang="ko-KR" b="1" i="0" dirty="0" smtClean="0">
              <a:solidFill>
                <a:srgbClr val="333333"/>
              </a:solidFill>
              <a:effectLst/>
              <a:latin typeface="notok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833" y="494686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66" y="2346021"/>
            <a:ext cx="11018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131" y="1781885"/>
            <a:ext cx="5257217" cy="488348"/>
            <a:chOff x="653132" y="1781885"/>
            <a:chExt cx="3614068" cy="488348"/>
          </a:xfrm>
        </p:grpSpPr>
        <p:sp>
          <p:nvSpPr>
            <p:cNvPr id="8" name="직사각형 7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132" y="1781885"/>
              <a:ext cx="323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1 </a:t>
              </a:r>
              <a:r>
                <a:rPr lang="ko-KR" altLang="en-US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0866" y="4695261"/>
            <a:ext cx="11018168" cy="94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3132" y="4131125"/>
            <a:ext cx="3789534" cy="488348"/>
            <a:chOff x="653132" y="1781885"/>
            <a:chExt cx="3789534" cy="488348"/>
          </a:xfrm>
        </p:grpSpPr>
        <p:sp>
          <p:nvSpPr>
            <p:cNvPr id="25" name="직사각형 24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132" y="1781885"/>
              <a:ext cx="3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 </a:t>
              </a:r>
              <a:r>
                <a:rPr lang="ko-KR" altLang="en-US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개선 사항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9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06247" y="3792070"/>
            <a:ext cx="9201765" cy="3065927"/>
            <a:chOff x="1206247" y="3792070"/>
            <a:chExt cx="9201765" cy="3065927"/>
          </a:xfrm>
        </p:grpSpPr>
        <p:sp>
          <p:nvSpPr>
            <p:cNvPr id="106" name="양쪽 모서리가 둥근 사각형 105"/>
            <p:cNvSpPr/>
            <p:nvPr/>
          </p:nvSpPr>
          <p:spPr>
            <a:xfrm>
              <a:off x="3508728" y="5539268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1206247" y="5533824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353611" y="3939329"/>
              <a:ext cx="2067722" cy="2907252"/>
              <a:chOff x="3066814" y="783485"/>
              <a:chExt cx="3170468" cy="445773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112330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185666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3066814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127788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3092716" y="783485"/>
                <a:ext cx="3144566" cy="4457732"/>
                <a:chOff x="2786261" y="1736671"/>
                <a:chExt cx="2281617" cy="323441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901096" y="2785178"/>
                  <a:ext cx="1998220" cy="1782653"/>
                </a:xfrm>
                <a:prstGeom prst="rect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901096" y="1876509"/>
                  <a:ext cx="1998220" cy="205081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순서도: 지연 62"/>
                <p:cNvSpPr/>
                <p:nvPr/>
              </p:nvSpPr>
              <p:spPr>
                <a:xfrm rot="16200000">
                  <a:off x="3380244" y="3371253"/>
                  <a:ext cx="1005851" cy="2193818"/>
                </a:xfrm>
                <a:prstGeom prst="flowChartDelay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816853" y="2824495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4416697" y="2761664"/>
                  <a:ext cx="651181" cy="644178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각 삼각형 69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각 삼각형 70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막힌 원호 7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막힌 원호 75"/>
                <p:cNvSpPr/>
                <p:nvPr/>
              </p:nvSpPr>
              <p:spPr>
                <a:xfrm rot="18329688" flipH="1">
                  <a:off x="3274797" y="2850242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달 77"/>
                <p:cNvSpPr/>
                <p:nvPr/>
              </p:nvSpPr>
              <p:spPr>
                <a:xfrm rot="1652342">
                  <a:off x="2973071" y="1756711"/>
                  <a:ext cx="783952" cy="1780981"/>
                </a:xfrm>
                <a:prstGeom prst="moon">
                  <a:avLst>
                    <a:gd name="adj" fmla="val 54256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달 78"/>
                <p:cNvSpPr/>
                <p:nvPr/>
              </p:nvSpPr>
              <p:spPr>
                <a:xfrm rot="9329980">
                  <a:off x="4140380" y="1736671"/>
                  <a:ext cx="675304" cy="1850897"/>
                </a:xfrm>
                <a:prstGeom prst="moon">
                  <a:avLst>
                    <a:gd name="adj" fmla="val 54984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막힌 원호 79"/>
                <p:cNvSpPr/>
                <p:nvPr/>
              </p:nvSpPr>
              <p:spPr>
                <a:xfrm rot="18329688" flipH="1">
                  <a:off x="4016307" y="284017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타원 110"/>
              <p:cNvSpPr/>
              <p:nvPr/>
            </p:nvSpPr>
            <p:spPr>
              <a:xfrm rot="19350809">
                <a:off x="5077914" y="1036364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 rot="2700000">
                <a:off x="3789275" y="915811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640022" y="4032405"/>
              <a:ext cx="2155332" cy="2825592"/>
              <a:chOff x="4602376" y="2544531"/>
              <a:chExt cx="3304802" cy="4332521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602376" y="2544531"/>
                <a:ext cx="3220588" cy="4332521"/>
                <a:chOff x="2735670" y="1876509"/>
                <a:chExt cx="2340337" cy="3148357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순서도: 지연 86"/>
                <p:cNvSpPr/>
                <p:nvPr/>
              </p:nvSpPr>
              <p:spPr>
                <a:xfrm rot="16200000">
                  <a:off x="3358003" y="3402790"/>
                  <a:ext cx="1050334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각 삼각형 93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각 삼각형 94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막힌 원호 97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막힌 원호 99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막힌 원호 101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이등변 삼각형 115"/>
              <p:cNvSpPr/>
              <p:nvPr/>
            </p:nvSpPr>
            <p:spPr>
              <a:xfrm rot="10800000">
                <a:off x="5908627" y="5754961"/>
                <a:ext cx="557705" cy="315071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다리꼴 116"/>
              <p:cNvSpPr/>
              <p:nvPr/>
            </p:nvSpPr>
            <p:spPr>
              <a:xfrm>
                <a:off x="5995782" y="5951470"/>
                <a:ext cx="379182" cy="876245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달 118"/>
              <p:cNvSpPr/>
              <p:nvPr/>
            </p:nvSpPr>
            <p:spPr>
              <a:xfrm rot="538898">
                <a:off x="5514209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달 119"/>
              <p:cNvSpPr/>
              <p:nvPr/>
            </p:nvSpPr>
            <p:spPr>
              <a:xfrm rot="10800000">
                <a:off x="6200295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달 120"/>
              <p:cNvSpPr/>
              <p:nvPr/>
            </p:nvSpPr>
            <p:spPr>
              <a:xfrm rot="5400000">
                <a:off x="5627864" y="1885674"/>
                <a:ext cx="1179163" cy="2596903"/>
              </a:xfrm>
              <a:prstGeom prst="moon">
                <a:avLst>
                  <a:gd name="adj" fmla="val 2456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달 121"/>
              <p:cNvSpPr/>
              <p:nvPr/>
            </p:nvSpPr>
            <p:spPr>
              <a:xfrm rot="10800000">
                <a:off x="6517018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달 123"/>
              <p:cNvSpPr/>
              <p:nvPr/>
            </p:nvSpPr>
            <p:spPr>
              <a:xfrm rot="538898">
                <a:off x="5165424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달 124"/>
              <p:cNvSpPr/>
              <p:nvPr/>
            </p:nvSpPr>
            <p:spPr>
              <a:xfrm rot="10800000">
                <a:off x="6264487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달 125"/>
              <p:cNvSpPr/>
              <p:nvPr/>
            </p:nvSpPr>
            <p:spPr>
              <a:xfrm rot="19657436">
                <a:off x="6945928" y="2895606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달 126"/>
              <p:cNvSpPr/>
              <p:nvPr/>
            </p:nvSpPr>
            <p:spPr>
              <a:xfrm rot="12600000">
                <a:off x="5058815" y="2865452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달 127"/>
              <p:cNvSpPr/>
              <p:nvPr/>
            </p:nvSpPr>
            <p:spPr>
              <a:xfrm rot="2920224">
                <a:off x="5218603" y="2160336"/>
                <a:ext cx="559360" cy="1548771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달 128"/>
              <p:cNvSpPr/>
              <p:nvPr/>
            </p:nvSpPr>
            <p:spPr>
              <a:xfrm rot="7751090">
                <a:off x="6861397" y="2179960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양쪽 모서리가 둥근 사각형 130"/>
            <p:cNvSpPr/>
            <p:nvPr/>
          </p:nvSpPr>
          <p:spPr>
            <a:xfrm>
              <a:off x="5813337" y="5535745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5868903" y="3939330"/>
              <a:ext cx="2203247" cy="2907252"/>
              <a:chOff x="8019950" y="2401818"/>
              <a:chExt cx="3378271" cy="445773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8019950" y="2401818"/>
                <a:ext cx="3378271" cy="4457732"/>
                <a:chOff x="2938840" y="783485"/>
                <a:chExt cx="3378271" cy="4457732"/>
              </a:xfrm>
            </p:grpSpPr>
            <p:sp>
              <p:nvSpPr>
                <p:cNvPr id="159" name="타원 158"/>
                <p:cNvSpPr/>
                <p:nvPr/>
              </p:nvSpPr>
              <p:spPr>
                <a:xfrm rot="3116413">
                  <a:off x="4894105" y="2567729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 rot="7807644">
                  <a:off x="3383767" y="2553622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176585" y="1600848"/>
                  <a:ext cx="1078990" cy="123393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349506" y="2140496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938840" y="2158227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3086155" y="1516530"/>
                  <a:ext cx="1074392" cy="1187748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3092716" y="783485"/>
                  <a:ext cx="3144566" cy="4457732"/>
                  <a:chOff x="2786261" y="1736671"/>
                  <a:chExt cx="2281617" cy="3234416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>
                    <a:off x="2901096" y="1876509"/>
                    <a:ext cx="1998220" cy="2050815"/>
                  </a:xfrm>
                  <a:prstGeom prst="ellipse">
                    <a:avLst/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순서도: 지연 141"/>
                  <p:cNvSpPr/>
                  <p:nvPr/>
                </p:nvSpPr>
                <p:spPr>
                  <a:xfrm rot="16200000">
                    <a:off x="3380244" y="3371253"/>
                    <a:ext cx="1005851" cy="2193818"/>
                  </a:xfrm>
                  <a:prstGeom prst="flowChartDelay">
                    <a:avLst/>
                  </a:prstGeom>
                  <a:solidFill>
                    <a:srgbClr val="D04848"/>
                  </a:solidFill>
                  <a:ln>
                    <a:solidFill>
                      <a:srgbClr val="F5F5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3580702" y="3475103"/>
                    <a:ext cx="632288" cy="578934"/>
                  </a:xfrm>
                  <a:prstGeom prst="rect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2816853" y="2824495"/>
                    <a:ext cx="603299" cy="596812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416697" y="2761664"/>
                    <a:ext cx="651181" cy="644178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/>
                  <p:cNvSpPr/>
                  <p:nvPr/>
                </p:nvSpPr>
                <p:spPr>
                  <a:xfrm>
                    <a:off x="2961572" y="1964124"/>
                    <a:ext cx="1891297" cy="1870961"/>
                  </a:xfrm>
                  <a:prstGeom prst="ellipse">
                    <a:avLst/>
                  </a:prstGeom>
                  <a:solidFill>
                    <a:srgbClr val="FFF0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3146590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4245026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막힌 원호 150"/>
                  <p:cNvSpPr/>
                  <p:nvPr/>
                </p:nvSpPr>
                <p:spPr>
                  <a:xfrm rot="10574914">
                    <a:off x="3656050" y="3137250"/>
                    <a:ext cx="521865" cy="424888"/>
                  </a:xfrm>
                  <a:prstGeom prst="blockArc">
                    <a:avLst>
                      <a:gd name="adj1" fmla="val 13425387"/>
                      <a:gd name="adj2" fmla="val 19299046"/>
                      <a:gd name="adj3" fmla="val 10569"/>
                    </a:avLst>
                  </a:prstGeom>
                  <a:solidFill>
                    <a:srgbClr val="E8A2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 flipH="1">
                    <a:off x="343225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막힌 원호 152"/>
                  <p:cNvSpPr/>
                  <p:nvPr/>
                </p:nvSpPr>
                <p:spPr>
                  <a:xfrm rot="18329688" flipH="1">
                    <a:off x="3274797" y="2850242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타원 153"/>
                  <p:cNvSpPr/>
                  <p:nvPr/>
                </p:nvSpPr>
                <p:spPr>
                  <a:xfrm flipH="1">
                    <a:off x="416029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달 154"/>
                  <p:cNvSpPr/>
                  <p:nvPr/>
                </p:nvSpPr>
                <p:spPr>
                  <a:xfrm rot="1652342">
                    <a:off x="2973071" y="1756711"/>
                    <a:ext cx="783952" cy="1780981"/>
                  </a:xfrm>
                  <a:prstGeom prst="moon">
                    <a:avLst>
                      <a:gd name="adj" fmla="val 54256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달 155"/>
                  <p:cNvSpPr/>
                  <p:nvPr/>
                </p:nvSpPr>
                <p:spPr>
                  <a:xfrm rot="9329980">
                    <a:off x="4140380" y="1736671"/>
                    <a:ext cx="675304" cy="1850897"/>
                  </a:xfrm>
                  <a:prstGeom prst="moon">
                    <a:avLst>
                      <a:gd name="adj" fmla="val 54984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막힌 원호 156"/>
                  <p:cNvSpPr/>
                  <p:nvPr/>
                </p:nvSpPr>
                <p:spPr>
                  <a:xfrm rot="18329688" flipH="1">
                    <a:off x="4016307" y="2840170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8872357" y="4222441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0393057" y="4222441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/>
              <p:cNvSpPr/>
              <p:nvPr/>
            </p:nvSpPr>
            <p:spPr>
              <a:xfrm>
                <a:off x="9241819" y="5296169"/>
                <a:ext cx="915583" cy="56759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양쪽 모서리가 둥근 사각형 168"/>
            <p:cNvSpPr/>
            <p:nvPr/>
          </p:nvSpPr>
          <p:spPr>
            <a:xfrm>
              <a:off x="8100248" y="5530430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8104305" y="3792070"/>
              <a:ext cx="2296138" cy="3044300"/>
              <a:chOff x="7741798" y="2176022"/>
              <a:chExt cx="3520702" cy="4667869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957698" y="2560707"/>
                <a:ext cx="3220588" cy="4267007"/>
                <a:chOff x="2735670" y="1876509"/>
                <a:chExt cx="2340337" cy="3100749"/>
              </a:xfrm>
            </p:grpSpPr>
            <p:sp>
              <p:nvSpPr>
                <p:cNvPr id="184" name="타원 183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순서도: 지연 184"/>
                <p:cNvSpPr/>
                <p:nvPr/>
              </p:nvSpPr>
              <p:spPr>
                <a:xfrm rot="16200000">
                  <a:off x="3377159" y="3374338"/>
                  <a:ext cx="1012022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각 삼각형 191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각 삼각형 192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막힌 원호 19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막힌 원호 195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막힌 원호 197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2" name="이등변 삼각형 171"/>
              <p:cNvSpPr/>
              <p:nvPr/>
            </p:nvSpPr>
            <p:spPr>
              <a:xfrm rot="10800000">
                <a:off x="9263949" y="5771137"/>
                <a:ext cx="557705" cy="315071"/>
              </a:xfrm>
              <a:prstGeom prst="triangle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다리꼴 172"/>
              <p:cNvSpPr/>
              <p:nvPr/>
            </p:nvSpPr>
            <p:spPr>
              <a:xfrm>
                <a:off x="9351104" y="5967646"/>
                <a:ext cx="379182" cy="876245"/>
              </a:xfrm>
              <a:prstGeom prst="trapezoid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달 181"/>
              <p:cNvSpPr/>
              <p:nvPr/>
            </p:nvSpPr>
            <p:spPr>
              <a:xfrm rot="2920224">
                <a:off x="8381920" y="2148735"/>
                <a:ext cx="766970" cy="2047213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달 182"/>
              <p:cNvSpPr/>
              <p:nvPr/>
            </p:nvSpPr>
            <p:spPr>
              <a:xfrm rot="7751090">
                <a:off x="10216719" y="2196136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달 198"/>
              <p:cNvSpPr/>
              <p:nvPr/>
            </p:nvSpPr>
            <p:spPr>
              <a:xfrm rot="8100000">
                <a:off x="9958957" y="2176022"/>
                <a:ext cx="766970" cy="1967267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10276670" y="4159352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8674633" y="4163350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모서리가 둥근 직사각형 201"/>
              <p:cNvSpPr/>
              <p:nvPr/>
            </p:nvSpPr>
            <p:spPr>
              <a:xfrm>
                <a:off x="8679057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9704422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9367580" y="4309218"/>
                <a:ext cx="317063" cy="60764"/>
              </a:xfrm>
              <a:custGeom>
                <a:avLst/>
                <a:gdLst>
                  <a:gd name="connsiteX0" fmla="*/ 0 w 285190"/>
                  <a:gd name="connsiteY0" fmla="*/ 44772 h 50150"/>
                  <a:gd name="connsiteX1" fmla="*/ 118335 w 285190"/>
                  <a:gd name="connsiteY1" fmla="*/ 1741 h 50150"/>
                  <a:gd name="connsiteX2" fmla="*/ 258184 w 285190"/>
                  <a:gd name="connsiteY2" fmla="*/ 12499 h 50150"/>
                  <a:gd name="connsiteX3" fmla="*/ 285078 w 285190"/>
                  <a:gd name="connsiteY3" fmla="*/ 50150 h 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190" h="50150">
                    <a:moveTo>
                      <a:pt x="0" y="44772"/>
                    </a:moveTo>
                    <a:cubicBezTo>
                      <a:pt x="37652" y="25946"/>
                      <a:pt x="75304" y="7120"/>
                      <a:pt x="118335" y="1741"/>
                    </a:cubicBezTo>
                    <a:cubicBezTo>
                      <a:pt x="161366" y="-3638"/>
                      <a:pt x="230394" y="4431"/>
                      <a:pt x="258184" y="12499"/>
                    </a:cubicBezTo>
                    <a:cubicBezTo>
                      <a:pt x="285974" y="20567"/>
                      <a:pt x="285526" y="35358"/>
                      <a:pt x="285078" y="5015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1" name="자유형 210"/>
          <p:cNvSpPr/>
          <p:nvPr/>
        </p:nvSpPr>
        <p:spPr>
          <a:xfrm rot="10800000">
            <a:off x="32379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자유형 122"/>
          <p:cNvSpPr/>
          <p:nvPr/>
        </p:nvSpPr>
        <p:spPr>
          <a:xfrm rot="10800000">
            <a:off x="722002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130" y="2382292"/>
            <a:ext cx="3676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08988" y="2382292"/>
            <a:ext cx="3676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6891" y="1756661"/>
            <a:ext cx="201706" cy="4304885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293664" y="3660805"/>
            <a:ext cx="9531647" cy="17436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30063" y="3357563"/>
            <a:ext cx="695362" cy="695362"/>
            <a:chOff x="2728749" y="1818290"/>
            <a:chExt cx="719959" cy="719959"/>
          </a:xfrm>
        </p:grpSpPr>
        <p:sp>
          <p:nvSpPr>
            <p:cNvPr id="12" name="타원 1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도넛 1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8082" y="2435937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9154" y="2435937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9154" y="4536815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8082" y="4536815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4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7659" y="2822083"/>
            <a:ext cx="459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048" y="105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</a:t>
            </a:r>
            <a:r>
              <a:rPr lang="en-US" altLang="ko-KR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템플릿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9509" y="16158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9703" y="1300499"/>
            <a:ext cx="684642" cy="68464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5061" y="1300499"/>
            <a:ext cx="684642" cy="684642"/>
          </a:xfrm>
          <a:prstGeom prst="rect">
            <a:avLst/>
          </a:prstGeom>
          <a:solidFill>
            <a:srgbClr val="14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44345" y="1300499"/>
            <a:ext cx="684642" cy="684642"/>
          </a:xfrm>
          <a:prstGeom prst="rect">
            <a:avLst/>
          </a:prstGeom>
          <a:solidFill>
            <a:srgbClr val="F29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7585" y="1300499"/>
            <a:ext cx="684642" cy="684642"/>
          </a:xfrm>
          <a:prstGeom prst="rect">
            <a:avLst/>
          </a:prstGeom>
          <a:solidFill>
            <a:srgbClr val="16A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1725" y="1300499"/>
            <a:ext cx="684642" cy="684642"/>
          </a:xfrm>
          <a:prstGeom prst="rect">
            <a:avLst/>
          </a:prstGeom>
          <a:solidFill>
            <a:srgbClr val="814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69515" y="1300499"/>
            <a:ext cx="684642" cy="684642"/>
          </a:xfrm>
          <a:prstGeom prst="rect">
            <a:avLst/>
          </a:prstGeom>
          <a:solidFill>
            <a:srgbClr val="B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35308" y="1300499"/>
            <a:ext cx="684642" cy="684642"/>
          </a:xfrm>
          <a:prstGeom prst="rect">
            <a:avLst/>
          </a:prstGeom>
          <a:solidFill>
            <a:srgbClr val="F02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16459" y="1300499"/>
            <a:ext cx="684642" cy="684642"/>
          </a:xfrm>
          <a:prstGeom prst="rect">
            <a:avLst/>
          </a:prstGeom>
          <a:solidFill>
            <a:srgbClr val="D1B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50666" y="1300499"/>
            <a:ext cx="684642" cy="684642"/>
          </a:xfrm>
          <a:prstGeom prst="rect">
            <a:avLst/>
          </a:prstGeom>
          <a:solidFill>
            <a:srgbClr val="78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74222" y="2459420"/>
            <a:ext cx="155030" cy="88286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4222" y="3314044"/>
            <a:ext cx="155030" cy="94593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4222" y="4466896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4222" y="1295399"/>
            <a:ext cx="155030" cy="85922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54766" y="1902373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787008" y="1929962"/>
            <a:ext cx="529458" cy="529458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87008" y="3041132"/>
            <a:ext cx="529458" cy="529458"/>
            <a:chOff x="2728749" y="1818290"/>
            <a:chExt cx="719959" cy="719959"/>
          </a:xfrm>
        </p:grpSpPr>
        <p:sp>
          <p:nvSpPr>
            <p:cNvPr id="29" name="타원 28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도넛 29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87008" y="4152302"/>
            <a:ext cx="529458" cy="529458"/>
            <a:chOff x="2728749" y="1818290"/>
            <a:chExt cx="719959" cy="719959"/>
          </a:xfrm>
        </p:grpSpPr>
        <p:sp>
          <p:nvSpPr>
            <p:cNvPr id="32" name="타원 3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도넛 3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7008" y="5263472"/>
            <a:ext cx="529458" cy="529458"/>
            <a:chOff x="2728749" y="1818290"/>
            <a:chExt cx="719959" cy="719959"/>
          </a:xfrm>
        </p:grpSpPr>
        <p:sp>
          <p:nvSpPr>
            <p:cNvPr id="38" name="타원 37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도넛 38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654766" y="302733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54766" y="410952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54766" y="52496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8376" y="1877655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소개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8376" y="3025777"/>
            <a:ext cx="329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팀 구성 및 역할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8376" y="411108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상세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8376" y="522225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개선 사항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8704" y="756745"/>
            <a:ext cx="1206065" cy="5386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26069" y="846740"/>
            <a:ext cx="358663" cy="358663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08969" y="846740"/>
            <a:ext cx="358663" cy="3586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79006" y="702905"/>
            <a:ext cx="36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CONTENTS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소개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278" y="185433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프로젝트 소개"/>
                <a:ea typeface="12롯데마트드림Bold" panose="02020603020101020101"/>
              </a:rPr>
              <a:t>개발 배경</a:t>
            </a:r>
            <a:endParaRPr lang="ko-KR" altLang="en-US" b="1" dirty="0">
              <a:latin typeface="프로젝트 소개"/>
              <a:ea typeface="12롯데마트드림Bold" panose="02020603020101020101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721" y="6058458"/>
            <a:ext cx="377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프로젝트 소개"/>
                <a:ea typeface="12롯데마트드림Bold" panose="02020603020101020101"/>
              </a:rPr>
              <a:t>일상에서 가장 많이 사용하는 지하철 앱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프로젝트 소개"/>
              <a:ea typeface="12롯데마트드림Bold" panose="02020603020101020101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39" y="2384254"/>
            <a:ext cx="2303964" cy="3430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97171" y="2140770"/>
            <a:ext cx="208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프로젝트 소개"/>
                <a:ea typeface="12롯데마트드림Bold" panose="02020603020101020101"/>
              </a:rPr>
              <a:t>언제 와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프로젝트 소개"/>
                <a:ea typeface="12롯데마트드림Bold" panose="02020603020101020101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프로젝트 소개"/>
              <a:ea typeface="12롯데마트드림Bold" panose="02020603020101020101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4564" y="4420406"/>
            <a:ext cx="21308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>
                <a:solidFill>
                  <a:schemeClr val="accent2"/>
                </a:solidFill>
                <a:latin typeface="프로젝트 소개"/>
                <a:ea typeface="12롯데마트드림Bold" panose="02020603020101020101"/>
              </a:rPr>
              <a:t>몇 번 칸 타지</a:t>
            </a:r>
            <a:r>
              <a:rPr lang="en-US" altLang="ko-KR" sz="2300" b="1" dirty="0" smtClean="0">
                <a:solidFill>
                  <a:schemeClr val="accent2"/>
                </a:solidFill>
                <a:latin typeface="프로젝트 소개"/>
                <a:ea typeface="12롯데마트드림Bold" panose="02020603020101020101"/>
              </a:rPr>
              <a:t>?</a:t>
            </a:r>
            <a:endParaRPr lang="ko-KR" altLang="en-US" sz="2300" b="1" dirty="0">
              <a:solidFill>
                <a:schemeClr val="accent2"/>
              </a:solidFill>
              <a:latin typeface="프로젝트 소개"/>
              <a:ea typeface="12롯데마트드림Bold" panose="02020603020101020101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7396" y="3111472"/>
            <a:ext cx="2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프로젝트 소개"/>
                <a:ea typeface="12롯데마트드림Bold" panose="02020603020101020101"/>
              </a:rPr>
              <a:t>어디 쯤 왔나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프로젝트 소개"/>
                <a:ea typeface="12롯데마트드림Bold" panose="02020603020101020101"/>
              </a:rPr>
              <a:t>?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프로젝트 소개"/>
              <a:ea typeface="12롯데마트드림Bold" panose="02020603020101020101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74405" y="17604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3757" y="3427029"/>
            <a:ext cx="8691698" cy="529458"/>
            <a:chOff x="1781412" y="3279435"/>
            <a:chExt cx="8691698" cy="529458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326577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5976718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887968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1781412" y="3279435"/>
              <a:ext cx="529458" cy="529458"/>
              <a:chOff x="2728749" y="1818290"/>
              <a:chExt cx="719959" cy="719959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도넛 1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4502159" y="3279435"/>
              <a:ext cx="529458" cy="529458"/>
              <a:chOff x="2728749" y="1818290"/>
              <a:chExt cx="719959" cy="719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7222906" y="3279435"/>
              <a:ext cx="529458" cy="529458"/>
              <a:chOff x="2728749" y="1818290"/>
              <a:chExt cx="719959" cy="71995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6200000">
              <a:off x="9943652" y="3279435"/>
              <a:ext cx="529458" cy="529458"/>
              <a:chOff x="2728749" y="1818290"/>
              <a:chExt cx="719959" cy="719959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074177" y="2771287"/>
            <a:ext cx="17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도착 정보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4573" y="2771287"/>
            <a:ext cx="127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혼잡도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7639" y="2746569"/>
            <a:ext cx="17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열차 위치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82476" y="2054071"/>
            <a:ext cx="192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 위치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최근 검색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/</a:t>
            </a:r>
            <a:r>
              <a:rPr lang="ko-KR" altLang="en-US" sz="28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즐겨찾기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소개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2269" y="4080473"/>
            <a:ext cx="20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 후 도착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9644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자리 많은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칸으로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~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5748" y="4080473"/>
            <a:ext cx="22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사당보다 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의정부보다 가까운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4799" y="4112648"/>
            <a:ext cx="268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오늘도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집으로 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38" y="4960661"/>
            <a:ext cx="5499721" cy="50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팀 구성 및 역할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1868" y="3141097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이혜지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037" y="3141098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조현서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1656" y="3898602"/>
            <a:ext cx="131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구현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8494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 내용을 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35136" y="3187263"/>
            <a:ext cx="32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기획 아이디어 제공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</a:t>
            </a:r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/>
              </a:rPr>
              <a:t>1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370" y="19493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12롯데마트드림Bold" panose="02020603020101020101"/>
              </a:rPr>
              <a:t>데이터 수집</a:t>
            </a:r>
            <a:endParaRPr lang="ko-KR" altLang="en-US" dirty="0">
              <a:ea typeface="12롯데마트드림Bold" panose="02020603020101020101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6" y="3446234"/>
            <a:ext cx="4875078" cy="1136646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387364" y="2562139"/>
            <a:ext cx="9422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12롯데마트드림Bold" panose="02020603020101020101"/>
              </a:rPr>
              <a:t>서울시 역사 마스터 정보 </a:t>
            </a:r>
            <a:r>
              <a:rPr lang="en-US" altLang="ko-KR" sz="1400" dirty="0" smtClean="0">
                <a:ea typeface="12롯데마트드림Bold" panose="02020603020101020101"/>
              </a:rPr>
              <a:t>/ </a:t>
            </a:r>
            <a:r>
              <a:rPr lang="ko-KR" altLang="en-US" sz="1400" dirty="0">
                <a:ea typeface="12롯데마트드림Bold" panose="02020603020101020101"/>
              </a:rPr>
              <a:t>서울교통공사 역간 거리 및 소요시간 정보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5762"/>
          <a:stretch/>
        </p:blipFill>
        <p:spPr>
          <a:xfrm>
            <a:off x="1225316" y="4884245"/>
            <a:ext cx="4875078" cy="1215169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797" y="3174955"/>
            <a:ext cx="3686175" cy="326707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6458989" y="4322618"/>
            <a:ext cx="498764" cy="79802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</a:t>
            </a:r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107" y="196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12롯데마트드림Bold" panose="02020603020101020101"/>
              </a:rPr>
              <a:t>노선도 구현</a:t>
            </a:r>
            <a:endParaRPr lang="ko-KR" altLang="en-US" dirty="0">
              <a:ea typeface="12롯데마트드림Bold" panose="02020603020101020101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74587" y="3133797"/>
            <a:ext cx="9407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notokr"/>
              </a:rPr>
              <a:t>www.kalyani.com/blog/2010/10/08/subway-map-visualization-jquery-plugin</a:t>
            </a:r>
            <a:r>
              <a:rPr lang="en-US" altLang="ko-KR" sz="1050" dirty="0">
                <a:latin typeface="notokr"/>
                <a:ea typeface="12롯데마트드림Bold" panose="02020603020101020101"/>
              </a:rPr>
              <a:t>/</a:t>
            </a:r>
            <a:endParaRPr lang="ko-KR" altLang="en-US" sz="1050" dirty="0">
              <a:latin typeface="notokr"/>
              <a:ea typeface="12롯데마트드림Bold" panose="02020603020101020101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4131372"/>
            <a:ext cx="7210425" cy="15240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71" y="3594683"/>
            <a:ext cx="4029075" cy="24384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타원 16"/>
          <p:cNvSpPr/>
          <p:nvPr/>
        </p:nvSpPr>
        <p:spPr>
          <a:xfrm>
            <a:off x="1841107" y="4523802"/>
            <a:ext cx="463463" cy="40905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469201" y="4193317"/>
            <a:ext cx="463463" cy="40905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3272" y="4193317"/>
            <a:ext cx="463463" cy="40905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803310" y="4885060"/>
            <a:ext cx="463463" cy="40905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91628" y="4421569"/>
            <a:ext cx="5677593" cy="2427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591628" y="4664315"/>
            <a:ext cx="6704203" cy="5358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4587" y="2642133"/>
            <a:ext cx="556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kr"/>
                <a:ea typeface="12롯데마트드림Bold" panose="02020603020101020101"/>
              </a:rPr>
              <a:t>SubwayMap</a:t>
            </a:r>
            <a:r>
              <a:rPr lang="en-US" altLang="ko-KR" dirty="0">
                <a:latin typeface="notokr"/>
                <a:ea typeface="12롯데마트드림Bold" panose="02020603020101020101"/>
              </a:rPr>
              <a:t> plugin  :  jQuery And Canvas </a:t>
            </a:r>
            <a:r>
              <a:rPr lang="ko-KR" altLang="en-US" sz="1600" dirty="0">
                <a:ea typeface="12롯데마트드림Bold" panose="02020603020101020101"/>
              </a:rPr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508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상세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5721" y="19595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12롯데마트드림Bold" panose="02020603020101020101"/>
              </a:rPr>
              <a:t>노선도 구현</a:t>
            </a:r>
            <a:endParaRPr lang="ko-KR" altLang="en-US" dirty="0">
              <a:ea typeface="12롯데마트드림Bold" panose="02020603020101020101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7" y="3207121"/>
            <a:ext cx="7210425" cy="15240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277032" y="5972966"/>
            <a:ext cx="10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kr"/>
                <a:ea typeface="12롯데마트드림Bold" panose="02020603020101020101"/>
              </a:rPr>
              <a:t>Canvas</a:t>
            </a:r>
            <a:r>
              <a:rPr lang="ko-KR" altLang="en-US" dirty="0" smtClean="0">
                <a:ea typeface="12롯데마트드림Bold" panose="02020603020101020101"/>
              </a:rPr>
              <a:t>로 그려진 역 </a:t>
            </a:r>
            <a:r>
              <a:rPr lang="ko-KR" altLang="en-US" dirty="0" err="1" smtClean="0">
                <a:ea typeface="12롯데마트드림Bold" panose="02020603020101020101"/>
              </a:rPr>
              <a:t>마커와의</a:t>
            </a:r>
            <a:r>
              <a:rPr lang="ko-KR" altLang="en-US" dirty="0" smtClean="0">
                <a:ea typeface="12롯데마트드림Bold" panose="02020603020101020101"/>
              </a:rPr>
              <a:t> 상호작용 어려움 </a:t>
            </a:r>
            <a:r>
              <a:rPr lang="en-US" altLang="ko-KR" dirty="0" smtClean="0">
                <a:ea typeface="12롯데마트드림Bold" panose="02020603020101020101"/>
              </a:rPr>
              <a:t>=&gt; </a:t>
            </a:r>
            <a:r>
              <a:rPr lang="ko-KR" altLang="en-US" dirty="0" err="1" smtClean="0">
                <a:ea typeface="12롯데마트드림Bold" panose="02020603020101020101"/>
              </a:rPr>
              <a:t>마커</a:t>
            </a:r>
            <a:r>
              <a:rPr lang="ko-KR" altLang="en-US" dirty="0" smtClean="0">
                <a:ea typeface="12롯데마트드림Bold" panose="02020603020101020101"/>
              </a:rPr>
              <a:t> 위치에 </a:t>
            </a:r>
            <a:r>
              <a:rPr lang="en-US" altLang="ko-KR" dirty="0" smtClean="0">
                <a:latin typeface="notokr"/>
                <a:ea typeface="12롯데마트드림Bold" panose="02020603020101020101"/>
              </a:rPr>
              <a:t>a</a:t>
            </a:r>
            <a:r>
              <a:rPr lang="en-US" altLang="ko-KR" dirty="0" smtClean="0">
                <a:ea typeface="12롯데마트드림Bold" panose="02020603020101020101"/>
              </a:rPr>
              <a:t> </a:t>
            </a:r>
            <a:r>
              <a:rPr lang="ko-KR" altLang="en-US" dirty="0" smtClean="0">
                <a:ea typeface="12롯데마트드림Bold" panose="02020603020101020101"/>
              </a:rPr>
              <a:t>태그가 오도록 수정</a:t>
            </a:r>
            <a:endParaRPr lang="en-US" altLang="ko-KR" dirty="0" smtClean="0">
              <a:ea typeface="12롯데마트드림Bold" panose="0202060302010102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12롯데마트드림Bold" panose="02020603020101020101"/>
              </a:rPr>
              <a:t>동그란 모양의 </a:t>
            </a:r>
            <a:r>
              <a:rPr lang="en-US" altLang="ko-KR" dirty="0" smtClean="0">
                <a:latin typeface="notokr"/>
                <a:ea typeface="12롯데마트드림Bold" panose="02020603020101020101"/>
              </a:rPr>
              <a:t>Station</a:t>
            </a:r>
            <a:r>
              <a:rPr lang="ko-KR" altLang="en-US" dirty="0" smtClean="0">
                <a:ea typeface="12롯데마트드림Bold" panose="02020603020101020101"/>
              </a:rPr>
              <a:t>외에 </a:t>
            </a:r>
            <a:r>
              <a:rPr lang="en-US" altLang="ko-KR" dirty="0" smtClean="0">
                <a:latin typeface="notokr"/>
                <a:ea typeface="12롯데마트드림Bold" panose="02020603020101020101"/>
              </a:rPr>
              <a:t>train</a:t>
            </a:r>
            <a:r>
              <a:rPr lang="en-US" altLang="ko-KR" dirty="0" smtClean="0">
                <a:ea typeface="12롯데마트드림Bold" panose="02020603020101020101"/>
              </a:rPr>
              <a:t> </a:t>
            </a:r>
            <a:r>
              <a:rPr lang="ko-KR" altLang="en-US" dirty="0" err="1" smtClean="0">
                <a:ea typeface="12롯데마트드림Bold" panose="02020603020101020101"/>
              </a:rPr>
              <a:t>마커</a:t>
            </a:r>
            <a:r>
              <a:rPr lang="ko-KR" altLang="en-US" dirty="0" smtClean="0">
                <a:ea typeface="12롯데마트드림Bold" panose="02020603020101020101"/>
              </a:rPr>
              <a:t> 추가</a:t>
            </a:r>
            <a:endParaRPr lang="en-US" altLang="ko-KR" dirty="0" smtClean="0">
              <a:ea typeface="12롯데마트드림Bold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1765"/>
          <a:stretch/>
        </p:blipFill>
        <p:spPr>
          <a:xfrm>
            <a:off x="212656" y="2822122"/>
            <a:ext cx="2254898" cy="2191153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82" y="2714527"/>
            <a:ext cx="1981200" cy="290512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24" name="타원 23"/>
          <p:cNvSpPr/>
          <p:nvPr/>
        </p:nvSpPr>
        <p:spPr>
          <a:xfrm>
            <a:off x="5098782" y="5011143"/>
            <a:ext cx="661664" cy="52344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145466" y="4106367"/>
            <a:ext cx="661664" cy="52344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500" y="2853107"/>
            <a:ext cx="1908705" cy="2129182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 flipV="1">
            <a:off x="6077744" y="3917698"/>
            <a:ext cx="2676789" cy="33256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878945" y="3984658"/>
            <a:ext cx="2816322" cy="134217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360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프로젝트 소개</vt:lpstr>
      <vt:lpstr>notokr</vt:lpstr>
      <vt:lpstr>Bahnschrift</vt:lpstr>
      <vt:lpstr>Arial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53</cp:revision>
  <dcterms:created xsi:type="dcterms:W3CDTF">2020-07-11T06:38:07Z</dcterms:created>
  <dcterms:modified xsi:type="dcterms:W3CDTF">2023-04-03T07:17:01Z</dcterms:modified>
</cp:coreProperties>
</file>