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6" r:id="rId15"/>
    <p:sldId id="275" r:id="rId16"/>
    <p:sldId id="277" r:id="rId17"/>
    <p:sldId id="278" r:id="rId18"/>
    <p:sldId id="279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8B59-21D0-426A-BF0B-34EDECFE7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9C05C-5821-422C-A0B8-1AD63D09F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09B7-99B5-48FD-9D32-C4352355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3194-29D8-41ED-A79C-49FD8FED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5336-82B7-48C7-9A03-F6D8CFE5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E298-96DA-46D3-AB68-432C456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27D3-02C8-4A32-82E0-30AA045B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4DB6-FE50-4F99-A6E2-D675C283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8497-B724-4976-8BEA-30DA9492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D0EA-A2D9-4CDA-B90F-FE3D0933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7F912-882D-4B1A-9F07-31C91337F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2BAE8-BE34-47DE-9762-D276DE1A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EC62-7FA0-4197-97E6-4A8D8453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48D9-82A0-4EF6-A3E5-D3D568E0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B86B-6929-49A7-B83C-820B9582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1E0C-D928-49EA-A90F-7B04A1AB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58A1-478B-46AF-B1D4-CF551AD7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EACA-E1F6-4176-AC11-5A27AE79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C62D-750E-44F1-AFD2-F6479681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F9A4-01DF-4E5F-A90F-05F29FB4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A2E7-A4DC-44FA-AEB2-EEC6316F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D1AE-B50D-409B-8CD2-3F90E0C6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C000-9233-4E97-8A32-1E760BC2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DEBC-FFB7-43D2-AD90-17762E03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0FB5-4A8E-4356-BD2D-2A1E7981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AF70-8579-46A2-87BE-67F4D507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7E39-F7B0-4BC6-9C18-21E51B322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6216C-77EC-40E7-B356-A9FECD507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9C7CC-BEF0-4756-A1CB-0F5051A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FC04-FCF2-4398-8AE0-78693AB9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4A28-9997-4DD1-B393-A3B596A0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B891-C38D-4479-A7B0-3B2B36B5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95208-1C9B-4A12-A54D-A77ABD9C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8B758-1766-4441-A660-624F9BF35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A0C6-760C-434F-88DB-EB624E8BD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ADDB-FE71-417C-8CF6-B010B5A1E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FEEDE-56D4-4092-82C2-6E3A3F5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78C32-889C-4AC9-9489-331A4316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4FFDA-66FA-4D3E-B5CF-58CD3843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1A42-A509-4B21-AB34-749F6784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5ED0D-0DD7-42BC-8FA6-5C57AF8E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EB72E-1599-46B9-9231-75FA07E3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0382-9365-4881-8C1D-FD377E91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2E690-F301-450E-9407-74DA87F0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9260B-D9C6-416C-B8F4-2FB50A16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46EBD-BB0B-41F6-858A-904A9A56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49F6-5031-4258-BF4E-F8B8B8E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D179-B6AF-427E-B238-381F5FBB8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1D2D9-C65A-4B63-82CC-1820F0EC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23C4-4C8D-40FF-8F48-6BA9044E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CD413-D448-436B-9F60-6B84283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61589-34EB-42AA-A30B-B89BF7E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B373-1169-417B-9CCD-BE1060CB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FEF6-9E0B-4663-8DEE-F9F1E02D1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A103F-52C1-43A0-A0D4-7AA25896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70423-91A5-454E-8984-5EA7B4DE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924F-6950-4058-9D52-F68522F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5ABFD-835B-4D73-8042-1ABF9C75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2DFA7-ABC5-4D41-8606-B3399DC8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CB65-C899-48D2-90CE-2FF06641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6877-DE98-4BBE-AAA9-6B5F6BED1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8C22-CF65-48D7-8F22-6B5A46A8B02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9558-16DA-4156-A348-93CC55A5E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D085-F473-41B9-A1EB-5DC85544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9B7E-0407-49BC-9246-FE2171AD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github.io/data-lake-adlstool/do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43CB-96D6-4098-B352-2A4FFF2F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Data Lake Gen 1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F7017-C60C-47B6-B997-B9FD4CE3B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 dirty="0"/>
              <a:t>(It’s Mostly About Permissions)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C2D905C-A61F-428B-867D-CA215D7DF315}"/>
              </a:ext>
            </a:extLst>
          </p:cNvPr>
          <p:cNvSpPr txBox="1">
            <a:spLocks/>
          </p:cNvSpPr>
          <p:nvPr/>
        </p:nvSpPr>
        <p:spPr>
          <a:xfrm>
            <a:off x="8437197" y="6299083"/>
            <a:ext cx="4070788" cy="5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whhender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Jan 2020</a:t>
            </a:r>
          </a:p>
        </p:txBody>
      </p:sp>
    </p:spTree>
    <p:extLst>
      <p:ext uri="{BB962C8B-B14F-4D97-AF65-F5344CB8AC3E}">
        <p14:creationId xmlns:p14="http://schemas.microsoft.com/office/powerpoint/2010/main" val="213876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Adding Permissions (Portal)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FD3E4-CB76-4890-94F3-A6118764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83" y="1791608"/>
            <a:ext cx="7090233" cy="48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ADLS Gen 1 –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Superusers vs Owning Users vs Owning Group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4BC21-605D-4ECF-A014-3E68A958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6" y="1927447"/>
            <a:ext cx="2508324" cy="57739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1100" dirty="0"/>
              <a:t>Super User</a:t>
            </a:r>
            <a:endParaRPr lang="en-US" sz="4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44315A-3821-4B45-A53A-13D5892E2262}"/>
              </a:ext>
            </a:extLst>
          </p:cNvPr>
          <p:cNvSpPr txBox="1">
            <a:spLocks/>
          </p:cNvSpPr>
          <p:nvPr/>
        </p:nvSpPr>
        <p:spPr>
          <a:xfrm>
            <a:off x="4288157" y="1927447"/>
            <a:ext cx="3068988" cy="76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100" dirty="0"/>
              <a:t>Owning User</a:t>
            </a:r>
            <a:endParaRPr lang="en-US" sz="49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9414B2-79AB-4BD4-9DD7-74C12D1B1AA0}"/>
              </a:ext>
            </a:extLst>
          </p:cNvPr>
          <p:cNvSpPr txBox="1">
            <a:spLocks/>
          </p:cNvSpPr>
          <p:nvPr/>
        </p:nvSpPr>
        <p:spPr>
          <a:xfrm>
            <a:off x="8667210" y="1927447"/>
            <a:ext cx="2959931" cy="57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400" dirty="0"/>
              <a:t>Owning Group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62DC7C-B882-4EC8-BFB7-2F96F1DCF823}"/>
              </a:ext>
            </a:extLst>
          </p:cNvPr>
          <p:cNvSpPr txBox="1">
            <a:spLocks/>
          </p:cNvSpPr>
          <p:nvPr/>
        </p:nvSpPr>
        <p:spPr>
          <a:xfrm>
            <a:off x="234875" y="2504837"/>
            <a:ext cx="3129109" cy="2083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RBAC ‘Owner’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All access to all files and folders.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Able to change permissions on any files and folders.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Able to edit owning user and owning group of any file/folder.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06FA7-A4AE-40BB-9730-3312B084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57" y="4769953"/>
            <a:ext cx="3215441" cy="198959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8EDFDC-18AF-440B-806A-A3AFE7C1DB28}"/>
              </a:ext>
            </a:extLst>
          </p:cNvPr>
          <p:cNvSpPr txBox="1">
            <a:spLocks/>
          </p:cNvSpPr>
          <p:nvPr/>
        </p:nvSpPr>
        <p:spPr>
          <a:xfrm>
            <a:off x="4228036" y="2606903"/>
            <a:ext cx="3129109" cy="2083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First listed under ‘Owners’ on folder/file access.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Indicated permission on this file/folder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Able to change permissions on this file/folder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Able to change owning group if they are in the new group.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1E1874-6167-4798-918D-FDBFC66D4CAF}"/>
              </a:ext>
            </a:extLst>
          </p:cNvPr>
          <p:cNvSpPr txBox="1">
            <a:spLocks/>
          </p:cNvSpPr>
          <p:nvPr/>
        </p:nvSpPr>
        <p:spPr>
          <a:xfrm>
            <a:off x="8683266" y="2606903"/>
            <a:ext cx="3354936" cy="2163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Second listed under ‘Owners’ on folder/file access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Indicated permission on this file/folder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</a:t>
            </a:r>
            <a:r>
              <a:rPr lang="en-US" sz="5500" dirty="0">
                <a:solidFill>
                  <a:srgbClr val="C00000"/>
                </a:solidFill>
              </a:rPr>
              <a:t>UNABLE</a:t>
            </a:r>
            <a:r>
              <a:rPr lang="en-US" sz="5500" dirty="0"/>
              <a:t> to change permissions on this file/folder.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500" dirty="0"/>
              <a:t>- </a:t>
            </a:r>
            <a:r>
              <a:rPr lang="en-US" sz="5500" dirty="0">
                <a:solidFill>
                  <a:srgbClr val="C00000"/>
                </a:solidFill>
              </a:rPr>
              <a:t>UNABLE</a:t>
            </a:r>
            <a:r>
              <a:rPr lang="en-US" sz="5500" dirty="0"/>
              <a:t> to edit owning user and owning group of any file/folder.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E5B5C-5947-4AE9-9B46-54DDC5D6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19" y="4769953"/>
            <a:ext cx="3275562" cy="2026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5C294A-0621-4225-B0A2-FAF68C61E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95" y="4749427"/>
            <a:ext cx="3329802" cy="20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Permissions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8750D-8339-4B53-A15B-95BDB0D8F45E}"/>
              </a:ext>
            </a:extLst>
          </p:cNvPr>
          <p:cNvSpPr txBox="1"/>
          <p:nvPr/>
        </p:nvSpPr>
        <p:spPr>
          <a:xfrm>
            <a:off x="469783" y="2021748"/>
            <a:ext cx="1144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Using the Portal to apply permissions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The portal must stay open for the duration of the operation.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Slower, more time consuming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Likely to fail/time out at scale.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8A9F7-4B8E-47E7-A53E-2A86A4CCD09E}"/>
              </a:ext>
            </a:extLst>
          </p:cNvPr>
          <p:cNvSpPr txBox="1"/>
          <p:nvPr/>
        </p:nvSpPr>
        <p:spPr>
          <a:xfrm>
            <a:off x="374708" y="4592619"/>
            <a:ext cx="11442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   Only 32 TOTAL Individual ACLs are allowed to be assigned to any file/folder.</a:t>
            </a:r>
            <a:br>
              <a:rPr lang="en-US" sz="2000" dirty="0"/>
            </a:br>
            <a:r>
              <a:rPr lang="en-US" sz="2000" dirty="0"/>
              <a:t>        This includes owning group and Owning User.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A246F-6568-4163-AF73-7F3266EFA2FB}"/>
              </a:ext>
            </a:extLst>
          </p:cNvPr>
          <p:cNvSpPr txBox="1"/>
          <p:nvPr/>
        </p:nvSpPr>
        <p:spPr>
          <a:xfrm>
            <a:off x="232095" y="3396846"/>
            <a:ext cx="114425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Resolution: </a:t>
            </a:r>
            <a:r>
              <a:rPr lang="en-US" sz="2000" dirty="0"/>
              <a:t>A scripting tool like the Azure CLI, PowerShell or the ADLS Tool: </a:t>
            </a:r>
            <a:r>
              <a:rPr lang="en-US" dirty="0">
                <a:hlinkClick r:id="rId2"/>
              </a:rPr>
              <a:t>https://azure.github.io/data-lake-adlstool/doc/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FDDE6-9277-4052-BA35-1EAB6B7452A6}"/>
              </a:ext>
            </a:extLst>
          </p:cNvPr>
          <p:cNvSpPr txBox="1"/>
          <p:nvPr/>
        </p:nvSpPr>
        <p:spPr>
          <a:xfrm>
            <a:off x="232095" y="5744383"/>
            <a:ext cx="11442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Resolution: </a:t>
            </a:r>
            <a:r>
              <a:rPr lang="en-US" sz="2000" dirty="0"/>
              <a:t>Assign individual ACL permissions to groups, then add uses to or remove users from those groups to manage access on the data lake.</a:t>
            </a:r>
          </a:p>
        </p:txBody>
      </p:sp>
    </p:spTree>
    <p:extLst>
      <p:ext uri="{BB962C8B-B14F-4D97-AF65-F5344CB8AC3E}">
        <p14:creationId xmlns:p14="http://schemas.microsoft.com/office/powerpoint/2010/main" val="18238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47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How to Troubleshoot Permissions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8750D-8339-4B53-A15B-95BDB0D8F45E}"/>
              </a:ext>
            </a:extLst>
          </p:cNvPr>
          <p:cNvSpPr txBox="1"/>
          <p:nvPr/>
        </p:nvSpPr>
        <p:spPr>
          <a:xfrm>
            <a:off x="469783" y="2021748"/>
            <a:ext cx="1144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What is the error message, and what are they doing when they see it?</a:t>
            </a:r>
          </a:p>
          <a:p>
            <a:pPr marL="342900" indent="-342900">
              <a:buAutoNum type="arabicPeriod"/>
            </a:pPr>
            <a:r>
              <a:rPr lang="en-US" sz="2000" dirty="0"/>
              <a:t>If no error message, what is the behavior they are seeing, and what is the behavior they expect to see?</a:t>
            </a:r>
          </a:p>
          <a:p>
            <a:pPr marL="342900" indent="-342900">
              <a:buAutoNum type="arabicPeriod"/>
            </a:pPr>
            <a:r>
              <a:rPr lang="en-US" sz="2000" dirty="0"/>
              <a:t>What action does the user need to be able to perform?</a:t>
            </a:r>
          </a:p>
          <a:p>
            <a:pPr marL="342900" indent="-342900">
              <a:buAutoNum type="arabicPeriod"/>
            </a:pPr>
            <a:r>
              <a:rPr lang="en-US" sz="2000" dirty="0"/>
              <a:t>What are the permissions on the file/folder in question?</a:t>
            </a:r>
          </a:p>
          <a:p>
            <a:pPr marL="342900" indent="-342900">
              <a:buAutoNum type="arabicPeriod"/>
            </a:pPr>
            <a:r>
              <a:rPr lang="en-US" sz="2000" dirty="0"/>
              <a:t>What are the permissions on the parent folder structure? (Do they have –X?)</a:t>
            </a:r>
          </a:p>
          <a:p>
            <a:pPr marL="342900" indent="-342900">
              <a:buAutoNum type="arabicPeriod"/>
            </a:pPr>
            <a:r>
              <a:rPr lang="en-US" sz="2000" dirty="0"/>
              <a:t>What is the mask setting for the file/folder in question?</a:t>
            </a:r>
          </a:p>
          <a:p>
            <a:pPr marL="342900" indent="-342900">
              <a:buAutoNum type="arabicPeriod"/>
            </a:pPr>
            <a:r>
              <a:rPr lang="en-US" sz="2000" dirty="0"/>
              <a:t>What is the mask setting on the parent folder structure?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71494-46CA-41A4-B75F-E82009F9DB78}"/>
              </a:ext>
            </a:extLst>
          </p:cNvPr>
          <p:cNvSpPr txBox="1"/>
          <p:nvPr/>
        </p:nvSpPr>
        <p:spPr>
          <a:xfrm>
            <a:off x="232094" y="4409040"/>
            <a:ext cx="1144258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Tip: </a:t>
            </a:r>
            <a:r>
              <a:rPr lang="en-US" sz="2000" i="1" dirty="0"/>
              <a:t>These questions can technically be answered in an email, but it is so much quicker to troubleshoot these issues in a screenshare. If your permissions troubleshooting goes beyond 1 or 2 emails, </a:t>
            </a:r>
            <a:r>
              <a:rPr lang="en-US" sz="2000" i="1" u="sng" dirty="0"/>
              <a:t>set up a meeting.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EC8F-6DCD-4092-9AEF-729C8BEE3C85}"/>
              </a:ext>
            </a:extLst>
          </p:cNvPr>
          <p:cNvSpPr txBox="1"/>
          <p:nvPr/>
        </p:nvSpPr>
        <p:spPr>
          <a:xfrm>
            <a:off x="1665214" y="5477212"/>
            <a:ext cx="8861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customer is running a script and seeing an ACL error message, but the user in question seems to have all necessary permissions, run a Jarvis query to make sure the user they expect is the user that is running the query!</a:t>
            </a:r>
          </a:p>
        </p:txBody>
      </p:sp>
    </p:spTree>
    <p:extLst>
      <p:ext uri="{BB962C8B-B14F-4D97-AF65-F5344CB8AC3E}">
        <p14:creationId xmlns:p14="http://schemas.microsoft.com/office/powerpoint/2010/main" val="267503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47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User-Deleted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8750D-8339-4B53-A15B-95BDB0D8F45E}"/>
              </a:ext>
            </a:extLst>
          </p:cNvPr>
          <p:cNvSpPr txBox="1"/>
          <p:nvPr/>
        </p:nvSpPr>
        <p:spPr>
          <a:xfrm>
            <a:off x="232094" y="4251803"/>
            <a:ext cx="9104853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ADLS Resource Name</a:t>
            </a:r>
          </a:p>
          <a:p>
            <a:pPr marL="457200" indent="-457200">
              <a:buAutoNum type="arabicPeriod"/>
            </a:pPr>
            <a:r>
              <a:rPr lang="en-US" sz="2000" dirty="0"/>
              <a:t>ADLS Resource Region</a:t>
            </a:r>
          </a:p>
          <a:p>
            <a:pPr marL="457200" indent="-457200">
              <a:buAutoNum type="arabicPeriod"/>
            </a:pPr>
            <a:r>
              <a:rPr lang="en-US" sz="2000" dirty="0"/>
              <a:t>Approximate Timestamp of Deletion</a:t>
            </a:r>
          </a:p>
          <a:p>
            <a:pPr marL="457200" indent="-457200">
              <a:buAutoNum type="arabicPeriod"/>
            </a:pPr>
            <a:r>
              <a:rPr lang="en-US" sz="2000" dirty="0"/>
              <a:t>Was the data lake encrypted?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71494-46CA-41A4-B75F-E82009F9DB78}"/>
              </a:ext>
            </a:extLst>
          </p:cNvPr>
          <p:cNvSpPr txBox="1"/>
          <p:nvPr/>
        </p:nvSpPr>
        <p:spPr>
          <a:xfrm>
            <a:off x="232094" y="1939130"/>
            <a:ext cx="1144258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Important: </a:t>
            </a:r>
            <a:r>
              <a:rPr lang="en-US" sz="2000" i="1" dirty="0"/>
              <a:t>We do not support restoration of user-deleted resource and therefore we cannot guarantee that we will be able to restore customer data lake, no matter when they report the issue. However, we will make a best effort.</a:t>
            </a:r>
            <a:endParaRPr lang="en-US" sz="2000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EC8F-6DCD-4092-9AEF-729C8BEE3C85}"/>
              </a:ext>
            </a:extLst>
          </p:cNvPr>
          <p:cNvSpPr txBox="1"/>
          <p:nvPr/>
        </p:nvSpPr>
        <p:spPr>
          <a:xfrm>
            <a:off x="232094" y="3820234"/>
            <a:ext cx="88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from Customer: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D5C1B3-CB6C-4595-90B5-2E9C9925C216}"/>
              </a:ext>
            </a:extLst>
          </p:cNvPr>
          <p:cNvSpPr/>
          <p:nvPr/>
        </p:nvSpPr>
        <p:spPr>
          <a:xfrm>
            <a:off x="5863905" y="3228945"/>
            <a:ext cx="5712902" cy="13234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8BD97-778C-49FB-8581-ADA3CD176D55}"/>
              </a:ext>
            </a:extLst>
          </p:cNvPr>
          <p:cNvSpPr txBox="1"/>
          <p:nvPr/>
        </p:nvSpPr>
        <p:spPr>
          <a:xfrm>
            <a:off x="5953386" y="3260404"/>
            <a:ext cx="5623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data lake was encrypted:</a:t>
            </a:r>
          </a:p>
          <a:p>
            <a:r>
              <a:rPr lang="en-US" sz="2000" dirty="0"/>
              <a:t>We </a:t>
            </a:r>
            <a:r>
              <a:rPr lang="en-US" sz="2000" dirty="0">
                <a:solidFill>
                  <a:srgbClr val="C00000"/>
                </a:solidFill>
              </a:rPr>
              <a:t>CANNOT </a:t>
            </a:r>
            <a:r>
              <a:rPr lang="en-US" sz="2000" dirty="0"/>
              <a:t>restore this data lake.</a:t>
            </a:r>
          </a:p>
          <a:p>
            <a:r>
              <a:rPr lang="en-US" sz="2000" dirty="0"/>
              <a:t>For ARR cases or other large customers, reach out to SME or TA before communicating this with </a:t>
            </a:r>
            <a:r>
              <a:rPr lang="en-US" sz="2000" dirty="0" err="1"/>
              <a:t>Cx</a:t>
            </a:r>
            <a:r>
              <a:rPr lang="en-US" sz="2000" dirty="0"/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98E155-F44A-4EB7-A9C1-4EF7BD0B27D4}"/>
              </a:ext>
            </a:extLst>
          </p:cNvPr>
          <p:cNvSpPr/>
          <p:nvPr/>
        </p:nvSpPr>
        <p:spPr>
          <a:xfrm>
            <a:off x="5863905" y="4818973"/>
            <a:ext cx="5712902" cy="17328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B83D5-50E6-4559-AB1E-1087A94EC6D8}"/>
              </a:ext>
            </a:extLst>
          </p:cNvPr>
          <p:cNvSpPr txBox="1"/>
          <p:nvPr/>
        </p:nvSpPr>
        <p:spPr>
          <a:xfrm>
            <a:off x="5953386" y="4850432"/>
            <a:ext cx="5623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data lake was NOT encrypted:</a:t>
            </a:r>
          </a:p>
          <a:p>
            <a:r>
              <a:rPr lang="en-US" sz="2000" dirty="0"/>
              <a:t>We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sz="2000" dirty="0"/>
              <a:t> make a best effort to restore this data lake. It is still not guaranteed, but we will work with the PG to do what we can.</a:t>
            </a:r>
          </a:p>
          <a:p>
            <a:r>
              <a:rPr lang="en-US" sz="2000" dirty="0"/>
              <a:t>Open an ICM with the Store team with the </a:t>
            </a:r>
            <a:r>
              <a:rPr lang="en-US" sz="2000" dirty="0" err="1"/>
              <a:t>Cx</a:t>
            </a:r>
            <a:r>
              <a:rPr lang="en-US" sz="2000" dirty="0"/>
              <a:t> info.</a:t>
            </a:r>
          </a:p>
        </p:txBody>
      </p:sp>
    </p:spTree>
    <p:extLst>
      <p:ext uri="{BB962C8B-B14F-4D97-AF65-F5344CB8AC3E}">
        <p14:creationId xmlns:p14="http://schemas.microsoft.com/office/powerpoint/2010/main" val="63508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47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User-Deleted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8750D-8339-4B53-A15B-95BDB0D8F45E}"/>
              </a:ext>
            </a:extLst>
          </p:cNvPr>
          <p:cNvSpPr txBox="1"/>
          <p:nvPr/>
        </p:nvSpPr>
        <p:spPr>
          <a:xfrm>
            <a:off x="232094" y="3474881"/>
            <a:ext cx="9415245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ADLS Resource Name</a:t>
            </a:r>
          </a:p>
          <a:p>
            <a:pPr marL="457200" indent="-457200">
              <a:buAutoNum type="arabicPeriod"/>
            </a:pPr>
            <a:r>
              <a:rPr lang="en-US" sz="2000" dirty="0"/>
              <a:t>ADLS Resource Region</a:t>
            </a:r>
          </a:p>
          <a:p>
            <a:pPr marL="457200" indent="-457200">
              <a:buAutoNum type="arabicPeriod"/>
            </a:pPr>
            <a:r>
              <a:rPr lang="en-US" sz="2000" dirty="0"/>
              <a:t>Files/Folder Path that Were Deleted</a:t>
            </a:r>
          </a:p>
          <a:p>
            <a:pPr marL="457200" indent="-457200">
              <a:buAutoNum type="arabicPeriod"/>
            </a:pPr>
            <a:r>
              <a:rPr lang="en-US" sz="2000" dirty="0"/>
              <a:t>Approximate Timestamp of Deletion</a:t>
            </a:r>
          </a:p>
          <a:p>
            <a:pPr marL="457200" indent="-457200">
              <a:buAutoNum type="arabicPeriod"/>
            </a:pPr>
            <a:r>
              <a:rPr lang="en-US" sz="2000" dirty="0"/>
              <a:t>Single Delete Operation, or Recursive?</a:t>
            </a:r>
          </a:p>
          <a:p>
            <a:pPr marL="457200" indent="-457200">
              <a:buAutoNum type="arabicPeriod"/>
            </a:pPr>
            <a:r>
              <a:rPr lang="en-US" sz="2000" dirty="0"/>
              <a:t>Do we have permission to restore the data?</a:t>
            </a:r>
          </a:p>
          <a:p>
            <a:pPr marL="457200" indent="-457200">
              <a:buAutoNum type="arabicPeriod"/>
            </a:pPr>
            <a:r>
              <a:rPr lang="en-US" sz="2000" dirty="0"/>
              <a:t>Should the data be restored to the original folder, or a restoration folder like &lt;original folder Name&gt;_restore?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71494-46CA-41A4-B75F-E82009F9DB78}"/>
              </a:ext>
            </a:extLst>
          </p:cNvPr>
          <p:cNvSpPr txBox="1"/>
          <p:nvPr/>
        </p:nvSpPr>
        <p:spPr>
          <a:xfrm>
            <a:off x="232094" y="1939130"/>
            <a:ext cx="1144258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Important: </a:t>
            </a:r>
            <a:r>
              <a:rPr lang="en-US" sz="2000" i="1" dirty="0"/>
              <a:t>We do not support restoration of user-deleted data and therefore we cannot guarantee that we will be able to restore customer data, no matter when they report the issue. However, we will make a best effort to restore their deleted data.</a:t>
            </a:r>
            <a:endParaRPr lang="en-US" sz="2000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EC8F-6DCD-4092-9AEF-729C8BEE3C85}"/>
              </a:ext>
            </a:extLst>
          </p:cNvPr>
          <p:cNvSpPr txBox="1"/>
          <p:nvPr/>
        </p:nvSpPr>
        <p:spPr>
          <a:xfrm>
            <a:off x="232094" y="3014782"/>
            <a:ext cx="88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from Customer: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E7C89-D8A5-4D27-B4A9-BEAFB98C2584}"/>
              </a:ext>
            </a:extLst>
          </p:cNvPr>
          <p:cNvSpPr txBox="1"/>
          <p:nvPr/>
        </p:nvSpPr>
        <p:spPr>
          <a:xfrm>
            <a:off x="232093" y="5626185"/>
            <a:ext cx="9415245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Jarvis query link with all delete operations.</a:t>
            </a:r>
          </a:p>
          <a:p>
            <a:pPr marL="457200" indent="-457200">
              <a:buAutoNum type="arabicPeriod"/>
            </a:pPr>
            <a:r>
              <a:rPr lang="en-US" sz="2000" dirty="0"/>
              <a:t>If issue was caused by single delete operation, also provide that Activity ID.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C057C-2B12-4A0F-BC68-EE31BB82101C}"/>
              </a:ext>
            </a:extLst>
          </p:cNvPr>
          <p:cNvSpPr txBox="1"/>
          <p:nvPr/>
        </p:nvSpPr>
        <p:spPr>
          <a:xfrm>
            <a:off x="232093" y="5166086"/>
            <a:ext cx="886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from CSS: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601A1-4323-43B2-AB84-89D3C0F87061}"/>
              </a:ext>
            </a:extLst>
          </p:cNvPr>
          <p:cNvSpPr/>
          <p:nvPr/>
        </p:nvSpPr>
        <p:spPr>
          <a:xfrm>
            <a:off x="9504727" y="3607266"/>
            <a:ext cx="2455179" cy="32214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07435-EC9C-48B5-A68B-24E996885458}"/>
              </a:ext>
            </a:extLst>
          </p:cNvPr>
          <p:cNvSpPr txBox="1"/>
          <p:nvPr/>
        </p:nvSpPr>
        <p:spPr>
          <a:xfrm>
            <a:off x="9594785" y="3806404"/>
            <a:ext cx="2365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Next Step:</a:t>
            </a:r>
          </a:p>
          <a:p>
            <a:r>
              <a:rPr lang="en-US" sz="2000" dirty="0"/>
              <a:t>Open a Sev-3 ICM to Azure Data Lake Store – Store Team with all information from Customer and CSS.</a:t>
            </a:r>
          </a:p>
          <a:p>
            <a:endParaRPr lang="en-US" sz="2000" dirty="0"/>
          </a:p>
          <a:p>
            <a:r>
              <a:rPr lang="en-US" sz="2000" dirty="0"/>
              <a:t>For ARR – </a:t>
            </a:r>
            <a:r>
              <a:rPr lang="en-US" sz="2000" dirty="0" err="1"/>
              <a:t>Sev</a:t>
            </a:r>
            <a:r>
              <a:rPr lang="en-US" sz="2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6486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28275A-EB49-4FAF-B14A-1ADE3BA18A33}"/>
              </a:ext>
            </a:extLst>
          </p:cNvPr>
          <p:cNvSpPr/>
          <p:nvPr/>
        </p:nvSpPr>
        <p:spPr>
          <a:xfrm>
            <a:off x="-102637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2A67A-7617-45AA-AF1B-24907C6C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Performance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A319-4EDB-4B76-A4BB-9A648C9F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713" y="1976627"/>
            <a:ext cx="8020574" cy="657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Timeouts    -    Connectivity Problems    -    Throughput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D7ED1-7D52-4C8D-A2AE-33B1C386F79B}"/>
              </a:ext>
            </a:extLst>
          </p:cNvPr>
          <p:cNvSpPr txBox="1"/>
          <p:nvPr/>
        </p:nvSpPr>
        <p:spPr>
          <a:xfrm>
            <a:off x="1239030" y="2626467"/>
            <a:ext cx="9745041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1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Gather </a:t>
            </a:r>
            <a:r>
              <a:rPr lang="en-US" sz="2000" dirty="0" err="1"/>
              <a:t>Cx</a:t>
            </a:r>
            <a:r>
              <a:rPr lang="en-US" sz="2000" dirty="0"/>
              <a:t> Information – Error messages, client-side logs showing performance trouble…</a:t>
            </a:r>
          </a:p>
          <a:p>
            <a:pPr marL="457200" indent="-457200">
              <a:buAutoNum type="arabicPeriod"/>
            </a:pPr>
            <a:r>
              <a:rPr lang="en-US" sz="2000" dirty="0"/>
              <a:t>Gather </a:t>
            </a:r>
            <a:r>
              <a:rPr lang="en-US" sz="2000" dirty="0" err="1"/>
              <a:t>Cx</a:t>
            </a:r>
            <a:r>
              <a:rPr lang="en-US" sz="2000" dirty="0"/>
              <a:t> Expectation – What are they seeing, what do they expect?</a:t>
            </a:r>
          </a:p>
          <a:p>
            <a:pPr marL="457200" indent="-457200">
              <a:buAutoNum type="arabicPeriod"/>
            </a:pPr>
            <a:r>
              <a:rPr lang="en-US" sz="2000" dirty="0"/>
              <a:t>When did this issue begin? Did they always see this problem?</a:t>
            </a:r>
          </a:p>
          <a:p>
            <a:pPr marL="457200" indent="-457200">
              <a:buAutoNum type="arabicPeriod"/>
            </a:pPr>
            <a:r>
              <a:rPr lang="en-US" sz="2000" dirty="0"/>
              <a:t>Consider </a:t>
            </a:r>
            <a:r>
              <a:rPr lang="en-US" sz="2000" dirty="0" err="1"/>
              <a:t>Cx</a:t>
            </a:r>
            <a:r>
              <a:rPr lang="en-US" sz="2000" dirty="0"/>
              <a:t> scenario to evaluate for possible best practices.</a:t>
            </a:r>
          </a:p>
          <a:p>
            <a:pPr marL="457200" indent="-457200">
              <a:buAutoNum type="arabicPeriod"/>
            </a:pPr>
            <a:r>
              <a:rPr lang="en-US" sz="2000" dirty="0"/>
              <a:t>Check TSGs</a:t>
            </a:r>
          </a:p>
          <a:p>
            <a:pPr marL="457200" indent="-457200">
              <a:buAutoNum type="arabicPeriod"/>
            </a:pPr>
            <a:r>
              <a:rPr lang="en-US" sz="2000" dirty="0"/>
              <a:t>Evaluate Scenario in Jarvis – look for latencies, request size, request frequency.</a:t>
            </a:r>
          </a:p>
          <a:p>
            <a:pPr marL="457200" indent="-457200">
              <a:buAutoNum type="arabicPeriod"/>
            </a:pPr>
            <a:r>
              <a:rPr lang="en-US" sz="2000" dirty="0"/>
              <a:t>Reach out to SME/TA, ADLS Teams Channel, Open ICM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D7C6-5BE0-47FC-9090-FC835FCB7AEC}"/>
              </a:ext>
            </a:extLst>
          </p:cNvPr>
          <p:cNvSpPr txBox="1"/>
          <p:nvPr/>
        </p:nvSpPr>
        <p:spPr>
          <a:xfrm>
            <a:off x="1223479" y="4931195"/>
            <a:ext cx="97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ADLS Gen 1 Best Practices: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2F471-D018-4192-95B2-27190DDBCA8B}"/>
              </a:ext>
            </a:extLst>
          </p:cNvPr>
          <p:cNvSpPr txBox="1"/>
          <p:nvPr/>
        </p:nvSpPr>
        <p:spPr>
          <a:xfrm>
            <a:off x="1435472" y="5226784"/>
            <a:ext cx="9548599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Fewer, larger files rather than many, small files.</a:t>
            </a:r>
          </a:p>
          <a:p>
            <a:pPr marL="457200" indent="-457200">
              <a:buAutoNum type="arabicPeriod"/>
            </a:pPr>
            <a:r>
              <a:rPr lang="en-US" sz="2000" dirty="0"/>
              <a:t>Read large amounts of data in parallel.</a:t>
            </a:r>
          </a:p>
          <a:p>
            <a:pPr marL="457200" indent="-457200">
              <a:buAutoNum type="arabicPeriod"/>
            </a:pPr>
            <a:r>
              <a:rPr lang="en-US" sz="2000" dirty="0"/>
              <a:t>Files created with many, tiny appends will eventually show performance problems. Re-Create these files, and in future, create files with fewer-larger appends.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88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Jarvis Demo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FDDE6-9277-4052-BA35-1EAB6B7452A6}"/>
              </a:ext>
            </a:extLst>
          </p:cNvPr>
          <p:cNvSpPr txBox="1"/>
          <p:nvPr/>
        </p:nvSpPr>
        <p:spPr>
          <a:xfrm>
            <a:off x="374708" y="2192089"/>
            <a:ext cx="11442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is a Jarvis for ADLS Gen 1 Guide on the big data wiki: aka.ms/bigdata</a:t>
            </a:r>
          </a:p>
          <a:p>
            <a:pPr algn="ctr"/>
            <a:r>
              <a:rPr lang="en-US" sz="2000" dirty="0"/>
              <a:t>It covers everything we will see today and has a quick-reference and gotchas tips at the end.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928D1-5133-4A50-8539-5407CD08A792}"/>
              </a:ext>
            </a:extLst>
          </p:cNvPr>
          <p:cNvSpPr txBox="1"/>
          <p:nvPr/>
        </p:nvSpPr>
        <p:spPr>
          <a:xfrm>
            <a:off x="374708" y="4483682"/>
            <a:ext cx="11442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974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ICM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77A9E-0670-403B-9064-D5A49021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1850945"/>
            <a:ext cx="10052808" cy="332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9A7717-894F-470F-8FD6-23D2758A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733" y="5461702"/>
            <a:ext cx="525853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7D2455-069C-4984-BBA0-AD41841CD069}"/>
              </a:ext>
            </a:extLst>
          </p:cNvPr>
          <p:cNvSpPr/>
          <p:nvPr/>
        </p:nvSpPr>
        <p:spPr>
          <a:xfrm>
            <a:off x="-102637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E76A7-04B5-4381-BC0E-2C9EF52B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Meetings,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E1B0-D1FF-44A7-BF5F-B8E5E61D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Jarvis Link: https://jarvis-west.dc.ad.msft.net/logs/dgrep</a:t>
            </a:r>
            <a:br>
              <a:rPr lang="en-US" dirty="0"/>
            </a:br>
            <a:endParaRPr lang="en-US" dirty="0"/>
          </a:p>
          <a:p>
            <a:r>
              <a:rPr lang="en-US" dirty="0"/>
              <a:t>Big Data Wiki: aka.ms/bigdata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Teams Channel: ADLS Gen1 – CSS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Daily Meeting: ADLS/ADLA: Open ICM and VSTS Items</a:t>
            </a:r>
          </a:p>
          <a:p>
            <a:endParaRPr lang="en-US" dirty="0"/>
          </a:p>
          <a:p>
            <a:r>
              <a:rPr lang="en-US" dirty="0"/>
              <a:t>Create ICM: icm.ad.msft.net/</a:t>
            </a:r>
            <a:br>
              <a:rPr lang="en-US" dirty="0"/>
            </a:br>
            <a:r>
              <a:rPr lang="en-US" dirty="0"/>
              <a:t>Then go to Incidents -&gt; Create</a:t>
            </a:r>
          </a:p>
        </p:txBody>
      </p:sp>
    </p:spTree>
    <p:extLst>
      <p:ext uri="{BB962C8B-B14F-4D97-AF65-F5344CB8AC3E}">
        <p14:creationId xmlns:p14="http://schemas.microsoft.com/office/powerpoint/2010/main" val="16580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2A67A-7617-45AA-AF1B-24907C6C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Today’s 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A319-4EDB-4B76-A4BB-9A648C9F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ADLS Gen 1 Knowledge Basics</a:t>
            </a:r>
          </a:p>
          <a:p>
            <a:r>
              <a:rPr lang="en-US" sz="2400" dirty="0"/>
              <a:t>ADLS Troubleshooting for the Big Three</a:t>
            </a:r>
          </a:p>
          <a:p>
            <a:r>
              <a:rPr lang="en-US" sz="2400" dirty="0"/>
              <a:t>Jarvis Basics</a:t>
            </a:r>
          </a:p>
          <a:p>
            <a:r>
              <a:rPr lang="en-US" sz="2400" dirty="0"/>
              <a:t>Documentation/TSGs</a:t>
            </a:r>
          </a:p>
          <a:p>
            <a:r>
              <a:rPr lang="en-US" sz="2400" dirty="0"/>
              <a:t>Where to Go for Help – Teams, ICMs, and Meetings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3962D-563C-41FC-97B6-CB477BEAB319}"/>
              </a:ext>
            </a:extLst>
          </p:cNvPr>
          <p:cNvSpPr/>
          <p:nvPr/>
        </p:nvSpPr>
        <p:spPr>
          <a:xfrm>
            <a:off x="0" y="5092667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C69C5E-E27A-426C-B715-2365B44C6E28}"/>
              </a:ext>
            </a:extLst>
          </p:cNvPr>
          <p:cNvSpPr txBox="1">
            <a:spLocks/>
          </p:cNvSpPr>
          <p:nvPr/>
        </p:nvSpPr>
        <p:spPr>
          <a:xfrm>
            <a:off x="321564" y="5212397"/>
            <a:ext cx="11548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sz="2400" dirty="0">
                <a:solidFill>
                  <a:schemeClr val="bg1"/>
                </a:solidFill>
              </a:rPr>
              <a:t>Everything we will cover today is documented in either the ADLS public documentation, the Big Data Wiki (aka.ms/bigdata), or in the Product Team’s TSGs (Trouble Shooting Guides). These are your best resources.</a:t>
            </a:r>
          </a:p>
        </p:txBody>
      </p:sp>
    </p:spTree>
    <p:extLst>
      <p:ext uri="{BB962C8B-B14F-4D97-AF65-F5344CB8AC3E}">
        <p14:creationId xmlns:p14="http://schemas.microsoft.com/office/powerpoint/2010/main" val="23773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28275A-EB49-4FAF-B14A-1ADE3BA18A33}"/>
              </a:ext>
            </a:extLst>
          </p:cNvPr>
          <p:cNvSpPr/>
          <p:nvPr/>
        </p:nvSpPr>
        <p:spPr>
          <a:xfrm>
            <a:off x="-102637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2A67A-7617-45AA-AF1B-24907C6C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Knowledge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A319-4EDB-4B76-A4BB-9A648C9F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0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ADLS Gen 2 is a completely different product and built on top of Blob Storage. ADLS Gen 2 support is covered by the blob store team.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ADLS Cases Mostly Fall Into Three Categories:</a:t>
            </a:r>
          </a:p>
          <a:p>
            <a:pPr marL="971550" lvl="1" indent="-514350">
              <a:buAutoNum type="arabicPeriod"/>
            </a:pPr>
            <a:r>
              <a:rPr lang="en-US" dirty="0"/>
              <a:t>Permissions</a:t>
            </a:r>
          </a:p>
          <a:p>
            <a:pPr marL="971550" lvl="1" indent="-514350">
              <a:buAutoNum type="arabicPeriod"/>
            </a:pPr>
            <a:r>
              <a:rPr lang="en-US" dirty="0"/>
              <a:t>Accidental Deletion</a:t>
            </a:r>
          </a:p>
          <a:p>
            <a:pPr marL="971550" lvl="1" indent="-514350">
              <a:buAutoNum type="arabicPeriod"/>
            </a:pP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2336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A21D-4CFF-4C2B-9904-3FE18549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5" y="1821861"/>
            <a:ext cx="4953017" cy="8763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1100" dirty="0"/>
              <a:t>RBAC </a:t>
            </a:r>
            <a:r>
              <a:rPr lang="en-US" sz="2600" dirty="0"/>
              <a:t>(Role-Based Access Control) </a:t>
            </a:r>
            <a:r>
              <a:rPr lang="en-US" sz="11000" dirty="0"/>
              <a:t>Permissions</a:t>
            </a:r>
            <a:endParaRPr lang="en-US" sz="8400" dirty="0"/>
          </a:p>
          <a:p>
            <a:pPr marL="0" indent="0">
              <a:buNone/>
            </a:pPr>
            <a:r>
              <a:rPr lang="en-US" sz="4900" dirty="0"/>
              <a:t>Resource-Level Permissions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D46E27-3E92-41E5-B664-521E4BC4A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46737"/>
              </p:ext>
            </p:extLst>
          </p:nvPr>
        </p:nvGraphicFramePr>
        <p:xfrm>
          <a:off x="6174281" y="2300799"/>
          <a:ext cx="4953017" cy="3995678"/>
        </p:xfrm>
        <a:graphic>
          <a:graphicData uri="http://schemas.openxmlformats.org/drawingml/2006/table">
            <a:tbl>
              <a:tblPr/>
              <a:tblGrid>
                <a:gridCol w="1538696">
                  <a:extLst>
                    <a:ext uri="{9D8B030D-6E8A-4147-A177-3AD203B41FA5}">
                      <a16:colId xmlns:a16="http://schemas.microsoft.com/office/drawing/2014/main" val="3843250255"/>
                    </a:ext>
                  </a:extLst>
                </a:gridCol>
                <a:gridCol w="1589750">
                  <a:extLst>
                    <a:ext uri="{9D8B030D-6E8A-4147-A177-3AD203B41FA5}">
                      <a16:colId xmlns:a16="http://schemas.microsoft.com/office/drawing/2014/main" val="24592038"/>
                    </a:ext>
                  </a:extLst>
                </a:gridCol>
                <a:gridCol w="1824571">
                  <a:extLst>
                    <a:ext uri="{9D8B030D-6E8A-4147-A177-3AD203B41FA5}">
                      <a16:colId xmlns:a16="http://schemas.microsoft.com/office/drawing/2014/main" val="2305558168"/>
                    </a:ext>
                  </a:extLst>
                </a:gridCol>
              </a:tblGrid>
              <a:tr h="54207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Role</a:t>
                      </a:r>
                    </a:p>
                  </a:txBody>
                  <a:tcPr marL="35838" marR="35838" marT="42354" marB="4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Management rights</a:t>
                      </a:r>
                    </a:p>
                  </a:txBody>
                  <a:tcPr marL="35838" marR="35838" marT="42354" marB="4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Data access rights</a:t>
                      </a:r>
                    </a:p>
                  </a:txBody>
                  <a:tcPr marL="35838" marR="35838" marT="42354" marB="4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984409"/>
                  </a:ext>
                </a:extLst>
              </a:tr>
              <a:tr h="7601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No RBAC Role Assigned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None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Governed by ACL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4015"/>
                  </a:ext>
                </a:extLst>
              </a:tr>
              <a:tr h="29921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Owner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All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All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079883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Reader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Read-Only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Governed by ACL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86706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Contributor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All except Add and Remove Roles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Governed by ACL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53880"/>
                  </a:ext>
                </a:extLst>
              </a:tr>
              <a:tr h="76012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User Access Administrator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Add and Remove Roles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Governed by ACL</a:t>
                      </a:r>
                    </a:p>
                  </a:txBody>
                  <a:tcPr marL="42354" marR="42354" marT="32580" marB="32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80707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3BA13D-03FF-4BA7-8D70-00B80F01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50" y="2770654"/>
            <a:ext cx="2781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A21D-4CFF-4C2B-9904-3FE18549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5" y="1821861"/>
            <a:ext cx="4953017" cy="8763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1100" dirty="0"/>
              <a:t>ACL </a:t>
            </a:r>
            <a:r>
              <a:rPr lang="en-US" sz="2600" dirty="0"/>
              <a:t>(Access Control List) </a:t>
            </a:r>
            <a:r>
              <a:rPr lang="en-US" sz="11000" dirty="0"/>
              <a:t>Permissions</a:t>
            </a:r>
            <a:endParaRPr lang="en-US" sz="8400" dirty="0"/>
          </a:p>
          <a:p>
            <a:pPr marL="0" indent="0">
              <a:buNone/>
            </a:pPr>
            <a:r>
              <a:rPr lang="en-US" sz="4900" dirty="0"/>
              <a:t>Data-Level Permissions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FD0FB-E519-4BBA-B7C4-45655ADB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6" y="2829377"/>
            <a:ext cx="5654334" cy="348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2D9F3-DFD3-4C16-B0D6-BC188D7D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62" y="1821861"/>
            <a:ext cx="4104355" cy="48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0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ACL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9F1D8-3C3C-4B34-AD68-F58C5B17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2647871"/>
            <a:ext cx="781159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377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The Mask / Effective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208D6-01BA-492C-9F54-CDA67091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08" y="2130459"/>
            <a:ext cx="6368780" cy="418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8B409-89F7-4759-961A-1FB8B2C1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07" y="2130458"/>
            <a:ext cx="6368781" cy="41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Default Permissions and ACL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1BF3F-0555-4E96-86EE-CEF360F0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9" y="2471955"/>
            <a:ext cx="11640021" cy="28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A86E2-1ABE-498D-B675-685E725B9C4F}"/>
              </a:ext>
            </a:extLst>
          </p:cNvPr>
          <p:cNvSpPr/>
          <p:nvPr/>
        </p:nvSpPr>
        <p:spPr>
          <a:xfrm>
            <a:off x="-118188" y="-74645"/>
            <a:ext cx="12428376" cy="1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4DF9-B21E-47C1-97D0-2647004B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ADLS Gen 1 – Adding Permissions (Portal)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E32BF8-91D7-4353-891C-6760ACC4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2003831"/>
            <a:ext cx="990738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1305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Lake Gen 1 Troubleshooting</vt:lpstr>
      <vt:lpstr>Today’s Agenda</vt:lpstr>
      <vt:lpstr>ADLS Gen 1 Knowledge Basics</vt:lpstr>
      <vt:lpstr>ADLS Gen 1 – Permissions</vt:lpstr>
      <vt:lpstr>ADLS Gen 1 – Permissions</vt:lpstr>
      <vt:lpstr>ADLS Gen 1 – ACL Basics</vt:lpstr>
      <vt:lpstr>ADLS Gen 1 – The Mask / Effective Permissions</vt:lpstr>
      <vt:lpstr>ADLS Gen 1 –  Default Permissions and ACL Inheritance</vt:lpstr>
      <vt:lpstr>ADLS Gen 1 – Adding Permissions (Portal)</vt:lpstr>
      <vt:lpstr>ADLS Gen 1 – Adding Permissions (Portal)</vt:lpstr>
      <vt:lpstr>ADLS Gen 1 –  Superusers vs Owning Users vs Owning Group</vt:lpstr>
      <vt:lpstr>ADLS Gen 1 – Permissions Limitations</vt:lpstr>
      <vt:lpstr>ADLS Gen 1 – How to Troubleshoot Permissions</vt:lpstr>
      <vt:lpstr>ADLS Gen 1 – User-Deleted Resource</vt:lpstr>
      <vt:lpstr>ADLS Gen 1 – User-Deleted Data</vt:lpstr>
      <vt:lpstr>ADLS Gen 1 – Performance Troubleshooting</vt:lpstr>
      <vt:lpstr>ADLS Gen 1 – Jarvis Demo</vt:lpstr>
      <vt:lpstr>ADLS Gen 1 – ICM Demo</vt:lpstr>
      <vt:lpstr>Resources, Meetings,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Gen 1 Troubleshooting</dc:title>
  <dc:creator>Whitney Henderson</dc:creator>
  <cp:lastModifiedBy>Whitney Henderson</cp:lastModifiedBy>
  <cp:revision>16</cp:revision>
  <dcterms:created xsi:type="dcterms:W3CDTF">2020-01-29T14:05:37Z</dcterms:created>
  <dcterms:modified xsi:type="dcterms:W3CDTF">2020-01-29T17:25:41Z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whhender@microsoft.com</vt:lpwstr>
  </property>
  <property fmtid="{D5CDD505-2E9C-101B-9397-08002B2CF9AE}" pid="5" name="MSIP_Label_f42aa342-8706-4288-bd11-ebb85995028c_SetDate">
    <vt:lpwstr>2020-01-29T14:58:30.8169647Z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0ba7c736-ab50-40ca-82e0-08d92b3c1fca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