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78" r:id="rId4"/>
    <p:sldId id="297" r:id="rId5"/>
    <p:sldId id="258" r:id="rId6"/>
    <p:sldId id="279" r:id="rId7"/>
    <p:sldId id="282" r:id="rId8"/>
    <p:sldId id="298" r:id="rId9"/>
    <p:sldId id="280" r:id="rId10"/>
    <p:sldId id="285" r:id="rId11"/>
    <p:sldId id="299" r:id="rId12"/>
    <p:sldId id="300" r:id="rId13"/>
    <p:sldId id="301" r:id="rId14"/>
    <p:sldId id="309" r:id="rId15"/>
    <p:sldId id="303" r:id="rId16"/>
    <p:sldId id="302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269" r:id="rId47"/>
    <p:sldId id="270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6144" autoAdjust="0"/>
  </p:normalViewPr>
  <p:slideViewPr>
    <p:cSldViewPr>
      <p:cViewPr varScale="1">
        <p:scale>
          <a:sx n="103" d="100"/>
          <a:sy n="103" d="100"/>
        </p:scale>
        <p:origin x="1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ADE5-0D5B-41AD-833A-A5C900511D9C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3FF5-A765-407F-83FB-1AC198FA7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05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920880" cy="129614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/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Моделирование работы 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комплексной системы </a:t>
            </a:r>
            <a:r>
              <a:rPr lang="ru-RU" sz="2800" dirty="0" smtClean="0">
                <a:solidFill>
                  <a:schemeClr val="bg1"/>
                </a:solidFill>
              </a:rPr>
              <a:t>навигации</a:t>
            </a:r>
            <a:r>
              <a:rPr lang="ru-RU" sz="2800" dirty="0">
                <a:solidFill>
                  <a:schemeClr val="bg1"/>
                </a:solidFill>
              </a:rPr>
              <a:t/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для самолета </a:t>
            </a:r>
            <a:r>
              <a:rPr lang="en-US" sz="2800" dirty="0">
                <a:solidFill>
                  <a:schemeClr val="bg1"/>
                </a:solidFill>
              </a:rPr>
              <a:t>Piaggio P.180 Avanti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" name="Рисунок 9" descr="piaggi.jpg"/>
          <p:cNvPicPr>
            <a:picLocks noChangeAspect="1"/>
          </p:cNvPicPr>
          <p:nvPr/>
        </p:nvPicPr>
        <p:blipFill>
          <a:blip r:embed="rId2" cstate="print"/>
          <a:srcRect r="7229"/>
          <a:stretch>
            <a:fillRect/>
          </a:stretch>
        </p:blipFill>
        <p:spPr>
          <a:xfrm>
            <a:off x="2015716" y="1988840"/>
            <a:ext cx="5544616" cy="373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782079" y="38250"/>
            <a:ext cx="5979568" cy="41895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Погрешности БИНС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pic>
        <p:nvPicPr>
          <p:cNvPr id="5124" name="Рисунок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08627"/>
            <a:ext cx="5277879" cy="395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52060" y="4995732"/>
            <a:ext cx="3239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Ошибка построения вертикали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18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11760" y="5039795"/>
            <a:ext cx="465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Ошибка выработки горизонтальной скорости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41479"/>
            <a:ext cx="510917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18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88349" y="4991998"/>
            <a:ext cx="4590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Ошибка выработки пройденного расстояния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" y="1141827"/>
            <a:ext cx="4716524" cy="356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13" y="1125538"/>
            <a:ext cx="4392488" cy="3601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734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73725" y="5039795"/>
            <a:ext cx="4443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Ошибка выработки вертикальной </a:t>
            </a:r>
            <a:r>
              <a:rPr lang="ru-RU" dirty="0" smtClean="0"/>
              <a:t>скорости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8" y="1052736"/>
            <a:ext cx="4691964" cy="3987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172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19872" y="5039795"/>
            <a:ext cx="2862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Ошибка выработки </a:t>
            </a:r>
            <a:r>
              <a:rPr lang="ru-RU" dirty="0" smtClean="0"/>
              <a:t>высоты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834579" cy="3987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71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782079" y="38250"/>
            <a:ext cx="5979568" cy="41895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Параметры движения ЛА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43262" y="4995732"/>
            <a:ext cx="2657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Горизонтальная скорость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68062"/>
            <a:ext cx="5112568" cy="4127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522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51920" y="5041808"/>
            <a:ext cx="1941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Пройденный путь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24" y="876325"/>
            <a:ext cx="4945534" cy="413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7659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55976" y="4941168"/>
            <a:ext cx="952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Широта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482453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17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1960" y="5070747"/>
            <a:ext cx="1442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Угол тангажа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893092"/>
            <a:ext cx="5112568" cy="4158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471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702077" y="5070747"/>
            <a:ext cx="2462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Вертикальная скорость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80728"/>
            <a:ext cx="498839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24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85950"/>
            <a:ext cx="5328592" cy="406987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Конструкция и </a:t>
            </a:r>
            <a:r>
              <a:rPr lang="ru-RU" sz="2800" dirty="0">
                <a:solidFill>
                  <a:schemeClr val="bg1"/>
                </a:solidFill>
              </a:rPr>
              <a:t>ТТХ</a:t>
            </a:r>
            <a:r>
              <a:rPr lang="ru-RU" sz="2800" dirty="0" smtClean="0">
                <a:solidFill>
                  <a:schemeClr val="bg1"/>
                </a:solidFill>
              </a:rPr>
              <a:t> самолета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68854"/>
              </p:ext>
            </p:extLst>
          </p:nvPr>
        </p:nvGraphicFramePr>
        <p:xfrm>
          <a:off x="6084168" y="973521"/>
          <a:ext cx="2880320" cy="4896540"/>
        </p:xfrm>
        <a:graphic>
          <a:graphicData uri="http://schemas.openxmlformats.org/drawingml/2006/table">
            <a:tbl>
              <a:tblPr firstRow="1" firstCol="1" bandRow="1"/>
              <a:tblGrid>
                <a:gridCol w="2351566">
                  <a:extLst>
                    <a:ext uri="{9D8B030D-6E8A-4147-A177-3AD203B41FA5}">
                      <a16:colId xmlns:a16="http://schemas.microsoft.com/office/drawing/2014/main" val="312815890"/>
                    </a:ext>
                  </a:extLst>
                </a:gridCol>
                <a:gridCol w="528754">
                  <a:extLst>
                    <a:ext uri="{9D8B030D-6E8A-4147-A177-3AD203B41FA5}">
                      <a16:colId xmlns:a16="http://schemas.microsoft.com/office/drawing/2014/main" val="2257945249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14,41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84616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Размах крыла,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14,03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3727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Высота,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3,97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0631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крыла, м2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,1</a:t>
                      </a:r>
                      <a:endParaRPr lang="ru-RU" sz="10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01967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 пустого, 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3400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7016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скорость, км/ч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740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659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Крейсерская скорость, км/ч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574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66129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Потолок,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12500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549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Скороподъёмность (на </a:t>
                      </a:r>
                      <a:r>
                        <a:rPr lang="ru-RU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моря), м/мин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899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2725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Дальность полёта, км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2592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6549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взлётная масса, 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5239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1396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Коммерческая загрузка, 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907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33936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Полезная загрузка, 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1 860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2535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Нагрузка на крыло, кг/м2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327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5945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Тяговооруженность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кВт/кг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0,24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58677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Разбег,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869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6454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Пробег,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3736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Экипаж, количество пилотов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33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Пассажировместимость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человек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58641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Ширина салона,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1,85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945575"/>
                  </a:ext>
                </a:extLst>
              </a:tr>
            </a:tbl>
          </a:graphicData>
        </a:graphic>
      </p:graphicFrame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4" cstate="print"/>
          <a:srcRect l="21165" t="26807" r="15018" b="29562"/>
          <a:stretch>
            <a:fillRect/>
          </a:stretch>
        </p:blipFill>
        <p:spPr bwMode="auto">
          <a:xfrm>
            <a:off x="251520" y="1333559"/>
            <a:ext cx="5434538" cy="2088232"/>
          </a:xfrm>
          <a:prstGeom prst="rect">
            <a:avLst/>
          </a:prstGeom>
          <a:noFill/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55183" y="3421791"/>
            <a:ext cx="3627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Общий вид модели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Piaggio</a:t>
            </a: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.180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Avanti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55976" y="4926730"/>
            <a:ext cx="881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Высота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4983063" cy="3946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0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Исследование </a:t>
            </a:r>
            <a:r>
              <a:rPr lang="ru-RU" sz="3200" dirty="0" smtClean="0">
                <a:solidFill>
                  <a:schemeClr val="bg1"/>
                </a:solidFill>
              </a:rPr>
              <a:t>влияния </a:t>
            </a:r>
            <a:r>
              <a:rPr lang="ru-RU" sz="3200" dirty="0">
                <a:solidFill>
                  <a:schemeClr val="bg1"/>
                </a:solidFill>
              </a:rPr>
              <a:t>частоты выдачи сигнала спутника на получаемую оценку</a:t>
            </a:r>
          </a:p>
        </p:txBody>
      </p:sp>
    </p:spTree>
    <p:extLst>
      <p:ext uri="{BB962C8B-B14F-4D97-AF65-F5344CB8AC3E}">
        <p14:creationId xmlns:p14="http://schemas.microsoft.com/office/powerpoint/2010/main" val="187519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19672" y="38944"/>
            <a:ext cx="6390322" cy="127465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Частота </a:t>
            </a:r>
            <a:r>
              <a:rPr lang="ru-RU" sz="2800" dirty="0">
                <a:solidFill>
                  <a:schemeClr val="bg1"/>
                </a:solidFill>
              </a:rPr>
              <a:t>выдачи сигнала СНС – 1 </a:t>
            </a:r>
            <a:r>
              <a:rPr lang="ru-RU" sz="2800" dirty="0" smtClean="0">
                <a:solidFill>
                  <a:schemeClr val="bg1"/>
                </a:solidFill>
              </a:rPr>
              <a:t>Гц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/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Погрешности </a:t>
            </a:r>
            <a:r>
              <a:rPr lang="ru-RU" sz="2800" dirty="0" smtClean="0">
                <a:solidFill>
                  <a:schemeClr val="bg1"/>
                </a:solidFill>
              </a:rPr>
              <a:t>БИНС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70856" y="5512751"/>
            <a:ext cx="3239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Ошибка построения вертикали</a:t>
            </a:r>
            <a:endParaRPr kumimoji="0" lang="ru-RU" altLang="ru-RU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55337"/>
            <a:ext cx="4949064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21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11760" y="5039795"/>
            <a:ext cx="465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 выработки горизонтальной скорости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35" y="1052736"/>
            <a:ext cx="4840188" cy="3987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050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88349" y="4991998"/>
            <a:ext cx="4590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 выработки пройденного расстояния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908720"/>
            <a:ext cx="5003254" cy="4083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8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73725" y="5039795"/>
            <a:ext cx="4443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 выработки вертикальной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скорости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908720"/>
            <a:ext cx="5400600" cy="413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23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19872" y="5039795"/>
            <a:ext cx="2862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 выработки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высоты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859927"/>
            <a:ext cx="4968552" cy="4179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38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782079" y="38250"/>
            <a:ext cx="5979568" cy="41895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Параметры движения ЛА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43262" y="4995732"/>
            <a:ext cx="2657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Горизонтальная скорость</a:t>
            </a:r>
            <a:endParaRPr kumimoji="0" lang="ru-RU" altLang="ru-RU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5029924" cy="3870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78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51920" y="5041808"/>
            <a:ext cx="1941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Пройденный путь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30635"/>
            <a:ext cx="4806851" cy="3989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663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55976" y="4941168"/>
            <a:ext cx="952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Широта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39624"/>
            <a:ext cx="4677122" cy="3801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15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2117842" y="4489573"/>
            <a:ext cx="4943532" cy="3022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713995"/>
            <a:ext cx="5979568" cy="41895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Способ компенсации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-2" y="429309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1"/>
          <p:cNvPicPr/>
          <p:nvPr/>
        </p:nvPicPr>
        <p:blipFill rotWithShape="1">
          <a:blip r:embed="rId3"/>
          <a:srcRect l="26977" t="45421" r="33279" b="23809"/>
          <a:stretch/>
        </p:blipFill>
        <p:spPr bwMode="auto">
          <a:xfrm>
            <a:off x="2123728" y="1527578"/>
            <a:ext cx="4937647" cy="2272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111956" y="4672353"/>
                <a:ext cx="494941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 –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56" y="4672353"/>
                <a:ext cx="4949418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/>
          <p:cNvSpPr/>
          <p:nvPr/>
        </p:nvSpPr>
        <p:spPr>
          <a:xfrm>
            <a:off x="2123727" y="3771760"/>
            <a:ext cx="4937647" cy="3022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ru-RU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123727" y="3967974"/>
                <a:ext cx="493764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 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7" y="3967974"/>
                <a:ext cx="4937648" cy="584775"/>
              </a:xfrm>
              <a:prstGeom prst="rect">
                <a:avLst/>
              </a:prstGeom>
              <a:blipFill>
                <a:blip r:embed="rId5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63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1960" y="5070747"/>
            <a:ext cx="1442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Угол тангажа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8299"/>
            <a:ext cx="4806280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076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702077" y="5070747"/>
            <a:ext cx="2462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Вертикальная скорость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772943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90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55976" y="4926730"/>
            <a:ext cx="881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Высота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9140"/>
            <a:ext cx="4811043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331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19672" y="38944"/>
            <a:ext cx="6390322" cy="127465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Частота </a:t>
            </a:r>
            <a:r>
              <a:rPr lang="ru-RU" sz="2800" dirty="0">
                <a:solidFill>
                  <a:schemeClr val="bg1"/>
                </a:solidFill>
              </a:rPr>
              <a:t>выдачи сигнала СНС – </a:t>
            </a:r>
            <a:r>
              <a:rPr lang="ru-RU" sz="2800" dirty="0" smtClean="0">
                <a:solidFill>
                  <a:schemeClr val="bg1"/>
                </a:solidFill>
              </a:rPr>
              <a:t>0.1 Гц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/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Погрешности </a:t>
            </a:r>
            <a:r>
              <a:rPr lang="ru-RU" sz="2800" dirty="0" smtClean="0">
                <a:solidFill>
                  <a:schemeClr val="bg1"/>
                </a:solidFill>
              </a:rPr>
              <a:t>БИНС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70856" y="5512751"/>
            <a:ext cx="3239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Ошибка построения вертикали</a:t>
            </a:r>
            <a:endParaRPr kumimoji="0" lang="ru-RU" altLang="ru-RU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38" y="1538742"/>
            <a:ext cx="5182324" cy="3993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821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11760" y="5039795"/>
            <a:ext cx="465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 выработки горизонтальной скорости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63" y="980728"/>
            <a:ext cx="480056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967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88349" y="4991998"/>
            <a:ext cx="4590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 выработки пройденного расстояния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4835816" cy="3939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428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73725" y="5039795"/>
            <a:ext cx="4443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 выработки вертикальной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скорости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124744"/>
            <a:ext cx="4968552" cy="3915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860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19872" y="5039795"/>
            <a:ext cx="2862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 выработки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высоты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1071"/>
            <a:ext cx="4824536" cy="3918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782079" y="38250"/>
            <a:ext cx="5979568" cy="41895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Параметры движения ЛА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43262" y="4995732"/>
            <a:ext cx="2657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Горизонтальная скорость</a:t>
            </a:r>
            <a:endParaRPr kumimoji="0" lang="ru-RU" altLang="ru-RU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71" y="963284"/>
            <a:ext cx="5256584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039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51920" y="5041808"/>
            <a:ext cx="1941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Пройденный путь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44782"/>
            <a:ext cx="4968552" cy="4011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59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-2" y="429309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123728" y="714524"/>
            <a:ext cx="5205130" cy="58326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1736509" y="118509"/>
            <a:ext cx="5979568" cy="41895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Дискретный фильтр Калмана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Заголовок 1"/>
              <p:cNvSpPr txBox="1">
                <a:spLocks/>
              </p:cNvSpPr>
              <p:nvPr/>
            </p:nvSpPr>
            <p:spPr>
              <a:xfrm>
                <a:off x="2510896" y="696097"/>
                <a:ext cx="4122204" cy="69897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ru-RU" sz="1600" dirty="0" smtClean="0">
                    <a:solidFill>
                      <a:schemeClr val="tx1"/>
                    </a:solidFill>
                  </a:rPr>
                  <a:t>Динамическая модель системы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Г</m:t>
                              </m:r>
                            </m:e>
                            <m:sub>
                              <m: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896" y="696097"/>
                <a:ext cx="4122204" cy="698973"/>
              </a:xfrm>
              <a:prstGeom prst="rect">
                <a:avLst/>
              </a:prstGeom>
              <a:blipFill>
                <a:blip r:embed="rId3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2482178" y="1487604"/>
                <a:ext cx="4572000" cy="6617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1600" dirty="0" smtClean="0">
                    <a:solidFill>
                      <a:schemeClr val="tx1"/>
                    </a:solidFill>
                  </a:rPr>
                  <a:t>Модель измерений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78" y="1487604"/>
                <a:ext cx="4572000" cy="661720"/>
              </a:xfrm>
              <a:prstGeom prst="rect">
                <a:avLst/>
              </a:prstGeom>
              <a:blipFill>
                <a:blip r:embed="rId4"/>
                <a:stretch>
                  <a:fillRect l="-667" t="-2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2489006" y="2149324"/>
                <a:ext cx="4572000" cy="9540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600" dirty="0"/>
                  <a:t>Экстраполированная оценка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1400"/>
                        <m:t> ;</m:t>
                      </m:r>
                    </m:oMath>
                  </m:oMathPara>
                </a14:m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Г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>
                                  <a:latin typeface="Cambria Math" panose="02040503050406030204" pitchFamily="18" charset="0"/>
                                </a:rPr>
                                <m:t>Г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006" y="2149324"/>
                <a:ext cx="4572000" cy="954044"/>
              </a:xfrm>
              <a:prstGeom prst="rect">
                <a:avLst/>
              </a:prstGeom>
              <a:blipFill>
                <a:blip r:embed="rId5"/>
                <a:stretch>
                  <a:fillRect l="-667" b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2490495" y="3196275"/>
                <a:ext cx="4572000" cy="949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600" dirty="0" smtClean="0"/>
                  <a:t>Невязка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1400" dirty="0"/>
                  <a:t>;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ru-RU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400" dirty="0"/>
                  <a:t>;</a:t>
                </a:r>
                <a:endParaRPr lang="ru-RU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95" y="3196275"/>
                <a:ext cx="4572000" cy="949106"/>
              </a:xfrm>
              <a:prstGeom prst="rect">
                <a:avLst/>
              </a:prstGeom>
              <a:blipFill>
                <a:blip r:embed="rId6"/>
                <a:stretch>
                  <a:fillRect l="-800" b="-44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2489006" y="4271210"/>
                <a:ext cx="4572000" cy="7151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600" dirty="0" smtClean="0"/>
                  <a:t>Коэффициент усиления </a:t>
                </a:r>
                <a:r>
                  <a:rPr lang="ru-RU" sz="1600" dirty="0"/>
                  <a:t>фильтра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14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14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 sz="1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006" y="4271210"/>
                <a:ext cx="4572000" cy="715196"/>
              </a:xfrm>
              <a:prstGeom prst="rect">
                <a:avLst/>
              </a:prstGeom>
              <a:blipFill>
                <a:blip r:embed="rId7"/>
                <a:stretch>
                  <a:fillRect l="-667" b="-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2505165" y="5079241"/>
                <a:ext cx="4572000" cy="9311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600" dirty="0" smtClean="0"/>
                  <a:t>Оптимальная </a:t>
                </a:r>
                <a:r>
                  <a:rPr lang="ru-RU" sz="1600" dirty="0"/>
                  <a:t>оценка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14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400" dirty="0"/>
                  <a:t>;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1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165" y="5079241"/>
                <a:ext cx="4572000" cy="931152"/>
              </a:xfrm>
              <a:prstGeom prst="rect">
                <a:avLst/>
              </a:prstGeom>
              <a:blipFill>
                <a:blip r:embed="rId8"/>
                <a:stretch>
                  <a:fillRect l="-800" b="-6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30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55976" y="4941168"/>
            <a:ext cx="952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Широта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14075"/>
            <a:ext cx="4680520" cy="4027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845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1960" y="5070747"/>
            <a:ext cx="1442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Угол тангажа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66291"/>
            <a:ext cx="540060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89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702077" y="5070747"/>
            <a:ext cx="2462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Вертикальная скорость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34665"/>
            <a:ext cx="516632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298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55976" y="4926730"/>
            <a:ext cx="881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Высота</a:t>
            </a:r>
            <a:endParaRPr kumimoji="0" lang="ru-RU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14473"/>
            <a:ext cx="511256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215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27584" y="1340768"/>
                <a:ext cx="7488832" cy="4168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 smtClean="0"/>
                  <a:t>Рассчитаем статистические характеристики ошибок оценивания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:pPr marL="742950" lvl="1" indent="-285750">
                  <a:buFont typeface="Symbol" panose="05050102010706020507" pitchFamily="18" charset="2"/>
                  <a:buChar char=""/>
                </a:pPr>
                <a:r>
                  <a:rPr lang="ru-RU" dirty="0"/>
                  <a:t>Выборочное среднее</a:t>
                </a:r>
                <a:r>
                  <a:rPr lang="ru-RU" dirty="0" smtClean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lvl="1"/>
                <a:endParaRPr lang="ru-RU" dirty="0" smtClean="0"/>
              </a:p>
              <a:p>
                <a:pPr lvl="1"/>
                <a:endParaRPr lang="ru-RU" dirty="0" smtClean="0"/>
              </a:p>
              <a:p>
                <a:pPr marL="742950" lvl="1" indent="-285750">
                  <a:buFont typeface="Symbol" panose="05050102010706020507" pitchFamily="18" charset="2"/>
                  <a:buChar char=""/>
                </a:pPr>
                <a:r>
                  <a:rPr lang="ru-RU" dirty="0"/>
                  <a:t>Выборочное среднеквадратическое отклонение: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ru-RU" dirty="0" smtClean="0"/>
              </a:p>
              <a:p>
                <a:pPr lvl="0"/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40768"/>
                <a:ext cx="7488832" cy="4168770"/>
              </a:xfrm>
              <a:prstGeom prst="rect">
                <a:avLst/>
              </a:prstGeom>
              <a:blipFill>
                <a:blip r:embed="rId3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0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5005" y="6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07600" y="228600"/>
            <a:ext cx="7128792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Результаты расчета</a:t>
            </a:r>
          </a:p>
          <a:p>
            <a:pPr algn="ctr"/>
            <a:endParaRPr lang="ru-RU" dirty="0" smtClean="0"/>
          </a:p>
          <a:p>
            <a:pPr lvl="0" algn="ctr"/>
            <a:r>
              <a:rPr lang="ru-RU" altLang="ru-RU" sz="1600" dirty="0"/>
              <a:t>Таблица 1 – Частота выдачи сигнала 10 Гц</a:t>
            </a:r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lvl="0" algn="ctr"/>
            <a:endParaRPr lang="ru-RU" altLang="ru-RU" dirty="0" smtClean="0"/>
          </a:p>
          <a:p>
            <a:pPr lvl="0" algn="ctr"/>
            <a:r>
              <a:rPr lang="ru-RU" altLang="ru-RU" sz="1600" dirty="0" smtClean="0"/>
              <a:t>Таблица </a:t>
            </a:r>
            <a:r>
              <a:rPr lang="ru-RU" altLang="ru-RU" sz="1600" dirty="0"/>
              <a:t>2 - Частота выдачи сигнала 1 Гц</a:t>
            </a:r>
          </a:p>
          <a:p>
            <a:pPr algn="ctr"/>
            <a:endParaRPr lang="ru-RU" sz="1600" dirty="0" smtClean="0"/>
          </a:p>
          <a:p>
            <a:pPr algn="ctr"/>
            <a:endParaRPr lang="ru-RU" sz="1600" dirty="0"/>
          </a:p>
          <a:p>
            <a:pPr algn="ctr"/>
            <a:endParaRPr lang="ru-RU" sz="1600" dirty="0" smtClean="0"/>
          </a:p>
          <a:p>
            <a:pPr algn="ctr"/>
            <a:endParaRPr lang="ru-RU" sz="1600" dirty="0"/>
          </a:p>
          <a:p>
            <a:pPr algn="ctr"/>
            <a:endParaRPr lang="ru-RU" sz="1600" dirty="0" smtClean="0"/>
          </a:p>
          <a:p>
            <a:pPr algn="ctr"/>
            <a:endParaRPr lang="ru-RU" sz="1600" dirty="0"/>
          </a:p>
          <a:p>
            <a:pPr algn="ctr"/>
            <a:endParaRPr lang="ru-RU" sz="1600" dirty="0" smtClean="0"/>
          </a:p>
          <a:p>
            <a:pPr algn="ctr"/>
            <a:r>
              <a:rPr lang="ru-RU" altLang="ru-RU" sz="1600" dirty="0"/>
              <a:t>Таблица 3 - Частота выдачи сигнала 0.1 </a:t>
            </a:r>
            <a:r>
              <a:rPr lang="ru-RU" altLang="ru-RU" sz="1600" dirty="0" smtClean="0"/>
              <a:t>Гц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844549"/>
                  </p:ext>
                </p:extLst>
              </p:nvPr>
            </p:nvGraphicFramePr>
            <p:xfrm>
              <a:off x="2791776" y="1149390"/>
              <a:ext cx="3560445" cy="12744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86815">
                      <a:extLst>
                        <a:ext uri="{9D8B030D-6E8A-4147-A177-3AD203B41FA5}">
                          <a16:colId xmlns:a16="http://schemas.microsoft.com/office/drawing/2014/main" val="382082967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2974774191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358486155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Ошибка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9042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рад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285750" algn="l"/>
                              <a:tab pos="524510" algn="ctr"/>
                            </a:tabLs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0.0024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3.3017e-05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67457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м/с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0.2811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0.9803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39220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2.7157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59.7598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3694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м/с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1299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0.0676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0.1532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5712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844549"/>
                  </p:ext>
                </p:extLst>
              </p:nvPr>
            </p:nvGraphicFramePr>
            <p:xfrm>
              <a:off x="2791776" y="1149390"/>
              <a:ext cx="3560445" cy="12744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86815">
                      <a:extLst>
                        <a:ext uri="{9D8B030D-6E8A-4147-A177-3AD203B41FA5}">
                          <a16:colId xmlns:a16="http://schemas.microsoft.com/office/drawing/2014/main" val="382082967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2974774191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3584861555"/>
                        </a:ext>
                      </a:extLst>
                    </a:gridCol>
                  </a:tblGrid>
                  <a:tr h="2103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Ошибка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4286" r="-100510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026" t="-14286" r="-1026" b="-5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9042004"/>
                      </a:ext>
                    </a:extLst>
                  </a:tr>
                  <a:tr h="2037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21212" r="-201538" b="-4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285750" algn="l"/>
                              <a:tab pos="524510" algn="ctr"/>
                            </a:tabLs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0.0024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3.3017e-05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6745700"/>
                      </a:ext>
                    </a:extLst>
                  </a:tr>
                  <a:tr h="22841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92105" r="-201538" b="-3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0.2811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0.9803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3922050"/>
                      </a:ext>
                    </a:extLst>
                  </a:tr>
                  <a:tr h="1998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336364" r="-201538" b="-26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2.7157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59.7598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369467"/>
                      </a:ext>
                    </a:extLst>
                  </a:tr>
                  <a:tr h="22841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389189" r="-201538" b="-1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129953"/>
                      </a:ext>
                    </a:extLst>
                  </a:tr>
                  <a:tr h="2037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532353" r="-201538" b="-4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0.0676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0.1532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57124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566924"/>
                  </p:ext>
                </p:extLst>
              </p:nvPr>
            </p:nvGraphicFramePr>
            <p:xfrm>
              <a:off x="2791774" y="3068960"/>
              <a:ext cx="3560445" cy="12744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86815">
                      <a:extLst>
                        <a:ext uri="{9D8B030D-6E8A-4147-A177-3AD203B41FA5}">
                          <a16:colId xmlns:a16="http://schemas.microsoft.com/office/drawing/2014/main" val="1416988110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2246053475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18858181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Ошибка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20816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рад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285750" algn="l"/>
                              <a:tab pos="524510" algn="ctr"/>
                            </a:tabLs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0.0026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3.3828e-05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65882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м/с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0.4023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1.0519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6750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3.2939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63.2076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1494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м/с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-0.0075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0.0158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8604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-0.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0.9042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640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566924"/>
                  </p:ext>
                </p:extLst>
              </p:nvPr>
            </p:nvGraphicFramePr>
            <p:xfrm>
              <a:off x="2791774" y="3068960"/>
              <a:ext cx="3560445" cy="12744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86815">
                      <a:extLst>
                        <a:ext uri="{9D8B030D-6E8A-4147-A177-3AD203B41FA5}">
                          <a16:colId xmlns:a16="http://schemas.microsoft.com/office/drawing/2014/main" val="1416988110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2246053475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1885818199"/>
                        </a:ext>
                      </a:extLst>
                    </a:gridCol>
                  </a:tblGrid>
                  <a:tr h="2103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Ошибка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7143" r="-100510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026" t="-17143" r="-1026" b="-5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081657"/>
                      </a:ext>
                    </a:extLst>
                  </a:tr>
                  <a:tr h="2037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124242" r="-201538" b="-4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285750" algn="l"/>
                              <a:tab pos="524510" algn="ctr"/>
                            </a:tabLs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0.0026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3.3828e-05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6588237"/>
                      </a:ext>
                    </a:extLst>
                  </a:tr>
                  <a:tr h="22841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194737" r="-201538" b="-3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0.4023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1.0519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6750034"/>
                      </a:ext>
                    </a:extLst>
                  </a:tr>
                  <a:tr h="1998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339394" r="-201538" b="-26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3.2939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63.2076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1494313"/>
                      </a:ext>
                    </a:extLst>
                  </a:tr>
                  <a:tr h="22841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391892" r="-201538" b="-1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-0.0075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0.0158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860443"/>
                      </a:ext>
                    </a:extLst>
                  </a:tr>
                  <a:tr h="2037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535294" r="-201538" b="-4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-0.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0.9042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6403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256993"/>
                  </p:ext>
                </p:extLst>
              </p:nvPr>
            </p:nvGraphicFramePr>
            <p:xfrm>
              <a:off x="2791775" y="5003328"/>
              <a:ext cx="3560445" cy="12744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86815">
                      <a:extLst>
                        <a:ext uri="{9D8B030D-6E8A-4147-A177-3AD203B41FA5}">
                          <a16:colId xmlns:a16="http://schemas.microsoft.com/office/drawing/2014/main" val="216806454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443896133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27950192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Ошибка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u-RU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00186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рад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285750" algn="l"/>
                              <a:tab pos="524510" algn="ctr"/>
                            </a:tabLs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0.002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3.6577e-05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9864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м/с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-0.5044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1.4279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71107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3.5056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63.3654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24441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м/с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0.0207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48635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0.7281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3.7498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3302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256993"/>
                  </p:ext>
                </p:extLst>
              </p:nvPr>
            </p:nvGraphicFramePr>
            <p:xfrm>
              <a:off x="2791775" y="5003328"/>
              <a:ext cx="3560445" cy="12744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86815">
                      <a:extLst>
                        <a:ext uri="{9D8B030D-6E8A-4147-A177-3AD203B41FA5}">
                          <a16:colId xmlns:a16="http://schemas.microsoft.com/office/drawing/2014/main" val="216806454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443896133"/>
                        </a:ext>
                      </a:extLst>
                    </a:gridCol>
                    <a:gridCol w="1186815">
                      <a:extLst>
                        <a:ext uri="{9D8B030D-6E8A-4147-A177-3AD203B41FA5}">
                          <a16:colId xmlns:a16="http://schemas.microsoft.com/office/drawing/2014/main" val="279501924"/>
                        </a:ext>
                      </a:extLst>
                    </a:gridCol>
                  </a:tblGrid>
                  <a:tr h="2103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Ошибка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4286" r="-100510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026" t="-14286" r="-1026" b="-5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018617"/>
                      </a:ext>
                    </a:extLst>
                  </a:tr>
                  <a:tr h="2037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3" t="-121212" r="-201538" b="-4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285750" algn="l"/>
                              <a:tab pos="524510" algn="ctr"/>
                            </a:tabLs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0.002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3.6577e-05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9864961"/>
                      </a:ext>
                    </a:extLst>
                  </a:tr>
                  <a:tr h="22841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3" t="-192105" r="-201538" b="-3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-0.5044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1.4279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7110728"/>
                      </a:ext>
                    </a:extLst>
                  </a:tr>
                  <a:tr h="1998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3" t="-336364" r="-201538" b="-26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3.5056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63.3654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2444114"/>
                      </a:ext>
                    </a:extLst>
                  </a:tr>
                  <a:tr h="22841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3" t="-389189" r="-201538" b="-1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0.0207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4863571"/>
                      </a:ext>
                    </a:extLst>
                  </a:tr>
                  <a:tr h="2037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3" t="-532353" r="-201538" b="-4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0.7281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3.7498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33022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29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92" y="1700808"/>
            <a:ext cx="9073008" cy="3024336"/>
          </a:xfrm>
        </p:spPr>
        <p:txBody>
          <a:bodyPr>
            <a:no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/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Фильтр </a:t>
            </a:r>
            <a:r>
              <a:rPr lang="ru-RU" sz="2400" dirty="0">
                <a:solidFill>
                  <a:schemeClr val="bg1"/>
                </a:solidFill>
              </a:rPr>
              <a:t>Калмана позволяет оценить вектор состояния рассматриваемой системы по имеющимся зашумленным измерениям. При этом оценивается весь вектор состояния, несмотря на то, что измеряется он не полностью. </a:t>
            </a:r>
            <a:r>
              <a:rPr lang="ru-RU" sz="2400" dirty="0" smtClean="0">
                <a:solidFill>
                  <a:schemeClr val="bg1"/>
                </a:solidFill>
              </a:rPr>
              <a:t>Однако </a:t>
            </a:r>
            <a:r>
              <a:rPr lang="ru-RU" sz="2400" dirty="0">
                <a:solidFill>
                  <a:schemeClr val="bg1"/>
                </a:solidFill>
              </a:rPr>
              <a:t>фильтр </a:t>
            </a:r>
            <a:r>
              <a:rPr lang="ru-RU" sz="2400" dirty="0" smtClean="0">
                <a:solidFill>
                  <a:schemeClr val="bg1"/>
                </a:solidFill>
              </a:rPr>
              <a:t>работает </a:t>
            </a:r>
            <a:r>
              <a:rPr lang="ru-RU" sz="2400" dirty="0">
                <a:solidFill>
                  <a:schemeClr val="bg1"/>
                </a:solidFill>
              </a:rPr>
              <a:t>только в тех случаях, когда система линейная, ошибки системы и измерений </a:t>
            </a:r>
            <a:r>
              <a:rPr lang="ru-RU" sz="2400" dirty="0" err="1">
                <a:solidFill>
                  <a:schemeClr val="bg1"/>
                </a:solidFill>
              </a:rPr>
              <a:t>некоррелированы</a:t>
            </a:r>
            <a:r>
              <a:rPr lang="ru-RU" sz="2400" dirty="0">
                <a:solidFill>
                  <a:schemeClr val="bg1"/>
                </a:solidFill>
              </a:rPr>
              <a:t> друг с другом, и являются </a:t>
            </a:r>
            <a:r>
              <a:rPr lang="ru-RU" sz="2400" dirty="0" err="1">
                <a:solidFill>
                  <a:schemeClr val="bg1"/>
                </a:solidFill>
              </a:rPr>
              <a:t>гауссовскими</a:t>
            </a:r>
            <a:r>
              <a:rPr lang="ru-RU" sz="2400" dirty="0">
                <a:solidFill>
                  <a:schemeClr val="bg1"/>
                </a:solidFill>
              </a:rPr>
              <a:t> белыми шумами с нулевым </a:t>
            </a:r>
            <a:r>
              <a:rPr lang="ru-RU" sz="2400" dirty="0" err="1">
                <a:solidFill>
                  <a:schemeClr val="bg1"/>
                </a:solidFill>
              </a:rPr>
              <a:t>матожиданием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Также нужно отметить, что по мере увеличения частоты выдачи сигнала СНС, оценка становится более точной. Это можно объяснить тем, что фильтр в таком случае успевает совершить больше итераций оценивания за то же самое время.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4427984" y="908720"/>
                <a:ext cx="4645834" cy="3793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ru-RU" sz="1400" dirty="0" smtClean="0"/>
                  <a:t>Динамика </a:t>
                </a:r>
                <a:r>
                  <a:rPr lang="ru-RU" sz="1400" dirty="0"/>
                  <a:t>ЛА описывается системой уравнений</a:t>
                </a:r>
                <a:r>
                  <a:rPr lang="ru-RU" sz="1400" dirty="0" smtClean="0"/>
                  <a:t>:</a:t>
                </a:r>
              </a:p>
              <a:p>
                <a:endParaRPr lang="ru-RU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𝑋𝑔</m:t>
                                </m:r>
                              </m:sub>
                            </m:sSub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=205 </m:t>
                            </m:r>
                          </m:e>
                        </m:mr>
                        <m:m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𝑋𝑔</m:t>
                                </m:r>
                              </m:sub>
                            </m:sSub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>
                                                <a:latin typeface="Cambria Math" panose="02040503050406030204" pitchFamily="18" charset="0"/>
                                              </a:rPr>
                                              <m:t>𝑌𝑔</m:t>
                                            </m:r>
                                          </m:sub>
                                        </m:sSub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=7000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sz="1400" dirty="0" smtClean="0"/>
              </a:p>
              <a:p>
                <a:endParaRPr lang="ru-RU" sz="1400" dirty="0" smtClean="0"/>
              </a:p>
              <a:p>
                <a:endParaRPr lang="ru-RU" sz="1400" dirty="0" smtClean="0"/>
              </a:p>
              <a:p>
                <a:r>
                  <a:rPr lang="ru-RU" sz="14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𝑋𝑔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,м/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400" dirty="0"/>
                  <a:t> скорость ЛА в северном направлении,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,м− </m:t>
                    </m:r>
                  </m:oMath>
                </a14:m>
                <a:r>
                  <a:rPr lang="ru-RU" sz="1400" dirty="0"/>
                  <a:t>пройденное расстояние,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,°−</m:t>
                    </m:r>
                  </m:oMath>
                </a14:m>
                <a:r>
                  <a:rPr lang="ru-RU" sz="1400" dirty="0"/>
                  <a:t> широта,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𝜗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,°−</m:t>
                    </m:r>
                  </m:oMath>
                </a14:m>
                <a:r>
                  <a:rPr lang="ru-RU" sz="1400" dirty="0"/>
                  <a:t> угол тангажа,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𝑌𝑔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,м/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400" dirty="0"/>
                  <a:t> скорость ЛА в вертикальном направлении,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,м−</m:t>
                    </m:r>
                  </m:oMath>
                </a14:m>
                <a:r>
                  <a:rPr lang="ru-RU" sz="1400" dirty="0"/>
                  <a:t> высота полета,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з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400" dirty="0"/>
                  <a:t> радиус-вектор от центра Земли до ЛА</a:t>
                </a:r>
                <a:r>
                  <a:rPr lang="ru-RU" sz="1400" dirty="0" smtClean="0"/>
                  <a:t>.</a:t>
                </a:r>
              </a:p>
              <a:p>
                <a:endParaRPr lang="ru-RU" sz="1400" dirty="0" smtClean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908720"/>
                <a:ext cx="4645834" cy="3793283"/>
              </a:xfrm>
              <a:prstGeom prst="rect">
                <a:avLst/>
              </a:prstGeom>
              <a:blipFill>
                <a:blip r:embed="rId3"/>
                <a:stretch>
                  <a:fillRect l="-394" t="-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63688" y="205231"/>
            <a:ext cx="5979568" cy="41895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Модель движения ЛА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4"/>
          <a:srcRect l="23250" t="17839" r="27686" b="29249"/>
          <a:stretch/>
        </p:blipFill>
        <p:spPr bwMode="auto">
          <a:xfrm>
            <a:off x="134482" y="908720"/>
            <a:ext cx="4223320" cy="3773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923739" y="3277726"/>
            <a:ext cx="565946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ru-RU" sz="1400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763688" y="-17734"/>
            <a:ext cx="5979568" cy="41895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Комплексная навигационная система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23739" y="535488"/>
            <a:ext cx="565946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 smtClean="0"/>
              <a:t>Объединим БИНС и СНС по </a:t>
            </a:r>
            <a:r>
              <a:rPr lang="ru-RU" sz="1400" dirty="0"/>
              <a:t>способу </a:t>
            </a:r>
            <a:r>
              <a:rPr lang="ru-RU" sz="1400" dirty="0" smtClean="0"/>
              <a:t>компенсации.</a:t>
            </a:r>
          </a:p>
          <a:p>
            <a:r>
              <a:rPr lang="ru-RU" sz="1400" dirty="0" smtClean="0"/>
              <a:t>В </a:t>
            </a:r>
            <a:r>
              <a:rPr lang="ru-RU" sz="1400" dirty="0"/>
              <a:t>качестве измерений </a:t>
            </a:r>
            <a:r>
              <a:rPr lang="ru-RU" sz="1400" dirty="0" smtClean="0"/>
              <a:t>рассмотрим разность ошибок </a:t>
            </a:r>
            <a:r>
              <a:rPr lang="ru-RU" sz="1400" dirty="0"/>
              <a:t>БИНС и </a:t>
            </a:r>
            <a:r>
              <a:rPr lang="ru-RU" sz="1400" dirty="0" smtClean="0"/>
              <a:t>СНС</a:t>
            </a:r>
            <a:r>
              <a:rPr lang="en-US" sz="1400" dirty="0" smtClean="0"/>
              <a:t>:</a:t>
            </a:r>
            <a:endParaRPr lang="ru-RU" sz="1400" dirty="0" smtClean="0"/>
          </a:p>
          <a:p>
            <a:endParaRPr lang="ru-RU" sz="1400" dirty="0"/>
          </a:p>
        </p:txBody>
      </p:sp>
      <p:pic>
        <p:nvPicPr>
          <p:cNvPr id="12" name="Рисунок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" r="14616" b="17872"/>
          <a:stretch/>
        </p:blipFill>
        <p:spPr bwMode="auto">
          <a:xfrm>
            <a:off x="1923739" y="1092743"/>
            <a:ext cx="5659466" cy="23098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923739" y="3479547"/>
                <a:ext cx="5659466" cy="3266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ru-RU" sz="1400" dirty="0" smtClean="0"/>
                  <a:t>Приближенная модель </a:t>
                </a:r>
                <a:r>
                  <a:rPr lang="ru-RU" sz="1400" dirty="0"/>
                  <a:t>погрешностей северного и вертикального </a:t>
                </a:r>
                <a:r>
                  <a:rPr lang="ru-RU" sz="1400" dirty="0" smtClean="0"/>
                  <a:t>каналов </a:t>
                </a:r>
                <a:r>
                  <a:rPr lang="ru-RU" sz="1400" dirty="0"/>
                  <a:t>БИНС</a:t>
                </a:r>
                <a:r>
                  <a:rPr lang="ru-RU" sz="14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ru-RU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𝑋𝑔</m:t>
                              </m:r>
                            </m:sub>
                          </m:sSub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ru-RU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𝑋𝑔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𝑋𝑔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̇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ru-RU" sz="1400" i="1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𝑋𝑔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𝑌𝑔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𝑌𝑔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̇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ru-RU" sz="1400" i="1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𝑌𝑔</m:t>
                          </m:r>
                        </m:sub>
                      </m:sSub>
                    </m:oMath>
                  </m:oMathPara>
                </a14:m>
                <a:endParaRPr lang="ru-RU" sz="1400" dirty="0" smtClean="0"/>
              </a:p>
              <a:p>
                <a:endParaRPr lang="ru-RU" sz="1400" dirty="0" smtClean="0"/>
              </a:p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r>
                      <a:rPr lang="ru-RU" sz="14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400" dirty="0"/>
                  <a:t> ошибка построения вертикали, </a:t>
                </a:r>
                <a14:m>
                  <m:oMath xmlns:m="http://schemas.openxmlformats.org/officeDocument/2006/math">
                    <m:r>
                      <a:rPr lang="ru-RU" sz="140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𝑋𝑔</m:t>
                        </m:r>
                      </m:sub>
                    </m:sSub>
                    <m:r>
                      <a:rPr lang="ru-RU" sz="1400">
                        <a:latin typeface="Cambria Math" panose="02040503050406030204" pitchFamily="18" charset="0"/>
                      </a:rPr>
                      <m:t>,∆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𝑌𝑔</m:t>
                        </m:r>
                      </m:sub>
                    </m:sSub>
                    <m:r>
                      <a:rPr lang="ru-RU" sz="1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400" dirty="0"/>
                  <a:t> ошибки выработки горизонтальной и вертикальной скорости, </a:t>
                </a:r>
                <a14:m>
                  <m:oMath xmlns:m="http://schemas.openxmlformats.org/officeDocument/2006/math">
                    <m:r>
                      <a:rPr lang="ru-RU" sz="1400">
                        <a:latin typeface="Cambria Math" panose="02040503050406030204" pitchFamily="18" charset="0"/>
                      </a:rPr>
                      <m:t> ∆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,∆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400" dirty="0"/>
                  <a:t> ошибки выработки пройденного расстояния и высоты,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ru-RU" sz="1400" dirty="0"/>
                  <a:t> </a:t>
                </a:r>
                <a:r>
                  <a:rPr lang="ru-RU" sz="1400" dirty="0" smtClean="0"/>
                  <a:t>– дрейф гироскопа,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𝑋𝑔</m:t>
                        </m:r>
                      </m:sub>
                    </m:sSub>
                    <m:r>
                      <a:rPr lang="ru-RU" sz="1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400">
                            <a:latin typeface="Cambria Math" panose="02040503050406030204" pitchFamily="18" charset="0"/>
                          </a:rPr>
                          <m:t>𝑌𝑔</m:t>
                        </m:r>
                      </m:sub>
                    </m:sSub>
                    <m:r>
                      <a:rPr lang="ru-RU" sz="1400"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ru-RU" sz="1400" dirty="0"/>
                  <a:t> проекции ошибок измерения абсолютного ускорения ЛА на ребра </a:t>
                </a:r>
                <a:r>
                  <a:rPr lang="en-US" sz="1400" dirty="0"/>
                  <a:t>X</a:t>
                </a:r>
                <a:r>
                  <a:rPr lang="ru-RU" sz="1400" dirty="0"/>
                  <a:t> и </a:t>
                </a:r>
                <a:r>
                  <a:rPr lang="en-US" sz="1400" dirty="0"/>
                  <a:t>Y </a:t>
                </a:r>
                <a:r>
                  <a:rPr lang="ru-RU" sz="1400" dirty="0"/>
                  <a:t>географического трехгранника</a:t>
                </a:r>
                <a:r>
                  <a:rPr lang="ru-RU" sz="1400" dirty="0" smtClean="0"/>
                  <a:t>.</a:t>
                </a:r>
                <a:endParaRPr lang="ru-RU" sz="14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739" y="3479547"/>
                <a:ext cx="5659466" cy="3266600"/>
              </a:xfrm>
              <a:prstGeom prst="rect">
                <a:avLst/>
              </a:prstGeom>
              <a:blipFill>
                <a:blip r:embed="rId4"/>
                <a:stretch>
                  <a:fillRect l="-323" t="-373" r="-431" b="-9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733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788981" y="548680"/>
                <a:ext cx="5566037" cy="56144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400" dirty="0" smtClean="0"/>
                  <a:t>Модель измерений:</a:t>
                </a:r>
                <a:endParaRPr lang="ru-RU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𝑋𝑔</m:t>
                              </m:r>
                            </m:sub>
                          </m:sSub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БИНС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𝑋𝑔</m:t>
                              </m:r>
                            </m:sub>
                          </m:sSub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СНС</m:t>
                          </m:r>
                        </m:sub>
                      </m:sSub>
                    </m:oMath>
                  </m:oMathPara>
                </a14:m>
                <a:endParaRPr lang="ru-RU" sz="1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БИНС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СНС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𝑌𝑔</m:t>
                              </m:r>
                            </m:sub>
                          </m:sSub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БИНС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𝑌𝑔</m:t>
                              </m:r>
                            </m:sub>
                          </m:sSub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СНС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БИНС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СНС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  <a:p>
                <a:pPr>
                  <a:lnSpc>
                    <a:spcPct val="150000"/>
                  </a:lnSpc>
                </a:pPr>
                <a:r>
                  <a:rPr lang="ru-RU" sz="1400" dirty="0"/>
                  <a:t>Погрешности СНС </a:t>
                </a:r>
                <a:r>
                  <a:rPr lang="ru-RU" sz="1400" dirty="0" smtClean="0"/>
                  <a:t>рассматриваем </a:t>
                </a:r>
                <a:r>
                  <a:rPr lang="ru-RU" sz="1400" dirty="0"/>
                  <a:t>в качестве шума измерения</a:t>
                </a:r>
                <a:r>
                  <a:rPr lang="ru-RU" sz="1400" dirty="0" smtClean="0"/>
                  <a:t>.</a:t>
                </a:r>
                <a:endParaRPr lang="en-US" sz="1400" dirty="0" smtClean="0"/>
              </a:p>
              <a:p>
                <a:pPr>
                  <a:lnSpc>
                    <a:spcPct val="150000"/>
                  </a:lnSpc>
                </a:pPr>
                <a:endParaRPr lang="ru-RU" sz="1400" dirty="0" smtClean="0"/>
              </a:p>
              <a:p>
                <a:r>
                  <a:rPr lang="ru-RU" sz="1400" dirty="0" smtClean="0"/>
                  <a:t>Векторно-матричная форма системы</a:t>
                </a:r>
                <a:r>
                  <a:rPr lang="en-US" sz="1400" dirty="0" smtClean="0"/>
                  <a:t>:</a:t>
                </a:r>
                <a:endParaRPr lang="ru-RU" sz="140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𝑋𝑔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𝑌𝑔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    0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𝑋𝑔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𝑌𝑔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    0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𝑋𝑔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𝑌𝑔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endParaRPr lang="en-US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 0 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  1   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   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𝑋𝑔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𝑌𝑔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sz="1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𝑋𝑔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СНС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СНС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𝑌𝑔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СНС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СНС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pPr>
                  <a:lnSpc>
                    <a:spcPct val="150000"/>
                  </a:lnSpc>
                </a:pPr>
                <a:endParaRPr lang="ru-RU" sz="1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81" y="548680"/>
                <a:ext cx="5566037" cy="5614486"/>
              </a:xfrm>
              <a:prstGeom prst="rect">
                <a:avLst/>
              </a:prstGeom>
              <a:blipFill>
                <a:blip r:embed="rId3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7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403647" y="457200"/>
                <a:ext cx="6502142" cy="58855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ru-RU" sz="1400" dirty="0" smtClean="0"/>
                  <a:t>Матрицы интенсивностей </a:t>
                </a:r>
                <a:r>
                  <a:rPr lang="ru-RU" sz="1400" dirty="0"/>
                  <a:t>возмущений и ошибок </a:t>
                </a:r>
                <a:r>
                  <a:rPr lang="ru-RU" sz="1400" dirty="0" smtClean="0"/>
                  <a:t>измерения:</a:t>
                </a:r>
              </a:p>
              <a:p>
                <a:endParaRPr lang="ru-RU" sz="1400" dirty="0"/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𝑋𝑔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𝑌𝑔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ru-RU" sz="1400" dirty="0"/>
                  <a:t>;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𝑋𝑔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СНС</m:t>
                                  </m:r>
                                </m:sub>
                                <m:sup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СНС</m:t>
                                  </m:r>
                                </m:sub>
                                <m:sup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ru-RU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  <m:r>
                                              <a:rPr lang="ru-RU" sz="14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СНС</m:t>
                                        </m:r>
                                      </m:sub>
                                      <m:sup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СНС</m:t>
                                        </m:r>
                                      </m:sub>
                                      <m:sup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ru-RU" sz="1400" dirty="0"/>
                  <a:t>;    </a:t>
                </a:r>
              </a:p>
              <a:p>
                <a:endParaRPr lang="ru-RU" sz="1400" dirty="0" smtClean="0"/>
              </a:p>
              <a:p>
                <a:r>
                  <a:rPr lang="ru-RU" sz="1400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𝑋𝑔</m:t>
                            </m:r>
                          </m:sub>
                        </m:sSub>
                      </m:sub>
                      <m:sup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  <m:sup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1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400" dirty="0"/>
                  <a:t> дисперсии погрешностей гироскопа и акселерометров,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𝑋𝑔</m:t>
                            </m:r>
                          </m:sub>
                        </m:s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СНС</m:t>
                        </m:r>
                      </m:sub>
                      <m:sup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14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СНС</m:t>
                        </m:r>
                      </m:sub>
                      <m:sup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14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СНС</m:t>
                        </m:r>
                      </m:sub>
                      <m:sup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1400" i="1" dirty="0"/>
                  <a:t>,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СНС</m:t>
                        </m:r>
                      </m:sub>
                      <m:sup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1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400" dirty="0"/>
                  <a:t> дисперсии шума измерения СНС</a:t>
                </a:r>
                <a:r>
                  <a:rPr lang="ru-RU" sz="1400" dirty="0" smtClean="0"/>
                  <a:t>.</a:t>
                </a:r>
              </a:p>
              <a:p>
                <a:endParaRPr lang="ru-RU" sz="1400" dirty="0"/>
              </a:p>
              <a:p>
                <a:endParaRPr lang="ru-RU" sz="1400" dirty="0" smtClean="0"/>
              </a:p>
              <a:p>
                <a:r>
                  <a:rPr lang="ru-RU" sz="1400" dirty="0" smtClean="0"/>
                  <a:t>СКО </a:t>
                </a:r>
                <a:r>
                  <a:rPr lang="ru-RU" sz="1400" dirty="0"/>
                  <a:t>ошибок </a:t>
                </a:r>
                <a:r>
                  <a:rPr lang="ru-RU" sz="1400" dirty="0" smtClean="0"/>
                  <a:t>шумов:</a:t>
                </a:r>
              </a:p>
              <a:p>
                <a:endParaRPr lang="ru-RU" sz="1400" dirty="0"/>
              </a:p>
              <a:p>
                <a:endParaRPr lang="ru-RU" sz="1400" dirty="0" smtClean="0"/>
              </a:p>
              <a:p>
                <a:endParaRPr lang="ru-RU" sz="1400" dirty="0"/>
              </a:p>
              <a:p>
                <a:endParaRPr lang="ru-RU" sz="1400" dirty="0"/>
              </a:p>
              <a:p>
                <a:pPr>
                  <a:lnSpc>
                    <a:spcPct val="150000"/>
                  </a:lnSpc>
                </a:pPr>
                <a:r>
                  <a:rPr lang="ru-RU" sz="1400" dirty="0" smtClean="0"/>
                  <a:t>Начальная матрица ковариации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    0    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ru-RU" sz="1400" dirty="0" smtClean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  <a:p>
                <a:pPr>
                  <a:lnSpc>
                    <a:spcPct val="150000"/>
                  </a:lnSpc>
                </a:pPr>
                <a:endParaRPr lang="ru-RU" sz="1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457200"/>
                <a:ext cx="6502142" cy="5885522"/>
              </a:xfrm>
              <a:prstGeom prst="rect">
                <a:avLst/>
              </a:prstGeom>
              <a:blipFill>
                <a:blip r:embed="rId3"/>
                <a:stretch>
                  <a:fillRect l="-281" t="-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188943"/>
                  </p:ext>
                </p:extLst>
              </p:nvPr>
            </p:nvGraphicFramePr>
            <p:xfrm>
              <a:off x="1615925" y="3323082"/>
              <a:ext cx="6077585" cy="64725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12825">
                      <a:extLst>
                        <a:ext uri="{9D8B030D-6E8A-4147-A177-3AD203B41FA5}">
                          <a16:colId xmlns:a16="http://schemas.microsoft.com/office/drawing/2014/main" val="292380548"/>
                        </a:ext>
                      </a:extLst>
                    </a:gridCol>
                    <a:gridCol w="1012825">
                      <a:extLst>
                        <a:ext uri="{9D8B030D-6E8A-4147-A177-3AD203B41FA5}">
                          <a16:colId xmlns:a16="http://schemas.microsoft.com/office/drawing/2014/main" val="3664661204"/>
                        </a:ext>
                      </a:extLst>
                    </a:gridCol>
                    <a:gridCol w="1012825">
                      <a:extLst>
                        <a:ext uri="{9D8B030D-6E8A-4147-A177-3AD203B41FA5}">
                          <a16:colId xmlns:a16="http://schemas.microsoft.com/office/drawing/2014/main" val="3824408453"/>
                        </a:ext>
                      </a:extLst>
                    </a:gridCol>
                    <a:gridCol w="1012825">
                      <a:extLst>
                        <a:ext uri="{9D8B030D-6E8A-4147-A177-3AD203B41FA5}">
                          <a16:colId xmlns:a16="http://schemas.microsoft.com/office/drawing/2014/main" val="958856213"/>
                        </a:ext>
                      </a:extLst>
                    </a:gridCol>
                    <a:gridCol w="1012825">
                      <a:extLst>
                        <a:ext uri="{9D8B030D-6E8A-4147-A177-3AD203B41FA5}">
                          <a16:colId xmlns:a16="http://schemas.microsoft.com/office/drawing/2014/main" val="2175893382"/>
                        </a:ext>
                      </a:extLst>
                    </a:gridCol>
                    <a:gridCol w="1013460">
                      <a:extLst>
                        <a:ext uri="{9D8B030D-6E8A-4147-A177-3AD203B41FA5}">
                          <a16:colId xmlns:a16="http://schemas.microsoft.com/office/drawing/2014/main" val="37724182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рад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м/с</a:t>
                          </a:r>
                          <a:r>
                            <a:rPr lang="ru-RU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𝑋𝑔</m:t>
                                      </m:r>
                                    </m:sub>
                                  </m:s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СНС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м/с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СНС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СНС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м/с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СНС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06390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308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188943"/>
                  </p:ext>
                </p:extLst>
              </p:nvPr>
            </p:nvGraphicFramePr>
            <p:xfrm>
              <a:off x="1615925" y="3323082"/>
              <a:ext cx="6077585" cy="58693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12825">
                      <a:extLst>
                        <a:ext uri="{9D8B030D-6E8A-4147-A177-3AD203B41FA5}">
                          <a16:colId xmlns:a16="http://schemas.microsoft.com/office/drawing/2014/main" val="292380548"/>
                        </a:ext>
                      </a:extLst>
                    </a:gridCol>
                    <a:gridCol w="1012825">
                      <a:extLst>
                        <a:ext uri="{9D8B030D-6E8A-4147-A177-3AD203B41FA5}">
                          <a16:colId xmlns:a16="http://schemas.microsoft.com/office/drawing/2014/main" val="3664661204"/>
                        </a:ext>
                      </a:extLst>
                    </a:gridCol>
                    <a:gridCol w="1012825">
                      <a:extLst>
                        <a:ext uri="{9D8B030D-6E8A-4147-A177-3AD203B41FA5}">
                          <a16:colId xmlns:a16="http://schemas.microsoft.com/office/drawing/2014/main" val="3824408453"/>
                        </a:ext>
                      </a:extLst>
                    </a:gridCol>
                    <a:gridCol w="1012825">
                      <a:extLst>
                        <a:ext uri="{9D8B030D-6E8A-4147-A177-3AD203B41FA5}">
                          <a16:colId xmlns:a16="http://schemas.microsoft.com/office/drawing/2014/main" val="958856213"/>
                        </a:ext>
                      </a:extLst>
                    </a:gridCol>
                    <a:gridCol w="1012825">
                      <a:extLst>
                        <a:ext uri="{9D8B030D-6E8A-4147-A177-3AD203B41FA5}">
                          <a16:colId xmlns:a16="http://schemas.microsoft.com/office/drawing/2014/main" val="2175893382"/>
                        </a:ext>
                      </a:extLst>
                    </a:gridCol>
                    <a:gridCol w="1013460">
                      <a:extLst>
                        <a:ext uri="{9D8B030D-6E8A-4147-A177-3AD203B41FA5}">
                          <a16:colId xmlns:a16="http://schemas.microsoft.com/office/drawing/2014/main" val="3772418201"/>
                        </a:ext>
                      </a:extLst>
                    </a:gridCol>
                  </a:tblGrid>
                  <a:tr h="3418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2" t="-1754" r="-502410" b="-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754" r="-399401" b="-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205" t="-1754" r="-301807" b="-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205" t="-1754" r="-201807" b="-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802" t="-1754" r="-100599" b="-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807" t="-1754" r="-1205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639040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3081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515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18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1619672" y="1700808"/>
                <a:ext cx="6120680" cy="27790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/>
                  <a:t>Начальные условия для моделирования:</a:t>
                </a:r>
              </a:p>
              <a:p>
                <a:endParaRPr lang="ru-RU" sz="16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=1°;</m:t>
                      </m:r>
                    </m:oMath>
                  </m:oMathPara>
                </a14:m>
                <a:endParaRPr lang="ru-RU" sz="16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𝑋𝑔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=0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м</m:t>
                          </m:r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с</m:t>
                          </m:r>
                        </m:den>
                      </m:f>
                      <m:r>
                        <a:rPr lang="ru-RU" sz="16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=0 м;</m:t>
                      </m:r>
                    </m:oMath>
                  </m:oMathPara>
                </a14:m>
                <a:endParaRPr lang="ru-RU" sz="16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𝑌𝑔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=0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м</m:t>
                          </m:r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с</m:t>
                          </m:r>
                        </m:den>
                      </m:f>
                      <m:r>
                        <a:rPr lang="ru-RU" sz="16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=0 м</m:t>
                      </m:r>
                    </m:oMath>
                  </m:oMathPara>
                </a14:m>
                <a:endParaRPr lang="ru-RU" sz="1600" dirty="0" smtClean="0"/>
              </a:p>
              <a:p>
                <a:pPr lvl="0"/>
                <a:endParaRPr lang="ru-RU" sz="1600" dirty="0"/>
              </a:p>
              <a:p>
                <a:pPr>
                  <a:lnSpc>
                    <a:spcPct val="150000"/>
                  </a:lnSpc>
                </a:pPr>
                <a:r>
                  <a:rPr lang="ru-RU" sz="1600" dirty="0" smtClean="0"/>
                  <a:t>Частота </a:t>
                </a:r>
                <a:r>
                  <a:rPr lang="ru-RU" sz="1600" dirty="0"/>
                  <a:t>поступления сигналов БИНС – 100 Гц, сигналов СНС – 10 Гц</a:t>
                </a:r>
                <a:r>
                  <a:rPr lang="ru-RU" sz="1600" dirty="0" smtClean="0"/>
                  <a:t>.</a:t>
                </a:r>
                <a:endParaRPr lang="ru-RU" sz="16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700808"/>
                <a:ext cx="6120680" cy="2779094"/>
              </a:xfrm>
              <a:prstGeom prst="rect">
                <a:avLst/>
              </a:prstGeom>
              <a:blipFill>
                <a:blip r:embed="rId3"/>
                <a:stretch>
                  <a:fillRect l="-598" t="-658" b="-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526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410</Words>
  <Application>Microsoft Office PowerPoint</Application>
  <PresentationFormat>Экран (4:3)</PresentationFormat>
  <Paragraphs>254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Symbol</vt:lpstr>
      <vt:lpstr>Times New Roman</vt:lpstr>
      <vt:lpstr>Тема Office</vt:lpstr>
      <vt:lpstr> Моделирование работы  комплексной системы навигации для самолета Piaggio P.180 Avanti</vt:lpstr>
      <vt:lpstr>Конструкция и ТТХ самолета</vt:lpstr>
      <vt:lpstr>Способ компенсации</vt:lpstr>
      <vt:lpstr>Дискретный фильтр Калмана</vt:lpstr>
      <vt:lpstr>Модель движения ЛА</vt:lpstr>
      <vt:lpstr>Комплексная навигационная система</vt:lpstr>
      <vt:lpstr>Презентация PowerPoint</vt:lpstr>
      <vt:lpstr>Презентация PowerPoint</vt:lpstr>
      <vt:lpstr>Презентация PowerPoint</vt:lpstr>
      <vt:lpstr>Погрешности БИНС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Параметры движения 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Исследование влияния частоты выдачи сигнала спутника на получаемую оценку</vt:lpstr>
      <vt:lpstr>Частота выдачи сигнала СНС – 1 Гц  Погрешности БИНС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Параметры движения 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Частота выдачи сигнала СНС – 0.1 Гц  Погрешности БИНС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Параметры движения 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Фильтр Калмана позволяет оценить вектор состояния рассматриваемой системы по имеющимся зашумленным измерениям. При этом оценивается весь вектор состояния, несмотря на то, что измеряется он не полностью. Однако фильтр работает только в тех случаях, когда система линейная, ошибки системы и измерений некоррелированы друг с другом, и являются гауссовскими белыми шумами с нулевым матожиданием.  Также нужно отметить, что по мере увеличения частоты выдачи сигнала СНС, оценка становится более точной. Это можно объяснить тем, что фильтр в таком случае успевает совершить больше итераций оценивания за то же самое время.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Alexander</dc:creator>
  <cp:lastModifiedBy>Пользователь Windows</cp:lastModifiedBy>
  <cp:revision>235</cp:revision>
  <dcterms:created xsi:type="dcterms:W3CDTF">2020-06-06T09:10:12Z</dcterms:created>
  <dcterms:modified xsi:type="dcterms:W3CDTF">2021-12-31T07:21:36Z</dcterms:modified>
</cp:coreProperties>
</file>