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09" r:id="rId2"/>
    <p:sldId id="310" r:id="rId3"/>
    <p:sldId id="494" r:id="rId4"/>
    <p:sldId id="495" r:id="rId5"/>
    <p:sldId id="496" r:id="rId6"/>
    <p:sldId id="497" r:id="rId7"/>
    <p:sldId id="498" r:id="rId8"/>
    <p:sldId id="500" r:id="rId9"/>
    <p:sldId id="499" r:id="rId10"/>
    <p:sldId id="502" r:id="rId11"/>
    <p:sldId id="501" r:id="rId12"/>
    <p:sldId id="504" r:id="rId13"/>
    <p:sldId id="505" r:id="rId14"/>
    <p:sldId id="512" r:id="rId15"/>
    <p:sldId id="518" r:id="rId16"/>
    <p:sldId id="520" r:id="rId17"/>
    <p:sldId id="519" r:id="rId18"/>
    <p:sldId id="522" r:id="rId19"/>
    <p:sldId id="521" r:id="rId20"/>
    <p:sldId id="524" r:id="rId21"/>
    <p:sldId id="503" r:id="rId22"/>
    <p:sldId id="506" r:id="rId23"/>
    <p:sldId id="523" r:id="rId24"/>
    <p:sldId id="525" r:id="rId25"/>
    <p:sldId id="526" r:id="rId26"/>
    <p:sldId id="527" r:id="rId27"/>
    <p:sldId id="507" r:id="rId28"/>
    <p:sldId id="509" r:id="rId29"/>
    <p:sldId id="528" r:id="rId30"/>
    <p:sldId id="529" r:id="rId31"/>
    <p:sldId id="508" r:id="rId32"/>
    <p:sldId id="510" r:id="rId33"/>
    <p:sldId id="530" r:id="rId34"/>
    <p:sldId id="531" r:id="rId35"/>
    <p:sldId id="532" r:id="rId36"/>
    <p:sldId id="533" r:id="rId37"/>
    <p:sldId id="511" r:id="rId38"/>
    <p:sldId id="514" r:id="rId39"/>
    <p:sldId id="513" r:id="rId40"/>
    <p:sldId id="516" r:id="rId41"/>
    <p:sldId id="515" r:id="rId42"/>
    <p:sldId id="517" r:id="rId4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FF00"/>
    <a:srgbClr val="FF0000"/>
    <a:srgbClr val="FFFFCC"/>
    <a:srgbClr val="3366FF"/>
    <a:srgbClr val="993366"/>
    <a:srgbClr val="9999F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9345" autoAdjust="0"/>
  </p:normalViewPr>
  <p:slideViewPr>
    <p:cSldViewPr>
      <p:cViewPr varScale="1">
        <p:scale>
          <a:sx n="107" d="100"/>
          <a:sy n="107" d="100"/>
        </p:scale>
        <p:origin x="165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014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F507BDFF-EA97-4ABB-88D3-3D60418F4A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992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endParaRPr lang="en-US"/>
          </a:p>
        </p:txBody>
      </p:sp>
      <p:sp>
        <p:nvSpPr>
          <p:cNvPr id="942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CE9B8422-9AE0-4FA7-B7D3-5D0B54151F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9201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Approved for public release under LMCO PIRA # SSA201312005.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8422-9AE0-4FA7-B7D3-5D0B54151F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2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400800" y="0"/>
            <a:ext cx="27432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" name="Text Box 21"/>
          <p:cNvSpPr txBox="1">
            <a:spLocks noChangeArrowheads="1"/>
          </p:cNvSpPr>
          <p:nvPr userDrawn="1"/>
        </p:nvSpPr>
        <p:spPr bwMode="auto">
          <a:xfrm>
            <a:off x="6400800" y="381000"/>
            <a:ext cx="20351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i="1">
                <a:latin typeface="Arial" charset="0"/>
              </a:rPr>
              <a:t>Space Systems Company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8686800" y="64008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/>
          <a:lstStyle/>
          <a:p>
            <a:pPr algn="ctr">
              <a:lnSpc>
                <a:spcPct val="110000"/>
              </a:lnSpc>
            </a:pPr>
            <a:endParaRPr lang="en-US" sz="900" b="1" i="1" dirty="0">
              <a:solidFill>
                <a:schemeClr val="tx2"/>
              </a:solidFill>
              <a:latin typeface="Arial" charset="0"/>
            </a:endParaRPr>
          </a:p>
          <a:p>
            <a:pPr algn="ctr">
              <a:lnSpc>
                <a:spcPct val="110000"/>
              </a:lnSpc>
            </a:pPr>
            <a:r>
              <a:rPr lang="en-US" sz="900" b="1" i="1" dirty="0">
                <a:solidFill>
                  <a:schemeClr val="tx2"/>
                </a:solidFill>
                <a:latin typeface="Arial" charset="0"/>
              </a:rPr>
              <a:t>(B-</a:t>
            </a:r>
            <a:fld id="{C9E816CA-E6E8-4B50-B355-5662A52D4F0B}" type="slidenum">
              <a:rPr lang="en-US" sz="900" b="1" i="1" smtClean="0">
                <a:solidFill>
                  <a:schemeClr val="tx2"/>
                </a:solidFill>
                <a:latin typeface="Arial" charset="0"/>
              </a:rPr>
              <a:pPr algn="ctr">
                <a:lnSpc>
                  <a:spcPct val="110000"/>
                </a:lnSpc>
              </a:pPr>
              <a:t>‹#›</a:t>
            </a:fld>
            <a:r>
              <a:rPr lang="en-US" sz="900" b="1" i="1" dirty="0">
                <a:solidFill>
                  <a:schemeClr val="tx2"/>
                </a:solidFill>
                <a:latin typeface="Arial" charset="0"/>
              </a:rPr>
              <a:t>)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0" y="6400800"/>
            <a:ext cx="1066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/>
          <a:lstStyle/>
          <a:p>
            <a:pPr algn="ctr">
              <a:lnSpc>
                <a:spcPct val="110000"/>
              </a:lnSpc>
            </a:pPr>
            <a:r>
              <a:rPr lang="en-US" sz="900" b="1" i="1" dirty="0">
                <a:solidFill>
                  <a:schemeClr val="tx2"/>
                </a:solidFill>
                <a:latin typeface="Arial" charset="0"/>
              </a:rPr>
              <a:t>             LMCO 2014</a:t>
            </a:r>
          </a:p>
          <a:p>
            <a:pPr algn="ctr">
              <a:lnSpc>
                <a:spcPct val="110000"/>
              </a:lnSpc>
            </a:pPr>
            <a:endParaRPr lang="en-US" sz="900" b="1" i="1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Excel_Worksheet7.xlsx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Excel_Worksheet8.xlsx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Excel_Worksheet9.xlsx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Excel_Worksheet10.xlsx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Excel_Worksheet11.xlsx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package" Target="../embeddings/Microsoft_Excel_Worksheet12.xlsx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Excel_Worksheet13.xlsx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package" Target="../embeddings/Microsoft_Excel_Worksheet14.xlsx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package" Target="../embeddings/Microsoft_Excel_Worksheet15.xlsx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Excel_Worksheet16.xlsx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Excel_Worksheet17.xlsx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package" Target="../embeddings/Microsoft_Excel_Worksheet18.xlsx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package" Target="../embeddings/Microsoft_Excel_Worksheet19.xlsx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package" Target="../embeddings/Microsoft_Excel_Worksheet20.xlsx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package" Target="../embeddings/Microsoft_Excel_Worksheet21.xlsx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package" Target="../embeddings/Microsoft_Excel_Worksheet22.xlsx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package" Target="../embeddings/Microsoft_Excel_Worksheet23.xlsx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package" Target="../embeddings/Microsoft_Excel_Worksheet24.xlsx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package" Target="../embeddings/Microsoft_Excel_Worksheet25.xlsx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package" Target="../embeddings/Microsoft_Excel_Worksheet26.xlsx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package" Target="../embeddings/Microsoft_Excel_Worksheet27.xlsx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package" Target="../embeddings/Microsoft_Excel_Worksheet28.xlsx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package" Target="../embeddings/Microsoft_Excel_Worksheet29.xlsx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package" Target="../embeddings/Microsoft_Excel_Worksheet30.xlsx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package" Target="../embeddings/Microsoft_Excel_Worksheet31.xlsx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package" Target="../embeddings/Microsoft_Excel_Worksheet32.xlsx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package" Target="../embeddings/Microsoft_Excel_Worksheet33.xlsx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package" Target="../embeddings/Microsoft_Excel_Worksheet34.xlsx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package" Target="../embeddings/Microsoft_Excel_Worksheet35.xlsx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package" Target="../embeddings/Microsoft_Excel_Worksheet36.xlsx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package" Target="../embeddings/Microsoft_Excel_Worksheet37.xlsx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package" Target="../embeddings/Microsoft_Excel_Worksheet38.xlsx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package" Target="../embeddings/Microsoft_Excel_Worksheet39.xlsx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Excel_Worksheet5.xlsx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03288" y="4953000"/>
            <a:ext cx="7315200" cy="1295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>
                <a:latin typeface="Arial" charset="0"/>
              </a:rPr>
              <a:t>Willard </a:t>
            </a:r>
            <a:r>
              <a:rPr lang="en-US" sz="2400" dirty="0">
                <a:latin typeface="Arial" charset="0"/>
              </a:rPr>
              <a:t>Marquis</a:t>
            </a:r>
          </a:p>
          <a:p>
            <a:r>
              <a:rPr lang="en-US" sz="2400" dirty="0">
                <a:latin typeface="Arial" charset="0"/>
              </a:rPr>
              <a:t>Lockheed Martin Space Systems Company</a:t>
            </a:r>
            <a:endParaRPr lang="en-US" sz="2400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25438" y="990600"/>
            <a:ext cx="8480425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The GPS Block IIR/IIR-M                       Antenna Panel Pattern</a:t>
            </a:r>
          </a:p>
        </p:txBody>
      </p:sp>
      <p:pic>
        <p:nvPicPr>
          <p:cNvPr id="7" name="Picture 6" descr="C:\Documents and Settings\marquis\Local Settings\Temp\GPS IIR with NAP.jpg"/>
          <p:cNvPicPr/>
          <p:nvPr/>
        </p:nvPicPr>
        <p:blipFill>
          <a:blip r:embed="rId3" cstate="print"/>
          <a:srcRect l="23841"/>
          <a:stretch>
            <a:fillRect/>
          </a:stretch>
        </p:blipFill>
        <p:spPr bwMode="auto">
          <a:xfrm>
            <a:off x="2362200" y="2818771"/>
            <a:ext cx="2273248" cy="2125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GPSIIR - half.jpg"/>
          <p:cNvPicPr/>
          <p:nvPr/>
        </p:nvPicPr>
        <p:blipFill>
          <a:blip r:embed="rId4" cstate="print"/>
          <a:srcRect l="8571" t="2222" r="2857" b="15556"/>
          <a:stretch>
            <a:fillRect/>
          </a:stretch>
        </p:blipFill>
        <p:spPr>
          <a:xfrm>
            <a:off x="4953000" y="2743200"/>
            <a:ext cx="1892482" cy="2256600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04800" y="2057400"/>
            <a:ext cx="8480425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j-ea"/>
                <a:cs typeface="+mj-cs"/>
              </a:rPr>
              <a:t>Appendix B – SV-Specific Patterns, Data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6367046"/>
            <a:ext cx="5816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© 2014 Lockheed Martin Corporation.  All Rights Reserved.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048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SVN45 Antenna Pattern – L2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548283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4003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048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SVN46 Antenna Pattern – L1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744226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9035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048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SVN46 Antenna Pattern – L2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196038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612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3048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SVN47 Antenna Pattern – L1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Improved Panel,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99751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337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3048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SVN47 Antenna Pattern – L2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Improved Panel,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52241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667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3048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SVN48 Antenna Pattern – L1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Data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67303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4218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3048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SVN48 Antenna Pattern – L2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Data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172638"/>
              </p:ext>
            </p:extLst>
          </p:nvPr>
        </p:nvGraphicFramePr>
        <p:xfrm>
          <a:off x="2490788" y="13716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3716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5282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3048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SVN49 Antenna Pattern – L1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Data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57234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7588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3048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SVN49 Antenna Pattern – L2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Data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156719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6148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3048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SVN50 Antenna Pattern – L1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Data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732782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85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5334000" cy="114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Topics</a:t>
            </a:r>
            <a:endParaRPr lang="en-US" sz="2800" b="1">
              <a:solidFill>
                <a:srgbClr val="0066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077200" cy="4114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>
                <a:latin typeface="Arial" charset="0"/>
              </a:rPr>
              <a:t>Appendix B to “GPS Block IIR and IIR-M Antenna Panel Pattern, Marquis, Feb2014: </a:t>
            </a:r>
          </a:p>
          <a:p>
            <a:pPr lvl="1"/>
            <a:r>
              <a:rPr lang="en-US" sz="2400" dirty="0">
                <a:latin typeface="Arial" charset="0"/>
              </a:rPr>
              <a:t>This Appendix contains the data for the IIR and IIR-M SV-specific antenna patterns</a:t>
            </a:r>
          </a:p>
          <a:p>
            <a:pPr lvl="1"/>
            <a:r>
              <a:rPr lang="en-US" sz="2400" dirty="0">
                <a:latin typeface="Arial" charset="0"/>
              </a:rPr>
              <a:t>NOTE</a:t>
            </a:r>
            <a:r>
              <a:rPr lang="en-US" dirty="0">
                <a:latin typeface="Arial" charset="0"/>
                <a:ea typeface="+mn-ea"/>
                <a:cs typeface="+mn-cs"/>
              </a:rPr>
              <a:t>: </a:t>
            </a:r>
            <a:r>
              <a:rPr lang="en-US" sz="2400" dirty="0">
                <a:latin typeface="Arial" charset="0"/>
                <a:ea typeface="+mn-ea"/>
                <a:cs typeface="+mn-cs"/>
              </a:rPr>
              <a:t>The </a:t>
            </a:r>
            <a:r>
              <a:rPr lang="en-US" sz="2400" dirty="0" err="1">
                <a:latin typeface="Arial" charset="0"/>
              </a:rPr>
              <a:t>Powerpoint</a:t>
            </a:r>
            <a:r>
              <a:rPr lang="en-US" sz="2400" dirty="0">
                <a:latin typeface="Arial" charset="0"/>
              </a:rPr>
              <a:t> version of this slide package contains e</a:t>
            </a:r>
            <a:r>
              <a:rPr lang="en-US" sz="2400" dirty="0">
                <a:latin typeface="Arial" charset="0"/>
                <a:ea typeface="+mn-ea"/>
                <a:cs typeface="+mn-cs"/>
              </a:rPr>
              <a:t>mbedded Excel spreadsheets on the “Data”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3048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SVN50 Antenna Pattern – L2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Data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890040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1586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048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SVN51 Antenna Pattern – L1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738634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7651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048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SVN51 Antenna Pattern – L2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302066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4622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3048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SVN52 Antenna Pattern – L1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Data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666884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9706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3048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SVN52 Antenna Pattern – L2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Data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471378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13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3048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SVN53 Antenna Pattern – L1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Data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616266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7134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3048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SVN53 Antenna Pattern – L2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Data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473218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5431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048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SVN54 Antenna Pattern – L1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50140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549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048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SVN54 Antenna Pattern – L2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073258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8583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3048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SVN55 Antenna Pattern – L1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Data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645670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803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048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SVN41 Antenna Pattern – L1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Data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931809"/>
              </p:ext>
            </p:extLst>
          </p:nvPr>
        </p:nvGraphicFramePr>
        <p:xfrm>
          <a:off x="457200" y="1524000"/>
          <a:ext cx="8231188" cy="384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8343939" progId="Excel.Sheet.12">
                  <p:embed/>
                </p:oleObj>
              </mc:Choice>
              <mc:Fallback>
                <p:oleObj name="Worksheet" r:id="rId2" imgW="12201601" imgH="834393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1524000"/>
                        <a:ext cx="8231188" cy="3840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</p:spTree>
    <p:extLst>
      <p:ext uri="{BB962C8B-B14F-4D97-AF65-F5344CB8AC3E}">
        <p14:creationId xmlns:p14="http://schemas.microsoft.com/office/powerpoint/2010/main" val="1314379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3048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SVN55 Antenna Pattern – L2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Data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780958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0102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048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SVN56 Antenna Pattern – L1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697859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372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048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SVN56 Antenna Pattern – L2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163711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4599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3048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SVN57 Antenna Pattern – L1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Data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602416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0641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3048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SVN57 Antenna Pattern – L2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Data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279877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0395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3048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SVN58 Antenna Pattern – L1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Data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001482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8669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304800"/>
            <a:ext cx="541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SVN58 Antenna Pattern – L2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IIR-M, Improved Panel, Data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438405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1992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3048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SVN59 Antenna Pattern – L1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Improved Panel,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421575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696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3048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SVN59 Antenna Pattern – L2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Improved Panel,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805824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2640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3048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SVN60 Antenna Pattern – L1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Improved Panel,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062018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874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048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SVN41 Antenna Pattern – L2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0113504"/>
              </p:ext>
            </p:extLst>
          </p:nvPr>
        </p:nvGraphicFramePr>
        <p:xfrm>
          <a:off x="381000" y="1447800"/>
          <a:ext cx="8231188" cy="381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8343939" progId="Excel.Sheet.12">
                  <p:embed/>
                </p:oleObj>
              </mc:Choice>
              <mc:Fallback>
                <p:oleObj name="Worksheet" r:id="rId2" imgW="12201601" imgH="834393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1447800"/>
                        <a:ext cx="8231188" cy="381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3691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3048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SVN60 Antenna Pattern – L2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Improved Panel,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829645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4069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3048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SVN61 Antenna Pattern – L1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Improved Panel,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564368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7230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304800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SVN61 Antenna Pattern – L2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Improved Panel,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735412"/>
              </p:ext>
            </p:extLst>
          </p:nvPr>
        </p:nvGraphicFramePr>
        <p:xfrm>
          <a:off x="2490788" y="13843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3843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6400" y="6367046"/>
            <a:ext cx="5816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© 2014 Lockheed Martin Corporation.  All Rights Reserved.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81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048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SVN43 Antenna Pattern – L1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016905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490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048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SVN43 Antenna Pattern – L2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808836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145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048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SVN44 Antenna Pattern – L1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921029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8310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048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SVN44 Antenna Pattern – L2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638101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767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304800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SVN45 Antenna Pattern – L1</a:t>
            </a:r>
          </a:p>
          <a:p>
            <a:r>
              <a:rPr lang="en-US" sz="2800" b="1" dirty="0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Classic IIR, Original Panel,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5493603"/>
            <a:ext cx="83820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Embedded Excel Spreadsheet                              Contained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Version of These Slides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768948"/>
              </p:ext>
            </p:extLst>
          </p:nvPr>
        </p:nvGraphicFramePr>
        <p:xfrm>
          <a:off x="2490788" y="1409700"/>
          <a:ext cx="4164012" cy="403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01601" imgH="11830050" progId="Excel.Sheet.12">
                  <p:embed/>
                </p:oleObj>
              </mc:Choice>
              <mc:Fallback>
                <p:oleObj name="Worksheet" r:id="rId2" imgW="12201601" imgH="1183005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0788" y="1409700"/>
                        <a:ext cx="4164012" cy="4037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21044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19736</TotalTime>
  <Words>968</Words>
  <Application>Microsoft Office PowerPoint</Application>
  <PresentationFormat>On-screen Show (4:3)</PresentationFormat>
  <Paragraphs>132</Paragraphs>
  <Slides>42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Times New Roman</vt:lpstr>
      <vt:lpstr>Default Design</vt:lpstr>
      <vt:lpstr>Microsoft Excel Worksheet</vt:lpstr>
      <vt:lpstr>The GPS Block IIR/IIR-M                       Antenna Panel Pattern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Lockheed Martin Space Systems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Antenna Panel Performance</dc:title>
  <dc:creator>Willard Marquis</dc:creator>
  <cp:lastModifiedBy>Mark C Hartigan</cp:lastModifiedBy>
  <cp:revision>832</cp:revision>
  <cp:lastPrinted>2002-09-11T15:48:27Z</cp:lastPrinted>
  <dcterms:created xsi:type="dcterms:W3CDTF">2002-07-02T14:26:46Z</dcterms:created>
  <dcterms:modified xsi:type="dcterms:W3CDTF">2024-09-18T17:26:30Z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nsitivityID">
    <vt:lpwstr>0</vt:lpwstr>
  </property>
  <property fmtid="{D5CDD505-2E9C-101B-9397-08002B2CF9AE}" pid="3" name="Document Author">
    <vt:lpwstr>ACCT02\marquis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/>
  </property>
</Properties>
</file>