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0" r:id="rId5"/>
    <p:sldId id="265" r:id="rId6"/>
    <p:sldId id="264" r:id="rId7"/>
    <p:sldId id="257" r:id="rId8"/>
    <p:sldId id="258" r:id="rId9"/>
    <p:sldId id="267"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3CF"/>
    <a:srgbClr val="00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6" d="100"/>
          <a:sy n="76" d="100"/>
        </p:scale>
        <p:origin x="7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1065490" y="4800600"/>
            <a:ext cx="8231744"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7" name="Date Placeholder 6"/>
          <p:cNvSpPr>
            <a:spLocks noGrp="1"/>
          </p:cNvSpPr>
          <p:nvPr>
            <p:ph type="dt" sz="half" idx="10"/>
          </p:nvPr>
        </p:nvSpPr>
        <p:spPr/>
        <p:txBody>
          <a:bodyPr rtlCol="0"/>
          <a:lstStyle>
            <a:lvl1pPr>
              <a:defRPr sz="1100"/>
            </a:lvl1pPr>
          </a:lstStyle>
          <a:p>
            <a:fld id="{E86A3929-7902-4000-B944-669F3DA3F62D}" type="datetimeFigureOut">
              <a:rPr lang="en-IN" smtClean="0"/>
              <a:t>12-11-2022</a:t>
            </a:fld>
            <a:endParaRPr lang="en-IN"/>
          </a:p>
        </p:txBody>
      </p:sp>
      <p:sp>
        <p:nvSpPr>
          <p:cNvPr id="8" name="Footer Placeholder 7"/>
          <p:cNvSpPr>
            <a:spLocks noGrp="1"/>
          </p:cNvSpPr>
          <p:nvPr>
            <p:ph type="ftr" sz="quarter" idx="11"/>
          </p:nvPr>
        </p:nvSpPr>
        <p:spPr/>
        <p:txBody>
          <a:bodyPr rtlCol="0"/>
          <a:lstStyle>
            <a:lvl1pPr>
              <a:defRPr sz="1100"/>
            </a:lvl1pPr>
          </a:lstStyle>
          <a:p>
            <a:endParaRPr lang="en-IN"/>
          </a:p>
        </p:txBody>
      </p:sp>
      <p:sp>
        <p:nvSpPr>
          <p:cNvPr id="9" name="Slide Number Placeholder 8"/>
          <p:cNvSpPr>
            <a:spLocks noGrp="1"/>
          </p:cNvSpPr>
          <p:nvPr>
            <p:ph type="sldNum" sz="quarter" idx="12"/>
          </p:nvPr>
        </p:nvSpPr>
        <p:spPr/>
        <p:txBody>
          <a:bodyPr rtlCol="0"/>
          <a:lstStyle>
            <a:lvl1pPr>
              <a:defRPr sz="1100"/>
            </a:lvl1pPr>
          </a:lstStyle>
          <a:p>
            <a:fld id="{124EBACA-F34E-4192-83AD-02A2E21ED6D5}" type="slidenum">
              <a:rPr lang="en-IN" smtClean="0"/>
              <a:t>‹#›</a:t>
            </a:fld>
            <a:endParaRPr lang="en-IN"/>
          </a:p>
        </p:txBody>
      </p:sp>
    </p:spTree>
    <p:extLst>
      <p:ext uri="{BB962C8B-B14F-4D97-AF65-F5344CB8AC3E}">
        <p14:creationId xmlns:p14="http://schemas.microsoft.com/office/powerpoint/2010/main" val="377292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endParaRPr lang="en-IN"/>
          </a:p>
        </p:txBody>
      </p:sp>
      <p:sp>
        <p:nvSpPr>
          <p:cNvPr id="4" name="Date Placeholder 3"/>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6" name="Slide Number Placeholder 5"/>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54485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p:nvPr>
        </p:nvSpPr>
        <p:spPr>
          <a:xfrm>
            <a:off x="1522809" y="381001"/>
            <a:ext cx="7393324" cy="5638800"/>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endParaRPr lang="en-IN"/>
          </a:p>
        </p:txBody>
      </p:sp>
      <p:sp>
        <p:nvSpPr>
          <p:cNvPr id="4" name="Date Placeholder 3"/>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6" name="Slide Number Placeholder 5"/>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268633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11"/>
          </p:nvPr>
        </p:nvSpPr>
        <p:spPr/>
        <p:txBody>
          <a:bodyPr rtlCol="0"/>
          <a:lstStyle/>
          <a:p>
            <a:endParaRPr lang="en-IN"/>
          </a:p>
        </p:txBody>
      </p:sp>
      <p:sp>
        <p:nvSpPr>
          <p:cNvPr id="4" name="Date Placeholder 3"/>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6" name="Slide Number Placeholder 5"/>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183132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rtlCol="0" anchor="b">
            <a:normAutofit/>
          </a:bodyPr>
          <a:lstStyle>
            <a:lvl1pPr algn="l">
              <a:lnSpc>
                <a:spcPct val="80000"/>
              </a:lnSpc>
              <a:defRPr sz="4800" b="0" cap="none" baseline="0">
                <a:effectLst/>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065491" y="5410201"/>
            <a:ext cx="8689596"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5" name="Footer Placeholder 4"/>
          <p:cNvSpPr>
            <a:spLocks noGrp="1"/>
          </p:cNvSpPr>
          <p:nvPr>
            <p:ph type="ftr" sz="quarter" idx="11"/>
          </p:nvPr>
        </p:nvSpPr>
        <p:spPr/>
        <p:txBody>
          <a:bodyPr rtlCol="0"/>
          <a:lstStyle/>
          <a:p>
            <a:endParaRPr lang="en-IN"/>
          </a:p>
        </p:txBody>
      </p:sp>
      <p:sp>
        <p:nvSpPr>
          <p:cNvPr id="4" name="Date Placeholder 3"/>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6" name="Slide Number Placeholder 5"/>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239930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09" y="381000"/>
            <a:ext cx="9146384" cy="1371600"/>
          </a:xfrm>
        </p:spPr>
        <p:txBody>
          <a:bodyPr rtlCol="0"/>
          <a:lstStyle/>
          <a:p>
            <a:pPr rtl="0"/>
            <a:r>
              <a:rPr lang="en-US" noProof="0"/>
              <a:t>Click to edit Master title style</a:t>
            </a:r>
            <a:endParaRPr lang="en-GB" noProof="0" dirty="0"/>
          </a:p>
        </p:txBody>
      </p:sp>
      <p:sp>
        <p:nvSpPr>
          <p:cNvPr id="3" name="Content Placeholder 2"/>
          <p:cNvSpPr>
            <a:spLocks noGrp="1"/>
          </p:cNvSpPr>
          <p:nvPr>
            <p:ph sz="half" idx="1"/>
          </p:nvPr>
        </p:nvSpPr>
        <p:spPr>
          <a:xfrm>
            <a:off x="1505174" y="1905001"/>
            <a:ext cx="442075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Content Placeholder 3"/>
          <p:cNvSpPr>
            <a:spLocks noGrp="1"/>
          </p:cNvSpPr>
          <p:nvPr>
            <p:ph sz="half" idx="2"/>
          </p:nvPr>
        </p:nvSpPr>
        <p:spPr>
          <a:xfrm>
            <a:off x="6230806" y="1905001"/>
            <a:ext cx="4420751"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6" name="Footer Placeholder 5"/>
          <p:cNvSpPr>
            <a:spLocks noGrp="1"/>
          </p:cNvSpPr>
          <p:nvPr>
            <p:ph type="ftr" sz="quarter" idx="11"/>
          </p:nvPr>
        </p:nvSpPr>
        <p:spPr/>
        <p:txBody>
          <a:bodyPr rtlCol="0"/>
          <a:lstStyle/>
          <a:p>
            <a:endParaRPr lang="en-IN"/>
          </a:p>
        </p:txBody>
      </p:sp>
      <p:sp>
        <p:nvSpPr>
          <p:cNvPr id="5" name="Date Placeholder 4"/>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7" name="Slide Number Placeholder 6"/>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3501891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09" y="381000"/>
            <a:ext cx="9146384" cy="1371600"/>
          </a:xfrm>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2808" y="1905000"/>
            <a:ext cx="441770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522808" y="2743201"/>
            <a:ext cx="441770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Text Placeholder 4"/>
          <p:cNvSpPr>
            <a:spLocks noGrp="1"/>
          </p:cNvSpPr>
          <p:nvPr>
            <p:ph type="body" sz="quarter" idx="3"/>
          </p:nvPr>
        </p:nvSpPr>
        <p:spPr>
          <a:xfrm>
            <a:off x="6251489" y="1905000"/>
            <a:ext cx="441770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51489" y="2743201"/>
            <a:ext cx="441770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8" name="Footer Placeholder 7"/>
          <p:cNvSpPr>
            <a:spLocks noGrp="1"/>
          </p:cNvSpPr>
          <p:nvPr>
            <p:ph type="ftr" sz="quarter" idx="11"/>
          </p:nvPr>
        </p:nvSpPr>
        <p:spPr/>
        <p:txBody>
          <a:bodyPr rtlCol="0"/>
          <a:lstStyle/>
          <a:p>
            <a:endParaRPr lang="en-IN"/>
          </a:p>
        </p:txBody>
      </p:sp>
      <p:sp>
        <p:nvSpPr>
          <p:cNvPr id="7" name="Date Placeholder 6"/>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9" name="Slide Number Placeholder 8"/>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3732463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4" name="Footer Placeholder 3"/>
          <p:cNvSpPr>
            <a:spLocks noGrp="1"/>
          </p:cNvSpPr>
          <p:nvPr>
            <p:ph type="ftr" sz="quarter" idx="11"/>
          </p:nvPr>
        </p:nvSpPr>
        <p:spPr/>
        <p:txBody>
          <a:bodyPr rtlCol="0"/>
          <a:lstStyle/>
          <a:p>
            <a:endParaRPr lang="en-IN"/>
          </a:p>
        </p:txBody>
      </p:sp>
      <p:sp>
        <p:nvSpPr>
          <p:cNvPr id="3" name="Date Placeholder 2"/>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5" name="Slide Number Placeholder 4"/>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3640505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endParaRPr lang="en-IN"/>
          </a:p>
        </p:txBody>
      </p:sp>
      <p:sp>
        <p:nvSpPr>
          <p:cNvPr id="2" name="Date Placeholder 1"/>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4" name="Slide Number Placeholder 3"/>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181656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rtlCol="0" anchor="b">
            <a:noAutofit/>
          </a:bodyPr>
          <a:lstStyle>
            <a:lvl1pPr algn="l">
              <a:lnSpc>
                <a:spcPct val="90000"/>
              </a:lnSpc>
              <a:defRPr sz="3600" b="0" baseline="0">
                <a:solidFill>
                  <a:schemeClr val="tx1"/>
                </a:solidFill>
              </a:defRPr>
            </a:lvl1pPr>
          </a:lstStyle>
          <a:p>
            <a:pPr rtl="0"/>
            <a:r>
              <a:rPr lang="en-US" noProof="0"/>
              <a:t>Click to edit Master title style</a:t>
            </a:r>
            <a:endParaRPr lang="en-GB" noProof="0" dirty="0"/>
          </a:p>
        </p:txBody>
      </p:sp>
      <p:sp>
        <p:nvSpPr>
          <p:cNvPr id="3" name="Content Placeholder 2"/>
          <p:cNvSpPr>
            <a:spLocks noGrp="1"/>
          </p:cNvSpPr>
          <p:nvPr>
            <p:ph idx="1"/>
          </p:nvPr>
        </p:nvSpPr>
        <p:spPr>
          <a:xfrm>
            <a:off x="4952704" y="685800"/>
            <a:ext cx="6402467"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Text Placeholder 3"/>
          <p:cNvSpPr>
            <a:spLocks noGrp="1"/>
          </p:cNvSpPr>
          <p:nvPr>
            <p:ph type="body" sz="half" idx="2"/>
          </p:nvPr>
        </p:nvSpPr>
        <p:spPr>
          <a:xfrm>
            <a:off x="1065491" y="4648200"/>
            <a:ext cx="3582332"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endParaRPr lang="en-IN"/>
          </a:p>
        </p:txBody>
      </p:sp>
      <p:sp>
        <p:nvSpPr>
          <p:cNvPr id="5" name="Date Placeholder 4"/>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7" name="Slide Number Placeholder 6"/>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124465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rtlCol="0" anchor="b">
            <a:normAutofit/>
          </a:bodyPr>
          <a:lstStyle>
            <a:lvl1pPr algn="l">
              <a:lnSpc>
                <a:spcPct val="90000"/>
              </a:lnSpc>
              <a:defRPr sz="3600" b="0" i="0" baseline="0">
                <a:solidFill>
                  <a:schemeClr val="tx1"/>
                </a:solidFill>
              </a:defRPr>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1065491" y="4648200"/>
            <a:ext cx="3582332"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endParaRPr lang="en-IN"/>
          </a:p>
        </p:txBody>
      </p:sp>
      <p:sp>
        <p:nvSpPr>
          <p:cNvPr id="5" name="Date Placeholder 4"/>
          <p:cNvSpPr>
            <a:spLocks noGrp="1"/>
          </p:cNvSpPr>
          <p:nvPr>
            <p:ph type="dt" sz="half" idx="10"/>
          </p:nvPr>
        </p:nvSpPr>
        <p:spPr/>
        <p:txBody>
          <a:bodyPr rtlCol="0"/>
          <a:lstStyle/>
          <a:p>
            <a:fld id="{E86A3929-7902-4000-B944-669F3DA3F62D}" type="datetimeFigureOut">
              <a:rPr lang="en-IN" smtClean="0"/>
              <a:t>12-11-2022</a:t>
            </a:fld>
            <a:endParaRPr lang="en-IN"/>
          </a:p>
        </p:txBody>
      </p:sp>
      <p:sp>
        <p:nvSpPr>
          <p:cNvPr id="7" name="Slide Number Placeholder 6"/>
          <p:cNvSpPr>
            <a:spLocks noGrp="1"/>
          </p:cNvSpPr>
          <p:nvPr>
            <p:ph type="sldNum" sz="quarter" idx="12"/>
          </p:nvPr>
        </p:nvSpPr>
        <p:spPr/>
        <p:txBody>
          <a:bodyPr rtlCol="0"/>
          <a:lstStyle/>
          <a:p>
            <a:fld id="{124EBACA-F34E-4192-83AD-02A2E21ED6D5}" type="slidenum">
              <a:rPr lang="en-IN" smtClean="0"/>
              <a:t>‹#›</a:t>
            </a:fld>
            <a:endParaRPr lang="en-IN"/>
          </a:p>
        </p:txBody>
      </p:sp>
    </p:spTree>
    <p:extLst>
      <p:ext uri="{BB962C8B-B14F-4D97-AF65-F5344CB8AC3E}">
        <p14:creationId xmlns:p14="http://schemas.microsoft.com/office/powerpoint/2010/main" val="3656446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a:ln>
            <a:noFill/>
          </a:ln>
        </p:spPr>
        <p:txBody>
          <a:bodyPr vert="horz" lIns="91440" tIns="45720" rIns="91440" bIns="45720"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IN"/>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E86A3929-7902-4000-B944-669F3DA3F62D}" type="datetimeFigureOut">
              <a:rPr lang="en-IN" smtClean="0"/>
              <a:t>12-11-2022</a:t>
            </a:fld>
            <a:endParaRPr lang="en-IN"/>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124EBACA-F34E-4192-83AD-02A2E21ED6D5}" type="slidenum">
              <a:rPr lang="en-IN" smtClean="0"/>
              <a:t>‹#›</a:t>
            </a:fld>
            <a:endParaRPr lang="en-IN"/>
          </a:p>
        </p:txBody>
      </p:sp>
    </p:spTree>
    <p:extLst>
      <p:ext uri="{BB962C8B-B14F-4D97-AF65-F5344CB8AC3E}">
        <p14:creationId xmlns:p14="http://schemas.microsoft.com/office/powerpoint/2010/main" val="282962856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ws.amazon.com/big-data/datalakes-and-analytics/what-is-a-data-lake/" TargetMode="External"/><Relationship Id="rId2" Type="http://schemas.openxmlformats.org/officeDocument/2006/relationships/hyperlink" Target="https://cloud.google.com/learn/what-is-a-data-lake"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3642224_Butterfly_optimization_algorithm_a_novel_approach_for_global_optimization" TargetMode="External"/><Relationship Id="rId5" Type="http://schemas.openxmlformats.org/officeDocument/2006/relationships/hyperlink" Target="https://www.truenorthitg.com/data-lakes-in-healthcare/" TargetMode="External"/><Relationship Id="rId4" Type="http://schemas.openxmlformats.org/officeDocument/2006/relationships/hyperlink" Target="https://www.solix.com/blog/healthcare-data-lak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A920-27FE-804D-A710-4AD2610781B7}"/>
              </a:ext>
            </a:extLst>
          </p:cNvPr>
          <p:cNvSpPr>
            <a:spLocks noGrp="1"/>
          </p:cNvSpPr>
          <p:nvPr>
            <p:ph type="ctrTitle"/>
          </p:nvPr>
        </p:nvSpPr>
        <p:spPr>
          <a:xfrm>
            <a:off x="89972" y="2871949"/>
            <a:ext cx="12012054" cy="1114101"/>
          </a:xfrm>
        </p:spPr>
        <p:txBody>
          <a:bodyPr>
            <a:normAutofit/>
          </a:bodyPr>
          <a:lstStyle/>
          <a:p>
            <a:r>
              <a:rPr lang="en-IN" sz="4800" b="1" dirty="0">
                <a:ln w="9525">
                  <a:noFill/>
                </a:ln>
                <a:cs typeface="Times New Roman" panose="02020603050405020304" pitchFamily="18" charset="0"/>
              </a:rPr>
              <a:t>Electronic transfer of EHR data to EDC</a:t>
            </a:r>
            <a:br>
              <a:rPr lang="en-IN" dirty="0">
                <a:ln w="9525">
                  <a:noFill/>
                </a:ln>
                <a:cs typeface="Times New Roman" panose="02020603050405020304" pitchFamily="18" charset="0"/>
              </a:rPr>
            </a:br>
            <a:r>
              <a:rPr lang="en-IN" sz="1800" dirty="0">
                <a:ln w="9525">
                  <a:noFill/>
                </a:ln>
                <a:cs typeface="Times New Roman" panose="02020603050405020304" pitchFamily="18" charset="0"/>
              </a:rPr>
              <a:t>Project by </a:t>
            </a:r>
            <a:r>
              <a:rPr lang="en-IN" sz="1800" dirty="0" err="1">
                <a:ln w="9525">
                  <a:noFill/>
                </a:ln>
                <a:cs typeface="Times New Roman" panose="02020603050405020304" pitchFamily="18" charset="0"/>
              </a:rPr>
              <a:t>whileTruecode</a:t>
            </a:r>
            <a:r>
              <a:rPr lang="en-IN" sz="1800" dirty="0">
                <a:ln w="9525">
                  <a:noFill/>
                </a:ln>
                <a:cs typeface="Times New Roman" panose="02020603050405020304" pitchFamily="18" charset="0"/>
              </a:rPr>
              <a:t>, Second year SRM IST Students</a:t>
            </a:r>
            <a:endParaRPr lang="en-IN" dirty="0">
              <a:ln w="9525">
                <a:noFill/>
              </a:ln>
              <a:cs typeface="Times New Roman" panose="02020603050405020304" pitchFamily="18" charset="0"/>
            </a:endParaRPr>
          </a:p>
        </p:txBody>
      </p:sp>
      <p:sp>
        <p:nvSpPr>
          <p:cNvPr id="4" name="Rectangle 3">
            <a:extLst>
              <a:ext uri="{FF2B5EF4-FFF2-40B4-BE49-F238E27FC236}">
                <a16:creationId xmlns:a16="http://schemas.microsoft.com/office/drawing/2014/main" id="{0CAA1329-92C3-89EE-A08B-701702C0AB01}"/>
              </a:ext>
            </a:extLst>
          </p:cNvPr>
          <p:cNvSpPr/>
          <p:nvPr/>
        </p:nvSpPr>
        <p:spPr>
          <a:xfrm>
            <a:off x="179945" y="147123"/>
            <a:ext cx="11832109" cy="656375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4907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8148D-823D-2AD7-D390-F18629166622}"/>
              </a:ext>
            </a:extLst>
          </p:cNvPr>
          <p:cNvSpPr>
            <a:spLocks noGrp="1"/>
          </p:cNvSpPr>
          <p:nvPr>
            <p:ph idx="1"/>
          </p:nvPr>
        </p:nvSpPr>
        <p:spPr>
          <a:xfrm>
            <a:off x="337750" y="356028"/>
            <a:ext cx="11516498" cy="6145943"/>
          </a:xfrm>
        </p:spPr>
        <p:txBody>
          <a:bodyPr>
            <a:normAutofit/>
          </a:bodyPr>
          <a:lstStyle/>
          <a:p>
            <a:pPr marL="0" indent="0" algn="ctr">
              <a:buNone/>
            </a:pPr>
            <a:r>
              <a:rPr lang="en-IN" sz="4400" b="1" dirty="0">
                <a:solidFill>
                  <a:srgbClr val="4EB3CF"/>
                </a:solidFill>
                <a:latin typeface="+mj-lt"/>
                <a:cs typeface="Times New Roman" panose="02020603050405020304" pitchFamily="18" charset="0"/>
              </a:rPr>
              <a:t>INDEX</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4000" dirty="0">
                <a:solidFill>
                  <a:srgbClr val="4EB3CF"/>
                </a:solidFill>
                <a:cs typeface="Times New Roman" panose="02020603050405020304" pitchFamily="18" charset="0"/>
              </a:rPr>
              <a:t>1.</a:t>
            </a:r>
            <a:r>
              <a:rPr lang="en-IN" sz="4000" dirty="0">
                <a:cs typeface="Times New Roman" panose="02020603050405020304" pitchFamily="18" charset="0"/>
              </a:rPr>
              <a:t> What &amp; Why are we trying to solve?</a:t>
            </a:r>
          </a:p>
          <a:p>
            <a:pPr marL="0" indent="0">
              <a:buNone/>
            </a:pPr>
            <a:r>
              <a:rPr lang="en-IN" sz="4000" dirty="0">
                <a:solidFill>
                  <a:srgbClr val="4EB3CF"/>
                </a:solidFill>
                <a:cs typeface="Times New Roman" panose="02020603050405020304" pitchFamily="18" charset="0"/>
              </a:rPr>
              <a:t>2.</a:t>
            </a:r>
            <a:r>
              <a:rPr lang="en-IN" sz="4000" dirty="0">
                <a:cs typeface="Times New Roman" panose="02020603050405020304" pitchFamily="18" charset="0"/>
              </a:rPr>
              <a:t> How are we trying to solve?</a:t>
            </a:r>
            <a:br>
              <a:rPr lang="en-IN" sz="4000" dirty="0">
                <a:cs typeface="Times New Roman" panose="02020603050405020304" pitchFamily="18" charset="0"/>
              </a:rPr>
            </a:br>
            <a:r>
              <a:rPr lang="en-IN" sz="4000" dirty="0">
                <a:cs typeface="Times New Roman" panose="02020603050405020304" pitchFamily="18" charset="0"/>
              </a:rPr>
              <a:t>        </a:t>
            </a:r>
            <a:r>
              <a:rPr lang="en-IN" sz="4000" dirty="0">
                <a:solidFill>
                  <a:srgbClr val="4EB3CF"/>
                </a:solidFill>
                <a:cs typeface="Times New Roman" panose="02020603050405020304" pitchFamily="18" charset="0"/>
              </a:rPr>
              <a:t>2a.</a:t>
            </a:r>
            <a:r>
              <a:rPr lang="en-IN" sz="4000" dirty="0">
                <a:cs typeface="Times New Roman" panose="02020603050405020304" pitchFamily="18" charset="0"/>
              </a:rPr>
              <a:t> NLP (BOA)</a:t>
            </a:r>
            <a:br>
              <a:rPr lang="en-IN" sz="4000" dirty="0">
                <a:cs typeface="Times New Roman" panose="02020603050405020304" pitchFamily="18" charset="0"/>
              </a:rPr>
            </a:br>
            <a:r>
              <a:rPr lang="en-IN" sz="4000" dirty="0">
                <a:cs typeface="Times New Roman" panose="02020603050405020304" pitchFamily="18" charset="0"/>
              </a:rPr>
              <a:t>        </a:t>
            </a:r>
            <a:r>
              <a:rPr lang="en-IN" sz="4000" dirty="0">
                <a:solidFill>
                  <a:srgbClr val="4EB3CF"/>
                </a:solidFill>
                <a:cs typeface="Times New Roman" panose="02020603050405020304" pitchFamily="18" charset="0"/>
              </a:rPr>
              <a:t>2b.</a:t>
            </a:r>
            <a:r>
              <a:rPr lang="en-IN" sz="4000" dirty="0">
                <a:cs typeface="Times New Roman" panose="02020603050405020304" pitchFamily="18" charset="0"/>
              </a:rPr>
              <a:t> Data Lakes</a:t>
            </a:r>
          </a:p>
          <a:p>
            <a:pPr marL="0" indent="0">
              <a:buNone/>
            </a:pPr>
            <a:r>
              <a:rPr lang="en-IN" sz="4000" dirty="0">
                <a:solidFill>
                  <a:srgbClr val="4EB3CF"/>
                </a:solidFill>
                <a:cs typeface="Times New Roman" panose="02020603050405020304" pitchFamily="18" charset="0"/>
              </a:rPr>
              <a:t>3.</a:t>
            </a:r>
            <a:r>
              <a:rPr lang="en-IN" sz="4000" dirty="0">
                <a:cs typeface="Times New Roman" panose="02020603050405020304" pitchFamily="18" charset="0"/>
              </a:rPr>
              <a:t> Business Model Canva</a:t>
            </a:r>
          </a:p>
          <a:p>
            <a:pPr marL="0" indent="0">
              <a:buNone/>
            </a:pPr>
            <a:r>
              <a:rPr lang="en-IN" sz="4000" dirty="0">
                <a:solidFill>
                  <a:srgbClr val="4EB3CF"/>
                </a:solidFill>
                <a:cs typeface="Times New Roman" panose="02020603050405020304" pitchFamily="18" charset="0"/>
              </a:rPr>
              <a:t>4.</a:t>
            </a:r>
            <a:r>
              <a:rPr lang="en-IN" sz="4000" dirty="0">
                <a:cs typeface="Times New Roman" panose="02020603050405020304" pitchFamily="18" charset="0"/>
              </a:rPr>
              <a:t> Members &amp; Mentors</a:t>
            </a:r>
          </a:p>
        </p:txBody>
      </p:sp>
      <p:sp>
        <p:nvSpPr>
          <p:cNvPr id="9" name="Rectangle 8">
            <a:extLst>
              <a:ext uri="{FF2B5EF4-FFF2-40B4-BE49-F238E27FC236}">
                <a16:creationId xmlns:a16="http://schemas.microsoft.com/office/drawing/2014/main" id="{1C8E951F-F825-E2A0-AF80-2A5D8C6B891B}"/>
              </a:ext>
            </a:extLst>
          </p:cNvPr>
          <p:cNvSpPr/>
          <p:nvPr/>
        </p:nvSpPr>
        <p:spPr>
          <a:xfrm>
            <a:off x="179945" y="147123"/>
            <a:ext cx="11832109" cy="656375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536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40F12-C1AE-4B73-73CC-2AA3CC3EEA35}"/>
              </a:ext>
            </a:extLst>
          </p:cNvPr>
          <p:cNvSpPr>
            <a:spLocks noGrp="1"/>
          </p:cNvSpPr>
          <p:nvPr>
            <p:ph idx="1"/>
          </p:nvPr>
        </p:nvSpPr>
        <p:spPr>
          <a:xfrm>
            <a:off x="507268" y="487693"/>
            <a:ext cx="11177464" cy="5783362"/>
          </a:xfrm>
        </p:spPr>
        <p:txBody>
          <a:bodyPr>
            <a:normAutofit fontScale="85000" lnSpcReduction="20000"/>
          </a:bodyPr>
          <a:lstStyle/>
          <a:p>
            <a:pPr marL="0" indent="0">
              <a:buNone/>
            </a:pPr>
            <a:r>
              <a:rPr lang="en-IN" sz="2400" b="1" dirty="0">
                <a:solidFill>
                  <a:srgbClr val="4EB3CF"/>
                </a:solidFill>
                <a:cs typeface="Times New Roman" panose="02020603050405020304" pitchFamily="18" charset="0"/>
              </a:rPr>
              <a:t>What are we trying to solve?</a:t>
            </a:r>
            <a:endParaRPr lang="en-US" sz="2400" b="1" dirty="0">
              <a:solidFill>
                <a:srgbClr val="4EB3CF"/>
              </a:solidFill>
              <a:cs typeface="Times New Roman" panose="02020603050405020304" pitchFamily="18" charset="0"/>
            </a:endParaRPr>
          </a:p>
          <a:p>
            <a:r>
              <a:rPr lang="en-US" sz="2400" dirty="0">
                <a:cs typeface="Times New Roman" panose="02020603050405020304" pitchFamily="18" charset="0"/>
              </a:rPr>
              <a:t>Manual transcription of data from EHR to EDC is time consuming and this process is error prone </a:t>
            </a:r>
          </a:p>
          <a:p>
            <a:r>
              <a:rPr lang="en-US" sz="2400" dirty="0">
                <a:cs typeface="Times New Roman" panose="02020603050405020304" pitchFamily="18" charset="0"/>
              </a:rPr>
              <a:t>Clinical Research Associates are spending their valuable time to cross check the EDC data against the data present in EHR to ensure its correctness.</a:t>
            </a:r>
            <a:endParaRPr lang="en-IN" sz="2400" dirty="0">
              <a:highlight>
                <a:srgbClr val="FF00FF"/>
              </a:highlight>
              <a:cs typeface="Times New Roman" panose="02020603050405020304" pitchFamily="18" charset="0"/>
            </a:endParaRPr>
          </a:p>
          <a:p>
            <a:pPr marL="0" indent="0">
              <a:buNone/>
            </a:pPr>
            <a:endParaRPr lang="en-IN" sz="2400" dirty="0">
              <a:highlight>
                <a:srgbClr val="FF00FF"/>
              </a:highlight>
              <a:cs typeface="Times New Roman" panose="02020603050405020304" pitchFamily="18" charset="0"/>
            </a:endParaRPr>
          </a:p>
          <a:p>
            <a:pPr marL="0" indent="0">
              <a:buNone/>
            </a:pPr>
            <a:r>
              <a:rPr lang="en-IN" sz="2400" b="1" dirty="0">
                <a:solidFill>
                  <a:srgbClr val="4EB3CF"/>
                </a:solidFill>
                <a:cs typeface="Times New Roman" panose="02020603050405020304" pitchFamily="18" charset="0"/>
              </a:rPr>
              <a:t>Why are we trying to solve?</a:t>
            </a:r>
          </a:p>
          <a:p>
            <a:pPr marL="0" indent="0">
              <a:buNone/>
            </a:pPr>
            <a:r>
              <a:rPr lang="en-GB" sz="2400" dirty="0">
                <a:cs typeface="Times New Roman" panose="02020603050405020304" pitchFamily="18" charset="0"/>
              </a:rPr>
              <a:t>The major objective of this project is to minimise time while uploading the data, avoid errors while manually transcribing data from EHR to EDC, and do away with the requirement for cross-verifying the data's accuracy.</a:t>
            </a:r>
          </a:p>
          <a:p>
            <a:pPr marL="0" indent="0">
              <a:buNone/>
            </a:pPr>
            <a:endParaRPr lang="en-GB" sz="2400" dirty="0">
              <a:cs typeface="Times New Roman" panose="02020603050405020304" pitchFamily="18" charset="0"/>
            </a:endParaRPr>
          </a:p>
          <a:p>
            <a:pPr marL="0" indent="0">
              <a:buNone/>
            </a:pPr>
            <a:r>
              <a:rPr lang="en-US" sz="2400" b="1" dirty="0">
                <a:solidFill>
                  <a:srgbClr val="4EB3CF"/>
                </a:solidFill>
                <a:cs typeface="Times New Roman" panose="02020603050405020304" pitchFamily="18" charset="0"/>
              </a:rPr>
              <a:t>Main objectives:</a:t>
            </a:r>
          </a:p>
          <a:p>
            <a:r>
              <a:rPr lang="en-US" sz="2400" dirty="0">
                <a:cs typeface="Times New Roman" panose="02020603050405020304" pitchFamily="18" charset="0"/>
              </a:rPr>
              <a:t>To reduce time</a:t>
            </a:r>
          </a:p>
          <a:p>
            <a:r>
              <a:rPr lang="en-US" sz="2400" dirty="0">
                <a:cs typeface="Times New Roman" panose="02020603050405020304" pitchFamily="18" charset="0"/>
              </a:rPr>
              <a:t>Prevent error in data</a:t>
            </a:r>
          </a:p>
          <a:p>
            <a:r>
              <a:rPr lang="en-US" sz="2400" dirty="0">
                <a:cs typeface="Times New Roman" panose="02020603050405020304" pitchFamily="18" charset="0"/>
              </a:rPr>
              <a:t>Prevent re-evaluating data</a:t>
            </a:r>
          </a:p>
          <a:p>
            <a:pPr marL="0" indent="0">
              <a:buNone/>
            </a:pPr>
            <a:endParaRPr lang="en-US" sz="2400" dirty="0">
              <a:cs typeface="Times New Roman" panose="02020603050405020304" pitchFamily="18" charset="0"/>
            </a:endParaRPr>
          </a:p>
          <a:p>
            <a:pPr marL="0" indent="0">
              <a:buNone/>
            </a:pPr>
            <a:endParaRPr lang="en-IN" sz="2400" b="1" dirty="0">
              <a:highlight>
                <a:srgbClr val="00FF00"/>
              </a:highlight>
              <a:latin typeface="Times New Roman" panose="02020603050405020304" pitchFamily="18" charset="0"/>
              <a:cs typeface="Times New Roman" panose="02020603050405020304" pitchFamily="18" charset="0"/>
            </a:endParaRPr>
          </a:p>
          <a:p>
            <a:endParaRPr lang="en-IN" sz="2400" dirty="0">
              <a:highlight>
                <a:srgbClr val="FF00FF"/>
              </a:highlight>
              <a:latin typeface="Times New Roman" panose="02020603050405020304" pitchFamily="18" charset="0"/>
              <a:cs typeface="Times New Roman" panose="02020603050405020304" pitchFamily="18" charset="0"/>
            </a:endParaRPr>
          </a:p>
          <a:p>
            <a:endParaRPr lang="en-IN" sz="2400" dirty="0">
              <a:highlight>
                <a:srgbClr val="FF00FF"/>
              </a:highligh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62175D1-03D5-37FE-F87F-805805948333}"/>
              </a:ext>
            </a:extLst>
          </p:cNvPr>
          <p:cNvSpPr/>
          <p:nvPr/>
        </p:nvSpPr>
        <p:spPr>
          <a:xfrm>
            <a:off x="179945" y="147123"/>
            <a:ext cx="11832109" cy="656375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Content Placeholder 2">
            <a:extLst>
              <a:ext uri="{FF2B5EF4-FFF2-40B4-BE49-F238E27FC236}">
                <a16:creationId xmlns:a16="http://schemas.microsoft.com/office/drawing/2014/main" id="{33B8321A-5E99-4ECB-0E8A-463E45E63C4F}"/>
              </a:ext>
            </a:extLst>
          </p:cNvPr>
          <p:cNvSpPr txBox="1">
            <a:spLocks/>
          </p:cNvSpPr>
          <p:nvPr/>
        </p:nvSpPr>
        <p:spPr>
          <a:xfrm>
            <a:off x="507268" y="3146333"/>
            <a:ext cx="6934201" cy="3325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676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ED70E-9AE7-CD90-9E7F-B0FF977FAB15}"/>
              </a:ext>
            </a:extLst>
          </p:cNvPr>
          <p:cNvSpPr>
            <a:spLocks noGrp="1"/>
          </p:cNvSpPr>
          <p:nvPr>
            <p:ph idx="1"/>
          </p:nvPr>
        </p:nvSpPr>
        <p:spPr>
          <a:xfrm>
            <a:off x="838199" y="395416"/>
            <a:ext cx="10515600" cy="6067167"/>
          </a:xfrm>
        </p:spPr>
        <p:txBody>
          <a:bodyPr>
            <a:normAutofit fontScale="92500" lnSpcReduction="10000"/>
          </a:bodyPr>
          <a:lstStyle/>
          <a:p>
            <a:pPr marL="0" indent="0" algn="ctr">
              <a:buNone/>
            </a:pPr>
            <a:r>
              <a:rPr lang="en-IN" sz="4800" b="1" dirty="0">
                <a:solidFill>
                  <a:srgbClr val="4EB3CF"/>
                </a:solidFill>
                <a:latin typeface="+mj-lt"/>
                <a:cs typeface="Times New Roman" panose="02020603050405020304" pitchFamily="18" charset="0"/>
              </a:rPr>
              <a:t>How are we trying to solve?</a:t>
            </a:r>
          </a:p>
          <a:p>
            <a:pPr marL="0" indent="0">
              <a:buNone/>
            </a:pPr>
            <a:endParaRPr lang="en-IN" b="1" dirty="0">
              <a:highlight>
                <a:srgbClr val="FFFF00"/>
              </a:highlight>
              <a:latin typeface="Times New Roman" panose="02020603050405020304" pitchFamily="18" charset="0"/>
              <a:cs typeface="Times New Roman" panose="02020603050405020304" pitchFamily="18" charset="0"/>
            </a:endParaRPr>
          </a:p>
          <a:p>
            <a:pPr marL="0" indent="0">
              <a:buNone/>
            </a:pPr>
            <a:r>
              <a:rPr lang="en-IN" b="1" dirty="0">
                <a:solidFill>
                  <a:srgbClr val="4EB3CF"/>
                </a:solidFill>
                <a:cs typeface="Times New Roman" panose="02020603050405020304" pitchFamily="18" charset="0"/>
              </a:rPr>
              <a:t>Needed scenario:</a:t>
            </a:r>
          </a:p>
          <a:p>
            <a:pPr marL="0" indent="0">
              <a:buNone/>
            </a:pPr>
            <a:r>
              <a:rPr lang="en-GB" dirty="0">
                <a:cs typeface="Times New Roman" panose="02020603050405020304" pitchFamily="18" charset="0"/>
              </a:rPr>
              <a:t>Electronically transfer relevant data from EHR to EDC thus eliminating the need to manually transcribe data into EDC.</a:t>
            </a:r>
          </a:p>
          <a:p>
            <a:pPr marL="0" indent="0">
              <a:buNone/>
            </a:pPr>
            <a:r>
              <a:rPr lang="en-GB" dirty="0">
                <a:cs typeface="Times New Roman" panose="02020603050405020304" pitchFamily="18" charset="0"/>
              </a:rPr>
              <a:t>Here we don’t try to convert different types of </a:t>
            </a:r>
            <a:r>
              <a:rPr lang="en-GB" dirty="0" err="1">
                <a:cs typeface="Times New Roman" panose="02020603050405020304" pitchFamily="18" charset="0"/>
              </a:rPr>
              <a:t>ehr</a:t>
            </a:r>
            <a:r>
              <a:rPr lang="en-GB" dirty="0">
                <a:cs typeface="Times New Roman" panose="02020603050405020304" pitchFamily="18" charset="0"/>
              </a:rPr>
              <a:t> data into the same datatype when we upload it into </a:t>
            </a:r>
            <a:r>
              <a:rPr lang="en-GB" dirty="0" err="1">
                <a:cs typeface="Times New Roman" panose="02020603050405020304" pitchFamily="18" charset="0"/>
              </a:rPr>
              <a:t>edc</a:t>
            </a:r>
            <a:r>
              <a:rPr lang="en-GB" dirty="0">
                <a:cs typeface="Times New Roman" panose="02020603050405020304" pitchFamily="18" charset="0"/>
              </a:rPr>
              <a:t> servers. Instead we keep the originality of the source files after verifying them. As we are using data lakes structures to varsity of data types can be present and also can be accessed in a organised manner resulting in quicker query resolving.</a:t>
            </a:r>
            <a:endParaRPr lang="en-IN" dirty="0">
              <a:cs typeface="Times New Roman" panose="02020603050405020304" pitchFamily="18" charset="0"/>
            </a:endParaRPr>
          </a:p>
          <a:p>
            <a:pPr marL="0" indent="0">
              <a:buNone/>
            </a:pPr>
            <a:endParaRPr lang="en-IN" dirty="0">
              <a:cs typeface="Times New Roman" panose="02020603050405020304" pitchFamily="18" charset="0"/>
            </a:endParaRPr>
          </a:p>
          <a:p>
            <a:pPr marL="0" indent="0">
              <a:buNone/>
            </a:pPr>
            <a:r>
              <a:rPr lang="en-IN" b="1" dirty="0">
                <a:solidFill>
                  <a:srgbClr val="4EB3CF"/>
                </a:solidFill>
                <a:cs typeface="Times New Roman" panose="02020603050405020304" pitchFamily="18" charset="0"/>
              </a:rPr>
              <a:t>How we achieve this:</a:t>
            </a:r>
          </a:p>
          <a:p>
            <a:r>
              <a:rPr lang="en-IN" dirty="0">
                <a:cs typeface="Times New Roman" panose="02020603050405020304" pitchFamily="18" charset="0"/>
              </a:rPr>
              <a:t>NLP (BOA)</a:t>
            </a:r>
          </a:p>
          <a:p>
            <a:r>
              <a:rPr lang="en-IN" dirty="0">
                <a:cs typeface="Times New Roman" panose="02020603050405020304" pitchFamily="18" charset="0"/>
              </a:rPr>
              <a:t>Data lakes</a:t>
            </a:r>
          </a:p>
        </p:txBody>
      </p:sp>
      <p:sp>
        <p:nvSpPr>
          <p:cNvPr id="4" name="Rectangle 3">
            <a:extLst>
              <a:ext uri="{FF2B5EF4-FFF2-40B4-BE49-F238E27FC236}">
                <a16:creationId xmlns:a16="http://schemas.microsoft.com/office/drawing/2014/main" id="{B3E05751-798A-B1AB-DAAC-C7AC77D345C7}"/>
              </a:ext>
            </a:extLst>
          </p:cNvPr>
          <p:cNvSpPr/>
          <p:nvPr/>
        </p:nvSpPr>
        <p:spPr>
          <a:xfrm>
            <a:off x="179945" y="147123"/>
            <a:ext cx="11832109" cy="656375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158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C751-F5CD-84BA-64C8-85415AF3A4FB}"/>
              </a:ext>
            </a:extLst>
          </p:cNvPr>
          <p:cNvSpPr>
            <a:spLocks noGrp="1"/>
          </p:cNvSpPr>
          <p:nvPr>
            <p:ph type="title"/>
          </p:nvPr>
        </p:nvSpPr>
        <p:spPr/>
        <p:txBody>
          <a:bodyPr/>
          <a:lstStyle/>
          <a:p>
            <a:r>
              <a:rPr lang="en-IN" dirty="0"/>
              <a:t>Natural Language Processing</a:t>
            </a:r>
          </a:p>
        </p:txBody>
      </p:sp>
      <p:sp>
        <p:nvSpPr>
          <p:cNvPr id="3" name="Content Placeholder 2">
            <a:extLst>
              <a:ext uri="{FF2B5EF4-FFF2-40B4-BE49-F238E27FC236}">
                <a16:creationId xmlns:a16="http://schemas.microsoft.com/office/drawing/2014/main" id="{1C5AB091-CC41-2AD7-718F-13D73DA0C9D3}"/>
              </a:ext>
            </a:extLst>
          </p:cNvPr>
          <p:cNvSpPr>
            <a:spLocks noGrp="1"/>
          </p:cNvSpPr>
          <p:nvPr>
            <p:ph idx="1"/>
          </p:nvPr>
        </p:nvSpPr>
        <p:spPr/>
        <p:txBody>
          <a:bodyPr/>
          <a:lstStyle/>
          <a:p>
            <a:r>
              <a:rPr lang="en-US" dirty="0"/>
              <a:t>This involves automatically summarizing text and finding important pieces of data. One example of this is keyword extraction, which pulls the most important words from the text, which can be useful for search engine optimization. This can be used in analysis of data in shorter time.</a:t>
            </a:r>
          </a:p>
          <a:p>
            <a:r>
              <a:rPr lang="en-US" dirty="0"/>
              <a:t>Butterfly optimization algorithm (BOA) - mimics food search and mating behavior of butterflies, to solve global optimization problems. The framework is mainly based on the foraging strategy of butterflies, which utilize their sense of smell to determine the location of nectar or mating partner.</a:t>
            </a:r>
            <a:endParaRPr lang="en-IN" dirty="0"/>
          </a:p>
        </p:txBody>
      </p:sp>
    </p:spTree>
    <p:extLst>
      <p:ext uri="{BB962C8B-B14F-4D97-AF65-F5344CB8AC3E}">
        <p14:creationId xmlns:p14="http://schemas.microsoft.com/office/powerpoint/2010/main" val="263976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9AB3-A648-8992-6A38-E71EF2F8619A}"/>
              </a:ext>
            </a:extLst>
          </p:cNvPr>
          <p:cNvSpPr>
            <a:spLocks noGrp="1"/>
          </p:cNvSpPr>
          <p:nvPr>
            <p:ph type="title"/>
          </p:nvPr>
        </p:nvSpPr>
        <p:spPr>
          <a:xfrm>
            <a:off x="1031880" y="308919"/>
            <a:ext cx="9637312" cy="733168"/>
          </a:xfrm>
        </p:spPr>
        <p:txBody>
          <a:bodyPr/>
          <a:lstStyle/>
          <a:p>
            <a:r>
              <a:rPr lang="en-IN" dirty="0"/>
              <a:t>Data Lake</a:t>
            </a:r>
          </a:p>
        </p:txBody>
      </p:sp>
      <p:sp>
        <p:nvSpPr>
          <p:cNvPr id="3" name="Content Placeholder 2">
            <a:extLst>
              <a:ext uri="{FF2B5EF4-FFF2-40B4-BE49-F238E27FC236}">
                <a16:creationId xmlns:a16="http://schemas.microsoft.com/office/drawing/2014/main" id="{9D2151F0-B902-C66F-2C8A-E1A7B76B0949}"/>
              </a:ext>
            </a:extLst>
          </p:cNvPr>
          <p:cNvSpPr>
            <a:spLocks noGrp="1"/>
          </p:cNvSpPr>
          <p:nvPr>
            <p:ph idx="1"/>
          </p:nvPr>
        </p:nvSpPr>
        <p:spPr>
          <a:xfrm>
            <a:off x="1031879" y="1105930"/>
            <a:ext cx="10128239" cy="5443151"/>
          </a:xfrm>
        </p:spPr>
        <p:txBody>
          <a:bodyPr>
            <a:normAutofit fontScale="92500"/>
          </a:bodyPr>
          <a:lstStyle/>
          <a:p>
            <a:pPr>
              <a:lnSpc>
                <a:spcPct val="107000"/>
              </a:lnSpc>
              <a:spcAft>
                <a:spcPts val="800"/>
              </a:spcAft>
            </a:pPr>
            <a:r>
              <a:rPr lang="en-IN" sz="1400" b="1" dirty="0">
                <a:solidFill>
                  <a:srgbClr val="4EB3CF"/>
                </a:solidFill>
                <a:effectLst/>
                <a:ea typeface="Calibri" panose="020F0502020204030204" pitchFamily="34" charset="0"/>
                <a:cs typeface="Times New Roman" panose="02020603050405020304" pitchFamily="18" charset="0"/>
              </a:rPr>
              <a:t>What is a Data Lake?: </a:t>
            </a:r>
            <a:r>
              <a:rPr lang="en-IN" sz="1400" dirty="0">
                <a:effectLst/>
                <a:ea typeface="Calibri" panose="020F0502020204030204" pitchFamily="34" charset="0"/>
                <a:cs typeface="Times New Roman" panose="02020603050405020304" pitchFamily="18" charset="0"/>
              </a:rPr>
              <a:t>A data lake is a centralized repository designed to store, process, and secure large amounts of structured, semi structured, and unstructured data. It can store data in its native format and process any variety of it, ignoring size limits.</a:t>
            </a:r>
          </a:p>
          <a:p>
            <a:pPr>
              <a:lnSpc>
                <a:spcPct val="107000"/>
              </a:lnSpc>
              <a:spcAft>
                <a:spcPts val="800"/>
              </a:spcAft>
            </a:pPr>
            <a:r>
              <a:rPr lang="en-IN" sz="1400" b="1" dirty="0">
                <a:solidFill>
                  <a:srgbClr val="4EB3CF"/>
                </a:solidFill>
                <a:effectLst/>
                <a:ea typeface="Calibri" panose="020F0502020204030204" pitchFamily="34" charset="0"/>
                <a:cs typeface="Times New Roman" panose="02020603050405020304" pitchFamily="18" charset="0"/>
              </a:rPr>
              <a:t>Why Data Lake?</a:t>
            </a:r>
            <a:br>
              <a:rPr lang="en-IN" sz="1400" b="1" dirty="0">
                <a:solidFill>
                  <a:srgbClr val="4EB3CF"/>
                </a:solidFill>
                <a:effectLst/>
                <a:ea typeface="Calibri" panose="020F0502020204030204" pitchFamily="34" charset="0"/>
                <a:cs typeface="Times New Roman" panose="02020603050405020304" pitchFamily="18" charset="0"/>
              </a:rPr>
            </a:br>
            <a:r>
              <a:rPr lang="en-IN" sz="1400" b="1" dirty="0">
                <a:effectLst/>
                <a:ea typeface="Calibri" panose="020F0502020204030204" pitchFamily="34" charset="0"/>
                <a:cs typeface="Times New Roman" panose="02020603050405020304" pitchFamily="18" charset="0"/>
              </a:rPr>
              <a:t>    </a:t>
            </a:r>
            <a:r>
              <a:rPr lang="en-IN" sz="1400" b="1" u="sng" dirty="0">
                <a:effectLst/>
                <a:ea typeface="Calibri" panose="020F0502020204030204" pitchFamily="34" charset="0"/>
                <a:cs typeface="Times New Roman" panose="02020603050405020304" pitchFamily="18" charset="0"/>
              </a:rPr>
              <a:t>Cost:</a:t>
            </a:r>
            <a:r>
              <a:rPr lang="en-IN" sz="1400" b="1" dirty="0">
                <a:effectLst/>
                <a:ea typeface="Calibri" panose="020F0502020204030204" pitchFamily="34" charset="0"/>
                <a:cs typeface="Times New Roman" panose="02020603050405020304" pitchFamily="18" charset="0"/>
              </a:rPr>
              <a:t> </a:t>
            </a:r>
            <a:r>
              <a:rPr lang="en-IN" sz="1400" dirty="0">
                <a:effectLst/>
                <a:ea typeface="Calibri" panose="020F0502020204030204" pitchFamily="34" charset="0"/>
                <a:cs typeface="Times New Roman" panose="02020603050405020304" pitchFamily="18" charset="0"/>
              </a:rPr>
              <a:t>Data collection is a priority for all healthcare organizations. Archiving and retirement   </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provide the necessary technologies to reduce cost across the organization.</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a:t>
            </a:r>
            <a:r>
              <a:rPr lang="en-IN" sz="1400" b="1" u="sng" dirty="0">
                <a:effectLst/>
                <a:ea typeface="Calibri" panose="020F0502020204030204" pitchFamily="34" charset="0"/>
                <a:cs typeface="Times New Roman" panose="02020603050405020304" pitchFamily="18" charset="0"/>
              </a:rPr>
              <a:t>Compliance:</a:t>
            </a:r>
            <a:r>
              <a:rPr lang="en-IN" sz="1400" b="1" dirty="0">
                <a:effectLst/>
                <a:ea typeface="Calibri" panose="020F0502020204030204" pitchFamily="34" charset="0"/>
                <a:cs typeface="Times New Roman" panose="02020603050405020304" pitchFamily="18" charset="0"/>
              </a:rPr>
              <a:t> </a:t>
            </a:r>
            <a:r>
              <a:rPr lang="en-IN" sz="1400" dirty="0">
                <a:effectLst/>
                <a:ea typeface="Calibri" panose="020F0502020204030204" pitchFamily="34" charset="0"/>
                <a:cs typeface="Times New Roman" panose="02020603050405020304" pitchFamily="18" charset="0"/>
              </a:rPr>
              <a:t>Having a healthcare Data Lake in place helps meet strict compliance requirements, </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like GDPR, since data can be monitored and secured.</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a:t>
            </a:r>
            <a:r>
              <a:rPr lang="en-IN" sz="1400" b="1" u="sng" dirty="0">
                <a:effectLst/>
                <a:ea typeface="Calibri" panose="020F0502020204030204" pitchFamily="34" charset="0"/>
                <a:cs typeface="Times New Roman" panose="02020603050405020304" pitchFamily="18" charset="0"/>
              </a:rPr>
              <a:t>Cash:</a:t>
            </a:r>
            <a:r>
              <a:rPr lang="en-IN" sz="1400" b="1" dirty="0">
                <a:effectLst/>
                <a:ea typeface="Calibri" panose="020F0502020204030204" pitchFamily="34" charset="0"/>
                <a:cs typeface="Times New Roman" panose="02020603050405020304" pitchFamily="18" charset="0"/>
              </a:rPr>
              <a:t> </a:t>
            </a:r>
            <a:r>
              <a:rPr lang="en-IN" sz="1400" dirty="0">
                <a:effectLst/>
                <a:ea typeface="Calibri" panose="020F0502020204030204" pitchFamily="34" charset="0"/>
                <a:cs typeface="Times New Roman" panose="02020603050405020304" pitchFamily="18" charset="0"/>
              </a:rPr>
              <a:t>Healthcare organizations are running on laser thin margins — optimizing on cash and </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collections will help operations.</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a:t>
            </a:r>
            <a:r>
              <a:rPr lang="en-IN" sz="1400" b="1" u="sng" dirty="0">
                <a:effectLst/>
                <a:ea typeface="Calibri" panose="020F0502020204030204" pitchFamily="34" charset="0"/>
                <a:cs typeface="Times New Roman" panose="02020603050405020304" pitchFamily="18" charset="0"/>
              </a:rPr>
              <a:t>Cloud: </a:t>
            </a:r>
            <a:r>
              <a:rPr lang="en-IN" sz="1400" dirty="0">
                <a:effectLst/>
                <a:ea typeface="Calibri" panose="020F0502020204030204" pitchFamily="34" charset="0"/>
                <a:cs typeface="Times New Roman" panose="02020603050405020304" pitchFamily="18" charset="0"/>
              </a:rPr>
              <a:t>Migration to the cloud has huge benefits — cost, speed, scalability, and</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much more.</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a:t>
            </a:r>
            <a:r>
              <a:rPr lang="en-IN" sz="1400" b="1" u="sng" dirty="0">
                <a:effectLst/>
                <a:ea typeface="Calibri" panose="020F0502020204030204" pitchFamily="34" charset="0"/>
                <a:cs typeface="Times New Roman" panose="02020603050405020304" pitchFamily="18" charset="0"/>
              </a:rPr>
              <a:t>Customer:</a:t>
            </a:r>
            <a:r>
              <a:rPr lang="en-IN" sz="1400" b="1" dirty="0">
                <a:effectLst/>
                <a:ea typeface="Calibri" panose="020F0502020204030204" pitchFamily="34" charset="0"/>
                <a:cs typeface="Times New Roman" panose="02020603050405020304" pitchFamily="18" charset="0"/>
              </a:rPr>
              <a:t> </a:t>
            </a:r>
            <a:r>
              <a:rPr lang="en-IN" sz="1400" dirty="0">
                <a:effectLst/>
                <a:ea typeface="Calibri" panose="020F0502020204030204" pitchFamily="34" charset="0"/>
                <a:cs typeface="Times New Roman" panose="02020603050405020304" pitchFamily="18" charset="0"/>
              </a:rPr>
              <a:t>A 360 view of the customer with potential to upsell and cross-sell, for all. For instance, </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Providers can predict and potentially prevent diseases, with the help of predictive analytics.</a:t>
            </a:r>
          </a:p>
          <a:p>
            <a:pPr>
              <a:lnSpc>
                <a:spcPct val="107000"/>
              </a:lnSpc>
              <a:spcAft>
                <a:spcPts val="800"/>
              </a:spcAft>
            </a:pPr>
            <a:r>
              <a:rPr lang="en-IN" sz="1400" b="1" dirty="0">
                <a:solidFill>
                  <a:srgbClr val="4EB3CF"/>
                </a:solidFill>
                <a:effectLst/>
                <a:ea typeface="Calibri" panose="020F0502020204030204" pitchFamily="34" charset="0"/>
                <a:cs typeface="Times New Roman" panose="02020603050405020304" pitchFamily="18" charset="0"/>
              </a:rPr>
              <a:t>How to Set Up a Data Lake in Your Healthcare Organization</a:t>
            </a:r>
            <a:br>
              <a:rPr lang="en-IN" sz="1400" b="1" dirty="0">
                <a:solidFill>
                  <a:srgbClr val="4EB3CF"/>
                </a:solidFill>
                <a:effectLst/>
                <a:ea typeface="Calibri" panose="020F0502020204030204" pitchFamily="34" charset="0"/>
                <a:cs typeface="Times New Roman" panose="02020603050405020304" pitchFamily="18" charset="0"/>
              </a:rPr>
            </a:br>
            <a:r>
              <a:rPr lang="en-IN" sz="1400" b="1" dirty="0">
                <a:effectLst/>
                <a:ea typeface="Calibri" panose="020F0502020204030204" pitchFamily="34" charset="0"/>
                <a:cs typeface="Times New Roman" panose="02020603050405020304" pitchFamily="18" charset="0"/>
              </a:rPr>
              <a:t>    - </a:t>
            </a:r>
            <a:r>
              <a:rPr lang="en-IN" sz="1400" dirty="0">
                <a:effectLst/>
                <a:ea typeface="Calibri" panose="020F0502020204030204" pitchFamily="34" charset="0"/>
                <a:cs typeface="Times New Roman" panose="02020603050405020304" pitchFamily="18" charset="0"/>
              </a:rPr>
              <a:t>Establishing a data lake can take one of two forms. First, you can follow the traditional route by setting it up within  </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your organization’s own data centres. This is known as an </a:t>
            </a:r>
            <a:r>
              <a:rPr lang="en-IN" sz="1400" b="1" dirty="0">
                <a:effectLst/>
                <a:ea typeface="Calibri" panose="020F0502020204030204" pitchFamily="34" charset="0"/>
                <a:cs typeface="Times New Roman" panose="02020603050405020304" pitchFamily="18" charset="0"/>
              </a:rPr>
              <a:t>“on-premises” data lake. </a:t>
            </a:r>
            <a:br>
              <a:rPr lang="en-IN" sz="1400" b="1" dirty="0">
                <a:effectLst/>
                <a:ea typeface="Calibri" panose="020F0502020204030204" pitchFamily="34" charset="0"/>
                <a:cs typeface="Times New Roman" panose="02020603050405020304" pitchFamily="18" charset="0"/>
              </a:rPr>
            </a:br>
            <a:r>
              <a:rPr lang="en-IN" sz="1400" b="1" dirty="0">
                <a:effectLst/>
                <a:ea typeface="Calibri" panose="020F0502020204030204" pitchFamily="34" charset="0"/>
                <a:cs typeface="Times New Roman" panose="02020603050405020304" pitchFamily="18" charset="0"/>
              </a:rPr>
              <a:t>    - </a:t>
            </a:r>
            <a:r>
              <a:rPr lang="en-IN" sz="1400" dirty="0">
                <a:effectLst/>
                <a:ea typeface="Calibri" panose="020F0502020204030204" pitchFamily="34" charset="0"/>
                <a:cs typeface="Times New Roman" panose="02020603050405020304" pitchFamily="18" charset="0"/>
              </a:rPr>
              <a:t>Alternatively, you can set it up </a:t>
            </a:r>
            <a:r>
              <a:rPr lang="en-IN" sz="1400" b="1" dirty="0">
                <a:effectLst/>
                <a:ea typeface="Calibri" panose="020F0502020204030204" pitchFamily="34" charset="0"/>
                <a:cs typeface="Times New Roman" panose="02020603050405020304" pitchFamily="18" charset="0"/>
              </a:rPr>
              <a:t>using cloud services</a:t>
            </a:r>
            <a:r>
              <a:rPr lang="en-IN" sz="1400" dirty="0">
                <a:effectLst/>
                <a:ea typeface="Calibri" panose="020F0502020204030204" pitchFamily="34" charset="0"/>
                <a:cs typeface="Times New Roman" panose="02020603050405020304" pitchFamily="18" charset="0"/>
              </a:rPr>
              <a:t> like Google Cloud, Microsoft Azure, or Amazon AWS. These are  </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known as “cloud-based” data lakes. Each method has its advantages and disadvantages.</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 </a:t>
            </a:r>
            <a:r>
              <a:rPr lang="en-IN" sz="1400" dirty="0">
                <a:ea typeface="Calibri" panose="020F0502020204030204" pitchFamily="34" charset="0"/>
                <a:cs typeface="Times New Roman" panose="02020603050405020304" pitchFamily="18" charset="0"/>
              </a:rPr>
              <a:t>W</a:t>
            </a:r>
            <a:r>
              <a:rPr lang="en-IN" sz="1400" dirty="0">
                <a:effectLst/>
                <a:ea typeface="Calibri" panose="020F0502020204030204" pitchFamily="34" charset="0"/>
                <a:cs typeface="Times New Roman" panose="02020603050405020304" pitchFamily="18" charset="0"/>
              </a:rPr>
              <a:t>e can help you decide which method is right for your organization. Once your data lake is up and </a:t>
            </a:r>
            <a:br>
              <a:rPr lang="en-IN" sz="1400" dirty="0">
                <a:effectLst/>
                <a:ea typeface="Calibri" panose="020F0502020204030204" pitchFamily="34" charset="0"/>
                <a:cs typeface="Times New Roman" panose="02020603050405020304" pitchFamily="18" charset="0"/>
              </a:rPr>
            </a:br>
            <a:r>
              <a:rPr lang="en-IN" sz="1400" dirty="0">
                <a:effectLst/>
                <a:ea typeface="Calibri" panose="020F0502020204030204" pitchFamily="34" charset="0"/>
                <a:cs typeface="Times New Roman" panose="02020603050405020304" pitchFamily="18" charset="0"/>
              </a:rPr>
              <a:t>      running, our managed services will keep it performing at its peak.</a:t>
            </a:r>
            <a:endParaRPr lang="en-IN" sz="1800" dirty="0"/>
          </a:p>
        </p:txBody>
      </p:sp>
    </p:spTree>
    <p:extLst>
      <p:ext uri="{BB962C8B-B14F-4D97-AF65-F5344CB8AC3E}">
        <p14:creationId xmlns:p14="http://schemas.microsoft.com/office/powerpoint/2010/main" val="224477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2">
            <a:extLst>
              <a:ext uri="{FF2B5EF4-FFF2-40B4-BE49-F238E27FC236}">
                <a16:creationId xmlns:a16="http://schemas.microsoft.com/office/drawing/2014/main" id="{B8530FF2-3087-9D99-06B2-BE85C24E97C9}"/>
              </a:ext>
            </a:extLst>
          </p:cNvPr>
          <p:cNvSpPr>
            <a:spLocks noGrp="1"/>
          </p:cNvSpPr>
          <p:nvPr/>
        </p:nvSpPr>
        <p:spPr>
          <a:xfrm>
            <a:off x="-10937" y="50342"/>
            <a:ext cx="8244410" cy="599728"/>
          </a:xfrm>
          <a:prstGeom prst="rect">
            <a:avLst/>
          </a:prstGeom>
          <a:ln>
            <a:noFill/>
          </a:ln>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rtl="0"/>
            <a:r>
              <a:rPr lang="en-GB" dirty="0"/>
              <a:t>BMC</a:t>
            </a:r>
          </a:p>
        </p:txBody>
      </p:sp>
      <p:pic>
        <p:nvPicPr>
          <p:cNvPr id="18" name="Content Placeholder 4">
            <a:extLst>
              <a:ext uri="{FF2B5EF4-FFF2-40B4-BE49-F238E27FC236}">
                <a16:creationId xmlns:a16="http://schemas.microsoft.com/office/drawing/2014/main" id="{B1030E8F-B602-6D8C-932B-5E11B4D28700}"/>
              </a:ext>
            </a:extLst>
          </p:cNvPr>
          <p:cNvPicPr>
            <a:picLocks noGrp="1" noChangeAspect="1"/>
          </p:cNvPicPr>
          <p:nvPr/>
        </p:nvPicPr>
        <p:blipFill rotWithShape="1">
          <a:blip r:embed="rId2">
            <a:extLst>
              <a:ext uri="{28A0092B-C50C-407E-A947-70E740481C1C}">
                <a14:useLocalDpi xmlns:a14="http://schemas.microsoft.com/office/drawing/2010/main" val="0"/>
              </a:ext>
            </a:extLst>
          </a:blip>
          <a:srcRect t="-182" b="13678"/>
          <a:stretch/>
        </p:blipFill>
        <p:spPr>
          <a:xfrm>
            <a:off x="3175" y="711280"/>
            <a:ext cx="12188825" cy="6146720"/>
          </a:xfrm>
          <a:prstGeom prst="rect">
            <a:avLst/>
          </a:prstGeom>
        </p:spPr>
      </p:pic>
      <p:sp>
        <p:nvSpPr>
          <p:cNvPr id="19" name="TextBox 6">
            <a:extLst>
              <a:ext uri="{FF2B5EF4-FFF2-40B4-BE49-F238E27FC236}">
                <a16:creationId xmlns:a16="http://schemas.microsoft.com/office/drawing/2014/main" id="{92A3ED72-0F4F-02E5-879B-5F57E7C7E7F8}"/>
              </a:ext>
            </a:extLst>
          </p:cNvPr>
          <p:cNvSpPr txBox="1"/>
          <p:nvPr/>
        </p:nvSpPr>
        <p:spPr>
          <a:xfrm>
            <a:off x="122837" y="2668644"/>
            <a:ext cx="2160240" cy="1477328"/>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SRM Hospitals.</a:t>
            </a:r>
          </a:p>
          <a:p>
            <a:pPr marL="285750" indent="-285750">
              <a:buFont typeface="Arial" panose="020B0604020202020204" pitchFamily="34" charset="0"/>
              <a:buChar char="•"/>
            </a:pPr>
            <a:r>
              <a:rPr lang="en-IN" dirty="0">
                <a:solidFill>
                  <a:schemeClr val="bg1"/>
                </a:solidFill>
              </a:rPr>
              <a:t>Health care Industries</a:t>
            </a:r>
          </a:p>
          <a:p>
            <a:pPr marL="285750" indent="-285750">
              <a:buFont typeface="Arial" panose="020B0604020202020204" pitchFamily="34" charset="0"/>
              <a:buChar char="•"/>
            </a:pPr>
            <a:r>
              <a:rPr lang="en-IN" dirty="0">
                <a:solidFill>
                  <a:schemeClr val="bg1"/>
                </a:solidFill>
              </a:rPr>
              <a:t>Cloud service providers.</a:t>
            </a:r>
          </a:p>
        </p:txBody>
      </p:sp>
      <p:sp>
        <p:nvSpPr>
          <p:cNvPr id="20" name="TextBox 7">
            <a:extLst>
              <a:ext uri="{FF2B5EF4-FFF2-40B4-BE49-F238E27FC236}">
                <a16:creationId xmlns:a16="http://schemas.microsoft.com/office/drawing/2014/main" id="{55F5045F-5938-60AD-D959-35543E36DCCF}"/>
              </a:ext>
            </a:extLst>
          </p:cNvPr>
          <p:cNvSpPr txBox="1"/>
          <p:nvPr/>
        </p:nvSpPr>
        <p:spPr>
          <a:xfrm>
            <a:off x="2511278" y="1541499"/>
            <a:ext cx="2422004" cy="2585323"/>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Time efficient</a:t>
            </a:r>
          </a:p>
          <a:p>
            <a:pPr marL="285750" indent="-285750">
              <a:buFont typeface="Arial" panose="020B0604020202020204" pitchFamily="34" charset="0"/>
              <a:buChar char="•"/>
            </a:pPr>
            <a:r>
              <a:rPr lang="en-IN" dirty="0">
                <a:solidFill>
                  <a:schemeClr val="bg1"/>
                </a:solidFill>
              </a:rPr>
              <a:t>Quality improvement.</a:t>
            </a:r>
          </a:p>
          <a:p>
            <a:pPr marL="285750" indent="-285750">
              <a:buFont typeface="Arial" panose="020B0604020202020204" pitchFamily="34" charset="0"/>
              <a:buChar char="•"/>
            </a:pPr>
            <a:r>
              <a:rPr lang="en-IN" dirty="0">
                <a:solidFill>
                  <a:schemeClr val="bg1"/>
                </a:solidFill>
              </a:rPr>
              <a:t>Avoiding re-checking of EDC data.</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sp>
        <p:nvSpPr>
          <p:cNvPr id="21" name="TextBox 8">
            <a:extLst>
              <a:ext uri="{FF2B5EF4-FFF2-40B4-BE49-F238E27FC236}">
                <a16:creationId xmlns:a16="http://schemas.microsoft.com/office/drawing/2014/main" id="{7D5559A4-2E05-18D7-6D06-6AD02E787EAD}"/>
              </a:ext>
            </a:extLst>
          </p:cNvPr>
          <p:cNvSpPr txBox="1"/>
          <p:nvPr/>
        </p:nvSpPr>
        <p:spPr>
          <a:xfrm>
            <a:off x="2427093" y="4281519"/>
            <a:ext cx="2160240" cy="923330"/>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SRM Hospitals</a:t>
            </a:r>
          </a:p>
          <a:p>
            <a:pPr marL="285750" indent="-285750">
              <a:buFont typeface="Arial" panose="020B0604020202020204" pitchFamily="34" charset="0"/>
              <a:buChar char="•"/>
            </a:pPr>
            <a:r>
              <a:rPr lang="en-IN" dirty="0">
                <a:solidFill>
                  <a:schemeClr val="bg1"/>
                </a:solidFill>
              </a:rPr>
              <a:t>Health care. Industries.</a:t>
            </a:r>
          </a:p>
        </p:txBody>
      </p:sp>
      <p:sp>
        <p:nvSpPr>
          <p:cNvPr id="22" name="TextBox 9">
            <a:extLst>
              <a:ext uri="{FF2B5EF4-FFF2-40B4-BE49-F238E27FC236}">
                <a16:creationId xmlns:a16="http://schemas.microsoft.com/office/drawing/2014/main" id="{8A0B9AB4-F123-9DBD-EE2B-372851D13ECE}"/>
              </a:ext>
            </a:extLst>
          </p:cNvPr>
          <p:cNvSpPr txBox="1"/>
          <p:nvPr/>
        </p:nvSpPr>
        <p:spPr>
          <a:xfrm>
            <a:off x="4849097" y="2713483"/>
            <a:ext cx="2160240" cy="1200329"/>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Works with all kind of EHR and EDC systems.</a:t>
            </a:r>
          </a:p>
        </p:txBody>
      </p:sp>
      <p:sp>
        <p:nvSpPr>
          <p:cNvPr id="23" name="TextBox 10">
            <a:extLst>
              <a:ext uri="{FF2B5EF4-FFF2-40B4-BE49-F238E27FC236}">
                <a16:creationId xmlns:a16="http://schemas.microsoft.com/office/drawing/2014/main" id="{3284E06E-351E-299A-10C0-6777C0E1C3CE}"/>
              </a:ext>
            </a:extLst>
          </p:cNvPr>
          <p:cNvSpPr txBox="1"/>
          <p:nvPr/>
        </p:nvSpPr>
        <p:spPr>
          <a:xfrm>
            <a:off x="7153353" y="1546136"/>
            <a:ext cx="2160240" cy="2031325"/>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Time saving</a:t>
            </a:r>
          </a:p>
          <a:p>
            <a:pPr marL="285750" indent="-285750">
              <a:buFont typeface="Arial" panose="020B0604020202020204" pitchFamily="34" charset="0"/>
              <a:buChar char="•"/>
            </a:pPr>
            <a:r>
              <a:rPr lang="en-IN" dirty="0">
                <a:solidFill>
                  <a:schemeClr val="bg1"/>
                </a:solidFill>
              </a:rPr>
              <a:t>Data abundancy</a:t>
            </a:r>
          </a:p>
          <a:p>
            <a:pPr marL="285750" indent="-285750">
              <a:buFont typeface="Arial" panose="020B0604020202020204" pitchFamily="34" charset="0"/>
              <a:buChar char="•"/>
            </a:pPr>
            <a:r>
              <a:rPr lang="en-IN" dirty="0">
                <a:solidFill>
                  <a:schemeClr val="bg1"/>
                </a:solidFill>
              </a:rPr>
              <a:t>Organised data</a:t>
            </a:r>
          </a:p>
          <a:p>
            <a:pPr marL="285750" indent="-285750">
              <a:buFont typeface="Arial" panose="020B0604020202020204" pitchFamily="34" charset="0"/>
              <a:buChar char="•"/>
            </a:pPr>
            <a:r>
              <a:rPr lang="en-IN" dirty="0">
                <a:solidFill>
                  <a:schemeClr val="bg1"/>
                </a:solidFill>
              </a:rPr>
              <a:t>Easy access.</a:t>
            </a:r>
          </a:p>
          <a:p>
            <a:pPr marL="285750" indent="-285750">
              <a:buFont typeface="Arial" panose="020B0604020202020204" pitchFamily="34" charset="0"/>
              <a:buChar char="•"/>
            </a:pPr>
            <a:endParaRPr lang="en-IN" dirty="0">
              <a:solidFill>
                <a:schemeClr val="bg1"/>
              </a:solidFill>
            </a:endParaRPr>
          </a:p>
        </p:txBody>
      </p:sp>
      <p:sp>
        <p:nvSpPr>
          <p:cNvPr id="24" name="TextBox 11">
            <a:extLst>
              <a:ext uri="{FF2B5EF4-FFF2-40B4-BE49-F238E27FC236}">
                <a16:creationId xmlns:a16="http://schemas.microsoft.com/office/drawing/2014/main" id="{E33B4FBA-BBF0-AB49-5B92-9DB9EDEA9DF5}"/>
              </a:ext>
            </a:extLst>
          </p:cNvPr>
          <p:cNvSpPr txBox="1"/>
          <p:nvPr/>
        </p:nvSpPr>
        <p:spPr>
          <a:xfrm>
            <a:off x="9705373" y="2297984"/>
            <a:ext cx="2160240" cy="2031325"/>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Patient data</a:t>
            </a:r>
          </a:p>
          <a:p>
            <a:pPr marL="285750" indent="-285750">
              <a:buFont typeface="Arial" panose="020B0604020202020204" pitchFamily="34" charset="0"/>
              <a:buChar char="•"/>
            </a:pPr>
            <a:r>
              <a:rPr lang="en-IN" dirty="0">
                <a:solidFill>
                  <a:schemeClr val="bg1"/>
                </a:solidFill>
              </a:rPr>
              <a:t>Hospital records </a:t>
            </a:r>
          </a:p>
          <a:p>
            <a:pPr marL="285750" indent="-285750">
              <a:buFont typeface="Arial" panose="020B0604020202020204" pitchFamily="34" charset="0"/>
              <a:buChar char="•"/>
            </a:pPr>
            <a:r>
              <a:rPr lang="en-IN" dirty="0">
                <a:solidFill>
                  <a:schemeClr val="bg1"/>
                </a:solidFill>
              </a:rPr>
              <a:t>Relatable health records.</a:t>
            </a:r>
          </a:p>
          <a:p>
            <a:pPr marL="285750" indent="-285750">
              <a:buFont typeface="Arial" panose="020B0604020202020204" pitchFamily="34" charset="0"/>
              <a:buChar char="•"/>
            </a:pPr>
            <a:r>
              <a:rPr lang="en-IN" dirty="0">
                <a:solidFill>
                  <a:schemeClr val="bg1"/>
                </a:solidFill>
              </a:rPr>
              <a:t>Availability of resources.</a:t>
            </a:r>
          </a:p>
        </p:txBody>
      </p:sp>
      <p:sp>
        <p:nvSpPr>
          <p:cNvPr id="25" name="TextBox 13">
            <a:extLst>
              <a:ext uri="{FF2B5EF4-FFF2-40B4-BE49-F238E27FC236}">
                <a16:creationId xmlns:a16="http://schemas.microsoft.com/office/drawing/2014/main" id="{7B26E44B-5FFC-4DF3-55D3-5EBDF9E5F616}"/>
              </a:ext>
            </a:extLst>
          </p:cNvPr>
          <p:cNvSpPr txBox="1"/>
          <p:nvPr/>
        </p:nvSpPr>
        <p:spPr>
          <a:xfrm>
            <a:off x="7139353" y="4281520"/>
            <a:ext cx="2160240" cy="923330"/>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Application</a:t>
            </a:r>
          </a:p>
          <a:p>
            <a:pPr marL="285750" indent="-285750">
              <a:buFont typeface="Arial" panose="020B0604020202020204" pitchFamily="34" charset="0"/>
              <a:buChar char="•"/>
            </a:pPr>
            <a:r>
              <a:rPr lang="en-IN" dirty="0">
                <a:solidFill>
                  <a:schemeClr val="bg1"/>
                </a:solidFill>
              </a:rPr>
              <a:t>Website.</a:t>
            </a:r>
          </a:p>
          <a:p>
            <a:pPr marL="285750" indent="-285750">
              <a:buFont typeface="Arial" panose="020B0604020202020204" pitchFamily="34" charset="0"/>
              <a:buChar char="•"/>
            </a:pPr>
            <a:endParaRPr lang="en-IN" dirty="0">
              <a:solidFill>
                <a:schemeClr val="bg1"/>
              </a:solidFill>
            </a:endParaRPr>
          </a:p>
        </p:txBody>
      </p:sp>
      <p:sp>
        <p:nvSpPr>
          <p:cNvPr id="26" name="TextBox 14">
            <a:extLst>
              <a:ext uri="{FF2B5EF4-FFF2-40B4-BE49-F238E27FC236}">
                <a16:creationId xmlns:a16="http://schemas.microsoft.com/office/drawing/2014/main" id="{42903B11-F718-5FA1-CDA3-B058AD596743}"/>
              </a:ext>
            </a:extLst>
          </p:cNvPr>
          <p:cNvSpPr txBox="1"/>
          <p:nvPr/>
        </p:nvSpPr>
        <p:spPr>
          <a:xfrm>
            <a:off x="1765887" y="5883356"/>
            <a:ext cx="3744416" cy="923330"/>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System cost</a:t>
            </a:r>
          </a:p>
          <a:p>
            <a:pPr marL="285750" indent="-285750">
              <a:buFont typeface="Arial" panose="020B0604020202020204" pitchFamily="34" charset="0"/>
              <a:buChar char="•"/>
            </a:pPr>
            <a:r>
              <a:rPr lang="en-IN" dirty="0">
                <a:solidFill>
                  <a:schemeClr val="bg1"/>
                </a:solidFill>
              </a:rPr>
              <a:t>Database cost</a:t>
            </a:r>
          </a:p>
          <a:p>
            <a:pPr marL="285750" indent="-285750">
              <a:buFont typeface="Arial" panose="020B0604020202020204" pitchFamily="34" charset="0"/>
              <a:buChar char="•"/>
            </a:pPr>
            <a:r>
              <a:rPr lang="en-IN" dirty="0">
                <a:solidFill>
                  <a:schemeClr val="bg1"/>
                </a:solidFill>
              </a:rPr>
              <a:t>Cloud services cost.</a:t>
            </a:r>
          </a:p>
        </p:txBody>
      </p:sp>
      <p:sp>
        <p:nvSpPr>
          <p:cNvPr id="27" name="TextBox 15">
            <a:extLst>
              <a:ext uri="{FF2B5EF4-FFF2-40B4-BE49-F238E27FC236}">
                <a16:creationId xmlns:a16="http://schemas.microsoft.com/office/drawing/2014/main" id="{65799F4D-4BD4-2918-D71E-A631E1B0DD8E}"/>
              </a:ext>
            </a:extLst>
          </p:cNvPr>
          <p:cNvSpPr txBox="1"/>
          <p:nvPr/>
        </p:nvSpPr>
        <p:spPr>
          <a:xfrm>
            <a:off x="7323637" y="5883356"/>
            <a:ext cx="5007292" cy="923330"/>
          </a:xfrm>
          <a:prstGeom prst="rect">
            <a:avLst/>
          </a:prstGeom>
          <a:noFill/>
          <a:ln>
            <a:noFill/>
          </a:ln>
        </p:spPr>
        <p:txBody>
          <a:bodyPr wrap="square" rtlCol="0" anchor="ctr" anchorCtr="1">
            <a:spAutoFit/>
          </a:bodyPr>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chemeClr val="bg1"/>
                </a:solidFill>
              </a:rPr>
              <a:t>Hospitals </a:t>
            </a:r>
          </a:p>
          <a:p>
            <a:pPr marL="285750" indent="-285750">
              <a:buFont typeface="Arial" panose="020B0604020202020204" pitchFamily="34" charset="0"/>
              <a:buChar char="•"/>
            </a:pPr>
            <a:r>
              <a:rPr lang="en-IN" dirty="0">
                <a:solidFill>
                  <a:schemeClr val="bg1"/>
                </a:solidFill>
              </a:rPr>
              <a:t>Health care industries</a:t>
            </a:r>
          </a:p>
          <a:p>
            <a:pPr marL="285750" indent="-285750">
              <a:buFont typeface="Arial" panose="020B0604020202020204" pitchFamily="34" charset="0"/>
              <a:buChar char="•"/>
            </a:pPr>
            <a:r>
              <a:rPr lang="en-IN" dirty="0">
                <a:solidFill>
                  <a:schemeClr val="bg1"/>
                </a:solidFill>
              </a:rPr>
              <a:t>Doctors.</a:t>
            </a:r>
          </a:p>
        </p:txBody>
      </p:sp>
    </p:spTree>
    <p:extLst>
      <p:ext uri="{BB962C8B-B14F-4D97-AF65-F5344CB8AC3E}">
        <p14:creationId xmlns:p14="http://schemas.microsoft.com/office/powerpoint/2010/main" val="257764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C5EAC-C41F-6F4A-A8E6-D83114A16DA9}"/>
              </a:ext>
            </a:extLst>
          </p:cNvPr>
          <p:cNvSpPr>
            <a:spLocks noGrp="1"/>
          </p:cNvSpPr>
          <p:nvPr>
            <p:ph idx="1"/>
          </p:nvPr>
        </p:nvSpPr>
        <p:spPr>
          <a:xfrm>
            <a:off x="838200" y="562233"/>
            <a:ext cx="10515600" cy="5733534"/>
          </a:xfrm>
        </p:spPr>
        <p:txBody>
          <a:bodyPr>
            <a:normAutofit fontScale="92500" lnSpcReduction="20000"/>
          </a:bodyPr>
          <a:lstStyle/>
          <a:p>
            <a:pPr marL="0" indent="0" algn="ctr">
              <a:buNone/>
            </a:pPr>
            <a:r>
              <a:rPr kumimoji="0" lang="en-IN" sz="5200" b="1" i="0" u="none" strike="noStrike" kern="1200" cap="none" spc="0" normalizeH="0" baseline="0" noProof="0" dirty="0">
                <a:ln>
                  <a:noFill/>
                </a:ln>
                <a:solidFill>
                  <a:srgbClr val="4EB3CF"/>
                </a:solidFill>
                <a:effectLst/>
                <a:uLnTx/>
                <a:uFillTx/>
                <a:latin typeface="Times New Roman" panose="02020603050405020304" pitchFamily="18" charset="0"/>
                <a:ea typeface="+mj-ea"/>
                <a:cs typeface="Times New Roman" panose="02020603050405020304" pitchFamily="18" charset="0"/>
              </a:rPr>
              <a:t>The Team: </a:t>
            </a:r>
            <a:r>
              <a:rPr kumimoji="0" lang="en-IN" sz="5200" b="1" i="0" u="none" strike="noStrike" kern="1200" cap="none" spc="0" normalizeH="0" baseline="0" noProof="0" dirty="0" err="1">
                <a:ln>
                  <a:noFill/>
                </a:ln>
                <a:solidFill>
                  <a:srgbClr val="4EB3CF"/>
                </a:solidFill>
                <a:effectLst/>
                <a:uLnTx/>
                <a:uFillTx/>
                <a:latin typeface="Times New Roman" panose="02020603050405020304" pitchFamily="18" charset="0"/>
                <a:ea typeface="+mj-ea"/>
                <a:cs typeface="Times New Roman" panose="02020603050405020304" pitchFamily="18" charset="0"/>
              </a:rPr>
              <a:t>whileTruecode</a:t>
            </a:r>
            <a:endParaRPr lang="en-IN" sz="5200" b="1" dirty="0">
              <a:solidFill>
                <a:srgbClr val="4EB3CF"/>
              </a:solidFill>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r>
              <a:rPr lang="en-IN" sz="3200" b="1" dirty="0">
                <a:solidFill>
                  <a:srgbClr val="4EB3CF"/>
                </a:solidFill>
                <a:latin typeface="Times New Roman" panose="02020603050405020304" pitchFamily="18" charset="0"/>
                <a:cs typeface="Times New Roman" panose="02020603050405020304" pitchFamily="18" charset="0"/>
              </a:rPr>
              <a:t>Members:</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Rohith, Team Lead &amp; Domain Expert</a:t>
            </a:r>
          </a:p>
          <a:p>
            <a:pPr marL="514350" indent="-514350">
              <a:buFont typeface="+mj-lt"/>
              <a:buAutoNum type="arabicPeriod"/>
            </a:pPr>
            <a:r>
              <a:rPr lang="en-IN" sz="3200" dirty="0" err="1">
                <a:latin typeface="Times New Roman" panose="02020603050405020304" pitchFamily="18" charset="0"/>
                <a:cs typeface="Times New Roman" panose="02020603050405020304" pitchFamily="18" charset="0"/>
              </a:rPr>
              <a:t>Jayakrishna</a:t>
            </a:r>
            <a:r>
              <a:rPr lang="en-IN" sz="3200" dirty="0">
                <a:latin typeface="Times New Roman" panose="02020603050405020304" pitchFamily="18" charset="0"/>
                <a:cs typeface="Times New Roman" panose="02020603050405020304" pitchFamily="18" charset="0"/>
              </a:rPr>
              <a:t>, UX/UI Designer</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Rishi, Developer: Frontend &amp; Backend</a:t>
            </a:r>
          </a:p>
          <a:p>
            <a:pPr marL="0" indent="0">
              <a:buNone/>
            </a:pPr>
            <a:endParaRPr lang="en-IN" sz="3200" b="1" dirty="0">
              <a:latin typeface="Times New Roman" panose="02020603050405020304" pitchFamily="18" charset="0"/>
              <a:cs typeface="Times New Roman" panose="02020603050405020304" pitchFamily="18" charset="0"/>
            </a:endParaRPr>
          </a:p>
          <a:p>
            <a:pPr marL="0" indent="0">
              <a:buNone/>
            </a:pPr>
            <a:r>
              <a:rPr lang="en-IN" sz="3200" b="1" dirty="0">
                <a:solidFill>
                  <a:srgbClr val="4EB3CF"/>
                </a:solidFill>
                <a:latin typeface="Times New Roman" panose="02020603050405020304" pitchFamily="18" charset="0"/>
                <a:cs typeface="Times New Roman" panose="02020603050405020304" pitchFamily="18" charset="0"/>
              </a:rPr>
              <a:t>Mentors:</a:t>
            </a:r>
          </a:p>
          <a:p>
            <a:pPr marL="514350" indent="-514350">
              <a:buFont typeface="+mj-lt"/>
              <a:buAutoNum type="arabicPeriod"/>
            </a:pPr>
            <a:r>
              <a:rPr lang="en-IN" sz="3200" dirty="0">
                <a:latin typeface="Times New Roman" panose="02020603050405020304" pitchFamily="18" charset="0"/>
                <a:cs typeface="Times New Roman" panose="02020603050405020304" pitchFamily="18" charset="0"/>
              </a:rPr>
              <a:t>Ms. Judy Flavia, AP/ CSE SRM IST RMP</a:t>
            </a:r>
          </a:p>
          <a:p>
            <a:pPr marL="514350" indent="-514350">
              <a:buFont typeface="+mj-lt"/>
              <a:buAutoNum type="arabicPeriod"/>
            </a:pPr>
            <a:r>
              <a:rPr lang="en-IN" sz="3200" dirty="0" err="1">
                <a:latin typeface="Times New Roman" panose="02020603050405020304" pitchFamily="18" charset="0"/>
                <a:cs typeface="Times New Roman" panose="02020603050405020304" pitchFamily="18" charset="0"/>
              </a:rPr>
              <a:t>Dr.</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Ballika</a:t>
            </a:r>
            <a:r>
              <a:rPr lang="en-IN" sz="3200" dirty="0">
                <a:latin typeface="Times New Roman" panose="02020603050405020304" pitchFamily="18" charset="0"/>
                <a:cs typeface="Times New Roman" panose="02020603050405020304" pitchFamily="18" charset="0"/>
              </a:rPr>
              <a:t> J </a:t>
            </a:r>
            <a:r>
              <a:rPr lang="en-IN" sz="3200" dirty="0" err="1">
                <a:latin typeface="Times New Roman" panose="02020603050405020304" pitchFamily="18" charset="0"/>
                <a:cs typeface="Times New Roman" panose="02020603050405020304" pitchFamily="18" charset="0"/>
              </a:rPr>
              <a:t>Chelliah</a:t>
            </a:r>
            <a:r>
              <a:rPr lang="en-IN" sz="3200" dirty="0">
                <a:latin typeface="Times New Roman" panose="02020603050405020304" pitchFamily="18" charset="0"/>
                <a:cs typeface="Times New Roman" panose="02020603050405020304" pitchFamily="18" charset="0"/>
              </a:rPr>
              <a:t>, HOD of AI &amp; ML SRM IST RMP </a:t>
            </a: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29073D0-B961-0174-D492-483D37DE884E}"/>
              </a:ext>
            </a:extLst>
          </p:cNvPr>
          <p:cNvSpPr/>
          <p:nvPr/>
        </p:nvSpPr>
        <p:spPr>
          <a:xfrm>
            <a:off x="179945" y="147123"/>
            <a:ext cx="11832109" cy="656375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832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4C8D-117C-6131-C609-F86C3D2F93A7}"/>
              </a:ext>
            </a:extLst>
          </p:cNvPr>
          <p:cNvSpPr>
            <a:spLocks noGrp="1"/>
          </p:cNvSpPr>
          <p:nvPr>
            <p:ph type="title"/>
          </p:nvPr>
        </p:nvSpPr>
        <p:spPr/>
        <p:txBody>
          <a:bodyPr/>
          <a:lstStyle/>
          <a:p>
            <a:r>
              <a:rPr lang="en-IN" dirty="0" err="1"/>
              <a:t>Bibilogy</a:t>
            </a:r>
            <a:r>
              <a:rPr lang="en-IN" dirty="0"/>
              <a:t> </a:t>
            </a:r>
          </a:p>
        </p:txBody>
      </p:sp>
      <p:sp>
        <p:nvSpPr>
          <p:cNvPr id="3" name="Content Placeholder 2">
            <a:extLst>
              <a:ext uri="{FF2B5EF4-FFF2-40B4-BE49-F238E27FC236}">
                <a16:creationId xmlns:a16="http://schemas.microsoft.com/office/drawing/2014/main" id="{3622ECEA-D422-206A-146F-BD70E0A50170}"/>
              </a:ext>
            </a:extLst>
          </p:cNvPr>
          <p:cNvSpPr>
            <a:spLocks noGrp="1"/>
          </p:cNvSpPr>
          <p:nvPr>
            <p:ph idx="1"/>
          </p:nvPr>
        </p:nvSpPr>
        <p:spPr/>
        <p:txBody>
          <a:bodyPr/>
          <a:lstStyle/>
          <a:p>
            <a:r>
              <a:rPr lang="en-IN" sz="1800" u="sng" dirty="0">
                <a:solidFill>
                  <a:srgbClr val="0563C1"/>
                </a:solidFill>
                <a:effectLst/>
                <a:ea typeface="Calibri" panose="020F0502020204030204" pitchFamily="34" charset="0"/>
                <a:cs typeface="Times New Roman" panose="02020603050405020304" pitchFamily="18" charset="0"/>
                <a:hlinkClick r:id="rId2"/>
              </a:rPr>
              <a:t>https://cloud.google.com/learn/what-is-a-data-lake</a:t>
            </a:r>
            <a:endParaRPr lang="en-IN" sz="1800" dirty="0">
              <a:effectLst/>
              <a:ea typeface="Calibri" panose="020F0502020204030204" pitchFamily="34" charset="0"/>
              <a:cs typeface="Times New Roman" panose="02020603050405020304" pitchFamily="18" charset="0"/>
            </a:endParaRPr>
          </a:p>
          <a:p>
            <a:r>
              <a:rPr lang="en-IN" sz="1800" u="sng" dirty="0">
                <a:solidFill>
                  <a:srgbClr val="0563C1"/>
                </a:solidFill>
                <a:effectLst/>
                <a:ea typeface="Calibri" panose="020F0502020204030204" pitchFamily="34" charset="0"/>
                <a:cs typeface="Times New Roman" panose="02020603050405020304" pitchFamily="18" charset="0"/>
                <a:hlinkClick r:id="rId3"/>
              </a:rPr>
              <a:t>https://aws.amazon.com/big-data/datalakes-and-analytics/what-is-a-data-lake/</a:t>
            </a:r>
            <a:endParaRPr lang="en-IN" sz="1800" dirty="0">
              <a:effectLst/>
              <a:ea typeface="Calibri" panose="020F0502020204030204" pitchFamily="34" charset="0"/>
              <a:cs typeface="Times New Roman" panose="02020603050405020304" pitchFamily="18" charset="0"/>
            </a:endParaRPr>
          </a:p>
          <a:p>
            <a:r>
              <a:rPr lang="en-IN" sz="1800" u="sng" dirty="0">
                <a:solidFill>
                  <a:srgbClr val="0563C1"/>
                </a:solidFill>
                <a:effectLst/>
                <a:ea typeface="Calibri" panose="020F0502020204030204" pitchFamily="34" charset="0"/>
                <a:cs typeface="Times New Roman" panose="02020603050405020304" pitchFamily="18" charset="0"/>
                <a:hlinkClick r:id="rId4"/>
              </a:rPr>
              <a:t>https://www.solix.com/blog/healthcare-data-lake/</a:t>
            </a:r>
            <a:endParaRPr lang="en-IN" sz="1800" dirty="0">
              <a:effectLst/>
              <a:ea typeface="Calibri" panose="020F0502020204030204" pitchFamily="34" charset="0"/>
              <a:cs typeface="Times New Roman" panose="02020603050405020304" pitchFamily="18" charset="0"/>
            </a:endParaRPr>
          </a:p>
          <a:p>
            <a:r>
              <a:rPr lang="en-IN" sz="1800" u="sng" dirty="0">
                <a:solidFill>
                  <a:srgbClr val="0563C1"/>
                </a:solidFill>
                <a:effectLst/>
                <a:ea typeface="Calibri" panose="020F0502020204030204" pitchFamily="34" charset="0"/>
                <a:cs typeface="Times New Roman" panose="02020603050405020304" pitchFamily="18" charset="0"/>
                <a:hlinkClick r:id="rId5"/>
              </a:rPr>
              <a:t>https://www.truenorthitg.com/data-lakes-in-healthcare/</a:t>
            </a:r>
            <a:endParaRPr lang="en-IN" sz="1800" dirty="0">
              <a:effectLst/>
              <a:ea typeface="Calibri" panose="020F0502020204030204" pitchFamily="34" charset="0"/>
              <a:cs typeface="Times New Roman" panose="02020603050405020304" pitchFamily="18" charset="0"/>
            </a:endParaRPr>
          </a:p>
          <a:p>
            <a:r>
              <a:rPr lang="en-IN" sz="1800" dirty="0">
                <a:hlinkClick r:id="rId6"/>
              </a:rPr>
              <a:t>https://www.researchgate.net/publication/323642224_Butterfly_optimization_algorithm_a_novel_approach_for_global_optimization</a:t>
            </a:r>
            <a:endParaRPr lang="en-IN" sz="1800" dirty="0"/>
          </a:p>
        </p:txBody>
      </p:sp>
    </p:spTree>
    <p:extLst>
      <p:ext uri="{BB962C8B-B14F-4D97-AF65-F5344CB8AC3E}">
        <p14:creationId xmlns:p14="http://schemas.microsoft.com/office/powerpoint/2010/main" val="346884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474_TF03460636" id="{4FEF03E2-E86D-4EFF-BBE0-33B2F2A98D4E}" vid="{4A126D71-DB40-4CC5-AD60-CD36E9CF74E9}"/>
    </a:ext>
  </a:extLst>
</a:theme>
</file>

<file path=docProps/app.xml><?xml version="1.0" encoding="utf-8"?>
<Properties xmlns="http://schemas.openxmlformats.org/officeDocument/2006/extended-properties" xmlns:vt="http://schemas.openxmlformats.org/officeDocument/2006/docPropsVTypes">
  <Template>tf03460636_win32</Template>
  <TotalTime>170</TotalTime>
  <Words>931</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Times New Roman</vt:lpstr>
      <vt:lpstr>Blue atom design template</vt:lpstr>
      <vt:lpstr>Electronic transfer of EHR data to EDC Project by whileTruecode, Second year SRM IST Students</vt:lpstr>
      <vt:lpstr>PowerPoint Presentation</vt:lpstr>
      <vt:lpstr>PowerPoint Presentation</vt:lpstr>
      <vt:lpstr>PowerPoint Presentation</vt:lpstr>
      <vt:lpstr>Natural Language Processing</vt:lpstr>
      <vt:lpstr>Data Lake</vt:lpstr>
      <vt:lpstr>PowerPoint Presentation</vt:lpstr>
      <vt:lpstr>PowerPoint Presentation</vt:lpstr>
      <vt:lpstr>Bibilogy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transfer of HER data to EDC A Project by Second year SRM IST Students</dc:title>
  <dc:creator>20211003090</dc:creator>
  <cp:lastModifiedBy>20211003090</cp:lastModifiedBy>
  <cp:revision>8</cp:revision>
  <dcterms:created xsi:type="dcterms:W3CDTF">2022-11-11T07:46:57Z</dcterms:created>
  <dcterms:modified xsi:type="dcterms:W3CDTF">2022-11-12T12:26:40Z</dcterms:modified>
</cp:coreProperties>
</file>