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65" r:id="rId5"/>
    <p:sldId id="266" r:id="rId6"/>
    <p:sldId id="264" r:id="rId7"/>
    <p:sldId id="259" r:id="rId8"/>
    <p:sldId id="262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4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06:27:46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C4551-68A3-43E9-8157-51471427AA47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534CE-CE76-4673-A101-A234F8EB3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0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534CE-CE76-4673-A101-A234F8EB33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78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534CE-CE76-4673-A101-A234F8EB336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5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0400" y="2655767"/>
            <a:ext cx="61944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7262301" y="1753634"/>
            <a:ext cx="4929700" cy="4532765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79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accen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9703" y="-33"/>
            <a:ext cx="12206012" cy="6863016"/>
            <a:chOff x="2415126" y="2459954"/>
            <a:chExt cx="3373193" cy="1897678"/>
          </a:xfrm>
        </p:grpSpPr>
        <p:sp>
          <p:nvSpPr>
            <p:cNvPr id="103" name="Google Shape;103;p13"/>
            <p:cNvSpPr/>
            <p:nvPr/>
          </p:nvSpPr>
          <p:spPr>
            <a:xfrm>
              <a:off x="2415126" y="2459954"/>
              <a:ext cx="1233400" cy="1897678"/>
            </a:xfrm>
            <a:custGeom>
              <a:avLst/>
              <a:gdLst/>
              <a:ahLst/>
              <a:cxnLst/>
              <a:rect l="l" t="t" r="r" b="b"/>
              <a:pathLst>
                <a:path w="1233400" h="1897678" extrusionOk="0">
                  <a:moveTo>
                    <a:pt x="636027" y="948839"/>
                  </a:moveTo>
                  <a:cubicBezTo>
                    <a:pt x="636027" y="530634"/>
                    <a:pt x="880128" y="169454"/>
                    <a:pt x="1233609" y="0"/>
                  </a:cubicBezTo>
                  <a:lnTo>
                    <a:pt x="0" y="0"/>
                  </a:lnTo>
                  <a:lnTo>
                    <a:pt x="0" y="1897679"/>
                  </a:lnTo>
                  <a:lnTo>
                    <a:pt x="1233609" y="1897679"/>
                  </a:lnTo>
                  <a:cubicBezTo>
                    <a:pt x="880128" y="1728225"/>
                    <a:pt x="636027" y="1367045"/>
                    <a:pt x="636027" y="948839"/>
                  </a:cubicBez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556676" y="2459954"/>
              <a:ext cx="1231643" cy="1897678"/>
            </a:xfrm>
            <a:custGeom>
              <a:avLst/>
              <a:gdLst/>
              <a:ahLst/>
              <a:cxnLst/>
              <a:rect l="l" t="t" r="r" b="b"/>
              <a:pathLst>
                <a:path w="1231643" h="1897678" extrusionOk="0">
                  <a:moveTo>
                    <a:pt x="0" y="0"/>
                  </a:moveTo>
                  <a:cubicBezTo>
                    <a:pt x="353481" y="169454"/>
                    <a:pt x="597582" y="530634"/>
                    <a:pt x="597582" y="948839"/>
                  </a:cubicBezTo>
                  <a:cubicBezTo>
                    <a:pt x="597582" y="1367045"/>
                    <a:pt x="353481" y="1728225"/>
                    <a:pt x="0" y="1897679"/>
                  </a:cubicBezTo>
                  <a:lnTo>
                    <a:pt x="1231852" y="1897679"/>
                  </a:lnTo>
                  <a:lnTo>
                    <a:pt x="1231852" y="0"/>
                  </a:ln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5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7D37-4131-2D4E-0A40-627881F6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D9C9C-1DBC-DD29-8BE8-B83CDE341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8FD0-22F9-36AB-3C72-1EBA6560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F5F9-7F31-4A5E-971A-DD0416D2374B}" type="datetimeFigureOut">
              <a:rPr lang="en-IN" smtClean="0"/>
              <a:t>12-11-2022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8C3F-C2AE-5B3F-6B57-CF5B0C9A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C9741-D3EF-AC87-C543-36B82033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252600" y="2839867"/>
            <a:ext cx="6367200" cy="68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52600" y="3550967"/>
            <a:ext cx="6367200" cy="4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733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91436" y="2788200"/>
            <a:ext cx="1281600" cy="12816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9935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4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140400" y="940867"/>
            <a:ext cx="6584000" cy="52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1pPr>
            <a:lvl2pPr marL="1219170" lvl="1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2pPr>
            <a:lvl3pPr marL="1828754" lvl="2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3pPr>
            <a:lvl4pPr marL="2438339" lvl="3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4267">
                <a:solidFill>
                  <a:schemeClr val="accent2"/>
                </a:solidFill>
              </a:defRPr>
            </a:lvl4pPr>
            <a:lvl5pPr marL="3047924" lvl="4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5pPr>
            <a:lvl6pPr marL="3657509" lvl="5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6pPr>
            <a:lvl7pPr marL="4267093" lvl="6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4267">
                <a:solidFill>
                  <a:schemeClr val="accent2"/>
                </a:solidFill>
              </a:defRPr>
            </a:lvl7pPr>
            <a:lvl8pPr marL="4876678" lvl="7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4267">
                <a:solidFill>
                  <a:schemeClr val="accent2"/>
                </a:solidFill>
              </a:defRPr>
            </a:lvl8pPr>
            <a:lvl9pPr marL="5486263" lvl="8" indent="-575719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4267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  <p:sp>
        <p:nvSpPr>
          <p:cNvPr id="26" name="Google Shape;26;p4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/>
          <p:nvPr/>
        </p:nvSpPr>
        <p:spPr>
          <a:xfrm>
            <a:off x="-74767" y="943067"/>
            <a:ext cx="84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9600" b="1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r="3175"/>
          <a:stretch/>
        </p:blipFill>
        <p:spPr>
          <a:xfrm>
            <a:off x="7676200" y="1510334"/>
            <a:ext cx="4515800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30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5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5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55964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r="2931"/>
          <a:stretch/>
        </p:blipFill>
        <p:spPr>
          <a:xfrm>
            <a:off x="6788700" y="1510334"/>
            <a:ext cx="5403299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3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858533" y="301200"/>
            <a:ext cx="6255600" cy="62556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" name="Google Shape;43;p6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54520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140400" y="2236000"/>
            <a:ext cx="5452000" cy="36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24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" name="Google Shape;65;p8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1140400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2"/>
          </p:nvPr>
        </p:nvSpPr>
        <p:spPr>
          <a:xfrm>
            <a:off x="3507481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3"/>
          </p:nvPr>
        </p:nvSpPr>
        <p:spPr>
          <a:xfrm>
            <a:off x="5874563" y="1805267"/>
            <a:ext cx="2142000" cy="437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8219034" y="1510334"/>
            <a:ext cx="3972967" cy="4674468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87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9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 rot="10800000">
            <a:off x="-149557" y="8792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" name="Google Shape;78;p9"/>
          <p:cNvGrpSpPr/>
          <p:nvPr/>
        </p:nvGrpSpPr>
        <p:grpSpPr>
          <a:xfrm>
            <a:off x="194412" y="1159882"/>
            <a:ext cx="310032" cy="437693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r="1351"/>
          <a:stretch/>
        </p:blipFill>
        <p:spPr>
          <a:xfrm>
            <a:off x="6997167" y="1510333"/>
            <a:ext cx="5194835" cy="4674467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74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10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0"/>
          <p:cNvSpPr/>
          <p:nvPr/>
        </p:nvSpPr>
        <p:spPr>
          <a:xfrm rot="10800000">
            <a:off x="-149557" y="5503367"/>
            <a:ext cx="999200" cy="999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</a:t>
            </a:r>
            <a:endParaRPr sz="2400"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1140400" y="5816217"/>
            <a:ext cx="9911200" cy="3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  <p:grpSp>
        <p:nvGrpSpPr>
          <p:cNvPr id="90" name="Google Shape;90;p10"/>
          <p:cNvGrpSpPr/>
          <p:nvPr/>
        </p:nvGrpSpPr>
        <p:grpSpPr>
          <a:xfrm>
            <a:off x="194412" y="5783982"/>
            <a:ext cx="310032" cy="437693"/>
            <a:chOff x="7938657" y="1397104"/>
            <a:chExt cx="323850" cy="457200"/>
          </a:xfrm>
        </p:grpSpPr>
        <p:sp>
          <p:nvSpPr>
            <p:cNvPr id="91" name="Google Shape;91;p10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63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7869089" y="989733"/>
            <a:ext cx="5078800" cy="50788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1"/>
          <p:cNvSpPr/>
          <p:nvPr/>
        </p:nvSpPr>
        <p:spPr>
          <a:xfrm>
            <a:off x="10219133" y="408500"/>
            <a:ext cx="2316000" cy="2316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2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0400" y="1805264"/>
            <a:ext cx="64588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71767" y="6307333"/>
            <a:ext cx="465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733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fld id="{C94061C2-9C74-44C7-9E6D-AEF2A626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203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3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B9E4A8C-F124-CADE-96D6-2035E4105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508739"/>
            <a:ext cx="6906908" cy="1840522"/>
          </a:xfrm>
        </p:spPr>
        <p:txBody>
          <a:bodyPr/>
          <a:lstStyle/>
          <a:p>
            <a:r>
              <a:rPr lang="en-IN" sz="5400" b="1" dirty="0">
                <a:ln w="9525">
                  <a:noFill/>
                </a:ln>
                <a:cs typeface="Times New Roman" panose="02020603050405020304" pitchFamily="18" charset="0"/>
              </a:rPr>
              <a:t>Electronic transfer of EHR data to EDC</a:t>
            </a:r>
            <a:br>
              <a:rPr lang="en-IN" sz="4000" dirty="0">
                <a:ln w="9525">
                  <a:noFill/>
                </a:ln>
                <a:cs typeface="Times New Roman" panose="02020603050405020304" pitchFamily="18" charset="0"/>
              </a:rPr>
            </a:br>
            <a:r>
              <a:rPr lang="en-IN" sz="2000" dirty="0">
                <a:ln w="9525">
                  <a:noFill/>
                </a:ln>
                <a:cs typeface="Times New Roman" panose="02020603050405020304" pitchFamily="18" charset="0"/>
              </a:rPr>
              <a:t>Project by whileTruecode: Second Year B.Tech SRM IST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6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57E8684-3A0B-CE71-D3AD-6CA86368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</p:spPr>
        <p:txBody>
          <a:bodyPr/>
          <a:lstStyle/>
          <a:p>
            <a:r>
              <a:rPr lang="en-US" b="1" dirty="0"/>
              <a:t>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1EE1818-0C7C-242C-476B-6401DF3D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400" y="1805267"/>
            <a:ext cx="5596400" cy="4045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Customer segment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Architect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Enhanced BMC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Member roles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Roadmap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Plan of action (POA)</a:t>
            </a:r>
          </a:p>
        </p:txBody>
      </p:sp>
    </p:spTree>
    <p:extLst>
      <p:ext uri="{BB962C8B-B14F-4D97-AF65-F5344CB8AC3E}">
        <p14:creationId xmlns:p14="http://schemas.microsoft.com/office/powerpoint/2010/main" val="212446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CBE8A4-E21A-BBE5-B2B8-6DAF035E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98" y="733217"/>
            <a:ext cx="8802800" cy="999200"/>
          </a:xfrm>
        </p:spPr>
        <p:txBody>
          <a:bodyPr/>
          <a:lstStyle/>
          <a:p>
            <a:r>
              <a:rPr lang="en-US" b="1" dirty="0"/>
              <a:t>Customer Segment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6DBB7E-6AF7-911F-82AF-A90C95BF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398" y="2396223"/>
            <a:ext cx="2142000" cy="4415896"/>
          </a:xfrm>
        </p:spPr>
        <p:txBody>
          <a:bodyPr/>
          <a:lstStyle/>
          <a:p>
            <a:r>
              <a:rPr lang="en-US" b="1" dirty="0">
                <a:solidFill>
                  <a:srgbClr val="0082A9"/>
                </a:solidFill>
              </a:rPr>
              <a:t>Doctors &amp; </a:t>
            </a:r>
            <a:r>
              <a:rPr lang="en-IN" b="1" dirty="0">
                <a:solidFill>
                  <a:srgbClr val="0082A9"/>
                </a:solidFill>
              </a:rPr>
              <a:t>Pharmacist</a:t>
            </a:r>
            <a:r>
              <a:rPr lang="en-US" b="1" dirty="0">
                <a:solidFill>
                  <a:srgbClr val="0082A9"/>
                </a:solidFill>
              </a:rPr>
              <a:t>s</a:t>
            </a:r>
          </a:p>
          <a:p>
            <a:pPr marL="169329" indent="0">
              <a:buNone/>
            </a:pPr>
            <a:r>
              <a:rPr lang="en-US" sz="1600" b="1" dirty="0">
                <a:solidFill>
                  <a:srgbClr val="0082A9"/>
                </a:solidFill>
              </a:rPr>
              <a:t>A.</a:t>
            </a:r>
            <a:r>
              <a:rPr lang="en-US" sz="1600" dirty="0">
                <a:solidFill>
                  <a:srgbClr val="0082A9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Doctors and medical professionals may begin diagnosing the patient more quickly and accurately.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rgbClr val="0082A9"/>
                </a:solidFill>
              </a:rPr>
              <a:t>B.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Since the data is accurate and dependable, pharmacists should not be concerned about giving the incorrect prescription.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204823E-6452-FF6B-5060-813B9B4FB1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07480" y="2396223"/>
            <a:ext cx="2142000" cy="4045473"/>
          </a:xfrm>
        </p:spPr>
        <p:txBody>
          <a:bodyPr/>
          <a:lstStyle/>
          <a:p>
            <a:r>
              <a:rPr lang="en-US" b="1" dirty="0">
                <a:solidFill>
                  <a:srgbClr val="0082A9"/>
                </a:solidFill>
              </a:rPr>
              <a:t>Patients</a:t>
            </a:r>
          </a:p>
          <a:p>
            <a:pPr marL="169329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69329" indent="0">
              <a:buNone/>
            </a:pPr>
            <a:r>
              <a:rPr lang="en-US" sz="1600" b="1" dirty="0">
                <a:solidFill>
                  <a:srgbClr val="0082A9"/>
                </a:solidFill>
              </a:rPr>
              <a:t>A.</a:t>
            </a:r>
            <a:r>
              <a:rPr lang="en-US" sz="1600" dirty="0">
                <a:solidFill>
                  <a:schemeClr val="tx1"/>
                </a:solidFill>
              </a:rPr>
              <a:t> They can find out more about their issue on their own because the healthcare history is readily available.</a:t>
            </a:r>
          </a:p>
          <a:p>
            <a:pPr marL="169329" indent="0">
              <a:buNone/>
            </a:pPr>
            <a:r>
              <a:rPr lang="en-US" sz="1600" b="1" dirty="0">
                <a:solidFill>
                  <a:srgbClr val="0082A9"/>
                </a:solidFill>
              </a:rPr>
              <a:t>B.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This makes it possible for the patient to consult the proper medical specialist.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E0D0061-3157-800F-6523-E18EFD7A0E2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874561" y="2396222"/>
            <a:ext cx="2290561" cy="4045473"/>
          </a:xfrm>
        </p:spPr>
        <p:txBody>
          <a:bodyPr/>
          <a:lstStyle/>
          <a:p>
            <a:r>
              <a:rPr lang="en-US" b="1" dirty="0">
                <a:solidFill>
                  <a:srgbClr val="0082A9"/>
                </a:solidFill>
              </a:rPr>
              <a:t>Researchers</a:t>
            </a:r>
          </a:p>
          <a:p>
            <a:pPr marL="169329" indent="0">
              <a:buNone/>
            </a:pPr>
            <a:endParaRPr lang="en-US" sz="1600" b="1" dirty="0">
              <a:solidFill>
                <a:srgbClr val="0082A9"/>
              </a:solidFill>
            </a:endParaRPr>
          </a:p>
          <a:p>
            <a:pPr marL="169329" indent="0">
              <a:buNone/>
            </a:pPr>
            <a:r>
              <a:rPr lang="en-US" sz="1600" b="1" dirty="0">
                <a:solidFill>
                  <a:srgbClr val="0082A9"/>
                </a:solidFill>
              </a:rPr>
              <a:t>A.</a:t>
            </a:r>
            <a:r>
              <a:rPr lang="en-US" sz="1600" dirty="0">
                <a:solidFill>
                  <a:schemeClr val="tx1"/>
                </a:solidFill>
              </a:rPr>
              <a:t> The patient's privacy is secured since the data is based on zero proof knowledge.</a:t>
            </a:r>
          </a:p>
          <a:p>
            <a:pPr marL="169329" indent="0">
              <a:buNone/>
            </a:pPr>
            <a:r>
              <a:rPr lang="en-US" sz="1600" b="1" dirty="0">
                <a:solidFill>
                  <a:srgbClr val="0082A9"/>
                </a:solidFill>
              </a:rPr>
              <a:t>B.</a:t>
            </a:r>
            <a:r>
              <a:rPr lang="en-US" sz="1600" dirty="0">
                <a:solidFill>
                  <a:schemeClr val="tx1"/>
                </a:solidFill>
              </a:rPr>
              <a:t> Researchers use this anonymous and verified data for their research.</a:t>
            </a:r>
          </a:p>
          <a:p>
            <a:pPr marL="169329" indent="0">
              <a:buNone/>
            </a:pPr>
            <a:r>
              <a:rPr lang="en-US" sz="1600" b="1" dirty="0">
                <a:solidFill>
                  <a:srgbClr val="0082A9"/>
                </a:solidFill>
              </a:rPr>
              <a:t>C. </a:t>
            </a:r>
            <a:r>
              <a:rPr lang="en-US" sz="1600" dirty="0">
                <a:solidFill>
                  <a:schemeClr val="tx1"/>
                </a:solidFill>
              </a:rPr>
              <a:t>To utilize our service, researchers will need to pay a membership.</a:t>
            </a:r>
          </a:p>
          <a:p>
            <a:pPr marL="16932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32ECB-5D85-3D9D-9CF0-6C4C73D1EB4D}"/>
              </a:ext>
            </a:extLst>
          </p:cNvPr>
          <p:cNvSpPr txBox="1"/>
          <p:nvPr/>
        </p:nvSpPr>
        <p:spPr>
          <a:xfrm>
            <a:off x="1140398" y="1543996"/>
            <a:ext cx="6876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News Cycle"/>
              </a:rPr>
              <a:t>Customer segments are the many groupings of individuals or organizations that the company hopes to reach and serve. Our service focuses on three customer segments: </a:t>
            </a:r>
            <a:r>
              <a:rPr lang="en-US" sz="1600" b="1" dirty="0">
                <a:latin typeface="News Cycle"/>
              </a:rPr>
              <a:t>doctors &amp; pharmacists</a:t>
            </a:r>
            <a:r>
              <a:rPr lang="en-US" sz="1600" dirty="0">
                <a:latin typeface="News Cycle"/>
              </a:rPr>
              <a:t>, </a:t>
            </a:r>
            <a:r>
              <a:rPr lang="en-US" sz="1600" b="1" dirty="0">
                <a:latin typeface="News Cycle"/>
              </a:rPr>
              <a:t>patients </a:t>
            </a:r>
            <a:r>
              <a:rPr lang="en-US" sz="1600" dirty="0">
                <a:latin typeface="News Cycle"/>
              </a:rPr>
              <a:t>and </a:t>
            </a:r>
            <a:r>
              <a:rPr lang="en-US" sz="1600" b="1" dirty="0">
                <a:latin typeface="News Cycle"/>
              </a:rPr>
              <a:t>researchers</a:t>
            </a:r>
            <a:r>
              <a:rPr lang="en-US" sz="1600" dirty="0">
                <a:latin typeface="News Cycle"/>
              </a:rPr>
              <a:t>.</a:t>
            </a:r>
            <a:endParaRPr lang="en-IN" sz="1600" dirty="0"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25378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59CED9-945D-B5FA-A4E9-CFFE65F9ECA0}"/>
              </a:ext>
            </a:extLst>
          </p:cNvPr>
          <p:cNvCxnSpPr/>
          <p:nvPr/>
        </p:nvCxnSpPr>
        <p:spPr>
          <a:xfrm>
            <a:off x="4178300" y="817805"/>
            <a:ext cx="3835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:a16="http://schemas.microsoft.com/office/drawing/2014/main" id="{AB2E7913-C442-B65D-D214-7563AD0B5187}"/>
              </a:ext>
            </a:extLst>
          </p:cNvPr>
          <p:cNvSpPr>
            <a:spLocks noGrp="1"/>
          </p:cNvSpPr>
          <p:nvPr/>
        </p:nvSpPr>
        <p:spPr>
          <a:xfrm>
            <a:off x="611426" y="13087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82A9"/>
                </a:solidFill>
                <a:effectLst/>
                <a:uLnTx/>
                <a:uFillTx/>
                <a:latin typeface="Cabin Condensed SemiBold"/>
                <a:ea typeface="+mj-ea"/>
                <a:cs typeface="+mj-cs"/>
                <a:sym typeface="Arial"/>
              </a:rPr>
              <a:t>Business Architecture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01A6A-26A7-2233-4511-21C28B04A3A3}"/>
              </a:ext>
            </a:extLst>
          </p:cNvPr>
          <p:cNvSpPr/>
          <p:nvPr/>
        </p:nvSpPr>
        <p:spPr>
          <a:xfrm>
            <a:off x="2803765" y="999235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A463500-E7E8-3DE2-33CA-C7B4A7713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845"/>
            <a:ext cx="12192000" cy="39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BC28C9-3507-F2DF-0399-61D0C3C5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00" y="879267"/>
            <a:ext cx="8802800" cy="999200"/>
          </a:xfrm>
        </p:spPr>
        <p:txBody>
          <a:bodyPr/>
          <a:lstStyle/>
          <a:p>
            <a:r>
              <a:rPr lang="en-US" b="1" dirty="0"/>
              <a:t>Business Architecture, In Detail: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979EF65-E5B6-09FE-CAA6-B5BD9A722B9C}"/>
              </a:ext>
            </a:extLst>
          </p:cNvPr>
          <p:cNvSpPr>
            <a:spLocks noGrp="1"/>
          </p:cNvSpPr>
          <p:nvPr/>
        </p:nvSpPr>
        <p:spPr>
          <a:xfrm>
            <a:off x="587147" y="1878467"/>
            <a:ext cx="6335291" cy="449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1219170" marR="0" lvl="1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828754" marR="0" lvl="2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2438339" marR="0" lvl="3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3047924" marR="0" lvl="4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3657509" marR="0" lvl="5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4267093" marR="0" lvl="6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4876678" marR="0" lvl="7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5486263" marR="0" lvl="8" indent="-507987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 b="0" i="0" u="none" strike="noStrike" cap="none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r>
              <a:rPr lang="en-GB" sz="1430" b="1" dirty="0">
                <a:solidFill>
                  <a:srgbClr val="0082A9"/>
                </a:solidFill>
              </a:rPr>
              <a:t>NLP:</a:t>
            </a:r>
            <a:r>
              <a:rPr lang="en-GB" sz="1430" b="1" dirty="0">
                <a:solidFill>
                  <a:schemeClr val="tx1"/>
                </a:solidFill>
              </a:rPr>
              <a:t> </a:t>
            </a:r>
            <a:r>
              <a:rPr lang="en-GB" sz="1430" dirty="0">
                <a:solidFill>
                  <a:schemeClr val="tx1"/>
                </a:solidFill>
              </a:rPr>
              <a:t>Using search engine optimization to glean the key terms from the text. Additionally, each non-textual piece of data should be given search qualities and key words before being assigned to the data-lake for effective data organization and access. This aids in maintaining the integrity of data input from any format, leading to increased accuracy. </a:t>
            </a:r>
          </a:p>
          <a:p>
            <a:r>
              <a:rPr lang="en-US" sz="1430" b="1" dirty="0">
                <a:solidFill>
                  <a:srgbClr val="0082A9"/>
                </a:solidFill>
              </a:rPr>
              <a:t>Butterfly optimization algorithm (BOA):</a:t>
            </a:r>
            <a:r>
              <a:rPr lang="en-GB" sz="1430" b="1" dirty="0">
                <a:solidFill>
                  <a:srgbClr val="0082A9"/>
                </a:solidFill>
              </a:rPr>
              <a:t> </a:t>
            </a:r>
            <a:r>
              <a:rPr lang="en-GB" sz="1430" dirty="0">
                <a:solidFill>
                  <a:schemeClr val="tx1"/>
                </a:solidFill>
              </a:rPr>
              <a:t>local optimum trapping; and sluggish convergence speed One of the greatest ways to enhance the performance of metaheuristic algorithms is to use chaotic maps. In the current work, BOA is given a chaotic component, which improves its performance in terms of avoiding local optima and accelerating convergence.</a:t>
            </a:r>
          </a:p>
          <a:p>
            <a:r>
              <a:rPr lang="en-GB" sz="1430" b="1" dirty="0">
                <a:solidFill>
                  <a:srgbClr val="0082A9"/>
                </a:solidFill>
              </a:rPr>
              <a:t>Data-lakes in architecture:</a:t>
            </a:r>
            <a:br>
              <a:rPr lang="en-GB" sz="1430" b="1" dirty="0">
                <a:solidFill>
                  <a:srgbClr val="0082A9"/>
                </a:solidFill>
              </a:rPr>
            </a:br>
            <a:r>
              <a:rPr lang="en-GB" sz="1430" b="1" dirty="0">
                <a:solidFill>
                  <a:srgbClr val="0082A9"/>
                </a:solidFill>
              </a:rPr>
              <a:t>-- </a:t>
            </a:r>
            <a:r>
              <a:rPr lang="en-GB" sz="1430" dirty="0">
                <a:solidFill>
                  <a:schemeClr val="tx1"/>
                </a:solidFill>
              </a:rPr>
              <a:t>Data in EHR is sent to data lakes through NLP for storage processing and   </a:t>
            </a:r>
            <a:br>
              <a:rPr lang="en-GB" sz="1430" dirty="0">
                <a:solidFill>
                  <a:schemeClr val="tx1"/>
                </a:solidFill>
              </a:rPr>
            </a:br>
            <a:r>
              <a:rPr lang="en-GB" sz="1430" dirty="0">
                <a:solidFill>
                  <a:schemeClr val="tx1"/>
                </a:solidFill>
              </a:rPr>
              <a:t>    security.</a:t>
            </a:r>
            <a:br>
              <a:rPr lang="en-GB" sz="1430" dirty="0">
                <a:solidFill>
                  <a:schemeClr val="tx1"/>
                </a:solidFill>
              </a:rPr>
            </a:br>
            <a:r>
              <a:rPr lang="en-GB" sz="1430" b="1" dirty="0">
                <a:solidFill>
                  <a:srgbClr val="0082A9"/>
                </a:solidFill>
              </a:rPr>
              <a:t>--</a:t>
            </a:r>
            <a:r>
              <a:rPr lang="en-GB" sz="1430" dirty="0">
                <a:solidFill>
                  <a:schemeClr val="tx1"/>
                </a:solidFill>
              </a:rPr>
              <a:t> Data lakes reduce time and increase security and accuracy significantly</a:t>
            </a:r>
            <a:br>
              <a:rPr lang="en-GB" sz="1430" dirty="0">
                <a:solidFill>
                  <a:schemeClr val="tx1"/>
                </a:solidFill>
              </a:rPr>
            </a:br>
            <a:r>
              <a:rPr lang="en-GB" sz="1430" b="1" dirty="0">
                <a:solidFill>
                  <a:srgbClr val="0082A9"/>
                </a:solidFill>
              </a:rPr>
              <a:t>--</a:t>
            </a:r>
            <a:r>
              <a:rPr lang="en-GB" sz="1430" dirty="0">
                <a:solidFill>
                  <a:schemeClr val="tx1"/>
                </a:solidFill>
              </a:rPr>
              <a:t> Then, the data in data lake is accessed by EDC through BOA for   </a:t>
            </a:r>
            <a:br>
              <a:rPr lang="en-GB" sz="1430" dirty="0">
                <a:solidFill>
                  <a:schemeClr val="tx1"/>
                </a:solidFill>
              </a:rPr>
            </a:br>
            <a:r>
              <a:rPr lang="en-GB" sz="1430" dirty="0">
                <a:solidFill>
                  <a:schemeClr val="tx1"/>
                </a:solidFill>
              </a:rPr>
              <a:t>    reduction in time.</a:t>
            </a:r>
            <a:endParaRPr lang="en-IN" sz="143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89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59CED9-945D-B5FA-A4E9-CFFE65F9ECA0}"/>
              </a:ext>
            </a:extLst>
          </p:cNvPr>
          <p:cNvCxnSpPr/>
          <p:nvPr/>
        </p:nvCxnSpPr>
        <p:spPr>
          <a:xfrm>
            <a:off x="4178300" y="817805"/>
            <a:ext cx="3835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:a16="http://schemas.microsoft.com/office/drawing/2014/main" id="{AB2E7913-C442-B65D-D214-7563AD0B5187}"/>
              </a:ext>
            </a:extLst>
          </p:cNvPr>
          <p:cNvSpPr>
            <a:spLocks noGrp="1"/>
          </p:cNvSpPr>
          <p:nvPr/>
        </p:nvSpPr>
        <p:spPr>
          <a:xfrm>
            <a:off x="611426" y="13087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82A9"/>
                </a:solidFill>
                <a:latin typeface="Cabin Condensed SemiBold"/>
              </a:rPr>
              <a:t>Enhanced Business Model Canvas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83049F-1436-88F0-25DB-EA95F728F10D}"/>
              </a:ext>
            </a:extLst>
          </p:cNvPr>
          <p:cNvSpPr/>
          <p:nvPr/>
        </p:nvSpPr>
        <p:spPr>
          <a:xfrm>
            <a:off x="609997" y="999235"/>
            <a:ext cx="10972800" cy="5181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367191-9C31-CEA9-41B1-F36AEFC3B5A2}"/>
              </a:ext>
            </a:extLst>
          </p:cNvPr>
          <p:cNvSpPr/>
          <p:nvPr/>
        </p:nvSpPr>
        <p:spPr>
          <a:xfrm>
            <a:off x="609203" y="999235"/>
            <a:ext cx="2194562" cy="3581400"/>
          </a:xfrm>
          <a:prstGeom prst="rect">
            <a:avLst/>
          </a:prstGeom>
          <a:solidFill>
            <a:srgbClr val="0082A9">
              <a:alpha val="20000"/>
            </a:srgb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latin typeface="News Cycl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701A6A-26A7-2233-4511-21C28B04A3A3}"/>
              </a:ext>
            </a:extLst>
          </p:cNvPr>
          <p:cNvSpPr/>
          <p:nvPr/>
        </p:nvSpPr>
        <p:spPr>
          <a:xfrm>
            <a:off x="2803765" y="999235"/>
            <a:ext cx="2194562" cy="18034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6233E-D5BF-EF43-E863-059238BB1464}"/>
              </a:ext>
            </a:extLst>
          </p:cNvPr>
          <p:cNvSpPr/>
          <p:nvPr/>
        </p:nvSpPr>
        <p:spPr>
          <a:xfrm>
            <a:off x="4999904" y="999235"/>
            <a:ext cx="2194562" cy="3581400"/>
          </a:xfrm>
          <a:prstGeom prst="rect">
            <a:avLst/>
          </a:prstGeom>
          <a:solidFill>
            <a:srgbClr val="0082A9">
              <a:alpha val="60000"/>
            </a:srgb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B0C9A-7667-91B6-73CB-BA69F7294002}"/>
              </a:ext>
            </a:extLst>
          </p:cNvPr>
          <p:cNvSpPr/>
          <p:nvPr/>
        </p:nvSpPr>
        <p:spPr>
          <a:xfrm>
            <a:off x="9389029" y="999235"/>
            <a:ext cx="2194562" cy="3581400"/>
          </a:xfrm>
          <a:prstGeom prst="rect">
            <a:avLst/>
          </a:prstGeom>
          <a:solidFill>
            <a:srgbClr val="0082A9">
              <a:alpha val="60000"/>
            </a:srgb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758F3-5DE7-1388-63F1-EA3A0A667F08}"/>
              </a:ext>
            </a:extLst>
          </p:cNvPr>
          <p:cNvSpPr/>
          <p:nvPr/>
        </p:nvSpPr>
        <p:spPr>
          <a:xfrm>
            <a:off x="2803765" y="2802635"/>
            <a:ext cx="2194562" cy="1778000"/>
          </a:xfrm>
          <a:prstGeom prst="rect">
            <a:avLst/>
          </a:prstGeom>
          <a:solidFill>
            <a:srgbClr val="0082A9">
              <a:alpha val="20000"/>
            </a:srgb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E84AA-F6CF-C622-FE3D-5CDD3F31F6E8}"/>
              </a:ext>
            </a:extLst>
          </p:cNvPr>
          <p:cNvSpPr/>
          <p:nvPr/>
        </p:nvSpPr>
        <p:spPr>
          <a:xfrm>
            <a:off x="7195458" y="999235"/>
            <a:ext cx="2194562" cy="1803400"/>
          </a:xfrm>
          <a:prstGeom prst="rect">
            <a:avLst/>
          </a:prstGeom>
          <a:solidFill>
            <a:srgbClr val="0082A9">
              <a:alpha val="20000"/>
            </a:srgb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7CE29-DF41-9E46-52E2-F086B9BEF126}"/>
              </a:ext>
            </a:extLst>
          </p:cNvPr>
          <p:cNvSpPr/>
          <p:nvPr/>
        </p:nvSpPr>
        <p:spPr>
          <a:xfrm>
            <a:off x="7195458" y="2802635"/>
            <a:ext cx="2194562" cy="17780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71DC0-D5F8-1AF2-77C1-03A911BFC7E2}"/>
              </a:ext>
            </a:extLst>
          </p:cNvPr>
          <p:cNvSpPr/>
          <p:nvPr/>
        </p:nvSpPr>
        <p:spPr>
          <a:xfrm>
            <a:off x="609203" y="4580635"/>
            <a:ext cx="5487194" cy="1600200"/>
          </a:xfrm>
          <a:prstGeom prst="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6BD71-C629-EAC0-D404-66CE6C546BD2}"/>
              </a:ext>
            </a:extLst>
          </p:cNvPr>
          <p:cNvSpPr/>
          <p:nvPr/>
        </p:nvSpPr>
        <p:spPr>
          <a:xfrm>
            <a:off x="6095603" y="4580635"/>
            <a:ext cx="5487194" cy="1600200"/>
          </a:xfrm>
          <a:prstGeom prst="rect">
            <a:avLst/>
          </a:prstGeom>
          <a:solidFill>
            <a:srgbClr val="0082A9">
              <a:alpha val="20000"/>
            </a:srgbClr>
          </a:solid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0741BBFE-3983-40D8-CC57-6B9108A12D2A}"/>
              </a:ext>
            </a:extLst>
          </p:cNvPr>
          <p:cNvSpPr txBox="1"/>
          <p:nvPr/>
        </p:nvSpPr>
        <p:spPr>
          <a:xfrm>
            <a:off x="777637" y="1117742"/>
            <a:ext cx="1923099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Key 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Partners</a:t>
            </a:r>
          </a:p>
          <a:p>
            <a:endParaRPr lang="en-US" sz="1800" b="1" dirty="0">
              <a:solidFill>
                <a:schemeClr val="accent2">
                  <a:lumMod val="50000"/>
                </a:schemeClr>
              </a:solidFill>
              <a:latin typeface="Cabin Condensed SemiBold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ews Cycle"/>
              </a:rPr>
              <a:t>SRM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ews Cycle"/>
              </a:rPr>
              <a:t>Healthcare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ews Cycle"/>
              </a:rPr>
              <a:t>Cloud service providers</a:t>
            </a:r>
          </a:p>
          <a:p>
            <a:endParaRPr lang="en-US" sz="1800" b="1" dirty="0">
              <a:solidFill>
                <a:schemeClr val="accent2">
                  <a:lumMod val="50000"/>
                </a:schemeClr>
              </a:solidFill>
              <a:latin typeface="Cabin Condensed SemiBold"/>
              <a:cs typeface="Arial" pitchFamily="34" charset="0"/>
            </a:endParaRP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D481C75C-831D-22B3-9DE0-749F9CB1907A}"/>
              </a:ext>
            </a:extLst>
          </p:cNvPr>
          <p:cNvSpPr txBox="1"/>
          <p:nvPr/>
        </p:nvSpPr>
        <p:spPr>
          <a:xfrm>
            <a:off x="2972198" y="1117742"/>
            <a:ext cx="1891158" cy="15850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Key Activities</a:t>
            </a:r>
          </a:p>
          <a:p>
            <a:endParaRPr lang="en-US" sz="1600" b="1" dirty="0">
              <a:solidFill>
                <a:schemeClr val="accent2">
                  <a:lumMod val="50000"/>
                </a:schemeClr>
              </a:solidFill>
              <a:latin typeface="Cabin Condensed SemiBold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  <a:t>Improve time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  <a:t>Increase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  <a:t>Avoid re-verification of data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6E917D7F-9871-FA56-7A2F-29F59C9FF97F}"/>
              </a:ext>
            </a:extLst>
          </p:cNvPr>
          <p:cNvSpPr txBox="1"/>
          <p:nvPr/>
        </p:nvSpPr>
        <p:spPr>
          <a:xfrm>
            <a:off x="5156281" y="1117742"/>
            <a:ext cx="1960793" cy="286232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Value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>
                  <a:lumMod val="50000"/>
                </a:schemeClr>
              </a:solidFill>
              <a:latin typeface="News Cycle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  <a:t>Works with all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  <a:t>kind of EHR and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  <a:t>EDC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  <a:t>Improved time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  <a:t>efficiency and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  <a:t>accuracy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latin typeface="News Cycle"/>
                <a:cs typeface="Arial" pitchFamily="34" charset="0"/>
              </a:rPr>
            </a:br>
            <a:endParaRPr lang="en-US" sz="1800" dirty="0">
              <a:solidFill>
                <a:schemeClr val="accent2">
                  <a:lumMod val="50000"/>
                </a:schemeClr>
              </a:solidFill>
              <a:latin typeface="News Cycle"/>
              <a:cs typeface="Arial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46570697-AFA3-57D3-B409-65C2364FB1F5}"/>
              </a:ext>
            </a:extLst>
          </p:cNvPr>
          <p:cNvSpPr txBox="1"/>
          <p:nvPr/>
        </p:nvSpPr>
        <p:spPr>
          <a:xfrm>
            <a:off x="7330837" y="1117742"/>
            <a:ext cx="1818511" cy="190821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Customer 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ews Cycle"/>
              </a:rPr>
              <a:t>Time saving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ews Cycle"/>
              </a:rPr>
              <a:t>Data abundancy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ews Cycle"/>
              </a:rPr>
              <a:t>Organised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ews Cycle"/>
              </a:rPr>
              <a:t>Easy access.</a:t>
            </a:r>
          </a:p>
          <a:p>
            <a:endParaRPr lang="en-US" sz="1800" b="1" dirty="0">
              <a:solidFill>
                <a:schemeClr val="accent2">
                  <a:lumMod val="50000"/>
                </a:schemeClr>
              </a:solidFill>
              <a:latin typeface="Cabin Condensed SemiBold"/>
              <a:cs typeface="Arial" pitchFamily="34" charset="0"/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3477BB9D-E3B2-3D22-CE78-D2D6E770515A}"/>
              </a:ext>
            </a:extLst>
          </p:cNvPr>
          <p:cNvSpPr txBox="1"/>
          <p:nvPr/>
        </p:nvSpPr>
        <p:spPr>
          <a:xfrm>
            <a:off x="9526569" y="1117742"/>
            <a:ext cx="1943321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Customer 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News Cyc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News Cyc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News Cycle"/>
              </a:rPr>
              <a:t>Doctors &amp; Pharmacists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News Cycle"/>
              </a:rPr>
              <a:t>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News Cycle"/>
              </a:rPr>
              <a:t>Researchers</a:t>
            </a:r>
          </a:p>
          <a:p>
            <a:endParaRPr lang="en-US" sz="1800" b="1" dirty="0">
              <a:solidFill>
                <a:schemeClr val="accent2">
                  <a:lumMod val="50000"/>
                </a:schemeClr>
              </a:solidFill>
              <a:latin typeface="Cabin Condensed SemiBold"/>
              <a:cs typeface="Arial" pitchFamily="34" charset="0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5B3CA7D1-F2BB-A7EA-4711-906F02F5C105}"/>
              </a:ext>
            </a:extLst>
          </p:cNvPr>
          <p:cNvSpPr txBox="1"/>
          <p:nvPr/>
        </p:nvSpPr>
        <p:spPr>
          <a:xfrm>
            <a:off x="2871321" y="2933504"/>
            <a:ext cx="1642501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Key Resources</a:t>
            </a:r>
          </a:p>
          <a:p>
            <a:endParaRPr lang="en-US" sz="1800" b="1" dirty="0">
              <a:solidFill>
                <a:schemeClr val="accent2">
                  <a:lumMod val="50000"/>
                </a:schemeClr>
              </a:solidFill>
              <a:latin typeface="Cabin Condensed SemiBold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ews Cycle"/>
                <a:cs typeface="Arial" pitchFamily="34" charset="0"/>
              </a:rPr>
              <a:t>SRM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News Cycle"/>
                <a:cs typeface="Arial" pitchFamily="34" charset="0"/>
              </a:rPr>
              <a:t>Healthcare </a:t>
            </a:r>
            <a:br>
              <a:rPr lang="en-US" sz="1600" dirty="0">
                <a:latin typeface="News Cycle"/>
                <a:cs typeface="Arial" pitchFamily="34" charset="0"/>
              </a:rPr>
            </a:br>
            <a:r>
              <a:rPr lang="en-US" sz="1600" dirty="0">
                <a:latin typeface="News Cycle"/>
                <a:cs typeface="Arial" pitchFamily="34" charset="0"/>
              </a:rPr>
              <a:t>industries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A119B0A7-6976-0FA4-9F67-8599A0A2DA37}"/>
              </a:ext>
            </a:extLst>
          </p:cNvPr>
          <p:cNvSpPr txBox="1"/>
          <p:nvPr/>
        </p:nvSpPr>
        <p:spPr>
          <a:xfrm>
            <a:off x="7332009" y="2901994"/>
            <a:ext cx="153356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News Cyc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News Cycle"/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News Cycle"/>
              </a:rPr>
              <a:t>Website</a:t>
            </a: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7B6C8C9A-492A-5147-F688-9D8E2745F372}"/>
              </a:ext>
            </a:extLst>
          </p:cNvPr>
          <p:cNvSpPr txBox="1"/>
          <p:nvPr/>
        </p:nvSpPr>
        <p:spPr>
          <a:xfrm>
            <a:off x="762397" y="4714223"/>
            <a:ext cx="2308645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Cost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System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Database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Cloud services cost.</a:t>
            </a:r>
            <a:endParaRPr lang="en-US" sz="1600" b="1" dirty="0">
              <a:latin typeface="Cabin Condensed SemiBold"/>
              <a:cs typeface="Arial" pitchFamily="34" charset="0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C901FF9-CB1B-443D-F414-6DC027EBF4D1}"/>
              </a:ext>
            </a:extLst>
          </p:cNvPr>
          <p:cNvSpPr txBox="1"/>
          <p:nvPr/>
        </p:nvSpPr>
        <p:spPr>
          <a:xfrm>
            <a:off x="6244392" y="4714223"/>
            <a:ext cx="3220753" cy="135421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abin Condensed SemiBold"/>
                <a:cs typeface="Arial" pitchFamily="34" charset="0"/>
              </a:rPr>
              <a:t>Revenue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Hospitals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Health care 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Doctors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Customer subscription service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E1249A-8A7F-2DA4-9734-8560086B3166}"/>
              </a:ext>
            </a:extLst>
          </p:cNvPr>
          <p:cNvGrpSpPr/>
          <p:nvPr/>
        </p:nvGrpSpPr>
        <p:grpSpPr>
          <a:xfrm>
            <a:off x="2286397" y="1227835"/>
            <a:ext cx="308475" cy="326848"/>
            <a:chOff x="5884863" y="0"/>
            <a:chExt cx="506413" cy="536576"/>
          </a:xfrm>
          <a:solidFill>
            <a:schemeClr val="accent2"/>
          </a:solidFill>
        </p:grpSpPr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D74DCF5-EC4A-33A7-FE89-8DCCBD2C8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1" y="0"/>
              <a:ext cx="333375" cy="3714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44" y="3"/>
                </a:cxn>
                <a:cxn ang="0">
                  <a:pos x="165" y="12"/>
                </a:cxn>
                <a:cxn ang="0">
                  <a:pos x="182" y="25"/>
                </a:cxn>
                <a:cxn ang="0">
                  <a:pos x="185" y="28"/>
                </a:cxn>
                <a:cxn ang="0">
                  <a:pos x="199" y="46"/>
                </a:cxn>
                <a:cxn ang="0">
                  <a:pos x="207" y="67"/>
                </a:cxn>
                <a:cxn ang="0">
                  <a:pos x="210" y="88"/>
                </a:cxn>
                <a:cxn ang="0">
                  <a:pos x="208" y="105"/>
                </a:cxn>
                <a:cxn ang="0">
                  <a:pos x="203" y="121"/>
                </a:cxn>
                <a:cxn ang="0">
                  <a:pos x="195" y="135"/>
                </a:cxn>
                <a:cxn ang="0">
                  <a:pos x="185" y="148"/>
                </a:cxn>
                <a:cxn ang="0">
                  <a:pos x="124" y="210"/>
                </a:cxn>
                <a:cxn ang="0">
                  <a:pos x="105" y="224"/>
                </a:cxn>
                <a:cxn ang="0">
                  <a:pos x="86" y="232"/>
                </a:cxn>
                <a:cxn ang="0">
                  <a:pos x="63" y="234"/>
                </a:cxn>
                <a:cxn ang="0">
                  <a:pos x="42" y="232"/>
                </a:cxn>
                <a:cxn ang="0">
                  <a:pos x="21" y="223"/>
                </a:cxn>
                <a:cxn ang="0">
                  <a:pos x="3" y="210"/>
                </a:cxn>
                <a:cxn ang="0">
                  <a:pos x="0" y="207"/>
                </a:cxn>
                <a:cxn ang="0">
                  <a:pos x="38" y="170"/>
                </a:cxn>
                <a:cxn ang="0">
                  <a:pos x="41" y="173"/>
                </a:cxn>
                <a:cxn ang="0">
                  <a:pos x="51" y="179"/>
                </a:cxn>
                <a:cxn ang="0">
                  <a:pos x="63" y="182"/>
                </a:cxn>
                <a:cxn ang="0">
                  <a:pos x="76" y="179"/>
                </a:cxn>
                <a:cxn ang="0">
                  <a:pos x="87" y="173"/>
                </a:cxn>
                <a:cxn ang="0">
                  <a:pos x="148" y="111"/>
                </a:cxn>
                <a:cxn ang="0">
                  <a:pos x="154" y="101"/>
                </a:cxn>
                <a:cxn ang="0">
                  <a:pos x="157" y="88"/>
                </a:cxn>
                <a:cxn ang="0">
                  <a:pos x="154" y="76"/>
                </a:cxn>
                <a:cxn ang="0">
                  <a:pos x="148" y="66"/>
                </a:cxn>
                <a:cxn ang="0">
                  <a:pos x="145" y="63"/>
                </a:cxn>
                <a:cxn ang="0">
                  <a:pos x="134" y="56"/>
                </a:cxn>
                <a:cxn ang="0">
                  <a:pos x="123" y="54"/>
                </a:cxn>
                <a:cxn ang="0">
                  <a:pos x="109" y="56"/>
                </a:cxn>
                <a:cxn ang="0">
                  <a:pos x="99" y="63"/>
                </a:cxn>
                <a:cxn ang="0">
                  <a:pos x="74" y="88"/>
                </a:cxn>
                <a:cxn ang="0">
                  <a:pos x="65" y="93"/>
                </a:cxn>
                <a:cxn ang="0">
                  <a:pos x="55" y="96"/>
                </a:cxn>
                <a:cxn ang="0">
                  <a:pos x="46" y="93"/>
                </a:cxn>
                <a:cxn ang="0">
                  <a:pos x="37" y="88"/>
                </a:cxn>
                <a:cxn ang="0">
                  <a:pos x="32" y="79"/>
                </a:cxn>
                <a:cxn ang="0">
                  <a:pos x="29" y="69"/>
                </a:cxn>
                <a:cxn ang="0">
                  <a:pos x="32" y="59"/>
                </a:cxn>
                <a:cxn ang="0">
                  <a:pos x="37" y="51"/>
                </a:cxn>
                <a:cxn ang="0">
                  <a:pos x="62" y="25"/>
                </a:cxn>
                <a:cxn ang="0">
                  <a:pos x="79" y="12"/>
                </a:cxn>
                <a:cxn ang="0">
                  <a:pos x="100" y="3"/>
                </a:cxn>
                <a:cxn ang="0">
                  <a:pos x="123" y="0"/>
                </a:cxn>
              </a:cxnLst>
              <a:rect l="0" t="0" r="r" b="b"/>
              <a:pathLst>
                <a:path w="210" h="234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BC98E258-5084-6AF8-085D-3C95A6656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863" y="166688"/>
              <a:ext cx="331788" cy="369888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71" y="4"/>
                </a:cxn>
                <a:cxn ang="0">
                  <a:pos x="195" y="14"/>
                </a:cxn>
                <a:cxn ang="0">
                  <a:pos x="200" y="17"/>
                </a:cxn>
                <a:cxn ang="0">
                  <a:pos x="201" y="19"/>
                </a:cxn>
                <a:cxn ang="0">
                  <a:pos x="209" y="27"/>
                </a:cxn>
                <a:cxn ang="0">
                  <a:pos x="172" y="64"/>
                </a:cxn>
                <a:cxn ang="0">
                  <a:pos x="170" y="61"/>
                </a:cxn>
                <a:cxn ang="0">
                  <a:pos x="159" y="55"/>
                </a:cxn>
                <a:cxn ang="0">
                  <a:pos x="146" y="52"/>
                </a:cxn>
                <a:cxn ang="0">
                  <a:pos x="134" y="55"/>
                </a:cxn>
                <a:cxn ang="0">
                  <a:pos x="123" y="61"/>
                </a:cxn>
                <a:cxn ang="0">
                  <a:pos x="61" y="123"/>
                </a:cxn>
                <a:cxn ang="0">
                  <a:pos x="55" y="133"/>
                </a:cxn>
                <a:cxn ang="0">
                  <a:pos x="52" y="145"/>
                </a:cxn>
                <a:cxn ang="0">
                  <a:pos x="55" y="158"/>
                </a:cxn>
                <a:cxn ang="0">
                  <a:pos x="61" y="169"/>
                </a:cxn>
                <a:cxn ang="0">
                  <a:pos x="64" y="171"/>
                </a:cxn>
                <a:cxn ang="0">
                  <a:pos x="75" y="178"/>
                </a:cxn>
                <a:cxn ang="0">
                  <a:pos x="88" y="181"/>
                </a:cxn>
                <a:cxn ang="0">
                  <a:pos x="100" y="178"/>
                </a:cxn>
                <a:cxn ang="0">
                  <a:pos x="110" y="171"/>
                </a:cxn>
                <a:cxn ang="0">
                  <a:pos x="137" y="145"/>
                </a:cxn>
                <a:cxn ang="0">
                  <a:pos x="146" y="139"/>
                </a:cxn>
                <a:cxn ang="0">
                  <a:pos x="155" y="137"/>
                </a:cxn>
                <a:cxn ang="0">
                  <a:pos x="166" y="139"/>
                </a:cxn>
                <a:cxn ang="0">
                  <a:pos x="174" y="145"/>
                </a:cxn>
                <a:cxn ang="0">
                  <a:pos x="180" y="154"/>
                </a:cxn>
                <a:cxn ang="0">
                  <a:pos x="181" y="163"/>
                </a:cxn>
                <a:cxn ang="0">
                  <a:pos x="180" y="173"/>
                </a:cxn>
                <a:cxn ang="0">
                  <a:pos x="174" y="182"/>
                </a:cxn>
                <a:cxn ang="0">
                  <a:pos x="147" y="208"/>
                </a:cxn>
                <a:cxn ang="0">
                  <a:pos x="129" y="222"/>
                </a:cxn>
                <a:cxn ang="0">
                  <a:pos x="109" y="230"/>
                </a:cxn>
                <a:cxn ang="0">
                  <a:pos x="88" y="233"/>
                </a:cxn>
                <a:cxn ang="0">
                  <a:pos x="71" y="232"/>
                </a:cxn>
                <a:cxn ang="0">
                  <a:pos x="55" y="226"/>
                </a:cxn>
                <a:cxn ang="0">
                  <a:pos x="40" y="218"/>
                </a:cxn>
                <a:cxn ang="0">
                  <a:pos x="27" y="208"/>
                </a:cxn>
                <a:cxn ang="0">
                  <a:pos x="25" y="205"/>
                </a:cxn>
                <a:cxn ang="0">
                  <a:pos x="14" y="192"/>
                </a:cxn>
                <a:cxn ang="0">
                  <a:pos x="6" y="178"/>
                </a:cxn>
                <a:cxn ang="0">
                  <a:pos x="1" y="162"/>
                </a:cxn>
                <a:cxn ang="0">
                  <a:pos x="0" y="145"/>
                </a:cxn>
                <a:cxn ang="0">
                  <a:pos x="2" y="124"/>
                </a:cxn>
                <a:cxn ang="0">
                  <a:pos x="10" y="103"/>
                </a:cxn>
                <a:cxn ang="0">
                  <a:pos x="25" y="85"/>
                </a:cxn>
                <a:cxn ang="0">
                  <a:pos x="85" y="25"/>
                </a:cxn>
                <a:cxn ang="0">
                  <a:pos x="104" y="10"/>
                </a:cxn>
                <a:cxn ang="0">
                  <a:pos x="125" y="2"/>
                </a:cxn>
                <a:cxn ang="0">
                  <a:pos x="146" y="0"/>
                </a:cxn>
              </a:cxnLst>
              <a:rect l="0" t="0" r="r" b="b"/>
              <a:pathLst>
                <a:path w="209" h="233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8" name="Freeform 15">
            <a:extLst>
              <a:ext uri="{FF2B5EF4-FFF2-40B4-BE49-F238E27FC236}">
                <a16:creationId xmlns:a16="http://schemas.microsoft.com/office/drawing/2014/main" id="{FE234893-9040-6638-ABE3-661A135AFA1E}"/>
              </a:ext>
            </a:extLst>
          </p:cNvPr>
          <p:cNvSpPr>
            <a:spLocks noEditPoints="1"/>
          </p:cNvSpPr>
          <p:nvPr/>
        </p:nvSpPr>
        <p:spPr bwMode="auto">
          <a:xfrm>
            <a:off x="6677861" y="1227835"/>
            <a:ext cx="325881" cy="322013"/>
          </a:xfrm>
          <a:custGeom>
            <a:avLst/>
            <a:gdLst/>
            <a:ahLst/>
            <a:cxnLst>
              <a:cxn ang="0">
                <a:pos x="306" y="190"/>
              </a:cxn>
              <a:cxn ang="0">
                <a:pos x="178" y="333"/>
              </a:cxn>
              <a:cxn ang="0">
                <a:pos x="31" y="190"/>
              </a:cxn>
              <a:cxn ang="0">
                <a:pos x="159" y="333"/>
              </a:cxn>
              <a:cxn ang="0">
                <a:pos x="31" y="190"/>
              </a:cxn>
              <a:cxn ang="0">
                <a:pos x="228" y="25"/>
              </a:cxn>
              <a:cxn ang="0">
                <a:pos x="198" y="50"/>
              </a:cxn>
              <a:cxn ang="0">
                <a:pos x="182" y="86"/>
              </a:cxn>
              <a:cxn ang="0">
                <a:pos x="231" y="71"/>
              </a:cxn>
              <a:cxn ang="0">
                <a:pos x="255" y="54"/>
              </a:cxn>
              <a:cxn ang="0">
                <a:pos x="260" y="40"/>
              </a:cxn>
              <a:cxn ang="0">
                <a:pos x="255" y="29"/>
              </a:cxn>
              <a:cxn ang="0">
                <a:pos x="248" y="25"/>
              </a:cxn>
              <a:cxn ang="0">
                <a:pos x="239" y="23"/>
              </a:cxn>
              <a:cxn ang="0">
                <a:pos x="90" y="25"/>
              </a:cxn>
              <a:cxn ang="0">
                <a:pos x="78" y="34"/>
              </a:cxn>
              <a:cxn ang="0">
                <a:pos x="74" y="42"/>
              </a:cxn>
              <a:cxn ang="0">
                <a:pos x="75" y="51"/>
              </a:cxn>
              <a:cxn ang="0">
                <a:pos x="85" y="63"/>
              </a:cxn>
              <a:cxn ang="0">
                <a:pos x="104" y="75"/>
              </a:cxn>
              <a:cxn ang="0">
                <a:pos x="155" y="84"/>
              </a:cxn>
              <a:cxn ang="0">
                <a:pos x="139" y="50"/>
              </a:cxn>
              <a:cxn ang="0">
                <a:pos x="119" y="30"/>
              </a:cxn>
              <a:cxn ang="0">
                <a:pos x="98" y="23"/>
              </a:cxn>
              <a:cxn ang="0">
                <a:pos x="98" y="0"/>
              </a:cxn>
              <a:cxn ang="0">
                <a:pos x="132" y="10"/>
              </a:cxn>
              <a:cxn ang="0">
                <a:pos x="157" y="37"/>
              </a:cxn>
              <a:cxn ang="0">
                <a:pos x="164" y="46"/>
              </a:cxn>
              <a:cxn ang="0">
                <a:pos x="169" y="55"/>
              </a:cxn>
              <a:cxn ang="0">
                <a:pos x="185" y="29"/>
              </a:cxn>
              <a:cxn ang="0">
                <a:pos x="222" y="3"/>
              </a:cxn>
              <a:cxn ang="0">
                <a:pos x="256" y="3"/>
              </a:cxn>
              <a:cxn ang="0">
                <a:pos x="280" y="23"/>
              </a:cxn>
              <a:cxn ang="0">
                <a:pos x="281" y="55"/>
              </a:cxn>
              <a:cxn ang="0">
                <a:pos x="259" y="82"/>
              </a:cxn>
              <a:cxn ang="0">
                <a:pos x="244" y="90"/>
              </a:cxn>
              <a:cxn ang="0">
                <a:pos x="326" y="92"/>
              </a:cxn>
              <a:cxn ang="0">
                <a:pos x="337" y="107"/>
              </a:cxn>
              <a:cxn ang="0">
                <a:pos x="178" y="168"/>
              </a:cxn>
              <a:cxn ang="0">
                <a:pos x="159" y="90"/>
              </a:cxn>
              <a:cxn ang="0">
                <a:pos x="0" y="168"/>
              </a:cxn>
              <a:cxn ang="0">
                <a:pos x="2" y="102"/>
              </a:cxn>
              <a:cxn ang="0">
                <a:pos x="7" y="94"/>
              </a:cxn>
              <a:cxn ang="0">
                <a:pos x="17" y="90"/>
              </a:cxn>
              <a:cxn ang="0">
                <a:pos x="69" y="80"/>
              </a:cxn>
              <a:cxn ang="0">
                <a:pos x="52" y="56"/>
              </a:cxn>
              <a:cxn ang="0">
                <a:pos x="53" y="33"/>
              </a:cxn>
              <a:cxn ang="0">
                <a:pos x="66" y="13"/>
              </a:cxn>
              <a:cxn ang="0">
                <a:pos x="98" y="0"/>
              </a:cxn>
            </a:cxnLst>
            <a:rect l="0" t="0" r="r" b="b"/>
            <a:pathLst>
              <a:path w="337" h="333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F874E8F-2F8C-B0EE-0255-F1DE1BFB228E}"/>
              </a:ext>
            </a:extLst>
          </p:cNvPr>
          <p:cNvSpPr>
            <a:spLocks/>
          </p:cNvSpPr>
          <p:nvPr/>
        </p:nvSpPr>
        <p:spPr bwMode="auto">
          <a:xfrm>
            <a:off x="8895869" y="1227835"/>
            <a:ext cx="320078" cy="274629"/>
          </a:xfrm>
          <a:custGeom>
            <a:avLst/>
            <a:gdLst/>
            <a:ahLst/>
            <a:cxnLst>
              <a:cxn ang="0">
                <a:pos x="69" y="0"/>
              </a:cxn>
              <a:cxn ang="0">
                <a:pos x="92" y="0"/>
              </a:cxn>
              <a:cxn ang="0">
                <a:pos x="113" y="4"/>
              </a:cxn>
              <a:cxn ang="0">
                <a:pos x="133" y="14"/>
              </a:cxn>
              <a:cxn ang="0">
                <a:pos x="150" y="29"/>
              </a:cxn>
              <a:cxn ang="0">
                <a:pos x="162" y="48"/>
              </a:cxn>
              <a:cxn ang="0">
                <a:pos x="164" y="53"/>
              </a:cxn>
              <a:cxn ang="0">
                <a:pos x="166" y="59"/>
              </a:cxn>
              <a:cxn ang="0">
                <a:pos x="168" y="48"/>
              </a:cxn>
              <a:cxn ang="0">
                <a:pos x="182" y="29"/>
              </a:cxn>
              <a:cxn ang="0">
                <a:pos x="197" y="14"/>
              </a:cxn>
              <a:cxn ang="0">
                <a:pos x="217" y="4"/>
              </a:cxn>
              <a:cxn ang="0">
                <a:pos x="238" y="0"/>
              </a:cxn>
              <a:cxn ang="0">
                <a:pos x="261" y="0"/>
              </a:cxn>
              <a:cxn ang="0">
                <a:pos x="282" y="8"/>
              </a:cxn>
              <a:cxn ang="0">
                <a:pos x="302" y="19"/>
              </a:cxn>
              <a:cxn ang="0">
                <a:pos x="316" y="36"/>
              </a:cxn>
              <a:cxn ang="0">
                <a:pos x="327" y="55"/>
              </a:cxn>
              <a:cxn ang="0">
                <a:pos x="331" y="76"/>
              </a:cxn>
              <a:cxn ang="0">
                <a:pos x="329" y="98"/>
              </a:cxn>
              <a:cxn ang="0">
                <a:pos x="323" y="120"/>
              </a:cxn>
              <a:cxn ang="0">
                <a:pos x="316" y="131"/>
              </a:cxn>
              <a:cxn ang="0">
                <a:pos x="306" y="145"/>
              </a:cxn>
              <a:cxn ang="0">
                <a:pos x="294" y="159"/>
              </a:cxn>
              <a:cxn ang="0">
                <a:pos x="278" y="175"/>
              </a:cxn>
              <a:cxn ang="0">
                <a:pos x="262" y="192"/>
              </a:cxn>
              <a:cxn ang="0">
                <a:pos x="228" y="226"/>
              </a:cxn>
              <a:cxn ang="0">
                <a:pos x="212" y="241"/>
              </a:cxn>
              <a:cxn ang="0">
                <a:pos x="197" y="255"/>
              </a:cxn>
              <a:cxn ang="0">
                <a:pos x="184" y="267"/>
              </a:cxn>
              <a:cxn ang="0">
                <a:pos x="175" y="276"/>
              </a:cxn>
              <a:cxn ang="0">
                <a:pos x="168" y="281"/>
              </a:cxn>
              <a:cxn ang="0">
                <a:pos x="166" y="284"/>
              </a:cxn>
              <a:cxn ang="0">
                <a:pos x="163" y="281"/>
              </a:cxn>
              <a:cxn ang="0">
                <a:pos x="157" y="276"/>
              </a:cxn>
              <a:cxn ang="0">
                <a:pos x="147" y="267"/>
              </a:cxn>
              <a:cxn ang="0">
                <a:pos x="134" y="255"/>
              </a:cxn>
              <a:cxn ang="0">
                <a:pos x="102" y="226"/>
              </a:cxn>
              <a:cxn ang="0">
                <a:pos x="68" y="192"/>
              </a:cxn>
              <a:cxn ang="0">
                <a:pos x="52" y="175"/>
              </a:cxn>
              <a:cxn ang="0">
                <a:pos x="37" y="159"/>
              </a:cxn>
              <a:cxn ang="0">
                <a:pos x="25" y="145"/>
              </a:cxn>
              <a:cxn ang="0">
                <a:pos x="14" y="131"/>
              </a:cxn>
              <a:cxn ang="0">
                <a:pos x="8" y="120"/>
              </a:cxn>
              <a:cxn ang="0">
                <a:pos x="1" y="98"/>
              </a:cxn>
              <a:cxn ang="0">
                <a:pos x="0" y="76"/>
              </a:cxn>
              <a:cxn ang="0">
                <a:pos x="5" y="55"/>
              </a:cxn>
              <a:cxn ang="0">
                <a:pos x="14" y="36"/>
              </a:cxn>
              <a:cxn ang="0">
                <a:pos x="30" y="19"/>
              </a:cxn>
              <a:cxn ang="0">
                <a:pos x="48" y="8"/>
              </a:cxn>
              <a:cxn ang="0">
                <a:pos x="69" y="0"/>
              </a:cxn>
            </a:cxnLst>
            <a:rect l="0" t="0" r="r" b="b"/>
            <a:pathLst>
              <a:path w="331" h="284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1F6BEB-16E4-0916-32FB-F8682B197088}"/>
              </a:ext>
            </a:extLst>
          </p:cNvPr>
          <p:cNvGrpSpPr/>
          <p:nvPr/>
        </p:nvGrpSpPr>
        <p:grpSpPr>
          <a:xfrm>
            <a:off x="4369376" y="3014458"/>
            <a:ext cx="460295" cy="336522"/>
            <a:chOff x="5715001" y="3627438"/>
            <a:chExt cx="755650" cy="552450"/>
          </a:xfrm>
          <a:solidFill>
            <a:schemeClr val="accent2"/>
          </a:solidFill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23960FCF-A537-BF0E-013C-E1B7D56B6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6" y="3627438"/>
              <a:ext cx="161925" cy="6191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3"/>
                </a:cxn>
                <a:cxn ang="0">
                  <a:pos x="78" y="8"/>
                </a:cxn>
                <a:cxn ang="0">
                  <a:pos x="89" y="13"/>
                </a:cxn>
                <a:cxn ang="0">
                  <a:pos x="102" y="26"/>
                </a:cxn>
                <a:cxn ang="0">
                  <a:pos x="89" y="37"/>
                </a:cxn>
                <a:cxn ang="0">
                  <a:pos x="86" y="38"/>
                </a:cxn>
                <a:cxn ang="0">
                  <a:pos x="86" y="37"/>
                </a:cxn>
                <a:cxn ang="0">
                  <a:pos x="85" y="37"/>
                </a:cxn>
                <a:cxn ang="0">
                  <a:pos x="85" y="36"/>
                </a:cxn>
                <a:cxn ang="0">
                  <a:pos x="82" y="34"/>
                </a:cxn>
                <a:cxn ang="0">
                  <a:pos x="77" y="29"/>
                </a:cxn>
                <a:cxn ang="0">
                  <a:pos x="66" y="22"/>
                </a:cxn>
                <a:cxn ang="0">
                  <a:pos x="52" y="20"/>
                </a:cxn>
                <a:cxn ang="0">
                  <a:pos x="44" y="21"/>
                </a:cxn>
                <a:cxn ang="0">
                  <a:pos x="35" y="24"/>
                </a:cxn>
                <a:cxn ang="0">
                  <a:pos x="24" y="30"/>
                </a:cxn>
                <a:cxn ang="0">
                  <a:pos x="14" y="39"/>
                </a:cxn>
                <a:cxn ang="0">
                  <a:pos x="0" y="25"/>
                </a:cxn>
                <a:cxn ang="0">
                  <a:pos x="19" y="11"/>
                </a:cxn>
                <a:cxn ang="0">
                  <a:pos x="36" y="3"/>
                </a:cxn>
                <a:cxn ang="0">
                  <a:pos x="52" y="0"/>
                </a:cxn>
              </a:cxnLst>
              <a:rect l="0" t="0" r="r" b="b"/>
              <a:pathLst>
                <a:path w="102" h="39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701429AF-0C47-6937-61F9-1D1411369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988" y="3689350"/>
              <a:ext cx="158750" cy="6350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0" y="15"/>
                </a:cxn>
                <a:cxn ang="0">
                  <a:pos x="83" y="29"/>
                </a:cxn>
                <a:cxn ang="0">
                  <a:pos x="66" y="37"/>
                </a:cxn>
                <a:cxn ang="0">
                  <a:pos x="50" y="40"/>
                </a:cxn>
                <a:cxn ang="0">
                  <a:pos x="35" y="38"/>
                </a:cxn>
                <a:cxn ang="0">
                  <a:pos x="24" y="33"/>
                </a:cxn>
                <a:cxn ang="0">
                  <a:pos x="13" y="27"/>
                </a:cxn>
                <a:cxn ang="0">
                  <a:pos x="9" y="24"/>
                </a:cxn>
                <a:cxn ang="0">
                  <a:pos x="6" y="20"/>
                </a:cxn>
                <a:cxn ang="0">
                  <a:pos x="0" y="14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8" y="7"/>
                </a:cxn>
                <a:cxn ang="0">
                  <a:pos x="21" y="8"/>
                </a:cxn>
                <a:cxn ang="0">
                  <a:pos x="25" y="11"/>
                </a:cxn>
                <a:cxn ang="0">
                  <a:pos x="35" y="17"/>
                </a:cxn>
                <a:cxn ang="0">
                  <a:pos x="50" y="20"/>
                </a:cxn>
                <a:cxn ang="0">
                  <a:pos x="60" y="19"/>
                </a:cxn>
                <a:cxn ang="0">
                  <a:pos x="74" y="12"/>
                </a:cxn>
                <a:cxn ang="0">
                  <a:pos x="87" y="0"/>
                </a:cxn>
              </a:cxnLst>
              <a:rect l="0" t="0" r="r" b="b"/>
              <a:pathLst>
                <a:path w="100" h="4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0E9A7AD1-40C1-8CDA-106E-F946DA86F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663" y="3705225"/>
              <a:ext cx="407988" cy="444500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57" y="0"/>
                </a:cxn>
                <a:cxn ang="0">
                  <a:pos x="257" y="280"/>
                </a:cxn>
                <a:cxn ang="0">
                  <a:pos x="27" y="280"/>
                </a:cxn>
                <a:cxn ang="0">
                  <a:pos x="27" y="279"/>
                </a:cxn>
                <a:cxn ang="0">
                  <a:pos x="29" y="277"/>
                </a:cxn>
                <a:cxn ang="0">
                  <a:pos x="29" y="275"/>
                </a:cxn>
                <a:cxn ang="0">
                  <a:pos x="31" y="273"/>
                </a:cxn>
                <a:cxn ang="0">
                  <a:pos x="37" y="268"/>
                </a:cxn>
                <a:cxn ang="0">
                  <a:pos x="39" y="264"/>
                </a:cxn>
                <a:cxn ang="0">
                  <a:pos x="40" y="259"/>
                </a:cxn>
                <a:cxn ang="0">
                  <a:pos x="43" y="247"/>
                </a:cxn>
                <a:cxn ang="0">
                  <a:pos x="43" y="230"/>
                </a:cxn>
                <a:cxn ang="0">
                  <a:pos x="40" y="210"/>
                </a:cxn>
                <a:cxn ang="0">
                  <a:pos x="33" y="193"/>
                </a:cxn>
                <a:cxn ang="0">
                  <a:pos x="18" y="178"/>
                </a:cxn>
                <a:cxn ang="0">
                  <a:pos x="13" y="171"/>
                </a:cxn>
                <a:cxn ang="0">
                  <a:pos x="6" y="166"/>
                </a:cxn>
                <a:cxn ang="0">
                  <a:pos x="0" y="162"/>
                </a:cxn>
                <a:cxn ang="0">
                  <a:pos x="5" y="148"/>
                </a:cxn>
                <a:cxn ang="0">
                  <a:pos x="8" y="132"/>
                </a:cxn>
                <a:cxn ang="0">
                  <a:pos x="39" y="148"/>
                </a:cxn>
                <a:cxn ang="0">
                  <a:pos x="39" y="98"/>
                </a:cxn>
                <a:cxn ang="0">
                  <a:pos x="138" y="144"/>
                </a:cxn>
                <a:cxn ang="0">
                  <a:pos x="138" y="98"/>
                </a:cxn>
                <a:cxn ang="0">
                  <a:pos x="208" y="136"/>
                </a:cxn>
                <a:cxn ang="0">
                  <a:pos x="208" y="0"/>
                </a:cxn>
              </a:cxnLst>
              <a:rect l="0" t="0" r="r" b="b"/>
              <a:pathLst>
                <a:path w="257" h="28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EBAEEC2F-6D95-D1CC-D822-92274F1D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26" y="3627438"/>
              <a:ext cx="158750" cy="6191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7" y="13"/>
                </a:cxn>
                <a:cxn ang="0">
                  <a:pos x="91" y="16"/>
                </a:cxn>
                <a:cxn ang="0">
                  <a:pos x="94" y="20"/>
                </a:cxn>
                <a:cxn ang="0">
                  <a:pos x="100" y="26"/>
                </a:cxn>
                <a:cxn ang="0">
                  <a:pos x="86" y="38"/>
                </a:cxn>
                <a:cxn ang="0">
                  <a:pos x="79" y="32"/>
                </a:cxn>
                <a:cxn ang="0">
                  <a:pos x="75" y="29"/>
                </a:cxn>
                <a:cxn ang="0">
                  <a:pos x="65" y="22"/>
                </a:cxn>
                <a:cxn ang="0">
                  <a:pos x="50" y="20"/>
                </a:cxn>
                <a:cxn ang="0">
                  <a:pos x="39" y="21"/>
                </a:cxn>
                <a:cxn ang="0">
                  <a:pos x="28" y="28"/>
                </a:cxn>
                <a:cxn ang="0">
                  <a:pos x="13" y="39"/>
                </a:cxn>
                <a:cxn ang="0">
                  <a:pos x="0" y="25"/>
                </a:cxn>
                <a:cxn ang="0">
                  <a:pos x="17" y="11"/>
                </a:cxn>
                <a:cxn ang="0">
                  <a:pos x="34" y="3"/>
                </a:cxn>
                <a:cxn ang="0">
                  <a:pos x="50" y="0"/>
                </a:cxn>
              </a:cxnLst>
              <a:rect l="0" t="0" r="r" b="b"/>
              <a:pathLst>
                <a:path w="100" h="39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647CF975-A048-0F35-AFF3-876EA6F2F2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01" y="3843338"/>
              <a:ext cx="393700" cy="336550"/>
            </a:xfrm>
            <a:custGeom>
              <a:avLst/>
              <a:gdLst/>
              <a:ahLst/>
              <a:cxnLst>
                <a:cxn ang="0">
                  <a:pos x="64" y="33"/>
                </a:cxn>
                <a:cxn ang="0">
                  <a:pos x="80" y="49"/>
                </a:cxn>
                <a:cxn ang="0">
                  <a:pos x="80" y="74"/>
                </a:cxn>
                <a:cxn ang="0">
                  <a:pos x="80" y="87"/>
                </a:cxn>
                <a:cxn ang="0">
                  <a:pos x="96" y="101"/>
                </a:cxn>
                <a:cxn ang="0">
                  <a:pos x="89" y="112"/>
                </a:cxn>
                <a:cxn ang="0">
                  <a:pos x="87" y="105"/>
                </a:cxn>
                <a:cxn ang="0">
                  <a:pos x="85" y="105"/>
                </a:cxn>
                <a:cxn ang="0">
                  <a:pos x="87" y="110"/>
                </a:cxn>
                <a:cxn ang="0">
                  <a:pos x="81" y="127"/>
                </a:cxn>
                <a:cxn ang="0">
                  <a:pos x="79" y="155"/>
                </a:cxn>
                <a:cxn ang="0">
                  <a:pos x="68" y="171"/>
                </a:cxn>
                <a:cxn ang="0">
                  <a:pos x="30" y="169"/>
                </a:cxn>
                <a:cxn ang="0">
                  <a:pos x="14" y="160"/>
                </a:cxn>
                <a:cxn ang="0">
                  <a:pos x="12" y="138"/>
                </a:cxn>
                <a:cxn ang="0">
                  <a:pos x="18" y="118"/>
                </a:cxn>
                <a:cxn ang="0">
                  <a:pos x="19" y="112"/>
                </a:cxn>
                <a:cxn ang="0">
                  <a:pos x="21" y="105"/>
                </a:cxn>
                <a:cxn ang="0">
                  <a:pos x="22" y="102"/>
                </a:cxn>
                <a:cxn ang="0">
                  <a:pos x="18" y="113"/>
                </a:cxn>
                <a:cxn ang="0">
                  <a:pos x="9" y="135"/>
                </a:cxn>
                <a:cxn ang="0">
                  <a:pos x="2" y="144"/>
                </a:cxn>
                <a:cxn ang="0">
                  <a:pos x="0" y="126"/>
                </a:cxn>
                <a:cxn ang="0">
                  <a:pos x="9" y="102"/>
                </a:cxn>
                <a:cxn ang="0">
                  <a:pos x="35" y="83"/>
                </a:cxn>
                <a:cxn ang="0">
                  <a:pos x="25" y="61"/>
                </a:cxn>
                <a:cxn ang="0">
                  <a:pos x="33" y="40"/>
                </a:cxn>
                <a:cxn ang="0">
                  <a:pos x="54" y="30"/>
                </a:cxn>
                <a:cxn ang="0">
                  <a:pos x="184" y="4"/>
                </a:cxn>
                <a:cxn ang="0">
                  <a:pos x="208" y="28"/>
                </a:cxn>
                <a:cxn ang="0">
                  <a:pos x="209" y="58"/>
                </a:cxn>
                <a:cxn ang="0">
                  <a:pos x="195" y="80"/>
                </a:cxn>
                <a:cxn ang="0">
                  <a:pos x="216" y="92"/>
                </a:cxn>
                <a:cxn ang="0">
                  <a:pos x="237" y="113"/>
                </a:cxn>
                <a:cxn ang="0">
                  <a:pos x="248" y="144"/>
                </a:cxn>
                <a:cxn ang="0">
                  <a:pos x="245" y="167"/>
                </a:cxn>
                <a:cxn ang="0">
                  <a:pos x="237" y="176"/>
                </a:cxn>
                <a:cxn ang="0">
                  <a:pos x="229" y="147"/>
                </a:cxn>
                <a:cxn ang="0">
                  <a:pos x="220" y="121"/>
                </a:cxn>
                <a:cxn ang="0">
                  <a:pos x="217" y="120"/>
                </a:cxn>
                <a:cxn ang="0">
                  <a:pos x="229" y="154"/>
                </a:cxn>
                <a:cxn ang="0">
                  <a:pos x="233" y="184"/>
                </a:cxn>
                <a:cxn ang="0">
                  <a:pos x="216" y="205"/>
                </a:cxn>
                <a:cxn ang="0">
                  <a:pos x="186" y="212"/>
                </a:cxn>
                <a:cxn ang="0">
                  <a:pos x="132" y="210"/>
                </a:cxn>
                <a:cxn ang="0">
                  <a:pos x="108" y="197"/>
                </a:cxn>
                <a:cxn ang="0">
                  <a:pos x="103" y="171"/>
                </a:cxn>
                <a:cxn ang="0">
                  <a:pos x="114" y="130"/>
                </a:cxn>
                <a:cxn ang="0">
                  <a:pos x="120" y="112"/>
                </a:cxn>
                <a:cxn ang="0">
                  <a:pos x="110" y="133"/>
                </a:cxn>
                <a:cxn ang="0">
                  <a:pos x="100" y="163"/>
                </a:cxn>
                <a:cxn ang="0">
                  <a:pos x="92" y="173"/>
                </a:cxn>
                <a:cxn ang="0">
                  <a:pos x="87" y="157"/>
                </a:cxn>
                <a:cxn ang="0">
                  <a:pos x="89" y="127"/>
                </a:cxn>
                <a:cxn ang="0">
                  <a:pos x="107" y="101"/>
                </a:cxn>
                <a:cxn ang="0">
                  <a:pos x="129" y="85"/>
                </a:cxn>
                <a:cxn ang="0">
                  <a:pos x="132" y="70"/>
                </a:cxn>
                <a:cxn ang="0">
                  <a:pos x="124" y="45"/>
                </a:cxn>
                <a:cxn ang="0">
                  <a:pos x="137" y="13"/>
                </a:cxn>
                <a:cxn ang="0">
                  <a:pos x="167" y="0"/>
                </a:cxn>
              </a:cxnLst>
              <a:rect l="0" t="0" r="r" b="b"/>
              <a:pathLst>
                <a:path w="248" h="212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1" name="Freeform 23">
            <a:extLst>
              <a:ext uri="{FF2B5EF4-FFF2-40B4-BE49-F238E27FC236}">
                <a16:creationId xmlns:a16="http://schemas.microsoft.com/office/drawing/2014/main" id="{A9F431F7-1B3F-6359-3B37-5BE732417763}"/>
              </a:ext>
            </a:extLst>
          </p:cNvPr>
          <p:cNvSpPr>
            <a:spLocks noEditPoints="1"/>
          </p:cNvSpPr>
          <p:nvPr/>
        </p:nvSpPr>
        <p:spPr bwMode="auto">
          <a:xfrm>
            <a:off x="8853665" y="2986295"/>
            <a:ext cx="385836" cy="269795"/>
          </a:xfrm>
          <a:custGeom>
            <a:avLst/>
            <a:gdLst/>
            <a:ahLst/>
            <a:cxnLst>
              <a:cxn ang="0">
                <a:pos x="310" y="209"/>
              </a:cxn>
              <a:cxn ang="0">
                <a:pos x="328" y="228"/>
              </a:cxn>
              <a:cxn ang="0">
                <a:pos x="328" y="256"/>
              </a:cxn>
              <a:cxn ang="0">
                <a:pos x="310" y="276"/>
              </a:cxn>
              <a:cxn ang="0">
                <a:pos x="281" y="276"/>
              </a:cxn>
              <a:cxn ang="0">
                <a:pos x="261" y="256"/>
              </a:cxn>
              <a:cxn ang="0">
                <a:pos x="261" y="228"/>
              </a:cxn>
              <a:cxn ang="0">
                <a:pos x="281" y="209"/>
              </a:cxn>
              <a:cxn ang="0">
                <a:pos x="87" y="207"/>
              </a:cxn>
              <a:cxn ang="0">
                <a:pos x="113" y="217"/>
              </a:cxn>
              <a:cxn ang="0">
                <a:pos x="124" y="242"/>
              </a:cxn>
              <a:cxn ang="0">
                <a:pos x="113" y="268"/>
              </a:cxn>
              <a:cxn ang="0">
                <a:pos x="87" y="279"/>
              </a:cxn>
              <a:cxn ang="0">
                <a:pos x="62" y="268"/>
              </a:cxn>
              <a:cxn ang="0">
                <a:pos x="51" y="242"/>
              </a:cxn>
              <a:cxn ang="0">
                <a:pos x="62" y="217"/>
              </a:cxn>
              <a:cxn ang="0">
                <a:pos x="87" y="207"/>
              </a:cxn>
              <a:cxn ang="0">
                <a:pos x="322" y="123"/>
              </a:cxn>
              <a:cxn ang="0">
                <a:pos x="351" y="64"/>
              </a:cxn>
              <a:cxn ang="0">
                <a:pos x="276" y="40"/>
              </a:cxn>
              <a:cxn ang="0">
                <a:pos x="399" y="119"/>
              </a:cxn>
              <a:cxn ang="0">
                <a:pos x="352" y="229"/>
              </a:cxn>
              <a:cxn ang="0">
                <a:pos x="332" y="196"/>
              </a:cxn>
              <a:cxn ang="0">
                <a:pos x="295" y="183"/>
              </a:cxn>
              <a:cxn ang="0">
                <a:pos x="281" y="184"/>
              </a:cxn>
              <a:cxn ang="0">
                <a:pos x="276" y="40"/>
              </a:cxn>
              <a:cxn ang="0">
                <a:pos x="228" y="0"/>
              </a:cxn>
              <a:cxn ang="0">
                <a:pos x="248" y="12"/>
              </a:cxn>
              <a:cxn ang="0">
                <a:pos x="250" y="203"/>
              </a:cxn>
              <a:cxn ang="0">
                <a:pos x="237" y="229"/>
              </a:cxn>
              <a:cxn ang="0">
                <a:pos x="138" y="211"/>
              </a:cxn>
              <a:cxn ang="0">
                <a:pos x="108" y="187"/>
              </a:cxn>
              <a:cxn ang="0">
                <a:pos x="67" y="187"/>
              </a:cxn>
              <a:cxn ang="0">
                <a:pos x="37" y="211"/>
              </a:cxn>
              <a:cxn ang="0">
                <a:pos x="0" y="229"/>
              </a:cxn>
              <a:cxn ang="0">
                <a:pos x="3" y="12"/>
              </a:cxn>
              <a:cxn ang="0">
                <a:pos x="22" y="0"/>
              </a:cxn>
            </a:cxnLst>
            <a:rect l="0" t="0" r="r" b="b"/>
            <a:pathLst>
              <a:path w="399" h="27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9C89AB-0E57-E020-CCC1-0C90C531DFBF}"/>
              </a:ext>
            </a:extLst>
          </p:cNvPr>
          <p:cNvGrpSpPr/>
          <p:nvPr/>
        </p:nvGrpSpPr>
        <p:grpSpPr>
          <a:xfrm>
            <a:off x="5562997" y="4809235"/>
            <a:ext cx="330716" cy="381000"/>
            <a:chOff x="5773738" y="5307013"/>
            <a:chExt cx="542925" cy="625475"/>
          </a:xfrm>
          <a:solidFill>
            <a:schemeClr val="accent2"/>
          </a:solidFill>
        </p:grpSpPr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AD481BAB-336E-2611-9E32-311512B8B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5307013"/>
              <a:ext cx="501650" cy="35560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288" y="0"/>
                </a:cxn>
                <a:cxn ang="0">
                  <a:pos x="316" y="26"/>
                </a:cxn>
                <a:cxn ang="0">
                  <a:pos x="316" y="57"/>
                </a:cxn>
                <a:cxn ang="0">
                  <a:pos x="207" y="57"/>
                </a:cxn>
                <a:cxn ang="0">
                  <a:pos x="200" y="62"/>
                </a:cxn>
                <a:cxn ang="0">
                  <a:pos x="37" y="224"/>
                </a:cxn>
                <a:cxn ang="0">
                  <a:pos x="0" y="188"/>
                </a:cxn>
                <a:cxn ang="0">
                  <a:pos x="188" y="0"/>
                </a:cxn>
              </a:cxnLst>
              <a:rect l="0" t="0" r="r" b="b"/>
              <a:pathLst>
                <a:path w="316" h="224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4872DB06-8168-0419-4BFC-FF4955067F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5013" y="5430838"/>
              <a:ext cx="501650" cy="501650"/>
            </a:xfrm>
            <a:custGeom>
              <a:avLst/>
              <a:gdLst/>
              <a:ahLst/>
              <a:cxnLst>
                <a:cxn ang="0">
                  <a:pos x="264" y="26"/>
                </a:cxn>
                <a:cxn ang="0">
                  <a:pos x="253" y="28"/>
                </a:cxn>
                <a:cxn ang="0">
                  <a:pos x="244" y="34"/>
                </a:cxn>
                <a:cxn ang="0">
                  <a:pos x="239" y="43"/>
                </a:cxn>
                <a:cxn ang="0">
                  <a:pos x="236" y="53"/>
                </a:cxn>
                <a:cxn ang="0">
                  <a:pos x="239" y="62"/>
                </a:cxn>
                <a:cxn ang="0">
                  <a:pos x="244" y="72"/>
                </a:cxn>
                <a:cxn ang="0">
                  <a:pos x="253" y="78"/>
                </a:cxn>
                <a:cxn ang="0">
                  <a:pos x="264" y="79"/>
                </a:cxn>
                <a:cxn ang="0">
                  <a:pos x="273" y="78"/>
                </a:cxn>
                <a:cxn ang="0">
                  <a:pos x="282" y="72"/>
                </a:cxn>
                <a:cxn ang="0">
                  <a:pos x="289" y="62"/>
                </a:cxn>
                <a:cxn ang="0">
                  <a:pos x="290" y="53"/>
                </a:cxn>
                <a:cxn ang="0">
                  <a:pos x="289" y="43"/>
                </a:cxn>
                <a:cxn ang="0">
                  <a:pos x="282" y="34"/>
                </a:cxn>
                <a:cxn ang="0">
                  <a:pos x="273" y="28"/>
                </a:cxn>
                <a:cxn ang="0">
                  <a:pos x="264" y="26"/>
                </a:cxn>
                <a:cxn ang="0">
                  <a:pos x="189" y="0"/>
                </a:cxn>
                <a:cxn ang="0">
                  <a:pos x="290" y="0"/>
                </a:cxn>
                <a:cxn ang="0">
                  <a:pos x="316" y="26"/>
                </a:cxn>
                <a:cxn ang="0">
                  <a:pos x="316" y="132"/>
                </a:cxn>
                <a:cxn ang="0">
                  <a:pos x="131" y="316"/>
                </a:cxn>
                <a:cxn ang="0">
                  <a:pos x="0" y="187"/>
                </a:cxn>
                <a:cxn ang="0">
                  <a:pos x="189" y="0"/>
                </a:cxn>
              </a:cxnLst>
              <a:rect l="0" t="0" r="r" b="b"/>
              <a:pathLst>
                <a:path w="316" h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6CB171-020F-21AC-5AF3-CC8B140D9B2A}"/>
              </a:ext>
            </a:extLst>
          </p:cNvPr>
          <p:cNvGrpSpPr/>
          <p:nvPr/>
        </p:nvGrpSpPr>
        <p:grpSpPr>
          <a:xfrm>
            <a:off x="4512686" y="1230341"/>
            <a:ext cx="300738" cy="302294"/>
            <a:chOff x="2917825" y="3073401"/>
            <a:chExt cx="920750" cy="925513"/>
          </a:xfrm>
          <a:solidFill>
            <a:schemeClr val="accent2"/>
          </a:solidFill>
        </p:grpSpPr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0218FD1E-9548-B82B-DB92-7443CCBF0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5" y="3073401"/>
              <a:ext cx="920750" cy="9255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337" y="4"/>
                </a:cxn>
                <a:cxn ang="0">
                  <a:pos x="382" y="15"/>
                </a:cxn>
                <a:cxn ang="0">
                  <a:pos x="423" y="33"/>
                </a:cxn>
                <a:cxn ang="0">
                  <a:pos x="461" y="56"/>
                </a:cxn>
                <a:cxn ang="0">
                  <a:pos x="495" y="86"/>
                </a:cxn>
                <a:cxn ang="0">
                  <a:pos x="524" y="120"/>
                </a:cxn>
                <a:cxn ang="0">
                  <a:pos x="547" y="158"/>
                </a:cxn>
                <a:cxn ang="0">
                  <a:pos x="565" y="199"/>
                </a:cxn>
                <a:cxn ang="0">
                  <a:pos x="576" y="244"/>
                </a:cxn>
                <a:cxn ang="0">
                  <a:pos x="580" y="292"/>
                </a:cxn>
                <a:cxn ang="0">
                  <a:pos x="576" y="339"/>
                </a:cxn>
                <a:cxn ang="0">
                  <a:pos x="565" y="384"/>
                </a:cxn>
                <a:cxn ang="0">
                  <a:pos x="547" y="426"/>
                </a:cxn>
                <a:cxn ang="0">
                  <a:pos x="524" y="464"/>
                </a:cxn>
                <a:cxn ang="0">
                  <a:pos x="495" y="498"/>
                </a:cxn>
                <a:cxn ang="0">
                  <a:pos x="461" y="527"/>
                </a:cxn>
                <a:cxn ang="0">
                  <a:pos x="423" y="550"/>
                </a:cxn>
                <a:cxn ang="0">
                  <a:pos x="382" y="568"/>
                </a:cxn>
                <a:cxn ang="0">
                  <a:pos x="337" y="579"/>
                </a:cxn>
                <a:cxn ang="0">
                  <a:pos x="290" y="583"/>
                </a:cxn>
                <a:cxn ang="0">
                  <a:pos x="243" y="579"/>
                </a:cxn>
                <a:cxn ang="0">
                  <a:pos x="198" y="568"/>
                </a:cxn>
                <a:cxn ang="0">
                  <a:pos x="156" y="550"/>
                </a:cxn>
                <a:cxn ang="0">
                  <a:pos x="119" y="527"/>
                </a:cxn>
                <a:cxn ang="0">
                  <a:pos x="85" y="498"/>
                </a:cxn>
                <a:cxn ang="0">
                  <a:pos x="56" y="464"/>
                </a:cxn>
                <a:cxn ang="0">
                  <a:pos x="33" y="426"/>
                </a:cxn>
                <a:cxn ang="0">
                  <a:pos x="15" y="384"/>
                </a:cxn>
                <a:cxn ang="0">
                  <a:pos x="4" y="339"/>
                </a:cxn>
                <a:cxn ang="0">
                  <a:pos x="0" y="292"/>
                </a:cxn>
                <a:cxn ang="0">
                  <a:pos x="4" y="244"/>
                </a:cxn>
                <a:cxn ang="0">
                  <a:pos x="15" y="199"/>
                </a:cxn>
                <a:cxn ang="0">
                  <a:pos x="33" y="158"/>
                </a:cxn>
                <a:cxn ang="0">
                  <a:pos x="56" y="120"/>
                </a:cxn>
                <a:cxn ang="0">
                  <a:pos x="85" y="86"/>
                </a:cxn>
                <a:cxn ang="0">
                  <a:pos x="119" y="56"/>
                </a:cxn>
                <a:cxn ang="0">
                  <a:pos x="156" y="33"/>
                </a:cxn>
                <a:cxn ang="0">
                  <a:pos x="198" y="15"/>
                </a:cxn>
                <a:cxn ang="0">
                  <a:pos x="243" y="4"/>
                </a:cxn>
                <a:cxn ang="0">
                  <a:pos x="290" y="0"/>
                </a:cxn>
              </a:cxnLst>
              <a:rect l="0" t="0" r="r" b="b"/>
              <a:pathLst>
                <a:path w="580" h="583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739719B-DCAF-79F5-A098-C1F03F346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3" y="3319715"/>
              <a:ext cx="584200" cy="457200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368" y="68"/>
                </a:cxn>
                <a:cxn ang="0">
                  <a:pos x="219" y="219"/>
                </a:cxn>
                <a:cxn ang="0">
                  <a:pos x="151" y="288"/>
                </a:cxn>
                <a:cxn ang="0">
                  <a:pos x="0" y="136"/>
                </a:cxn>
                <a:cxn ang="0">
                  <a:pos x="68" y="68"/>
                </a:cxn>
                <a:cxn ang="0">
                  <a:pos x="151" y="151"/>
                </a:cxn>
                <a:cxn ang="0">
                  <a:pos x="300" y="0"/>
                </a:cxn>
              </a:cxnLst>
              <a:rect l="0" t="0" r="r" b="b"/>
              <a:pathLst>
                <a:path w="368" h="28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0A2A7F-DA4A-BBC2-C133-A611D67AD4B8}"/>
              </a:ext>
            </a:extLst>
          </p:cNvPr>
          <p:cNvGrpSpPr/>
          <p:nvPr/>
        </p:nvGrpSpPr>
        <p:grpSpPr>
          <a:xfrm>
            <a:off x="10954365" y="1271758"/>
            <a:ext cx="423852" cy="234874"/>
            <a:chOff x="5961063" y="2919413"/>
            <a:chExt cx="1744662" cy="966788"/>
          </a:xfrm>
          <a:solidFill>
            <a:schemeClr val="accent2"/>
          </a:solidFill>
        </p:grpSpPr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CF41F16F-92DF-AA9B-DC15-37B8D9EAA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0" y="2971801"/>
              <a:ext cx="401638" cy="454025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56" y="3"/>
                </a:cxn>
                <a:cxn ang="0">
                  <a:pos x="182" y="11"/>
                </a:cxn>
                <a:cxn ang="0">
                  <a:pos x="202" y="22"/>
                </a:cxn>
                <a:cxn ang="0">
                  <a:pos x="218" y="35"/>
                </a:cxn>
                <a:cxn ang="0">
                  <a:pos x="231" y="52"/>
                </a:cxn>
                <a:cxn ang="0">
                  <a:pos x="241" y="72"/>
                </a:cxn>
                <a:cxn ang="0">
                  <a:pos x="248" y="94"/>
                </a:cxn>
                <a:cxn ang="0">
                  <a:pos x="252" y="118"/>
                </a:cxn>
                <a:cxn ang="0">
                  <a:pos x="253" y="144"/>
                </a:cxn>
                <a:cxn ang="0">
                  <a:pos x="250" y="176"/>
                </a:cxn>
                <a:cxn ang="0">
                  <a:pos x="240" y="207"/>
                </a:cxn>
                <a:cxn ang="0">
                  <a:pos x="225" y="233"/>
                </a:cxn>
                <a:cxn ang="0">
                  <a:pos x="206" y="255"/>
                </a:cxn>
                <a:cxn ang="0">
                  <a:pos x="183" y="272"/>
                </a:cxn>
                <a:cxn ang="0">
                  <a:pos x="156" y="283"/>
                </a:cxn>
                <a:cxn ang="0">
                  <a:pos x="127" y="286"/>
                </a:cxn>
                <a:cxn ang="0">
                  <a:pos x="98" y="283"/>
                </a:cxn>
                <a:cxn ang="0">
                  <a:pos x="71" y="272"/>
                </a:cxn>
                <a:cxn ang="0">
                  <a:pos x="47" y="255"/>
                </a:cxn>
                <a:cxn ang="0">
                  <a:pos x="28" y="233"/>
                </a:cxn>
                <a:cxn ang="0">
                  <a:pos x="13" y="207"/>
                </a:cxn>
                <a:cxn ang="0">
                  <a:pos x="3" y="176"/>
                </a:cxn>
                <a:cxn ang="0">
                  <a:pos x="0" y="144"/>
                </a:cxn>
                <a:cxn ang="0">
                  <a:pos x="1" y="118"/>
                </a:cxn>
                <a:cxn ang="0">
                  <a:pos x="6" y="94"/>
                </a:cxn>
                <a:cxn ang="0">
                  <a:pos x="13" y="70"/>
                </a:cxn>
                <a:cxn ang="0">
                  <a:pos x="23" y="50"/>
                </a:cxn>
                <a:cxn ang="0">
                  <a:pos x="37" y="33"/>
                </a:cxn>
                <a:cxn ang="0">
                  <a:pos x="54" y="18"/>
                </a:cxn>
                <a:cxn ang="0">
                  <a:pos x="75" y="7"/>
                </a:cxn>
                <a:cxn ang="0">
                  <a:pos x="99" y="1"/>
                </a:cxn>
                <a:cxn ang="0">
                  <a:pos x="127" y="0"/>
                </a:cxn>
              </a:cxnLst>
              <a:rect l="0" t="0" r="r" b="b"/>
              <a:pathLst>
                <a:path w="253" h="286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EA63C927-1A15-A799-3049-D76A544BA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13" y="2919413"/>
              <a:ext cx="334963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2" y="3"/>
                </a:cxn>
                <a:cxn ang="0">
                  <a:pos x="155" y="11"/>
                </a:cxn>
                <a:cxn ang="0">
                  <a:pos x="173" y="22"/>
                </a:cxn>
                <a:cxn ang="0">
                  <a:pos x="188" y="36"/>
                </a:cxn>
                <a:cxn ang="0">
                  <a:pos x="199" y="53"/>
                </a:cxn>
                <a:cxn ang="0">
                  <a:pos x="206" y="73"/>
                </a:cxn>
                <a:cxn ang="0">
                  <a:pos x="210" y="95"/>
                </a:cxn>
                <a:cxn ang="0">
                  <a:pos x="211" y="119"/>
                </a:cxn>
                <a:cxn ang="0">
                  <a:pos x="208" y="146"/>
                </a:cxn>
                <a:cxn ang="0">
                  <a:pos x="200" y="172"/>
                </a:cxn>
                <a:cxn ang="0">
                  <a:pos x="188" y="194"/>
                </a:cxn>
                <a:cxn ang="0">
                  <a:pos x="171" y="212"/>
                </a:cxn>
                <a:cxn ang="0">
                  <a:pos x="151" y="227"/>
                </a:cxn>
                <a:cxn ang="0">
                  <a:pos x="130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4" y="34"/>
                </a:cxn>
                <a:cxn ang="0">
                  <a:pos x="39" y="19"/>
                </a:cxn>
                <a:cxn ang="0">
                  <a:pos x="57" y="8"/>
                </a:cxn>
                <a:cxn ang="0">
                  <a:pos x="79" y="1"/>
                </a:cxn>
                <a:cxn ang="0">
                  <a:pos x="105" y="0"/>
                </a:cxn>
              </a:cxnLst>
              <a:rect l="0" t="0" r="r" b="b"/>
              <a:pathLst>
                <a:path w="211" h="239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A74D17A7-C612-9404-A038-71BF22145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788" y="2919413"/>
              <a:ext cx="336550" cy="379413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3" y="3"/>
                </a:cxn>
                <a:cxn ang="0">
                  <a:pos x="156" y="11"/>
                </a:cxn>
                <a:cxn ang="0">
                  <a:pos x="174" y="22"/>
                </a:cxn>
                <a:cxn ang="0">
                  <a:pos x="189" y="36"/>
                </a:cxn>
                <a:cxn ang="0">
                  <a:pos x="200" y="53"/>
                </a:cxn>
                <a:cxn ang="0">
                  <a:pos x="207" y="73"/>
                </a:cxn>
                <a:cxn ang="0">
                  <a:pos x="211" y="95"/>
                </a:cxn>
                <a:cxn ang="0">
                  <a:pos x="212" y="119"/>
                </a:cxn>
                <a:cxn ang="0">
                  <a:pos x="210" y="146"/>
                </a:cxn>
                <a:cxn ang="0">
                  <a:pos x="201" y="172"/>
                </a:cxn>
                <a:cxn ang="0">
                  <a:pos x="189" y="194"/>
                </a:cxn>
                <a:cxn ang="0">
                  <a:pos x="172" y="212"/>
                </a:cxn>
                <a:cxn ang="0">
                  <a:pos x="153" y="227"/>
                </a:cxn>
                <a:cxn ang="0">
                  <a:pos x="129" y="235"/>
                </a:cxn>
                <a:cxn ang="0">
                  <a:pos x="105" y="239"/>
                </a:cxn>
                <a:cxn ang="0">
                  <a:pos x="81" y="235"/>
                </a:cxn>
                <a:cxn ang="0">
                  <a:pos x="59" y="227"/>
                </a:cxn>
                <a:cxn ang="0">
                  <a:pos x="40" y="212"/>
                </a:cxn>
                <a:cxn ang="0">
                  <a:pos x="23" y="194"/>
                </a:cxn>
                <a:cxn ang="0">
                  <a:pos x="11" y="172"/>
                </a:cxn>
                <a:cxn ang="0">
                  <a:pos x="2" y="146"/>
                </a:cxn>
                <a:cxn ang="0">
                  <a:pos x="0" y="119"/>
                </a:cxn>
                <a:cxn ang="0">
                  <a:pos x="1" y="95"/>
                </a:cxn>
                <a:cxn ang="0">
                  <a:pos x="6" y="73"/>
                </a:cxn>
                <a:cxn ang="0">
                  <a:pos x="13" y="52"/>
                </a:cxn>
                <a:cxn ang="0">
                  <a:pos x="25" y="34"/>
                </a:cxn>
                <a:cxn ang="0">
                  <a:pos x="40" y="19"/>
                </a:cxn>
                <a:cxn ang="0">
                  <a:pos x="58" y="8"/>
                </a:cxn>
                <a:cxn ang="0">
                  <a:pos x="80" y="1"/>
                </a:cxn>
                <a:cxn ang="0">
                  <a:pos x="105" y="0"/>
                </a:cxn>
              </a:cxnLst>
              <a:rect l="0" t="0" r="r" b="b"/>
              <a:pathLst>
                <a:path w="212" h="239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49F97A2C-6AEB-11E8-5AE0-368020F5B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1063" y="3308351"/>
              <a:ext cx="674688" cy="355600"/>
            </a:xfrm>
            <a:custGeom>
              <a:avLst/>
              <a:gdLst/>
              <a:ahLst/>
              <a:cxnLst>
                <a:cxn ang="0">
                  <a:pos x="319" y="0"/>
                </a:cxn>
                <a:cxn ang="0">
                  <a:pos x="348" y="7"/>
                </a:cxn>
                <a:cxn ang="0">
                  <a:pos x="373" y="17"/>
                </a:cxn>
                <a:cxn ang="0">
                  <a:pos x="391" y="27"/>
                </a:cxn>
                <a:cxn ang="0">
                  <a:pos x="404" y="36"/>
                </a:cxn>
                <a:cxn ang="0">
                  <a:pos x="414" y="45"/>
                </a:cxn>
                <a:cxn ang="0">
                  <a:pos x="420" y="52"/>
                </a:cxn>
                <a:cxn ang="0">
                  <a:pos x="424" y="58"/>
                </a:cxn>
                <a:cxn ang="0">
                  <a:pos x="425" y="60"/>
                </a:cxn>
                <a:cxn ang="0">
                  <a:pos x="393" y="68"/>
                </a:cxn>
                <a:cxn ang="0">
                  <a:pos x="364" y="80"/>
                </a:cxn>
                <a:cxn ang="0">
                  <a:pos x="340" y="96"/>
                </a:cxn>
                <a:cxn ang="0">
                  <a:pos x="318" y="113"/>
                </a:cxn>
                <a:cxn ang="0">
                  <a:pos x="300" y="133"/>
                </a:cxn>
                <a:cxn ang="0">
                  <a:pos x="285" y="151"/>
                </a:cxn>
                <a:cxn ang="0">
                  <a:pos x="273" y="171"/>
                </a:cxn>
                <a:cxn ang="0">
                  <a:pos x="263" y="188"/>
                </a:cxn>
                <a:cxn ang="0">
                  <a:pos x="256" y="202"/>
                </a:cxn>
                <a:cxn ang="0">
                  <a:pos x="251" y="213"/>
                </a:cxn>
                <a:cxn ang="0">
                  <a:pos x="249" y="222"/>
                </a:cxn>
                <a:cxn ang="0">
                  <a:pos x="248" y="224"/>
                </a:cxn>
                <a:cxn ang="0">
                  <a:pos x="158" y="224"/>
                </a:cxn>
                <a:cxn ang="0">
                  <a:pos x="123" y="222"/>
                </a:cxn>
                <a:cxn ang="0">
                  <a:pos x="92" y="218"/>
                </a:cxn>
                <a:cxn ang="0">
                  <a:pos x="67" y="214"/>
                </a:cxn>
                <a:cxn ang="0">
                  <a:pos x="48" y="211"/>
                </a:cxn>
                <a:cxn ang="0">
                  <a:pos x="31" y="207"/>
                </a:cxn>
                <a:cxn ang="0">
                  <a:pos x="19" y="202"/>
                </a:cxn>
                <a:cxn ang="0">
                  <a:pos x="10" y="199"/>
                </a:cxn>
                <a:cxn ang="0">
                  <a:pos x="4" y="196"/>
                </a:cxn>
                <a:cxn ang="0">
                  <a:pos x="2" y="195"/>
                </a:cxn>
                <a:cxn ang="0">
                  <a:pos x="0" y="194"/>
                </a:cxn>
                <a:cxn ang="0">
                  <a:pos x="4" y="160"/>
                </a:cxn>
                <a:cxn ang="0">
                  <a:pos x="11" y="129"/>
                </a:cxn>
                <a:cxn ang="0">
                  <a:pos x="22" y="103"/>
                </a:cxn>
                <a:cxn ang="0">
                  <a:pos x="35" y="80"/>
                </a:cxn>
                <a:cxn ang="0">
                  <a:pos x="51" y="62"/>
                </a:cxn>
                <a:cxn ang="0">
                  <a:pos x="67" y="46"/>
                </a:cxn>
                <a:cxn ang="0">
                  <a:pos x="83" y="34"/>
                </a:cxn>
                <a:cxn ang="0">
                  <a:pos x="101" y="24"/>
                </a:cxn>
                <a:cxn ang="0">
                  <a:pos x="116" y="17"/>
                </a:cxn>
                <a:cxn ang="0">
                  <a:pos x="129" y="12"/>
                </a:cxn>
                <a:cxn ang="0">
                  <a:pos x="139" y="8"/>
                </a:cxn>
                <a:cxn ang="0">
                  <a:pos x="146" y="6"/>
                </a:cxn>
                <a:cxn ang="0">
                  <a:pos x="148" y="6"/>
                </a:cxn>
                <a:cxn ang="0">
                  <a:pos x="176" y="22"/>
                </a:cxn>
                <a:cxn ang="0">
                  <a:pos x="202" y="32"/>
                </a:cxn>
                <a:cxn ang="0">
                  <a:pos x="225" y="35"/>
                </a:cxn>
                <a:cxn ang="0">
                  <a:pos x="245" y="35"/>
                </a:cxn>
                <a:cxn ang="0">
                  <a:pos x="265" y="32"/>
                </a:cxn>
                <a:cxn ang="0">
                  <a:pos x="280" y="27"/>
                </a:cxn>
                <a:cxn ang="0">
                  <a:pos x="294" y="19"/>
                </a:cxn>
                <a:cxn ang="0">
                  <a:pos x="305" y="12"/>
                </a:cxn>
                <a:cxn ang="0">
                  <a:pos x="313" y="6"/>
                </a:cxn>
                <a:cxn ang="0">
                  <a:pos x="319" y="0"/>
                </a:cxn>
              </a:cxnLst>
              <a:rect l="0" t="0" r="r" b="b"/>
              <a:pathLst>
                <a:path w="425" h="224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49D06C55-1374-348B-47CC-2609216C5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338" y="3449638"/>
              <a:ext cx="900113" cy="436563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411" y="7"/>
                </a:cxn>
                <a:cxn ang="0">
                  <a:pos x="441" y="19"/>
                </a:cxn>
                <a:cxn ang="0">
                  <a:pos x="467" y="34"/>
                </a:cxn>
                <a:cxn ang="0">
                  <a:pos x="490" y="51"/>
                </a:cxn>
                <a:cxn ang="0">
                  <a:pos x="508" y="71"/>
                </a:cxn>
                <a:cxn ang="0">
                  <a:pos x="523" y="91"/>
                </a:cxn>
                <a:cxn ang="0">
                  <a:pos x="536" y="112"/>
                </a:cxn>
                <a:cxn ang="0">
                  <a:pos x="546" y="134"/>
                </a:cxn>
                <a:cxn ang="0">
                  <a:pos x="553" y="155"/>
                </a:cxn>
                <a:cxn ang="0">
                  <a:pos x="559" y="174"/>
                </a:cxn>
                <a:cxn ang="0">
                  <a:pos x="563" y="191"/>
                </a:cxn>
                <a:cxn ang="0">
                  <a:pos x="565" y="206"/>
                </a:cxn>
                <a:cxn ang="0">
                  <a:pos x="566" y="217"/>
                </a:cxn>
                <a:cxn ang="0">
                  <a:pos x="567" y="224"/>
                </a:cxn>
                <a:cxn ang="0">
                  <a:pos x="567" y="227"/>
                </a:cxn>
                <a:cxn ang="0">
                  <a:pos x="502" y="246"/>
                </a:cxn>
                <a:cxn ang="0">
                  <a:pos x="439" y="260"/>
                </a:cxn>
                <a:cxn ang="0">
                  <a:pos x="380" y="269"/>
                </a:cxn>
                <a:cxn ang="0">
                  <a:pos x="324" y="274"/>
                </a:cxn>
                <a:cxn ang="0">
                  <a:pos x="272" y="275"/>
                </a:cxn>
                <a:cxn ang="0">
                  <a:pos x="223" y="274"/>
                </a:cxn>
                <a:cxn ang="0">
                  <a:pos x="178" y="269"/>
                </a:cxn>
                <a:cxn ang="0">
                  <a:pos x="138" y="264"/>
                </a:cxn>
                <a:cxn ang="0">
                  <a:pos x="103" y="257"/>
                </a:cxn>
                <a:cxn ang="0">
                  <a:pos x="73" y="250"/>
                </a:cxn>
                <a:cxn ang="0">
                  <a:pos x="47" y="242"/>
                </a:cxn>
                <a:cxn ang="0">
                  <a:pos x="27" y="235"/>
                </a:cxn>
                <a:cxn ang="0">
                  <a:pos x="12" y="229"/>
                </a:cxn>
                <a:cxn ang="0">
                  <a:pos x="4" y="225"/>
                </a:cxn>
                <a:cxn ang="0">
                  <a:pos x="0" y="224"/>
                </a:cxn>
                <a:cxn ang="0">
                  <a:pos x="2" y="188"/>
                </a:cxn>
                <a:cxn ang="0">
                  <a:pos x="8" y="155"/>
                </a:cxn>
                <a:cxn ang="0">
                  <a:pos x="19" y="127"/>
                </a:cxn>
                <a:cxn ang="0">
                  <a:pos x="31" y="101"/>
                </a:cxn>
                <a:cxn ang="0">
                  <a:pos x="47" y="80"/>
                </a:cxn>
                <a:cxn ang="0">
                  <a:pos x="63" y="62"/>
                </a:cxn>
                <a:cxn ang="0">
                  <a:pos x="81" y="46"/>
                </a:cxn>
                <a:cxn ang="0">
                  <a:pos x="98" y="34"/>
                </a:cxn>
                <a:cxn ang="0">
                  <a:pos x="116" y="24"/>
                </a:cxn>
                <a:cxn ang="0">
                  <a:pos x="132" y="17"/>
                </a:cxn>
                <a:cxn ang="0">
                  <a:pos x="147" y="11"/>
                </a:cxn>
                <a:cxn ang="0">
                  <a:pos x="160" y="7"/>
                </a:cxn>
                <a:cxn ang="0">
                  <a:pos x="170" y="4"/>
                </a:cxn>
                <a:cxn ang="0">
                  <a:pos x="176" y="2"/>
                </a:cxn>
                <a:cxn ang="0">
                  <a:pos x="178" y="2"/>
                </a:cxn>
                <a:cxn ang="0">
                  <a:pos x="207" y="21"/>
                </a:cxn>
                <a:cxn ang="0">
                  <a:pos x="236" y="32"/>
                </a:cxn>
                <a:cxn ang="0">
                  <a:pos x="262" y="36"/>
                </a:cxn>
                <a:cxn ang="0">
                  <a:pos x="286" y="38"/>
                </a:cxn>
                <a:cxn ang="0">
                  <a:pos x="309" y="34"/>
                </a:cxn>
                <a:cxn ang="0">
                  <a:pos x="329" y="28"/>
                </a:cxn>
                <a:cxn ang="0">
                  <a:pos x="346" y="21"/>
                </a:cxn>
                <a:cxn ang="0">
                  <a:pos x="359" y="13"/>
                </a:cxn>
                <a:cxn ang="0">
                  <a:pos x="369" y="7"/>
                </a:cxn>
                <a:cxn ang="0">
                  <a:pos x="375" y="2"/>
                </a:cxn>
                <a:cxn ang="0">
                  <a:pos x="377" y="0"/>
                </a:cxn>
              </a:cxnLst>
              <a:rect l="0" t="0" r="r" b="b"/>
              <a:pathLst>
                <a:path w="567" h="275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8B704E11-B914-64DB-C188-41F21BA54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975" y="3311526"/>
              <a:ext cx="666750" cy="35401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7" y="17"/>
                </a:cxn>
                <a:cxn ang="0">
                  <a:pos x="142" y="27"/>
                </a:cxn>
                <a:cxn ang="0">
                  <a:pos x="165" y="32"/>
                </a:cxn>
                <a:cxn ang="0">
                  <a:pos x="188" y="33"/>
                </a:cxn>
                <a:cxn ang="0">
                  <a:pos x="208" y="31"/>
                </a:cxn>
                <a:cxn ang="0">
                  <a:pos x="226" y="26"/>
                </a:cxn>
                <a:cxn ang="0">
                  <a:pos x="253" y="12"/>
                </a:cxn>
                <a:cxn ang="0">
                  <a:pos x="262" y="6"/>
                </a:cxn>
                <a:cxn ang="0">
                  <a:pos x="267" y="2"/>
                </a:cxn>
                <a:cxn ang="0">
                  <a:pos x="270" y="0"/>
                </a:cxn>
                <a:cxn ang="0">
                  <a:pos x="301" y="10"/>
                </a:cxn>
                <a:cxn ang="0">
                  <a:pos x="329" y="23"/>
                </a:cxn>
                <a:cxn ang="0">
                  <a:pos x="351" y="38"/>
                </a:cxn>
                <a:cxn ang="0">
                  <a:pos x="370" y="55"/>
                </a:cxn>
                <a:cxn ang="0">
                  <a:pos x="385" y="72"/>
                </a:cxn>
                <a:cxn ang="0">
                  <a:pos x="397" y="92"/>
                </a:cxn>
                <a:cxn ang="0">
                  <a:pos x="406" y="110"/>
                </a:cxn>
                <a:cxn ang="0">
                  <a:pos x="412" y="127"/>
                </a:cxn>
                <a:cxn ang="0">
                  <a:pos x="416" y="144"/>
                </a:cxn>
                <a:cxn ang="0">
                  <a:pos x="419" y="159"/>
                </a:cxn>
                <a:cxn ang="0">
                  <a:pos x="420" y="171"/>
                </a:cxn>
                <a:cxn ang="0">
                  <a:pos x="420" y="189"/>
                </a:cxn>
                <a:cxn ang="0">
                  <a:pos x="393" y="200"/>
                </a:cxn>
                <a:cxn ang="0">
                  <a:pos x="365" y="209"/>
                </a:cxn>
                <a:cxn ang="0">
                  <a:pos x="335" y="215"/>
                </a:cxn>
                <a:cxn ang="0">
                  <a:pos x="305" y="220"/>
                </a:cxn>
                <a:cxn ang="0">
                  <a:pos x="276" y="222"/>
                </a:cxn>
                <a:cxn ang="0">
                  <a:pos x="248" y="223"/>
                </a:cxn>
                <a:cxn ang="0">
                  <a:pos x="224" y="223"/>
                </a:cxn>
                <a:cxn ang="0">
                  <a:pos x="202" y="222"/>
                </a:cxn>
                <a:cxn ang="0">
                  <a:pos x="186" y="222"/>
                </a:cxn>
                <a:cxn ang="0">
                  <a:pos x="175" y="221"/>
                </a:cxn>
                <a:cxn ang="0">
                  <a:pos x="171" y="221"/>
                </a:cxn>
                <a:cxn ang="0">
                  <a:pos x="156" y="184"/>
                </a:cxn>
                <a:cxn ang="0">
                  <a:pos x="137" y="154"/>
                </a:cxn>
                <a:cxn ang="0">
                  <a:pos x="117" y="128"/>
                </a:cxn>
                <a:cxn ang="0">
                  <a:pos x="96" y="108"/>
                </a:cxn>
                <a:cxn ang="0">
                  <a:pos x="76" y="91"/>
                </a:cxn>
                <a:cxn ang="0">
                  <a:pos x="56" y="78"/>
                </a:cxn>
                <a:cxn ang="0">
                  <a:pos x="38" y="70"/>
                </a:cxn>
                <a:cxn ang="0">
                  <a:pos x="23" y="64"/>
                </a:cxn>
                <a:cxn ang="0">
                  <a:pos x="11" y="60"/>
                </a:cxn>
                <a:cxn ang="0">
                  <a:pos x="3" y="58"/>
                </a:cxn>
                <a:cxn ang="0">
                  <a:pos x="0" y="58"/>
                </a:cxn>
                <a:cxn ang="0">
                  <a:pos x="15" y="39"/>
                </a:cxn>
                <a:cxn ang="0">
                  <a:pos x="32" y="26"/>
                </a:cxn>
                <a:cxn ang="0">
                  <a:pos x="49" y="16"/>
                </a:cxn>
                <a:cxn ang="0">
                  <a:pos x="65" y="9"/>
                </a:cxn>
                <a:cxn ang="0">
                  <a:pos x="79" y="4"/>
                </a:cxn>
                <a:cxn ang="0">
                  <a:pos x="88" y="2"/>
                </a:cxn>
                <a:cxn ang="0">
                  <a:pos x="91" y="0"/>
                </a:cxn>
              </a:cxnLst>
              <a:rect l="0" t="0" r="r" b="b"/>
              <a:pathLst>
                <a:path w="420" h="223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6" name="Freeform 26">
            <a:extLst>
              <a:ext uri="{FF2B5EF4-FFF2-40B4-BE49-F238E27FC236}">
                <a16:creationId xmlns:a16="http://schemas.microsoft.com/office/drawing/2014/main" id="{BD54A647-4A90-2CD2-61CB-84AA40190FCE}"/>
              </a:ext>
            </a:extLst>
          </p:cNvPr>
          <p:cNvSpPr>
            <a:spLocks noEditPoints="1"/>
          </p:cNvSpPr>
          <p:nvPr/>
        </p:nvSpPr>
        <p:spPr bwMode="auto">
          <a:xfrm>
            <a:off x="11046778" y="4781099"/>
            <a:ext cx="289135" cy="381000"/>
          </a:xfrm>
          <a:custGeom>
            <a:avLst/>
            <a:gdLst/>
            <a:ahLst/>
            <a:cxnLst>
              <a:cxn ang="0">
                <a:pos x="169" y="271"/>
              </a:cxn>
              <a:cxn ang="0">
                <a:pos x="175" y="279"/>
              </a:cxn>
              <a:cxn ang="0">
                <a:pos x="173" y="293"/>
              </a:cxn>
              <a:cxn ang="0">
                <a:pos x="166" y="300"/>
              </a:cxn>
              <a:cxn ang="0">
                <a:pos x="158" y="302"/>
              </a:cxn>
              <a:cxn ang="0">
                <a:pos x="137" y="203"/>
              </a:cxn>
              <a:cxn ang="0">
                <a:pos x="138" y="233"/>
              </a:cxn>
              <a:cxn ang="0">
                <a:pos x="126" y="227"/>
              </a:cxn>
              <a:cxn ang="0">
                <a:pos x="126" y="213"/>
              </a:cxn>
              <a:cxn ang="0">
                <a:pos x="130" y="207"/>
              </a:cxn>
              <a:cxn ang="0">
                <a:pos x="144" y="165"/>
              </a:cxn>
              <a:cxn ang="0">
                <a:pos x="121" y="185"/>
              </a:cxn>
              <a:cxn ang="0">
                <a:pos x="99" y="210"/>
              </a:cxn>
              <a:cxn ang="0">
                <a:pos x="99" y="233"/>
              </a:cxn>
              <a:cxn ang="0">
                <a:pos x="105" y="244"/>
              </a:cxn>
              <a:cxn ang="0">
                <a:pos x="117" y="254"/>
              </a:cxn>
              <a:cxn ang="0">
                <a:pos x="137" y="261"/>
              </a:cxn>
              <a:cxn ang="0">
                <a:pos x="144" y="262"/>
              </a:cxn>
              <a:cxn ang="0">
                <a:pos x="132" y="299"/>
              </a:cxn>
              <a:cxn ang="0">
                <a:pos x="124" y="287"/>
              </a:cxn>
              <a:cxn ang="0">
                <a:pos x="95" y="276"/>
              </a:cxn>
              <a:cxn ang="0">
                <a:pos x="109" y="312"/>
              </a:cxn>
              <a:cxn ang="0">
                <a:pos x="144" y="325"/>
              </a:cxn>
              <a:cxn ang="0">
                <a:pos x="154" y="325"/>
              </a:cxn>
              <a:cxn ang="0">
                <a:pos x="187" y="314"/>
              </a:cxn>
              <a:cxn ang="0">
                <a:pos x="203" y="292"/>
              </a:cxn>
              <a:cxn ang="0">
                <a:pos x="198" y="261"/>
              </a:cxn>
              <a:cxn ang="0">
                <a:pos x="178" y="244"/>
              </a:cxn>
              <a:cxn ang="0">
                <a:pos x="157" y="238"/>
              </a:cxn>
              <a:cxn ang="0">
                <a:pos x="154" y="203"/>
              </a:cxn>
              <a:cxn ang="0">
                <a:pos x="171" y="221"/>
              </a:cxn>
              <a:cxn ang="0">
                <a:pos x="194" y="204"/>
              </a:cxn>
              <a:cxn ang="0">
                <a:pos x="171" y="183"/>
              </a:cxn>
              <a:cxn ang="0">
                <a:pos x="154" y="165"/>
              </a:cxn>
              <a:cxn ang="0">
                <a:pos x="129" y="110"/>
              </a:cxn>
              <a:cxn ang="0">
                <a:pos x="129" y="84"/>
              </a:cxn>
              <a:cxn ang="0">
                <a:pos x="186" y="14"/>
              </a:cxn>
              <a:cxn ang="0">
                <a:pos x="194" y="90"/>
              </a:cxn>
              <a:cxn ang="0">
                <a:pos x="204" y="117"/>
              </a:cxn>
              <a:cxn ang="0">
                <a:pos x="245" y="178"/>
              </a:cxn>
              <a:cxn ang="0">
                <a:pos x="289" y="265"/>
              </a:cxn>
              <a:cxn ang="0">
                <a:pos x="298" y="337"/>
              </a:cxn>
              <a:cxn ang="0">
                <a:pos x="271" y="378"/>
              </a:cxn>
              <a:cxn ang="0">
                <a:pos x="219" y="393"/>
              </a:cxn>
              <a:cxn ang="0">
                <a:pos x="79" y="393"/>
              </a:cxn>
              <a:cxn ang="0">
                <a:pos x="28" y="378"/>
              </a:cxn>
              <a:cxn ang="0">
                <a:pos x="1" y="337"/>
              </a:cxn>
              <a:cxn ang="0">
                <a:pos x="10" y="265"/>
              </a:cxn>
              <a:cxn ang="0">
                <a:pos x="53" y="178"/>
              </a:cxn>
              <a:cxn ang="0">
                <a:pos x="93" y="118"/>
              </a:cxn>
              <a:cxn ang="0">
                <a:pos x="104" y="90"/>
              </a:cxn>
              <a:cxn ang="0">
                <a:pos x="113" y="18"/>
              </a:cxn>
            </a:cxnLst>
            <a:rect l="0" t="0" r="r" b="b"/>
            <a:pathLst>
              <a:path w="299" h="394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86B84C3-99D4-A8E6-A82D-2F4514E6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00" y="879267"/>
            <a:ext cx="5452000" cy="999200"/>
          </a:xfrm>
        </p:spPr>
        <p:txBody>
          <a:bodyPr/>
          <a:lstStyle/>
          <a:p>
            <a:r>
              <a:rPr lang="en-US" b="1" dirty="0"/>
              <a:t>Member Roles: whileTruecode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2B8F4D-4E43-BCFF-7E17-1A80B6DC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677" y="2103531"/>
            <a:ext cx="6753734" cy="3614400"/>
          </a:xfrm>
        </p:spPr>
        <p:txBody>
          <a:bodyPr/>
          <a:lstStyle/>
          <a:p>
            <a:pPr marL="101598" indent="0">
              <a:buNone/>
            </a:pPr>
            <a:r>
              <a:rPr lang="en-US" b="1" dirty="0">
                <a:solidFill>
                  <a:srgbClr val="0082A9"/>
                </a:solidFill>
              </a:rPr>
              <a:t>Members:</a:t>
            </a:r>
          </a:p>
          <a:p>
            <a:pPr marL="558798" indent="-457200">
              <a:buFont typeface="+mj-lt"/>
              <a:buAutoNum type="arabicPeriod"/>
            </a:pPr>
            <a:r>
              <a:rPr lang="en-US" b="1" dirty="0"/>
              <a:t>Rohith</a:t>
            </a:r>
            <a:r>
              <a:rPr lang="en-US" dirty="0"/>
              <a:t> (Team lead &amp; Domain Expert)</a:t>
            </a:r>
          </a:p>
          <a:p>
            <a:pPr marL="558798" indent="-457200">
              <a:buFont typeface="+mj-lt"/>
              <a:buAutoNum type="arabicPeriod"/>
            </a:pPr>
            <a:r>
              <a:rPr lang="en-US" b="1" dirty="0"/>
              <a:t>Jayakrishna</a:t>
            </a:r>
            <a:r>
              <a:rPr lang="en-US" dirty="0"/>
              <a:t> (UX/UI designer)</a:t>
            </a:r>
          </a:p>
          <a:p>
            <a:pPr marL="558798" indent="-457200">
              <a:buFont typeface="+mj-lt"/>
              <a:buAutoNum type="arabicPeriod"/>
            </a:pPr>
            <a:r>
              <a:rPr lang="en-US" b="1" dirty="0"/>
              <a:t>Rishi</a:t>
            </a:r>
            <a:r>
              <a:rPr lang="en-US" dirty="0"/>
              <a:t> (Developer: frontend &amp; backend)</a:t>
            </a:r>
            <a:endParaRPr lang="en-US" b="1" dirty="0"/>
          </a:p>
          <a:p>
            <a:pPr marL="101598" indent="0">
              <a:buNone/>
            </a:pPr>
            <a:r>
              <a:rPr lang="en-US" b="1" dirty="0">
                <a:solidFill>
                  <a:srgbClr val="0082A9"/>
                </a:solidFill>
              </a:rPr>
              <a:t>Mentors:</a:t>
            </a:r>
          </a:p>
          <a:p>
            <a:pPr marL="558798" indent="-457200">
              <a:buFont typeface="+mj-lt"/>
              <a:buAutoNum type="arabicPeriod"/>
            </a:pPr>
            <a:r>
              <a:rPr lang="en-US" b="1" dirty="0"/>
              <a:t>Ms. Judy Flavia </a:t>
            </a:r>
            <a:r>
              <a:rPr lang="en-US" dirty="0"/>
              <a:t>(AP, CSE SRMIST RMP)</a:t>
            </a:r>
          </a:p>
          <a:p>
            <a:pPr marL="558798" indent="-457200">
              <a:buFont typeface="+mj-lt"/>
              <a:buAutoNum type="arabicPeriod"/>
            </a:pPr>
            <a:r>
              <a:rPr lang="en-US" b="1" dirty="0"/>
              <a:t>Dr. Ballika J Chelliah </a:t>
            </a:r>
            <a:r>
              <a:rPr lang="en-US" dirty="0"/>
              <a:t>(HOD, AI &amp; ML SRMIST RMP)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764224A-2AF5-4FFC-B1D6-30470F929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11" y="1140069"/>
            <a:ext cx="4511690" cy="45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0F83B-0595-4609-BAEB-AA86ED39296A}"/>
              </a:ext>
            </a:extLst>
          </p:cNvPr>
          <p:cNvSpPr txBox="1"/>
          <p:nvPr/>
        </p:nvSpPr>
        <p:spPr>
          <a:xfrm>
            <a:off x="716280" y="149614"/>
            <a:ext cx="1075944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0082A9"/>
                </a:solidFill>
                <a:latin typeface="Cabin Condensed SemiBold"/>
                <a:ea typeface="Ebrima" panose="02000000000000000000" pitchFamily="2" charset="0"/>
                <a:cs typeface="Segoe UI" panose="020B0502040204020203" pitchFamily="34" charset="0"/>
              </a:rPr>
              <a:t>Road Map for the Next Day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14DD6-C69E-416E-11F1-9EECFA92EAF2}"/>
              </a:ext>
            </a:extLst>
          </p:cNvPr>
          <p:cNvSpPr/>
          <p:nvPr/>
        </p:nvSpPr>
        <p:spPr>
          <a:xfrm>
            <a:off x="0" y="6626085"/>
            <a:ext cx="2660073" cy="82301"/>
          </a:xfrm>
          <a:prstGeom prst="rect">
            <a:avLst/>
          </a:prstGeom>
          <a:solidFill>
            <a:srgbClr val="0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082A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411F5-0B16-7E8E-44A6-3AC9344BB439}"/>
              </a:ext>
            </a:extLst>
          </p:cNvPr>
          <p:cNvSpPr/>
          <p:nvPr/>
        </p:nvSpPr>
        <p:spPr>
          <a:xfrm>
            <a:off x="2801948" y="6599530"/>
            <a:ext cx="6588105" cy="108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F2D875-2DDE-D2E0-E767-BE2D050AD347}"/>
              </a:ext>
            </a:extLst>
          </p:cNvPr>
          <p:cNvSpPr/>
          <p:nvPr/>
        </p:nvSpPr>
        <p:spPr>
          <a:xfrm>
            <a:off x="9531927" y="6626085"/>
            <a:ext cx="2660073" cy="82301"/>
          </a:xfrm>
          <a:prstGeom prst="rect">
            <a:avLst/>
          </a:prstGeom>
          <a:solidFill>
            <a:srgbClr val="0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6BC6D0-4DAD-0815-DA31-F9EA1C249834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>
            <a:off x="1960688" y="3647465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8972B-59FA-B7C0-0F7C-0BE1B4850799}"/>
              </a:ext>
            </a:extLst>
          </p:cNvPr>
          <p:cNvCxnSpPr/>
          <p:nvPr/>
        </p:nvCxnSpPr>
        <p:spPr>
          <a:xfrm>
            <a:off x="4028344" y="2919456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FA9681-5703-2E41-EFA1-70D3E35C9FB6}"/>
              </a:ext>
            </a:extLst>
          </p:cNvPr>
          <p:cNvCxnSpPr/>
          <p:nvPr/>
        </p:nvCxnSpPr>
        <p:spPr>
          <a:xfrm>
            <a:off x="6096000" y="3647465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64CCA6-FCE6-8F9D-67B2-C8F7F04CDAFF}"/>
              </a:ext>
            </a:extLst>
          </p:cNvPr>
          <p:cNvCxnSpPr/>
          <p:nvPr/>
        </p:nvCxnSpPr>
        <p:spPr>
          <a:xfrm>
            <a:off x="8163655" y="2982404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71877F-CAF4-FFD8-E061-19E76444F8A2}"/>
              </a:ext>
            </a:extLst>
          </p:cNvPr>
          <p:cNvCxnSpPr/>
          <p:nvPr/>
        </p:nvCxnSpPr>
        <p:spPr>
          <a:xfrm>
            <a:off x="10231312" y="3647465"/>
            <a:ext cx="0" cy="374293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16">
            <a:extLst>
              <a:ext uri="{FF2B5EF4-FFF2-40B4-BE49-F238E27FC236}">
                <a16:creationId xmlns:a16="http://schemas.microsoft.com/office/drawing/2014/main" id="{48ED705B-8CA3-C2E6-A5AA-7FBBC69A660B}"/>
              </a:ext>
            </a:extLst>
          </p:cNvPr>
          <p:cNvSpPr/>
          <p:nvPr/>
        </p:nvSpPr>
        <p:spPr>
          <a:xfrm>
            <a:off x="9092892" y="3356697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0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ounded Rectangle 115">
            <a:extLst>
              <a:ext uri="{FF2B5EF4-FFF2-40B4-BE49-F238E27FC236}">
                <a16:creationId xmlns:a16="http://schemas.microsoft.com/office/drawing/2014/main" id="{B30E47E8-4A9C-152D-38F2-4B141B99ECD0}"/>
              </a:ext>
            </a:extLst>
          </p:cNvPr>
          <p:cNvSpPr/>
          <p:nvPr/>
        </p:nvSpPr>
        <p:spPr>
          <a:xfrm>
            <a:off x="7025235" y="3356697"/>
            <a:ext cx="2276841" cy="22782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ounded Rectangle 114">
            <a:extLst>
              <a:ext uri="{FF2B5EF4-FFF2-40B4-BE49-F238E27FC236}">
                <a16:creationId xmlns:a16="http://schemas.microsoft.com/office/drawing/2014/main" id="{6C7F63BA-3005-3101-7DE0-7F2B4BA28F4B}"/>
              </a:ext>
            </a:extLst>
          </p:cNvPr>
          <p:cNvSpPr/>
          <p:nvPr/>
        </p:nvSpPr>
        <p:spPr>
          <a:xfrm>
            <a:off x="4957580" y="3356697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0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ounded Rectangle 111">
            <a:extLst>
              <a:ext uri="{FF2B5EF4-FFF2-40B4-BE49-F238E27FC236}">
                <a16:creationId xmlns:a16="http://schemas.microsoft.com/office/drawing/2014/main" id="{13EB433C-F478-B6F0-6518-88AFC36EE607}"/>
              </a:ext>
            </a:extLst>
          </p:cNvPr>
          <p:cNvSpPr/>
          <p:nvPr/>
        </p:nvSpPr>
        <p:spPr>
          <a:xfrm>
            <a:off x="2889924" y="3356697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EC9FFE78-6CDF-6540-A895-1E08E03B3CFE}"/>
              </a:ext>
            </a:extLst>
          </p:cNvPr>
          <p:cNvSpPr/>
          <p:nvPr/>
        </p:nvSpPr>
        <p:spPr>
          <a:xfrm>
            <a:off x="822268" y="3356697"/>
            <a:ext cx="2276841" cy="227820"/>
          </a:xfrm>
          <a:prstGeom prst="roundRect">
            <a:avLst>
              <a:gd name="adj" fmla="val 50000"/>
            </a:avLst>
          </a:prstGeom>
          <a:solidFill>
            <a:srgbClr val="0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3C8CC6-05ED-E60E-949D-C70723681CE8}"/>
              </a:ext>
            </a:extLst>
          </p:cNvPr>
          <p:cNvSpPr/>
          <p:nvPr/>
        </p:nvSpPr>
        <p:spPr>
          <a:xfrm>
            <a:off x="1783830" y="329374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5E28E1-D47D-EC1C-72AE-F26A8C548C8B}"/>
              </a:ext>
            </a:extLst>
          </p:cNvPr>
          <p:cNvSpPr/>
          <p:nvPr/>
        </p:nvSpPr>
        <p:spPr>
          <a:xfrm>
            <a:off x="3851486" y="329374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C44180-CDAD-ABC8-D76C-72DFA994B8A3}"/>
              </a:ext>
            </a:extLst>
          </p:cNvPr>
          <p:cNvSpPr/>
          <p:nvPr/>
        </p:nvSpPr>
        <p:spPr>
          <a:xfrm>
            <a:off x="5919142" y="329374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998889-9121-1E78-C2A9-B3773E13C3D0}"/>
              </a:ext>
            </a:extLst>
          </p:cNvPr>
          <p:cNvSpPr/>
          <p:nvPr/>
        </p:nvSpPr>
        <p:spPr>
          <a:xfrm>
            <a:off x="7986797" y="329374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0E2E74-109F-DF2A-F0E9-87DB7DF7DDD2}"/>
              </a:ext>
            </a:extLst>
          </p:cNvPr>
          <p:cNvSpPr/>
          <p:nvPr/>
        </p:nvSpPr>
        <p:spPr>
          <a:xfrm>
            <a:off x="10054454" y="3293749"/>
            <a:ext cx="353716" cy="353716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AD7747-F29C-45E7-D326-C794221AF726}"/>
              </a:ext>
            </a:extLst>
          </p:cNvPr>
          <p:cNvSpPr/>
          <p:nvPr/>
        </p:nvSpPr>
        <p:spPr>
          <a:xfrm>
            <a:off x="1451629" y="4021758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22C043-48A3-B704-5BD9-3A73E70844F5}"/>
              </a:ext>
            </a:extLst>
          </p:cNvPr>
          <p:cNvSpPr/>
          <p:nvPr/>
        </p:nvSpPr>
        <p:spPr>
          <a:xfrm>
            <a:off x="3519285" y="1901338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82A9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71171E-D166-5277-EAA7-B891F30B1B82}"/>
              </a:ext>
            </a:extLst>
          </p:cNvPr>
          <p:cNvSpPr/>
          <p:nvPr/>
        </p:nvSpPr>
        <p:spPr>
          <a:xfrm>
            <a:off x="5586941" y="4021758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82E133-B5A5-B294-D577-EC331FE1F7F1}"/>
              </a:ext>
            </a:extLst>
          </p:cNvPr>
          <p:cNvSpPr/>
          <p:nvPr/>
        </p:nvSpPr>
        <p:spPr>
          <a:xfrm>
            <a:off x="9722253" y="4021758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154AB3-6642-1E5B-8444-C26C365BBC1B}"/>
              </a:ext>
            </a:extLst>
          </p:cNvPr>
          <p:cNvSpPr/>
          <p:nvPr/>
        </p:nvSpPr>
        <p:spPr>
          <a:xfrm>
            <a:off x="7654596" y="1901338"/>
            <a:ext cx="1018118" cy="1018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TextBox 127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832103" y="1878170"/>
            <a:ext cx="216742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0082A9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Create final presentation video, explaining solution architecture</a:t>
            </a:r>
          </a:p>
          <a:p>
            <a:pPr algn="ctr">
              <a:lnSpc>
                <a:spcPts val="2000"/>
              </a:lnSpc>
            </a:pPr>
            <a:endParaRPr lang="en-US" b="1" spc="50" dirty="0">
              <a:solidFill>
                <a:srgbClr val="0082A9"/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32A3D2-D2C5-0CD2-1706-E210C0FB92A5}"/>
              </a:ext>
            </a:extLst>
          </p:cNvPr>
          <p:cNvGrpSpPr/>
          <p:nvPr/>
        </p:nvGrpSpPr>
        <p:grpSpPr>
          <a:xfrm>
            <a:off x="1716700" y="4279819"/>
            <a:ext cx="487976" cy="501997"/>
            <a:chOff x="7048500" y="1387475"/>
            <a:chExt cx="276226" cy="284163"/>
          </a:xfrm>
          <a:solidFill>
            <a:srgbClr val="0082A9"/>
          </a:solidFill>
        </p:grpSpPr>
        <p:sp>
          <p:nvSpPr>
            <p:cNvPr id="61" name="Freeform 4357">
              <a:extLst>
                <a:ext uri="{FF2B5EF4-FFF2-40B4-BE49-F238E27FC236}">
                  <a16:creationId xmlns:a16="http://schemas.microsoft.com/office/drawing/2014/main" id="{DF6A2EB2-DC05-AD86-6514-E5F3467C3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4358">
              <a:extLst>
                <a:ext uri="{FF2B5EF4-FFF2-40B4-BE49-F238E27FC236}">
                  <a16:creationId xmlns:a16="http://schemas.microsoft.com/office/drawing/2014/main" id="{98102AAA-9CE4-95BF-6F9D-A4EBF35CF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F3B8B2-826E-9AD7-EF6D-DCB31838D186}"/>
              </a:ext>
            </a:extLst>
          </p:cNvPr>
          <p:cNvGrpSpPr/>
          <p:nvPr/>
        </p:nvGrpSpPr>
        <p:grpSpPr>
          <a:xfrm>
            <a:off x="3821782" y="2238262"/>
            <a:ext cx="413139" cy="344283"/>
            <a:chOff x="2043113" y="1366838"/>
            <a:chExt cx="285750" cy="238125"/>
          </a:xfrm>
          <a:solidFill>
            <a:schemeClr val="tx1"/>
          </a:solidFill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6CD7AA6-CB8D-7014-A364-6911152FB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1366838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7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7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7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EE0B6ED-E047-5565-4BBB-0F7B8D72D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1452563"/>
              <a:ext cx="66675" cy="66675"/>
            </a:xfrm>
            <a:custGeom>
              <a:avLst/>
              <a:gdLst>
                <a:gd name="T0" fmla="*/ 156 w 169"/>
                <a:gd name="T1" fmla="*/ 0 h 168"/>
                <a:gd name="T2" fmla="*/ 12 w 169"/>
                <a:gd name="T3" fmla="*/ 0 h 168"/>
                <a:gd name="T4" fmla="*/ 8 w 169"/>
                <a:gd name="T5" fmla="*/ 1 h 168"/>
                <a:gd name="T6" fmla="*/ 3 w 169"/>
                <a:gd name="T7" fmla="*/ 3 h 168"/>
                <a:gd name="T8" fmla="*/ 1 w 169"/>
                <a:gd name="T9" fmla="*/ 8 h 168"/>
                <a:gd name="T10" fmla="*/ 0 w 169"/>
                <a:gd name="T11" fmla="*/ 12 h 168"/>
                <a:gd name="T12" fmla="*/ 0 w 169"/>
                <a:gd name="T13" fmla="*/ 156 h 168"/>
                <a:gd name="T14" fmla="*/ 1 w 169"/>
                <a:gd name="T15" fmla="*/ 161 h 168"/>
                <a:gd name="T16" fmla="*/ 3 w 169"/>
                <a:gd name="T17" fmla="*/ 164 h 168"/>
                <a:gd name="T18" fmla="*/ 8 w 169"/>
                <a:gd name="T19" fmla="*/ 167 h 168"/>
                <a:gd name="T20" fmla="*/ 12 w 169"/>
                <a:gd name="T21" fmla="*/ 168 h 168"/>
                <a:gd name="T22" fmla="*/ 156 w 169"/>
                <a:gd name="T23" fmla="*/ 168 h 168"/>
                <a:gd name="T24" fmla="*/ 161 w 169"/>
                <a:gd name="T25" fmla="*/ 167 h 168"/>
                <a:gd name="T26" fmla="*/ 164 w 169"/>
                <a:gd name="T27" fmla="*/ 164 h 168"/>
                <a:gd name="T28" fmla="*/ 167 w 169"/>
                <a:gd name="T29" fmla="*/ 161 h 168"/>
                <a:gd name="T30" fmla="*/ 169 w 169"/>
                <a:gd name="T31" fmla="*/ 156 h 168"/>
                <a:gd name="T32" fmla="*/ 169 w 169"/>
                <a:gd name="T33" fmla="*/ 12 h 168"/>
                <a:gd name="T34" fmla="*/ 167 w 169"/>
                <a:gd name="T35" fmla="*/ 8 h 168"/>
                <a:gd name="T36" fmla="*/ 164 w 169"/>
                <a:gd name="T37" fmla="*/ 3 h 168"/>
                <a:gd name="T38" fmla="*/ 161 w 169"/>
                <a:gd name="T39" fmla="*/ 1 h 168"/>
                <a:gd name="T40" fmla="*/ 156 w 169"/>
                <a:gd name="T4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8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8"/>
                  </a:lnTo>
                  <a:lnTo>
                    <a:pt x="156" y="168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C320BC0-1C08-26A9-A5EB-BD216ACC2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3" y="1538288"/>
              <a:ext cx="66675" cy="66675"/>
            </a:xfrm>
            <a:custGeom>
              <a:avLst/>
              <a:gdLst>
                <a:gd name="T0" fmla="*/ 156 w 169"/>
                <a:gd name="T1" fmla="*/ 0 h 169"/>
                <a:gd name="T2" fmla="*/ 12 w 169"/>
                <a:gd name="T3" fmla="*/ 0 h 169"/>
                <a:gd name="T4" fmla="*/ 8 w 169"/>
                <a:gd name="T5" fmla="*/ 1 h 169"/>
                <a:gd name="T6" fmla="*/ 3 w 169"/>
                <a:gd name="T7" fmla="*/ 3 h 169"/>
                <a:gd name="T8" fmla="*/ 1 w 169"/>
                <a:gd name="T9" fmla="*/ 8 h 169"/>
                <a:gd name="T10" fmla="*/ 0 w 169"/>
                <a:gd name="T11" fmla="*/ 12 h 169"/>
                <a:gd name="T12" fmla="*/ 0 w 169"/>
                <a:gd name="T13" fmla="*/ 156 h 169"/>
                <a:gd name="T14" fmla="*/ 1 w 169"/>
                <a:gd name="T15" fmla="*/ 161 h 169"/>
                <a:gd name="T16" fmla="*/ 3 w 169"/>
                <a:gd name="T17" fmla="*/ 164 h 169"/>
                <a:gd name="T18" fmla="*/ 8 w 169"/>
                <a:gd name="T19" fmla="*/ 167 h 169"/>
                <a:gd name="T20" fmla="*/ 12 w 169"/>
                <a:gd name="T21" fmla="*/ 169 h 169"/>
                <a:gd name="T22" fmla="*/ 156 w 169"/>
                <a:gd name="T23" fmla="*/ 169 h 169"/>
                <a:gd name="T24" fmla="*/ 161 w 169"/>
                <a:gd name="T25" fmla="*/ 167 h 169"/>
                <a:gd name="T26" fmla="*/ 164 w 169"/>
                <a:gd name="T27" fmla="*/ 164 h 169"/>
                <a:gd name="T28" fmla="*/ 167 w 169"/>
                <a:gd name="T29" fmla="*/ 161 h 169"/>
                <a:gd name="T30" fmla="*/ 169 w 169"/>
                <a:gd name="T31" fmla="*/ 156 h 169"/>
                <a:gd name="T32" fmla="*/ 169 w 169"/>
                <a:gd name="T33" fmla="*/ 12 h 169"/>
                <a:gd name="T34" fmla="*/ 167 w 169"/>
                <a:gd name="T35" fmla="*/ 8 h 169"/>
                <a:gd name="T36" fmla="*/ 164 w 169"/>
                <a:gd name="T37" fmla="*/ 3 h 169"/>
                <a:gd name="T38" fmla="*/ 161 w 169"/>
                <a:gd name="T39" fmla="*/ 1 h 169"/>
                <a:gd name="T40" fmla="*/ 156 w 169"/>
                <a:gd name="T4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9" h="169">
                  <a:moveTo>
                    <a:pt x="156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6"/>
                  </a:lnTo>
                  <a:lnTo>
                    <a:pt x="1" y="161"/>
                  </a:lnTo>
                  <a:lnTo>
                    <a:pt x="3" y="164"/>
                  </a:lnTo>
                  <a:lnTo>
                    <a:pt x="8" y="167"/>
                  </a:lnTo>
                  <a:lnTo>
                    <a:pt x="12" y="169"/>
                  </a:lnTo>
                  <a:lnTo>
                    <a:pt x="156" y="169"/>
                  </a:lnTo>
                  <a:lnTo>
                    <a:pt x="161" y="167"/>
                  </a:lnTo>
                  <a:lnTo>
                    <a:pt x="164" y="164"/>
                  </a:lnTo>
                  <a:lnTo>
                    <a:pt x="167" y="161"/>
                  </a:lnTo>
                  <a:lnTo>
                    <a:pt x="169" y="156"/>
                  </a:lnTo>
                  <a:lnTo>
                    <a:pt x="169" y="12"/>
                  </a:lnTo>
                  <a:lnTo>
                    <a:pt x="167" y="8"/>
                  </a:lnTo>
                  <a:lnTo>
                    <a:pt x="164" y="3"/>
                  </a:lnTo>
                  <a:lnTo>
                    <a:pt x="161" y="1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B05EEF-4F85-26E3-75AD-593E1F649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1385888"/>
              <a:ext cx="196850" cy="19050"/>
            </a:xfrm>
            <a:custGeom>
              <a:avLst/>
              <a:gdLst>
                <a:gd name="T0" fmla="*/ 24 w 492"/>
                <a:gd name="T1" fmla="*/ 47 h 47"/>
                <a:gd name="T2" fmla="*/ 469 w 492"/>
                <a:gd name="T3" fmla="*/ 47 h 47"/>
                <a:gd name="T4" fmla="*/ 473 w 492"/>
                <a:gd name="T5" fmla="*/ 47 h 47"/>
                <a:gd name="T6" fmla="*/ 478 w 492"/>
                <a:gd name="T7" fmla="*/ 46 h 47"/>
                <a:gd name="T8" fmla="*/ 482 w 492"/>
                <a:gd name="T9" fmla="*/ 44 h 47"/>
                <a:gd name="T10" fmla="*/ 486 w 492"/>
                <a:gd name="T11" fmla="*/ 41 h 47"/>
                <a:gd name="T12" fmla="*/ 488 w 492"/>
                <a:gd name="T13" fmla="*/ 37 h 47"/>
                <a:gd name="T14" fmla="*/ 490 w 492"/>
                <a:gd name="T15" fmla="*/ 34 h 47"/>
                <a:gd name="T16" fmla="*/ 492 w 492"/>
                <a:gd name="T17" fmla="*/ 28 h 47"/>
                <a:gd name="T18" fmla="*/ 492 w 492"/>
                <a:gd name="T19" fmla="*/ 24 h 47"/>
                <a:gd name="T20" fmla="*/ 492 w 492"/>
                <a:gd name="T21" fmla="*/ 19 h 47"/>
                <a:gd name="T22" fmla="*/ 490 w 492"/>
                <a:gd name="T23" fmla="*/ 15 h 47"/>
                <a:gd name="T24" fmla="*/ 488 w 492"/>
                <a:gd name="T25" fmla="*/ 10 h 47"/>
                <a:gd name="T26" fmla="*/ 486 w 492"/>
                <a:gd name="T27" fmla="*/ 7 h 47"/>
                <a:gd name="T28" fmla="*/ 482 w 492"/>
                <a:gd name="T29" fmla="*/ 4 h 47"/>
                <a:gd name="T30" fmla="*/ 478 w 492"/>
                <a:gd name="T31" fmla="*/ 2 h 47"/>
                <a:gd name="T32" fmla="*/ 473 w 492"/>
                <a:gd name="T33" fmla="*/ 1 h 47"/>
                <a:gd name="T34" fmla="*/ 469 w 492"/>
                <a:gd name="T35" fmla="*/ 0 h 47"/>
                <a:gd name="T36" fmla="*/ 24 w 492"/>
                <a:gd name="T37" fmla="*/ 0 h 47"/>
                <a:gd name="T38" fmla="*/ 19 w 492"/>
                <a:gd name="T39" fmla="*/ 1 h 47"/>
                <a:gd name="T40" fmla="*/ 15 w 492"/>
                <a:gd name="T41" fmla="*/ 2 h 47"/>
                <a:gd name="T42" fmla="*/ 10 w 492"/>
                <a:gd name="T43" fmla="*/ 4 h 47"/>
                <a:gd name="T44" fmla="*/ 7 w 492"/>
                <a:gd name="T45" fmla="*/ 7 h 47"/>
                <a:gd name="T46" fmla="*/ 4 w 492"/>
                <a:gd name="T47" fmla="*/ 10 h 47"/>
                <a:gd name="T48" fmla="*/ 2 w 492"/>
                <a:gd name="T49" fmla="*/ 15 h 47"/>
                <a:gd name="T50" fmla="*/ 1 w 492"/>
                <a:gd name="T51" fmla="*/ 19 h 47"/>
                <a:gd name="T52" fmla="*/ 0 w 492"/>
                <a:gd name="T53" fmla="*/ 24 h 47"/>
                <a:gd name="T54" fmla="*/ 1 w 492"/>
                <a:gd name="T55" fmla="*/ 28 h 47"/>
                <a:gd name="T56" fmla="*/ 2 w 492"/>
                <a:gd name="T57" fmla="*/ 34 h 47"/>
                <a:gd name="T58" fmla="*/ 4 w 492"/>
                <a:gd name="T59" fmla="*/ 37 h 47"/>
                <a:gd name="T60" fmla="*/ 7 w 492"/>
                <a:gd name="T61" fmla="*/ 41 h 47"/>
                <a:gd name="T62" fmla="*/ 10 w 492"/>
                <a:gd name="T63" fmla="*/ 44 h 47"/>
                <a:gd name="T64" fmla="*/ 15 w 492"/>
                <a:gd name="T65" fmla="*/ 46 h 47"/>
                <a:gd name="T66" fmla="*/ 19 w 492"/>
                <a:gd name="T67" fmla="*/ 47 h 47"/>
                <a:gd name="T68" fmla="*/ 24 w 492"/>
                <a:gd name="T6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7">
                  <a:moveTo>
                    <a:pt x="24" y="47"/>
                  </a:moveTo>
                  <a:lnTo>
                    <a:pt x="469" y="47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7"/>
                  </a:lnTo>
                  <a:lnTo>
                    <a:pt x="490" y="34"/>
                  </a:lnTo>
                  <a:lnTo>
                    <a:pt x="492" y="28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7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7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5A5CB01-4989-FDFD-ED98-AEA3B70F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1471613"/>
              <a:ext cx="196850" cy="19050"/>
            </a:xfrm>
            <a:custGeom>
              <a:avLst/>
              <a:gdLst>
                <a:gd name="T0" fmla="*/ 469 w 492"/>
                <a:gd name="T1" fmla="*/ 0 h 48"/>
                <a:gd name="T2" fmla="*/ 24 w 492"/>
                <a:gd name="T3" fmla="*/ 0 h 48"/>
                <a:gd name="T4" fmla="*/ 19 w 492"/>
                <a:gd name="T5" fmla="*/ 1 h 48"/>
                <a:gd name="T6" fmla="*/ 15 w 492"/>
                <a:gd name="T7" fmla="*/ 2 h 48"/>
                <a:gd name="T8" fmla="*/ 10 w 492"/>
                <a:gd name="T9" fmla="*/ 4 h 48"/>
                <a:gd name="T10" fmla="*/ 7 w 492"/>
                <a:gd name="T11" fmla="*/ 7 h 48"/>
                <a:gd name="T12" fmla="*/ 4 w 492"/>
                <a:gd name="T13" fmla="*/ 10 h 48"/>
                <a:gd name="T14" fmla="*/ 2 w 492"/>
                <a:gd name="T15" fmla="*/ 15 h 48"/>
                <a:gd name="T16" fmla="*/ 1 w 492"/>
                <a:gd name="T17" fmla="*/ 19 h 48"/>
                <a:gd name="T18" fmla="*/ 0 w 492"/>
                <a:gd name="T19" fmla="*/ 24 h 48"/>
                <a:gd name="T20" fmla="*/ 1 w 492"/>
                <a:gd name="T21" fmla="*/ 28 h 48"/>
                <a:gd name="T22" fmla="*/ 2 w 492"/>
                <a:gd name="T23" fmla="*/ 34 h 48"/>
                <a:gd name="T24" fmla="*/ 4 w 492"/>
                <a:gd name="T25" fmla="*/ 38 h 48"/>
                <a:gd name="T26" fmla="*/ 7 w 492"/>
                <a:gd name="T27" fmla="*/ 41 h 48"/>
                <a:gd name="T28" fmla="*/ 10 w 492"/>
                <a:gd name="T29" fmla="*/ 44 h 48"/>
                <a:gd name="T30" fmla="*/ 15 w 492"/>
                <a:gd name="T31" fmla="*/ 46 h 48"/>
                <a:gd name="T32" fmla="*/ 19 w 492"/>
                <a:gd name="T33" fmla="*/ 47 h 48"/>
                <a:gd name="T34" fmla="*/ 24 w 492"/>
                <a:gd name="T35" fmla="*/ 48 h 48"/>
                <a:gd name="T36" fmla="*/ 469 w 492"/>
                <a:gd name="T37" fmla="*/ 48 h 48"/>
                <a:gd name="T38" fmla="*/ 473 w 492"/>
                <a:gd name="T39" fmla="*/ 47 h 48"/>
                <a:gd name="T40" fmla="*/ 478 w 492"/>
                <a:gd name="T41" fmla="*/ 46 h 48"/>
                <a:gd name="T42" fmla="*/ 482 w 492"/>
                <a:gd name="T43" fmla="*/ 44 h 48"/>
                <a:gd name="T44" fmla="*/ 486 w 492"/>
                <a:gd name="T45" fmla="*/ 41 h 48"/>
                <a:gd name="T46" fmla="*/ 488 w 492"/>
                <a:gd name="T47" fmla="*/ 38 h 48"/>
                <a:gd name="T48" fmla="*/ 490 w 492"/>
                <a:gd name="T49" fmla="*/ 34 h 48"/>
                <a:gd name="T50" fmla="*/ 492 w 492"/>
                <a:gd name="T51" fmla="*/ 29 h 48"/>
                <a:gd name="T52" fmla="*/ 492 w 492"/>
                <a:gd name="T53" fmla="*/ 24 h 48"/>
                <a:gd name="T54" fmla="*/ 492 w 492"/>
                <a:gd name="T55" fmla="*/ 19 h 48"/>
                <a:gd name="T56" fmla="*/ 490 w 492"/>
                <a:gd name="T57" fmla="*/ 15 h 48"/>
                <a:gd name="T58" fmla="*/ 488 w 492"/>
                <a:gd name="T59" fmla="*/ 10 h 48"/>
                <a:gd name="T60" fmla="*/ 486 w 492"/>
                <a:gd name="T61" fmla="*/ 7 h 48"/>
                <a:gd name="T62" fmla="*/ 482 w 492"/>
                <a:gd name="T63" fmla="*/ 4 h 48"/>
                <a:gd name="T64" fmla="*/ 478 w 492"/>
                <a:gd name="T65" fmla="*/ 2 h 48"/>
                <a:gd name="T66" fmla="*/ 473 w 492"/>
                <a:gd name="T67" fmla="*/ 1 h 48"/>
                <a:gd name="T68" fmla="*/ 469 w 492"/>
                <a:gd name="T6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8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8"/>
                  </a:lnTo>
                  <a:lnTo>
                    <a:pt x="469" y="48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50D3708-63DE-C5F3-2B72-D1E6CFD9F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1557338"/>
              <a:ext cx="196850" cy="19050"/>
            </a:xfrm>
            <a:custGeom>
              <a:avLst/>
              <a:gdLst>
                <a:gd name="T0" fmla="*/ 469 w 492"/>
                <a:gd name="T1" fmla="*/ 0 h 49"/>
                <a:gd name="T2" fmla="*/ 24 w 492"/>
                <a:gd name="T3" fmla="*/ 0 h 49"/>
                <a:gd name="T4" fmla="*/ 19 w 492"/>
                <a:gd name="T5" fmla="*/ 1 h 49"/>
                <a:gd name="T6" fmla="*/ 15 w 492"/>
                <a:gd name="T7" fmla="*/ 2 h 49"/>
                <a:gd name="T8" fmla="*/ 10 w 492"/>
                <a:gd name="T9" fmla="*/ 4 h 49"/>
                <a:gd name="T10" fmla="*/ 7 w 492"/>
                <a:gd name="T11" fmla="*/ 7 h 49"/>
                <a:gd name="T12" fmla="*/ 4 w 492"/>
                <a:gd name="T13" fmla="*/ 10 h 49"/>
                <a:gd name="T14" fmla="*/ 2 w 492"/>
                <a:gd name="T15" fmla="*/ 15 h 49"/>
                <a:gd name="T16" fmla="*/ 1 w 492"/>
                <a:gd name="T17" fmla="*/ 19 h 49"/>
                <a:gd name="T18" fmla="*/ 0 w 492"/>
                <a:gd name="T19" fmla="*/ 24 h 49"/>
                <a:gd name="T20" fmla="*/ 1 w 492"/>
                <a:gd name="T21" fmla="*/ 29 h 49"/>
                <a:gd name="T22" fmla="*/ 2 w 492"/>
                <a:gd name="T23" fmla="*/ 34 h 49"/>
                <a:gd name="T24" fmla="*/ 4 w 492"/>
                <a:gd name="T25" fmla="*/ 38 h 49"/>
                <a:gd name="T26" fmla="*/ 7 w 492"/>
                <a:gd name="T27" fmla="*/ 41 h 49"/>
                <a:gd name="T28" fmla="*/ 10 w 492"/>
                <a:gd name="T29" fmla="*/ 44 h 49"/>
                <a:gd name="T30" fmla="*/ 15 w 492"/>
                <a:gd name="T31" fmla="*/ 46 h 49"/>
                <a:gd name="T32" fmla="*/ 19 w 492"/>
                <a:gd name="T33" fmla="*/ 47 h 49"/>
                <a:gd name="T34" fmla="*/ 24 w 492"/>
                <a:gd name="T35" fmla="*/ 49 h 49"/>
                <a:gd name="T36" fmla="*/ 469 w 492"/>
                <a:gd name="T37" fmla="*/ 49 h 49"/>
                <a:gd name="T38" fmla="*/ 473 w 492"/>
                <a:gd name="T39" fmla="*/ 47 h 49"/>
                <a:gd name="T40" fmla="*/ 478 w 492"/>
                <a:gd name="T41" fmla="*/ 46 h 49"/>
                <a:gd name="T42" fmla="*/ 482 w 492"/>
                <a:gd name="T43" fmla="*/ 44 h 49"/>
                <a:gd name="T44" fmla="*/ 486 w 492"/>
                <a:gd name="T45" fmla="*/ 41 h 49"/>
                <a:gd name="T46" fmla="*/ 488 w 492"/>
                <a:gd name="T47" fmla="*/ 38 h 49"/>
                <a:gd name="T48" fmla="*/ 490 w 492"/>
                <a:gd name="T49" fmla="*/ 34 h 49"/>
                <a:gd name="T50" fmla="*/ 492 w 492"/>
                <a:gd name="T51" fmla="*/ 29 h 49"/>
                <a:gd name="T52" fmla="*/ 492 w 492"/>
                <a:gd name="T53" fmla="*/ 24 h 49"/>
                <a:gd name="T54" fmla="*/ 492 w 492"/>
                <a:gd name="T55" fmla="*/ 19 h 49"/>
                <a:gd name="T56" fmla="*/ 490 w 492"/>
                <a:gd name="T57" fmla="*/ 15 h 49"/>
                <a:gd name="T58" fmla="*/ 488 w 492"/>
                <a:gd name="T59" fmla="*/ 10 h 49"/>
                <a:gd name="T60" fmla="*/ 486 w 492"/>
                <a:gd name="T61" fmla="*/ 7 h 49"/>
                <a:gd name="T62" fmla="*/ 482 w 492"/>
                <a:gd name="T63" fmla="*/ 4 h 49"/>
                <a:gd name="T64" fmla="*/ 478 w 492"/>
                <a:gd name="T65" fmla="*/ 2 h 49"/>
                <a:gd name="T66" fmla="*/ 473 w 492"/>
                <a:gd name="T67" fmla="*/ 1 h 49"/>
                <a:gd name="T68" fmla="*/ 469 w 492"/>
                <a:gd name="T6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2" h="49">
                  <a:moveTo>
                    <a:pt x="469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5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1"/>
                  </a:lnTo>
                  <a:lnTo>
                    <a:pt x="10" y="44"/>
                  </a:lnTo>
                  <a:lnTo>
                    <a:pt x="15" y="46"/>
                  </a:lnTo>
                  <a:lnTo>
                    <a:pt x="19" y="47"/>
                  </a:lnTo>
                  <a:lnTo>
                    <a:pt x="24" y="49"/>
                  </a:lnTo>
                  <a:lnTo>
                    <a:pt x="469" y="49"/>
                  </a:lnTo>
                  <a:lnTo>
                    <a:pt x="473" y="47"/>
                  </a:lnTo>
                  <a:lnTo>
                    <a:pt x="478" y="46"/>
                  </a:lnTo>
                  <a:lnTo>
                    <a:pt x="482" y="44"/>
                  </a:lnTo>
                  <a:lnTo>
                    <a:pt x="486" y="41"/>
                  </a:lnTo>
                  <a:lnTo>
                    <a:pt x="488" y="38"/>
                  </a:lnTo>
                  <a:lnTo>
                    <a:pt x="490" y="34"/>
                  </a:lnTo>
                  <a:lnTo>
                    <a:pt x="492" y="29"/>
                  </a:lnTo>
                  <a:lnTo>
                    <a:pt x="492" y="24"/>
                  </a:lnTo>
                  <a:lnTo>
                    <a:pt x="492" y="19"/>
                  </a:lnTo>
                  <a:lnTo>
                    <a:pt x="490" y="15"/>
                  </a:lnTo>
                  <a:lnTo>
                    <a:pt x="488" y="10"/>
                  </a:lnTo>
                  <a:lnTo>
                    <a:pt x="486" y="7"/>
                  </a:lnTo>
                  <a:lnTo>
                    <a:pt x="482" y="4"/>
                  </a:lnTo>
                  <a:lnTo>
                    <a:pt x="478" y="2"/>
                  </a:lnTo>
                  <a:lnTo>
                    <a:pt x="473" y="1"/>
                  </a:lnTo>
                  <a:lnTo>
                    <a:pt x="469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5FDE3A-139A-7039-2F8B-7DD86E6CDE2F}"/>
              </a:ext>
            </a:extLst>
          </p:cNvPr>
          <p:cNvGrpSpPr/>
          <p:nvPr/>
        </p:nvGrpSpPr>
        <p:grpSpPr>
          <a:xfrm>
            <a:off x="5899224" y="4334041"/>
            <a:ext cx="393552" cy="393552"/>
            <a:chOff x="4319588" y="2492375"/>
            <a:chExt cx="287338" cy="287338"/>
          </a:xfrm>
          <a:solidFill>
            <a:srgbClr val="0082A9"/>
          </a:solidFill>
        </p:grpSpPr>
        <p:sp>
          <p:nvSpPr>
            <p:cNvPr id="53" name="Freeform 372">
              <a:extLst>
                <a:ext uri="{FF2B5EF4-FFF2-40B4-BE49-F238E27FC236}">
                  <a16:creationId xmlns:a16="http://schemas.microsoft.com/office/drawing/2014/main" id="{B92DA51C-75EB-A4F1-C188-0422246D4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373">
              <a:extLst>
                <a:ext uri="{FF2B5EF4-FFF2-40B4-BE49-F238E27FC236}">
                  <a16:creationId xmlns:a16="http://schemas.microsoft.com/office/drawing/2014/main" id="{EC41DA64-D6F7-F4E3-77FC-289D283A9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EA7379-14C8-87D6-1C7F-40B87A0C1C51}"/>
              </a:ext>
            </a:extLst>
          </p:cNvPr>
          <p:cNvGrpSpPr/>
          <p:nvPr/>
        </p:nvGrpSpPr>
        <p:grpSpPr>
          <a:xfrm>
            <a:off x="7925775" y="2172551"/>
            <a:ext cx="475677" cy="475677"/>
            <a:chOff x="11026775" y="1919288"/>
            <a:chExt cx="271463" cy="271463"/>
          </a:xfrm>
          <a:solidFill>
            <a:srgbClr val="404040"/>
          </a:solidFill>
        </p:grpSpPr>
        <p:sp>
          <p:nvSpPr>
            <p:cNvPr id="50" name="Freeform 3817">
              <a:extLst>
                <a:ext uri="{FF2B5EF4-FFF2-40B4-BE49-F238E27FC236}">
                  <a16:creationId xmlns:a16="http://schemas.microsoft.com/office/drawing/2014/main" id="{5DEC294A-C6EF-040D-3A62-21EB7433A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900" y="1919288"/>
              <a:ext cx="160338" cy="160338"/>
            </a:xfrm>
            <a:custGeom>
              <a:avLst/>
              <a:gdLst>
                <a:gd name="T0" fmla="*/ 364 w 506"/>
                <a:gd name="T1" fmla="*/ 27 h 505"/>
                <a:gd name="T2" fmla="*/ 334 w 506"/>
                <a:gd name="T3" fmla="*/ 9 h 505"/>
                <a:gd name="T4" fmla="*/ 300 w 506"/>
                <a:gd name="T5" fmla="*/ 0 h 505"/>
                <a:gd name="T6" fmla="*/ 264 w 506"/>
                <a:gd name="T7" fmla="*/ 3 h 505"/>
                <a:gd name="T8" fmla="*/ 231 w 506"/>
                <a:gd name="T9" fmla="*/ 14 h 505"/>
                <a:gd name="T10" fmla="*/ 202 w 506"/>
                <a:gd name="T11" fmla="*/ 35 h 505"/>
                <a:gd name="T12" fmla="*/ 13 w 506"/>
                <a:gd name="T13" fmla="*/ 227 h 505"/>
                <a:gd name="T14" fmla="*/ 3 w 506"/>
                <a:gd name="T15" fmla="*/ 254 h 505"/>
                <a:gd name="T16" fmla="*/ 0 w 506"/>
                <a:gd name="T17" fmla="*/ 282 h 505"/>
                <a:gd name="T18" fmla="*/ 8 w 506"/>
                <a:gd name="T19" fmla="*/ 311 h 505"/>
                <a:gd name="T20" fmla="*/ 25 w 506"/>
                <a:gd name="T21" fmla="*/ 340 h 505"/>
                <a:gd name="T22" fmla="*/ 45 w 506"/>
                <a:gd name="T23" fmla="*/ 363 h 505"/>
                <a:gd name="T24" fmla="*/ 62 w 506"/>
                <a:gd name="T25" fmla="*/ 368 h 505"/>
                <a:gd name="T26" fmla="*/ 79 w 506"/>
                <a:gd name="T27" fmla="*/ 363 h 505"/>
                <a:gd name="T28" fmla="*/ 89 w 506"/>
                <a:gd name="T29" fmla="*/ 349 h 505"/>
                <a:gd name="T30" fmla="*/ 92 w 506"/>
                <a:gd name="T31" fmla="*/ 332 h 505"/>
                <a:gd name="T32" fmla="*/ 83 w 506"/>
                <a:gd name="T33" fmla="*/ 317 h 505"/>
                <a:gd name="T34" fmla="*/ 70 w 506"/>
                <a:gd name="T35" fmla="*/ 300 h 505"/>
                <a:gd name="T36" fmla="*/ 62 w 506"/>
                <a:gd name="T37" fmla="*/ 282 h 505"/>
                <a:gd name="T38" fmla="*/ 60 w 506"/>
                <a:gd name="T39" fmla="*/ 267 h 505"/>
                <a:gd name="T40" fmla="*/ 68 w 506"/>
                <a:gd name="T41" fmla="*/ 255 h 505"/>
                <a:gd name="T42" fmla="*/ 254 w 506"/>
                <a:gd name="T43" fmla="*/ 70 h 505"/>
                <a:gd name="T44" fmla="*/ 270 w 506"/>
                <a:gd name="T45" fmla="*/ 63 h 505"/>
                <a:gd name="T46" fmla="*/ 288 w 506"/>
                <a:gd name="T47" fmla="*/ 61 h 505"/>
                <a:gd name="T48" fmla="*/ 305 w 506"/>
                <a:gd name="T49" fmla="*/ 63 h 505"/>
                <a:gd name="T50" fmla="*/ 321 w 506"/>
                <a:gd name="T51" fmla="*/ 70 h 505"/>
                <a:gd name="T52" fmla="*/ 427 w 506"/>
                <a:gd name="T53" fmla="*/ 175 h 505"/>
                <a:gd name="T54" fmla="*/ 438 w 506"/>
                <a:gd name="T55" fmla="*/ 189 h 505"/>
                <a:gd name="T56" fmla="*/ 444 w 506"/>
                <a:gd name="T57" fmla="*/ 206 h 505"/>
                <a:gd name="T58" fmla="*/ 446 w 506"/>
                <a:gd name="T59" fmla="*/ 223 h 505"/>
                <a:gd name="T60" fmla="*/ 441 w 506"/>
                <a:gd name="T61" fmla="*/ 241 h 505"/>
                <a:gd name="T62" fmla="*/ 432 w 506"/>
                <a:gd name="T63" fmla="*/ 256 h 505"/>
                <a:gd name="T64" fmla="*/ 246 w 506"/>
                <a:gd name="T65" fmla="*/ 441 h 505"/>
                <a:gd name="T66" fmla="*/ 228 w 506"/>
                <a:gd name="T67" fmla="*/ 444 h 505"/>
                <a:gd name="T68" fmla="*/ 199 w 506"/>
                <a:gd name="T69" fmla="*/ 430 h 505"/>
                <a:gd name="T70" fmla="*/ 178 w 506"/>
                <a:gd name="T71" fmla="*/ 415 h 505"/>
                <a:gd name="T72" fmla="*/ 161 w 506"/>
                <a:gd name="T73" fmla="*/ 413 h 505"/>
                <a:gd name="T74" fmla="*/ 146 w 506"/>
                <a:gd name="T75" fmla="*/ 422 h 505"/>
                <a:gd name="T76" fmla="*/ 138 w 506"/>
                <a:gd name="T77" fmla="*/ 438 h 505"/>
                <a:gd name="T78" fmla="*/ 140 w 506"/>
                <a:gd name="T79" fmla="*/ 454 h 505"/>
                <a:gd name="T80" fmla="*/ 155 w 506"/>
                <a:gd name="T81" fmla="*/ 472 h 505"/>
                <a:gd name="T82" fmla="*/ 182 w 506"/>
                <a:gd name="T83" fmla="*/ 492 h 505"/>
                <a:gd name="T84" fmla="*/ 210 w 506"/>
                <a:gd name="T85" fmla="*/ 502 h 505"/>
                <a:gd name="T86" fmla="*/ 232 w 506"/>
                <a:gd name="T87" fmla="*/ 505 h 505"/>
                <a:gd name="T88" fmla="*/ 258 w 506"/>
                <a:gd name="T89" fmla="*/ 501 h 505"/>
                <a:gd name="T90" fmla="*/ 280 w 506"/>
                <a:gd name="T91" fmla="*/ 490 h 505"/>
                <a:gd name="T92" fmla="*/ 470 w 506"/>
                <a:gd name="T93" fmla="*/ 303 h 505"/>
                <a:gd name="T94" fmla="*/ 492 w 506"/>
                <a:gd name="T95" fmla="*/ 275 h 505"/>
                <a:gd name="T96" fmla="*/ 503 w 506"/>
                <a:gd name="T97" fmla="*/ 242 h 505"/>
                <a:gd name="T98" fmla="*/ 505 w 506"/>
                <a:gd name="T99" fmla="*/ 206 h 505"/>
                <a:gd name="T100" fmla="*/ 496 w 506"/>
                <a:gd name="T101" fmla="*/ 172 h 505"/>
                <a:gd name="T102" fmla="*/ 479 w 506"/>
                <a:gd name="T103" fmla="*/ 142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505">
                  <a:moveTo>
                    <a:pt x="470" y="132"/>
                  </a:moveTo>
                  <a:lnTo>
                    <a:pt x="373" y="35"/>
                  </a:lnTo>
                  <a:lnTo>
                    <a:pt x="364" y="27"/>
                  </a:lnTo>
                  <a:lnTo>
                    <a:pt x="354" y="20"/>
                  </a:lnTo>
                  <a:lnTo>
                    <a:pt x="344" y="14"/>
                  </a:lnTo>
                  <a:lnTo>
                    <a:pt x="334" y="9"/>
                  </a:lnTo>
                  <a:lnTo>
                    <a:pt x="322" y="5"/>
                  </a:lnTo>
                  <a:lnTo>
                    <a:pt x="311" y="3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5" y="0"/>
                  </a:lnTo>
                  <a:lnTo>
                    <a:pt x="264" y="3"/>
                  </a:lnTo>
                  <a:lnTo>
                    <a:pt x="252" y="5"/>
                  </a:lnTo>
                  <a:lnTo>
                    <a:pt x="242" y="9"/>
                  </a:lnTo>
                  <a:lnTo>
                    <a:pt x="231" y="14"/>
                  </a:lnTo>
                  <a:lnTo>
                    <a:pt x="220" y="20"/>
                  </a:lnTo>
                  <a:lnTo>
                    <a:pt x="212" y="27"/>
                  </a:lnTo>
                  <a:lnTo>
                    <a:pt x="202" y="35"/>
                  </a:lnTo>
                  <a:lnTo>
                    <a:pt x="26" y="212"/>
                  </a:lnTo>
                  <a:lnTo>
                    <a:pt x="19" y="219"/>
                  </a:lnTo>
                  <a:lnTo>
                    <a:pt x="13" y="227"/>
                  </a:lnTo>
                  <a:lnTo>
                    <a:pt x="9" y="235"/>
                  </a:lnTo>
                  <a:lnTo>
                    <a:pt x="5" y="245"/>
                  </a:lnTo>
                  <a:lnTo>
                    <a:pt x="3" y="254"/>
                  </a:lnTo>
                  <a:lnTo>
                    <a:pt x="0" y="263"/>
                  </a:lnTo>
                  <a:lnTo>
                    <a:pt x="0" y="273"/>
                  </a:lnTo>
                  <a:lnTo>
                    <a:pt x="0" y="282"/>
                  </a:lnTo>
                  <a:lnTo>
                    <a:pt x="3" y="292"/>
                  </a:lnTo>
                  <a:lnTo>
                    <a:pt x="5" y="302"/>
                  </a:lnTo>
                  <a:lnTo>
                    <a:pt x="8" y="311"/>
                  </a:lnTo>
                  <a:lnTo>
                    <a:pt x="12" y="321"/>
                  </a:lnTo>
                  <a:lnTo>
                    <a:pt x="19" y="332"/>
                  </a:lnTo>
                  <a:lnTo>
                    <a:pt x="25" y="340"/>
                  </a:lnTo>
                  <a:lnTo>
                    <a:pt x="33" y="350"/>
                  </a:lnTo>
                  <a:lnTo>
                    <a:pt x="41" y="360"/>
                  </a:lnTo>
                  <a:lnTo>
                    <a:pt x="45" y="363"/>
                  </a:lnTo>
                  <a:lnTo>
                    <a:pt x="51" y="366"/>
                  </a:lnTo>
                  <a:lnTo>
                    <a:pt x="56" y="367"/>
                  </a:lnTo>
                  <a:lnTo>
                    <a:pt x="62" y="368"/>
                  </a:lnTo>
                  <a:lnTo>
                    <a:pt x="68" y="367"/>
                  </a:lnTo>
                  <a:lnTo>
                    <a:pt x="73" y="366"/>
                  </a:lnTo>
                  <a:lnTo>
                    <a:pt x="79" y="363"/>
                  </a:lnTo>
                  <a:lnTo>
                    <a:pt x="83" y="360"/>
                  </a:lnTo>
                  <a:lnTo>
                    <a:pt x="87" y="354"/>
                  </a:lnTo>
                  <a:lnTo>
                    <a:pt x="89" y="349"/>
                  </a:lnTo>
                  <a:lnTo>
                    <a:pt x="92" y="344"/>
                  </a:lnTo>
                  <a:lnTo>
                    <a:pt x="92" y="338"/>
                  </a:lnTo>
                  <a:lnTo>
                    <a:pt x="92" y="332"/>
                  </a:lnTo>
                  <a:lnTo>
                    <a:pt x="89" y="326"/>
                  </a:lnTo>
                  <a:lnTo>
                    <a:pt x="87" y="321"/>
                  </a:lnTo>
                  <a:lnTo>
                    <a:pt x="83" y="317"/>
                  </a:lnTo>
                  <a:lnTo>
                    <a:pt x="80" y="314"/>
                  </a:lnTo>
                  <a:lnTo>
                    <a:pt x="76" y="307"/>
                  </a:lnTo>
                  <a:lnTo>
                    <a:pt x="70" y="300"/>
                  </a:lnTo>
                  <a:lnTo>
                    <a:pt x="65" y="291"/>
                  </a:lnTo>
                  <a:lnTo>
                    <a:pt x="63" y="287"/>
                  </a:lnTo>
                  <a:lnTo>
                    <a:pt x="62" y="282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7"/>
                  </a:lnTo>
                  <a:lnTo>
                    <a:pt x="63" y="263"/>
                  </a:lnTo>
                  <a:lnTo>
                    <a:pt x="65" y="259"/>
                  </a:lnTo>
                  <a:lnTo>
                    <a:pt x="68" y="255"/>
                  </a:lnTo>
                  <a:lnTo>
                    <a:pt x="245" y="78"/>
                  </a:lnTo>
                  <a:lnTo>
                    <a:pt x="249" y="73"/>
                  </a:lnTo>
                  <a:lnTo>
                    <a:pt x="254" y="70"/>
                  </a:lnTo>
                  <a:lnTo>
                    <a:pt x="259" y="67"/>
                  </a:lnTo>
                  <a:lnTo>
                    <a:pt x="264" y="65"/>
                  </a:lnTo>
                  <a:lnTo>
                    <a:pt x="270" y="63"/>
                  </a:lnTo>
                  <a:lnTo>
                    <a:pt x="276" y="62"/>
                  </a:lnTo>
                  <a:lnTo>
                    <a:pt x="281" y="61"/>
                  </a:lnTo>
                  <a:lnTo>
                    <a:pt x="288" y="61"/>
                  </a:lnTo>
                  <a:lnTo>
                    <a:pt x="293" y="61"/>
                  </a:lnTo>
                  <a:lnTo>
                    <a:pt x="300" y="62"/>
                  </a:lnTo>
                  <a:lnTo>
                    <a:pt x="305" y="63"/>
                  </a:lnTo>
                  <a:lnTo>
                    <a:pt x="310" y="65"/>
                  </a:lnTo>
                  <a:lnTo>
                    <a:pt x="316" y="67"/>
                  </a:lnTo>
                  <a:lnTo>
                    <a:pt x="321" y="70"/>
                  </a:lnTo>
                  <a:lnTo>
                    <a:pt x="325" y="73"/>
                  </a:lnTo>
                  <a:lnTo>
                    <a:pt x="330" y="78"/>
                  </a:lnTo>
                  <a:lnTo>
                    <a:pt x="427" y="175"/>
                  </a:lnTo>
                  <a:lnTo>
                    <a:pt x="432" y="180"/>
                  </a:lnTo>
                  <a:lnTo>
                    <a:pt x="435" y="185"/>
                  </a:lnTo>
                  <a:lnTo>
                    <a:pt x="438" y="189"/>
                  </a:lnTo>
                  <a:lnTo>
                    <a:pt x="441" y="195"/>
                  </a:lnTo>
                  <a:lnTo>
                    <a:pt x="442" y="200"/>
                  </a:lnTo>
                  <a:lnTo>
                    <a:pt x="444" y="206"/>
                  </a:lnTo>
                  <a:lnTo>
                    <a:pt x="446" y="212"/>
                  </a:lnTo>
                  <a:lnTo>
                    <a:pt x="446" y="218"/>
                  </a:lnTo>
                  <a:lnTo>
                    <a:pt x="446" y="223"/>
                  </a:lnTo>
                  <a:lnTo>
                    <a:pt x="444" y="230"/>
                  </a:lnTo>
                  <a:lnTo>
                    <a:pt x="442" y="235"/>
                  </a:lnTo>
                  <a:lnTo>
                    <a:pt x="441" y="241"/>
                  </a:lnTo>
                  <a:lnTo>
                    <a:pt x="438" y="246"/>
                  </a:lnTo>
                  <a:lnTo>
                    <a:pt x="435" y="251"/>
                  </a:lnTo>
                  <a:lnTo>
                    <a:pt x="432" y="256"/>
                  </a:lnTo>
                  <a:lnTo>
                    <a:pt x="427" y="260"/>
                  </a:lnTo>
                  <a:lnTo>
                    <a:pt x="251" y="437"/>
                  </a:lnTo>
                  <a:lnTo>
                    <a:pt x="246" y="441"/>
                  </a:lnTo>
                  <a:lnTo>
                    <a:pt x="241" y="443"/>
                  </a:lnTo>
                  <a:lnTo>
                    <a:pt x="234" y="445"/>
                  </a:lnTo>
                  <a:lnTo>
                    <a:pt x="228" y="444"/>
                  </a:lnTo>
                  <a:lnTo>
                    <a:pt x="218" y="442"/>
                  </a:lnTo>
                  <a:lnTo>
                    <a:pt x="208" y="438"/>
                  </a:lnTo>
                  <a:lnTo>
                    <a:pt x="199" y="430"/>
                  </a:lnTo>
                  <a:lnTo>
                    <a:pt x="188" y="422"/>
                  </a:lnTo>
                  <a:lnTo>
                    <a:pt x="184" y="419"/>
                  </a:lnTo>
                  <a:lnTo>
                    <a:pt x="178" y="415"/>
                  </a:lnTo>
                  <a:lnTo>
                    <a:pt x="173" y="413"/>
                  </a:lnTo>
                  <a:lnTo>
                    <a:pt x="168" y="413"/>
                  </a:lnTo>
                  <a:lnTo>
                    <a:pt x="161" y="413"/>
                  </a:lnTo>
                  <a:lnTo>
                    <a:pt x="156" y="415"/>
                  </a:lnTo>
                  <a:lnTo>
                    <a:pt x="151" y="419"/>
                  </a:lnTo>
                  <a:lnTo>
                    <a:pt x="146" y="422"/>
                  </a:lnTo>
                  <a:lnTo>
                    <a:pt x="142" y="426"/>
                  </a:lnTo>
                  <a:lnTo>
                    <a:pt x="140" y="432"/>
                  </a:lnTo>
                  <a:lnTo>
                    <a:pt x="138" y="438"/>
                  </a:lnTo>
                  <a:lnTo>
                    <a:pt x="137" y="443"/>
                  </a:lnTo>
                  <a:lnTo>
                    <a:pt x="138" y="449"/>
                  </a:lnTo>
                  <a:lnTo>
                    <a:pt x="140" y="454"/>
                  </a:lnTo>
                  <a:lnTo>
                    <a:pt x="142" y="459"/>
                  </a:lnTo>
                  <a:lnTo>
                    <a:pt x="146" y="465"/>
                  </a:lnTo>
                  <a:lnTo>
                    <a:pt x="155" y="472"/>
                  </a:lnTo>
                  <a:lnTo>
                    <a:pt x="163" y="480"/>
                  </a:lnTo>
                  <a:lnTo>
                    <a:pt x="172" y="486"/>
                  </a:lnTo>
                  <a:lnTo>
                    <a:pt x="182" y="492"/>
                  </a:lnTo>
                  <a:lnTo>
                    <a:pt x="190" y="496"/>
                  </a:lnTo>
                  <a:lnTo>
                    <a:pt x="200" y="500"/>
                  </a:lnTo>
                  <a:lnTo>
                    <a:pt x="210" y="502"/>
                  </a:lnTo>
                  <a:lnTo>
                    <a:pt x="219" y="504"/>
                  </a:lnTo>
                  <a:lnTo>
                    <a:pt x="226" y="505"/>
                  </a:lnTo>
                  <a:lnTo>
                    <a:pt x="232" y="505"/>
                  </a:lnTo>
                  <a:lnTo>
                    <a:pt x="241" y="504"/>
                  </a:lnTo>
                  <a:lnTo>
                    <a:pt x="249" y="503"/>
                  </a:lnTo>
                  <a:lnTo>
                    <a:pt x="258" y="501"/>
                  </a:lnTo>
                  <a:lnTo>
                    <a:pt x="265" y="499"/>
                  </a:lnTo>
                  <a:lnTo>
                    <a:pt x="273" y="495"/>
                  </a:lnTo>
                  <a:lnTo>
                    <a:pt x="280" y="490"/>
                  </a:lnTo>
                  <a:lnTo>
                    <a:pt x="287" y="485"/>
                  </a:lnTo>
                  <a:lnTo>
                    <a:pt x="293" y="480"/>
                  </a:lnTo>
                  <a:lnTo>
                    <a:pt x="470" y="303"/>
                  </a:lnTo>
                  <a:lnTo>
                    <a:pt x="479" y="294"/>
                  </a:lnTo>
                  <a:lnTo>
                    <a:pt x="485" y="285"/>
                  </a:lnTo>
                  <a:lnTo>
                    <a:pt x="492" y="275"/>
                  </a:lnTo>
                  <a:lnTo>
                    <a:pt x="496" y="264"/>
                  </a:lnTo>
                  <a:lnTo>
                    <a:pt x="500" y="252"/>
                  </a:lnTo>
                  <a:lnTo>
                    <a:pt x="503" y="242"/>
                  </a:lnTo>
                  <a:lnTo>
                    <a:pt x="505" y="230"/>
                  </a:lnTo>
                  <a:lnTo>
                    <a:pt x="506" y="218"/>
                  </a:lnTo>
                  <a:lnTo>
                    <a:pt x="505" y="206"/>
                  </a:lnTo>
                  <a:lnTo>
                    <a:pt x="503" y="195"/>
                  </a:lnTo>
                  <a:lnTo>
                    <a:pt x="500" y="183"/>
                  </a:lnTo>
                  <a:lnTo>
                    <a:pt x="496" y="172"/>
                  </a:lnTo>
                  <a:lnTo>
                    <a:pt x="492" y="161"/>
                  </a:lnTo>
                  <a:lnTo>
                    <a:pt x="485" y="152"/>
                  </a:lnTo>
                  <a:lnTo>
                    <a:pt x="479" y="142"/>
                  </a:lnTo>
                  <a:lnTo>
                    <a:pt x="470" y="133"/>
                  </a:lnTo>
                  <a:lnTo>
                    <a:pt x="47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3818">
              <a:extLst>
                <a:ext uri="{FF2B5EF4-FFF2-40B4-BE49-F238E27FC236}">
                  <a16:creationId xmlns:a16="http://schemas.microsoft.com/office/drawing/2014/main" id="{546F9873-29ED-420B-6CDE-4DFAAA9BE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6775" y="2030413"/>
              <a:ext cx="160338" cy="160338"/>
            </a:xfrm>
            <a:custGeom>
              <a:avLst/>
              <a:gdLst>
                <a:gd name="T0" fmla="*/ 415 w 505"/>
                <a:gd name="T1" fmla="*/ 156 h 505"/>
                <a:gd name="T2" fmla="*/ 414 w 505"/>
                <a:gd name="T3" fmla="*/ 173 h 505"/>
                <a:gd name="T4" fmla="*/ 422 w 505"/>
                <a:gd name="T5" fmla="*/ 189 h 505"/>
                <a:gd name="T6" fmla="*/ 435 w 505"/>
                <a:gd name="T7" fmla="*/ 205 h 505"/>
                <a:gd name="T8" fmla="*/ 444 w 505"/>
                <a:gd name="T9" fmla="*/ 223 h 505"/>
                <a:gd name="T10" fmla="*/ 445 w 505"/>
                <a:gd name="T11" fmla="*/ 238 h 505"/>
                <a:gd name="T12" fmla="*/ 437 w 505"/>
                <a:gd name="T13" fmla="*/ 251 h 505"/>
                <a:gd name="T14" fmla="*/ 253 w 505"/>
                <a:gd name="T15" fmla="*/ 435 h 505"/>
                <a:gd name="T16" fmla="*/ 237 w 505"/>
                <a:gd name="T17" fmla="*/ 443 h 505"/>
                <a:gd name="T18" fmla="*/ 220 w 505"/>
                <a:gd name="T19" fmla="*/ 445 h 505"/>
                <a:gd name="T20" fmla="*/ 202 w 505"/>
                <a:gd name="T21" fmla="*/ 443 h 505"/>
                <a:gd name="T22" fmla="*/ 186 w 505"/>
                <a:gd name="T23" fmla="*/ 435 h 505"/>
                <a:gd name="T24" fmla="*/ 77 w 505"/>
                <a:gd name="T25" fmla="*/ 328 h 505"/>
                <a:gd name="T26" fmla="*/ 67 w 505"/>
                <a:gd name="T27" fmla="*/ 314 h 505"/>
                <a:gd name="T28" fmla="*/ 61 w 505"/>
                <a:gd name="T29" fmla="*/ 297 h 505"/>
                <a:gd name="T30" fmla="*/ 60 w 505"/>
                <a:gd name="T31" fmla="*/ 280 h 505"/>
                <a:gd name="T32" fmla="*/ 64 w 505"/>
                <a:gd name="T33" fmla="*/ 263 h 505"/>
                <a:gd name="T34" fmla="*/ 74 w 505"/>
                <a:gd name="T35" fmla="*/ 248 h 505"/>
                <a:gd name="T36" fmla="*/ 258 w 505"/>
                <a:gd name="T37" fmla="*/ 64 h 505"/>
                <a:gd name="T38" fmla="*/ 272 w 505"/>
                <a:gd name="T39" fmla="*/ 60 h 505"/>
                <a:gd name="T40" fmla="*/ 287 w 505"/>
                <a:gd name="T41" fmla="*/ 63 h 505"/>
                <a:gd name="T42" fmla="*/ 307 w 505"/>
                <a:gd name="T43" fmla="*/ 75 h 505"/>
                <a:gd name="T44" fmla="*/ 321 w 505"/>
                <a:gd name="T45" fmla="*/ 87 h 505"/>
                <a:gd name="T46" fmla="*/ 337 w 505"/>
                <a:gd name="T47" fmla="*/ 92 h 505"/>
                <a:gd name="T48" fmla="*/ 355 w 505"/>
                <a:gd name="T49" fmla="*/ 87 h 505"/>
                <a:gd name="T50" fmla="*/ 365 w 505"/>
                <a:gd name="T51" fmla="*/ 73 h 505"/>
                <a:gd name="T52" fmla="*/ 368 w 505"/>
                <a:gd name="T53" fmla="*/ 57 h 505"/>
                <a:gd name="T54" fmla="*/ 359 w 505"/>
                <a:gd name="T55" fmla="*/ 41 h 505"/>
                <a:gd name="T56" fmla="*/ 331 w 505"/>
                <a:gd name="T57" fmla="*/ 18 h 505"/>
                <a:gd name="T58" fmla="*/ 301 w 505"/>
                <a:gd name="T59" fmla="*/ 4 h 505"/>
                <a:gd name="T60" fmla="*/ 272 w 505"/>
                <a:gd name="T61" fmla="*/ 0 h 505"/>
                <a:gd name="T62" fmla="*/ 244 w 505"/>
                <a:gd name="T63" fmla="*/ 4 h 505"/>
                <a:gd name="T64" fmla="*/ 220 w 505"/>
                <a:gd name="T65" fmla="*/ 19 h 505"/>
                <a:gd name="T66" fmla="*/ 28 w 505"/>
                <a:gd name="T67" fmla="*/ 209 h 505"/>
                <a:gd name="T68" fmla="*/ 9 w 505"/>
                <a:gd name="T69" fmla="*/ 239 h 505"/>
                <a:gd name="T70" fmla="*/ 1 w 505"/>
                <a:gd name="T71" fmla="*/ 274 h 505"/>
                <a:gd name="T72" fmla="*/ 2 w 505"/>
                <a:gd name="T73" fmla="*/ 309 h 505"/>
                <a:gd name="T74" fmla="*/ 14 w 505"/>
                <a:gd name="T75" fmla="*/ 342 h 505"/>
                <a:gd name="T76" fmla="*/ 35 w 505"/>
                <a:gd name="T77" fmla="*/ 370 h 505"/>
                <a:gd name="T78" fmla="*/ 153 w 505"/>
                <a:gd name="T79" fmla="*/ 485 h 505"/>
                <a:gd name="T80" fmla="*/ 184 w 505"/>
                <a:gd name="T81" fmla="*/ 500 h 505"/>
                <a:gd name="T82" fmla="*/ 220 w 505"/>
                <a:gd name="T83" fmla="*/ 505 h 505"/>
                <a:gd name="T84" fmla="*/ 231 w 505"/>
                <a:gd name="T85" fmla="*/ 505 h 505"/>
                <a:gd name="T86" fmla="*/ 266 w 505"/>
                <a:gd name="T87" fmla="*/ 497 h 505"/>
                <a:gd name="T88" fmla="*/ 296 w 505"/>
                <a:gd name="T89" fmla="*/ 478 h 505"/>
                <a:gd name="T90" fmla="*/ 487 w 505"/>
                <a:gd name="T91" fmla="*/ 286 h 505"/>
                <a:gd name="T92" fmla="*/ 501 w 505"/>
                <a:gd name="T93" fmla="*/ 261 h 505"/>
                <a:gd name="T94" fmla="*/ 505 w 505"/>
                <a:gd name="T95" fmla="*/ 233 h 505"/>
                <a:gd name="T96" fmla="*/ 501 w 505"/>
                <a:gd name="T97" fmla="*/ 204 h 505"/>
                <a:gd name="T98" fmla="*/ 487 w 505"/>
                <a:gd name="T99" fmla="*/ 174 h 505"/>
                <a:gd name="T100" fmla="*/ 464 w 505"/>
                <a:gd name="T101" fmla="*/ 146 h 505"/>
                <a:gd name="T102" fmla="*/ 449 w 505"/>
                <a:gd name="T103" fmla="*/ 137 h 505"/>
                <a:gd name="T104" fmla="*/ 432 w 505"/>
                <a:gd name="T105" fmla="*/ 13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5" h="505">
                  <a:moveTo>
                    <a:pt x="422" y="146"/>
                  </a:moveTo>
                  <a:lnTo>
                    <a:pt x="418" y="151"/>
                  </a:lnTo>
                  <a:lnTo>
                    <a:pt x="415" y="156"/>
                  </a:lnTo>
                  <a:lnTo>
                    <a:pt x="414" y="162"/>
                  </a:lnTo>
                  <a:lnTo>
                    <a:pt x="413" y="167"/>
                  </a:lnTo>
                  <a:lnTo>
                    <a:pt x="414" y="173"/>
                  </a:lnTo>
                  <a:lnTo>
                    <a:pt x="415" y="179"/>
                  </a:lnTo>
                  <a:lnTo>
                    <a:pt x="418" y="183"/>
                  </a:lnTo>
                  <a:lnTo>
                    <a:pt x="422" y="189"/>
                  </a:lnTo>
                  <a:lnTo>
                    <a:pt x="425" y="192"/>
                  </a:lnTo>
                  <a:lnTo>
                    <a:pt x="430" y="197"/>
                  </a:lnTo>
                  <a:lnTo>
                    <a:pt x="435" y="205"/>
                  </a:lnTo>
                  <a:lnTo>
                    <a:pt x="440" y="213"/>
                  </a:lnTo>
                  <a:lnTo>
                    <a:pt x="443" y="219"/>
                  </a:lnTo>
                  <a:lnTo>
                    <a:pt x="444" y="223"/>
                  </a:lnTo>
                  <a:lnTo>
                    <a:pt x="445" y="228"/>
                  </a:lnTo>
                  <a:lnTo>
                    <a:pt x="445" y="233"/>
                  </a:lnTo>
                  <a:lnTo>
                    <a:pt x="445" y="238"/>
                  </a:lnTo>
                  <a:lnTo>
                    <a:pt x="443" y="242"/>
                  </a:lnTo>
                  <a:lnTo>
                    <a:pt x="440" y="247"/>
                  </a:lnTo>
                  <a:lnTo>
                    <a:pt x="437" y="251"/>
                  </a:lnTo>
                  <a:lnTo>
                    <a:pt x="261" y="428"/>
                  </a:lnTo>
                  <a:lnTo>
                    <a:pt x="257" y="431"/>
                  </a:lnTo>
                  <a:lnTo>
                    <a:pt x="253" y="435"/>
                  </a:lnTo>
                  <a:lnTo>
                    <a:pt x="247" y="439"/>
                  </a:lnTo>
                  <a:lnTo>
                    <a:pt x="242" y="441"/>
                  </a:lnTo>
                  <a:lnTo>
                    <a:pt x="237" y="443"/>
                  </a:lnTo>
                  <a:lnTo>
                    <a:pt x="231" y="444"/>
                  </a:lnTo>
                  <a:lnTo>
                    <a:pt x="226" y="445"/>
                  </a:lnTo>
                  <a:lnTo>
                    <a:pt x="220" y="445"/>
                  </a:lnTo>
                  <a:lnTo>
                    <a:pt x="213" y="445"/>
                  </a:lnTo>
                  <a:lnTo>
                    <a:pt x="208" y="444"/>
                  </a:lnTo>
                  <a:lnTo>
                    <a:pt x="202" y="443"/>
                  </a:lnTo>
                  <a:lnTo>
                    <a:pt x="197" y="441"/>
                  </a:lnTo>
                  <a:lnTo>
                    <a:pt x="192" y="439"/>
                  </a:lnTo>
                  <a:lnTo>
                    <a:pt x="186" y="435"/>
                  </a:lnTo>
                  <a:lnTo>
                    <a:pt x="182" y="432"/>
                  </a:lnTo>
                  <a:lnTo>
                    <a:pt x="177" y="428"/>
                  </a:lnTo>
                  <a:lnTo>
                    <a:pt x="77" y="328"/>
                  </a:lnTo>
                  <a:lnTo>
                    <a:pt x="74" y="324"/>
                  </a:lnTo>
                  <a:lnTo>
                    <a:pt x="69" y="319"/>
                  </a:lnTo>
                  <a:lnTo>
                    <a:pt x="67" y="314"/>
                  </a:lnTo>
                  <a:lnTo>
                    <a:pt x="64" y="309"/>
                  </a:lnTo>
                  <a:lnTo>
                    <a:pt x="63" y="304"/>
                  </a:lnTo>
                  <a:lnTo>
                    <a:pt x="61" y="297"/>
                  </a:lnTo>
                  <a:lnTo>
                    <a:pt x="60" y="292"/>
                  </a:lnTo>
                  <a:lnTo>
                    <a:pt x="60" y="285"/>
                  </a:lnTo>
                  <a:lnTo>
                    <a:pt x="60" y="280"/>
                  </a:lnTo>
                  <a:lnTo>
                    <a:pt x="61" y="274"/>
                  </a:lnTo>
                  <a:lnTo>
                    <a:pt x="63" y="268"/>
                  </a:lnTo>
                  <a:lnTo>
                    <a:pt x="64" y="263"/>
                  </a:lnTo>
                  <a:lnTo>
                    <a:pt x="67" y="257"/>
                  </a:lnTo>
                  <a:lnTo>
                    <a:pt x="70" y="252"/>
                  </a:lnTo>
                  <a:lnTo>
                    <a:pt x="74" y="248"/>
                  </a:lnTo>
                  <a:lnTo>
                    <a:pt x="78" y="243"/>
                  </a:lnTo>
                  <a:lnTo>
                    <a:pt x="254" y="69"/>
                  </a:lnTo>
                  <a:lnTo>
                    <a:pt x="258" y="64"/>
                  </a:lnTo>
                  <a:lnTo>
                    <a:pt x="262" y="62"/>
                  </a:lnTo>
                  <a:lnTo>
                    <a:pt x="268" y="61"/>
                  </a:lnTo>
                  <a:lnTo>
                    <a:pt x="272" y="60"/>
                  </a:lnTo>
                  <a:lnTo>
                    <a:pt x="277" y="60"/>
                  </a:lnTo>
                  <a:lnTo>
                    <a:pt x="282" y="61"/>
                  </a:lnTo>
                  <a:lnTo>
                    <a:pt x="287" y="63"/>
                  </a:lnTo>
                  <a:lnTo>
                    <a:pt x="291" y="64"/>
                  </a:lnTo>
                  <a:lnTo>
                    <a:pt x="300" y="70"/>
                  </a:lnTo>
                  <a:lnTo>
                    <a:pt x="307" y="75"/>
                  </a:lnTo>
                  <a:lnTo>
                    <a:pt x="313" y="81"/>
                  </a:lnTo>
                  <a:lnTo>
                    <a:pt x="317" y="84"/>
                  </a:lnTo>
                  <a:lnTo>
                    <a:pt x="321" y="87"/>
                  </a:lnTo>
                  <a:lnTo>
                    <a:pt x="327" y="90"/>
                  </a:lnTo>
                  <a:lnTo>
                    <a:pt x="332" y="91"/>
                  </a:lnTo>
                  <a:lnTo>
                    <a:pt x="337" y="92"/>
                  </a:lnTo>
                  <a:lnTo>
                    <a:pt x="344" y="91"/>
                  </a:lnTo>
                  <a:lnTo>
                    <a:pt x="349" y="90"/>
                  </a:lnTo>
                  <a:lnTo>
                    <a:pt x="355" y="87"/>
                  </a:lnTo>
                  <a:lnTo>
                    <a:pt x="359" y="84"/>
                  </a:lnTo>
                  <a:lnTo>
                    <a:pt x="363" y="78"/>
                  </a:lnTo>
                  <a:lnTo>
                    <a:pt x="365" y="73"/>
                  </a:lnTo>
                  <a:lnTo>
                    <a:pt x="368" y="68"/>
                  </a:lnTo>
                  <a:lnTo>
                    <a:pt x="368" y="62"/>
                  </a:lnTo>
                  <a:lnTo>
                    <a:pt x="368" y="57"/>
                  </a:lnTo>
                  <a:lnTo>
                    <a:pt x="365" y="50"/>
                  </a:lnTo>
                  <a:lnTo>
                    <a:pt x="363" y="45"/>
                  </a:lnTo>
                  <a:lnTo>
                    <a:pt x="359" y="41"/>
                  </a:lnTo>
                  <a:lnTo>
                    <a:pt x="350" y="32"/>
                  </a:lnTo>
                  <a:lnTo>
                    <a:pt x="341" y="25"/>
                  </a:lnTo>
                  <a:lnTo>
                    <a:pt x="331" y="18"/>
                  </a:lnTo>
                  <a:lnTo>
                    <a:pt x="321" y="13"/>
                  </a:lnTo>
                  <a:lnTo>
                    <a:pt x="312" y="8"/>
                  </a:lnTo>
                  <a:lnTo>
                    <a:pt x="301" y="4"/>
                  </a:lnTo>
                  <a:lnTo>
                    <a:pt x="291" y="2"/>
                  </a:lnTo>
                  <a:lnTo>
                    <a:pt x="282" y="0"/>
                  </a:lnTo>
                  <a:lnTo>
                    <a:pt x="272" y="0"/>
                  </a:lnTo>
                  <a:lnTo>
                    <a:pt x="262" y="0"/>
                  </a:lnTo>
                  <a:lnTo>
                    <a:pt x="254" y="2"/>
                  </a:lnTo>
                  <a:lnTo>
                    <a:pt x="244" y="4"/>
                  </a:lnTo>
                  <a:lnTo>
                    <a:pt x="236" y="9"/>
                  </a:lnTo>
                  <a:lnTo>
                    <a:pt x="227" y="13"/>
                  </a:lnTo>
                  <a:lnTo>
                    <a:pt x="220" y="19"/>
                  </a:lnTo>
                  <a:lnTo>
                    <a:pt x="212" y="26"/>
                  </a:lnTo>
                  <a:lnTo>
                    <a:pt x="35" y="201"/>
                  </a:lnTo>
                  <a:lnTo>
                    <a:pt x="28" y="209"/>
                  </a:lnTo>
                  <a:lnTo>
                    <a:pt x="20" y="219"/>
                  </a:lnTo>
                  <a:lnTo>
                    <a:pt x="14" y="228"/>
                  </a:lnTo>
                  <a:lnTo>
                    <a:pt x="9" y="239"/>
                  </a:lnTo>
                  <a:lnTo>
                    <a:pt x="5" y="251"/>
                  </a:lnTo>
                  <a:lnTo>
                    <a:pt x="2" y="262"/>
                  </a:lnTo>
                  <a:lnTo>
                    <a:pt x="1" y="274"/>
                  </a:lnTo>
                  <a:lnTo>
                    <a:pt x="0" y="285"/>
                  </a:lnTo>
                  <a:lnTo>
                    <a:pt x="1" y="297"/>
                  </a:lnTo>
                  <a:lnTo>
                    <a:pt x="2" y="309"/>
                  </a:lnTo>
                  <a:lnTo>
                    <a:pt x="5" y="321"/>
                  </a:lnTo>
                  <a:lnTo>
                    <a:pt x="9" y="331"/>
                  </a:lnTo>
                  <a:lnTo>
                    <a:pt x="14" y="342"/>
                  </a:lnTo>
                  <a:lnTo>
                    <a:pt x="20" y="352"/>
                  </a:lnTo>
                  <a:lnTo>
                    <a:pt x="26" y="361"/>
                  </a:lnTo>
                  <a:lnTo>
                    <a:pt x="35" y="370"/>
                  </a:lnTo>
                  <a:lnTo>
                    <a:pt x="135" y="470"/>
                  </a:lnTo>
                  <a:lnTo>
                    <a:pt x="143" y="478"/>
                  </a:lnTo>
                  <a:lnTo>
                    <a:pt x="153" y="485"/>
                  </a:lnTo>
                  <a:lnTo>
                    <a:pt x="163" y="491"/>
                  </a:lnTo>
                  <a:lnTo>
                    <a:pt x="173" y="497"/>
                  </a:lnTo>
                  <a:lnTo>
                    <a:pt x="184" y="500"/>
                  </a:lnTo>
                  <a:lnTo>
                    <a:pt x="196" y="503"/>
                  </a:lnTo>
                  <a:lnTo>
                    <a:pt x="208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20" y="505"/>
                  </a:lnTo>
                  <a:lnTo>
                    <a:pt x="231" y="505"/>
                  </a:lnTo>
                  <a:lnTo>
                    <a:pt x="243" y="503"/>
                  </a:lnTo>
                  <a:lnTo>
                    <a:pt x="255" y="500"/>
                  </a:lnTo>
                  <a:lnTo>
                    <a:pt x="266" y="497"/>
                  </a:lnTo>
                  <a:lnTo>
                    <a:pt x="276" y="491"/>
                  </a:lnTo>
                  <a:lnTo>
                    <a:pt x="286" y="485"/>
                  </a:lnTo>
                  <a:lnTo>
                    <a:pt x="296" y="478"/>
                  </a:lnTo>
                  <a:lnTo>
                    <a:pt x="304" y="470"/>
                  </a:lnTo>
                  <a:lnTo>
                    <a:pt x="479" y="294"/>
                  </a:lnTo>
                  <a:lnTo>
                    <a:pt x="487" y="286"/>
                  </a:lnTo>
                  <a:lnTo>
                    <a:pt x="492" y="278"/>
                  </a:lnTo>
                  <a:lnTo>
                    <a:pt x="496" y="269"/>
                  </a:lnTo>
                  <a:lnTo>
                    <a:pt x="501" y="261"/>
                  </a:lnTo>
                  <a:lnTo>
                    <a:pt x="503" y="252"/>
                  </a:lnTo>
                  <a:lnTo>
                    <a:pt x="505" y="242"/>
                  </a:lnTo>
                  <a:lnTo>
                    <a:pt x="505" y="233"/>
                  </a:lnTo>
                  <a:lnTo>
                    <a:pt x="505" y="223"/>
                  </a:lnTo>
                  <a:lnTo>
                    <a:pt x="503" y="213"/>
                  </a:lnTo>
                  <a:lnTo>
                    <a:pt x="501" y="204"/>
                  </a:lnTo>
                  <a:lnTo>
                    <a:pt x="497" y="194"/>
                  </a:lnTo>
                  <a:lnTo>
                    <a:pt x="492" y="183"/>
                  </a:lnTo>
                  <a:lnTo>
                    <a:pt x="487" y="174"/>
                  </a:lnTo>
                  <a:lnTo>
                    <a:pt x="480" y="164"/>
                  </a:lnTo>
                  <a:lnTo>
                    <a:pt x="473" y="156"/>
                  </a:lnTo>
                  <a:lnTo>
                    <a:pt x="464" y="146"/>
                  </a:lnTo>
                  <a:lnTo>
                    <a:pt x="460" y="143"/>
                  </a:lnTo>
                  <a:lnTo>
                    <a:pt x="454" y="139"/>
                  </a:lnTo>
                  <a:lnTo>
                    <a:pt x="449" y="137"/>
                  </a:lnTo>
                  <a:lnTo>
                    <a:pt x="443" y="137"/>
                  </a:lnTo>
                  <a:lnTo>
                    <a:pt x="437" y="137"/>
                  </a:lnTo>
                  <a:lnTo>
                    <a:pt x="432" y="139"/>
                  </a:lnTo>
                  <a:lnTo>
                    <a:pt x="427" y="143"/>
                  </a:lnTo>
                  <a:lnTo>
                    <a:pt x="422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3819">
              <a:extLst>
                <a:ext uri="{FF2B5EF4-FFF2-40B4-BE49-F238E27FC236}">
                  <a16:creationId xmlns:a16="http://schemas.microsoft.com/office/drawing/2014/main" id="{E9EDF93D-A2E1-8F75-DC8E-08DF45122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4563" y="1997075"/>
              <a:ext cx="114300" cy="114300"/>
            </a:xfrm>
            <a:custGeom>
              <a:avLst/>
              <a:gdLst>
                <a:gd name="T0" fmla="*/ 10 w 362"/>
                <a:gd name="T1" fmla="*/ 352 h 360"/>
                <a:gd name="T2" fmla="*/ 14 w 362"/>
                <a:gd name="T3" fmla="*/ 355 h 360"/>
                <a:gd name="T4" fmla="*/ 20 w 362"/>
                <a:gd name="T5" fmla="*/ 358 h 360"/>
                <a:gd name="T6" fmla="*/ 25 w 362"/>
                <a:gd name="T7" fmla="*/ 360 h 360"/>
                <a:gd name="T8" fmla="*/ 30 w 362"/>
                <a:gd name="T9" fmla="*/ 360 h 360"/>
                <a:gd name="T10" fmla="*/ 37 w 362"/>
                <a:gd name="T11" fmla="*/ 360 h 360"/>
                <a:gd name="T12" fmla="*/ 42 w 362"/>
                <a:gd name="T13" fmla="*/ 358 h 360"/>
                <a:gd name="T14" fmla="*/ 48 w 362"/>
                <a:gd name="T15" fmla="*/ 355 h 360"/>
                <a:gd name="T16" fmla="*/ 52 w 362"/>
                <a:gd name="T17" fmla="*/ 352 h 360"/>
                <a:gd name="T18" fmla="*/ 352 w 362"/>
                <a:gd name="T19" fmla="*/ 52 h 360"/>
                <a:gd name="T20" fmla="*/ 356 w 362"/>
                <a:gd name="T21" fmla="*/ 46 h 360"/>
                <a:gd name="T22" fmla="*/ 359 w 362"/>
                <a:gd name="T23" fmla="*/ 41 h 360"/>
                <a:gd name="T24" fmla="*/ 361 w 362"/>
                <a:gd name="T25" fmla="*/ 36 h 360"/>
                <a:gd name="T26" fmla="*/ 362 w 362"/>
                <a:gd name="T27" fmla="*/ 30 h 360"/>
                <a:gd name="T28" fmla="*/ 361 w 362"/>
                <a:gd name="T29" fmla="*/ 24 h 360"/>
                <a:gd name="T30" fmla="*/ 359 w 362"/>
                <a:gd name="T31" fmla="*/ 18 h 360"/>
                <a:gd name="T32" fmla="*/ 356 w 362"/>
                <a:gd name="T33" fmla="*/ 13 h 360"/>
                <a:gd name="T34" fmla="*/ 352 w 362"/>
                <a:gd name="T35" fmla="*/ 9 h 360"/>
                <a:gd name="T36" fmla="*/ 348 w 362"/>
                <a:gd name="T37" fmla="*/ 4 h 360"/>
                <a:gd name="T38" fmla="*/ 343 w 362"/>
                <a:gd name="T39" fmla="*/ 2 h 360"/>
                <a:gd name="T40" fmla="*/ 337 w 362"/>
                <a:gd name="T41" fmla="*/ 0 h 360"/>
                <a:gd name="T42" fmla="*/ 332 w 362"/>
                <a:gd name="T43" fmla="*/ 0 h 360"/>
                <a:gd name="T44" fmla="*/ 325 w 362"/>
                <a:gd name="T45" fmla="*/ 0 h 360"/>
                <a:gd name="T46" fmla="*/ 320 w 362"/>
                <a:gd name="T47" fmla="*/ 2 h 360"/>
                <a:gd name="T48" fmla="*/ 315 w 362"/>
                <a:gd name="T49" fmla="*/ 4 h 360"/>
                <a:gd name="T50" fmla="*/ 310 w 362"/>
                <a:gd name="T51" fmla="*/ 9 h 360"/>
                <a:gd name="T52" fmla="*/ 10 w 362"/>
                <a:gd name="T53" fmla="*/ 309 h 360"/>
                <a:gd name="T54" fmla="*/ 6 w 362"/>
                <a:gd name="T55" fmla="*/ 314 h 360"/>
                <a:gd name="T56" fmla="*/ 3 w 362"/>
                <a:gd name="T57" fmla="*/ 319 h 360"/>
                <a:gd name="T58" fmla="*/ 1 w 362"/>
                <a:gd name="T59" fmla="*/ 325 h 360"/>
                <a:gd name="T60" fmla="*/ 0 w 362"/>
                <a:gd name="T61" fmla="*/ 330 h 360"/>
                <a:gd name="T62" fmla="*/ 1 w 362"/>
                <a:gd name="T63" fmla="*/ 336 h 360"/>
                <a:gd name="T64" fmla="*/ 3 w 362"/>
                <a:gd name="T65" fmla="*/ 342 h 360"/>
                <a:gd name="T66" fmla="*/ 6 w 362"/>
                <a:gd name="T67" fmla="*/ 346 h 360"/>
                <a:gd name="T68" fmla="*/ 10 w 362"/>
                <a:gd name="T69" fmla="*/ 35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2" h="360">
                  <a:moveTo>
                    <a:pt x="10" y="352"/>
                  </a:moveTo>
                  <a:lnTo>
                    <a:pt x="14" y="355"/>
                  </a:lnTo>
                  <a:lnTo>
                    <a:pt x="20" y="358"/>
                  </a:lnTo>
                  <a:lnTo>
                    <a:pt x="25" y="360"/>
                  </a:lnTo>
                  <a:lnTo>
                    <a:pt x="30" y="360"/>
                  </a:lnTo>
                  <a:lnTo>
                    <a:pt x="37" y="360"/>
                  </a:lnTo>
                  <a:lnTo>
                    <a:pt x="42" y="358"/>
                  </a:lnTo>
                  <a:lnTo>
                    <a:pt x="48" y="355"/>
                  </a:lnTo>
                  <a:lnTo>
                    <a:pt x="52" y="352"/>
                  </a:lnTo>
                  <a:lnTo>
                    <a:pt x="352" y="52"/>
                  </a:lnTo>
                  <a:lnTo>
                    <a:pt x="356" y="46"/>
                  </a:lnTo>
                  <a:lnTo>
                    <a:pt x="359" y="41"/>
                  </a:lnTo>
                  <a:lnTo>
                    <a:pt x="361" y="36"/>
                  </a:lnTo>
                  <a:lnTo>
                    <a:pt x="362" y="30"/>
                  </a:lnTo>
                  <a:lnTo>
                    <a:pt x="361" y="24"/>
                  </a:lnTo>
                  <a:lnTo>
                    <a:pt x="359" y="18"/>
                  </a:lnTo>
                  <a:lnTo>
                    <a:pt x="356" y="13"/>
                  </a:lnTo>
                  <a:lnTo>
                    <a:pt x="352" y="9"/>
                  </a:lnTo>
                  <a:lnTo>
                    <a:pt x="348" y="4"/>
                  </a:lnTo>
                  <a:lnTo>
                    <a:pt x="343" y="2"/>
                  </a:lnTo>
                  <a:lnTo>
                    <a:pt x="337" y="0"/>
                  </a:lnTo>
                  <a:lnTo>
                    <a:pt x="332" y="0"/>
                  </a:lnTo>
                  <a:lnTo>
                    <a:pt x="325" y="0"/>
                  </a:lnTo>
                  <a:lnTo>
                    <a:pt x="320" y="2"/>
                  </a:lnTo>
                  <a:lnTo>
                    <a:pt x="315" y="4"/>
                  </a:lnTo>
                  <a:lnTo>
                    <a:pt x="310" y="9"/>
                  </a:lnTo>
                  <a:lnTo>
                    <a:pt x="10" y="309"/>
                  </a:lnTo>
                  <a:lnTo>
                    <a:pt x="6" y="314"/>
                  </a:lnTo>
                  <a:lnTo>
                    <a:pt x="3" y="319"/>
                  </a:lnTo>
                  <a:lnTo>
                    <a:pt x="1" y="325"/>
                  </a:lnTo>
                  <a:lnTo>
                    <a:pt x="0" y="330"/>
                  </a:lnTo>
                  <a:lnTo>
                    <a:pt x="1" y="336"/>
                  </a:lnTo>
                  <a:lnTo>
                    <a:pt x="3" y="342"/>
                  </a:lnTo>
                  <a:lnTo>
                    <a:pt x="6" y="346"/>
                  </a:lnTo>
                  <a:lnTo>
                    <a:pt x="10" y="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9" name="Freeform 376">
            <a:extLst>
              <a:ext uri="{FF2B5EF4-FFF2-40B4-BE49-F238E27FC236}">
                <a16:creationId xmlns:a16="http://schemas.microsoft.com/office/drawing/2014/main" id="{2846FDB4-E573-C32B-E192-ABEEA77EB307}"/>
              </a:ext>
            </a:extLst>
          </p:cNvPr>
          <p:cNvSpPr>
            <a:spLocks noEditPoints="1"/>
          </p:cNvSpPr>
          <p:nvPr/>
        </p:nvSpPr>
        <p:spPr bwMode="auto">
          <a:xfrm>
            <a:off x="10125718" y="4269001"/>
            <a:ext cx="211189" cy="523632"/>
          </a:xfrm>
          <a:custGeom>
            <a:avLst/>
            <a:gdLst>
              <a:gd name="T0" fmla="*/ 238 w 362"/>
              <a:gd name="T1" fmla="*/ 496 h 903"/>
              <a:gd name="T2" fmla="*/ 275 w 362"/>
              <a:gd name="T3" fmla="*/ 527 h 903"/>
              <a:gd name="T4" fmla="*/ 297 w 362"/>
              <a:gd name="T5" fmla="*/ 571 h 903"/>
              <a:gd name="T6" fmla="*/ 300 w 362"/>
              <a:gd name="T7" fmla="*/ 623 h 903"/>
              <a:gd name="T8" fmla="*/ 281 w 362"/>
              <a:gd name="T9" fmla="*/ 668 h 903"/>
              <a:gd name="T10" fmla="*/ 247 w 362"/>
              <a:gd name="T11" fmla="*/ 702 h 903"/>
              <a:gd name="T12" fmla="*/ 150 w 362"/>
              <a:gd name="T13" fmla="*/ 417 h 903"/>
              <a:gd name="T14" fmla="*/ 107 w 362"/>
              <a:gd name="T15" fmla="*/ 395 h 903"/>
              <a:gd name="T16" fmla="*/ 75 w 362"/>
              <a:gd name="T17" fmla="*/ 359 h 903"/>
              <a:gd name="T18" fmla="*/ 60 w 362"/>
              <a:gd name="T19" fmla="*/ 311 h 903"/>
              <a:gd name="T20" fmla="*/ 67 w 362"/>
              <a:gd name="T21" fmla="*/ 261 h 903"/>
              <a:gd name="T22" fmla="*/ 93 w 362"/>
              <a:gd name="T23" fmla="*/ 219 h 903"/>
              <a:gd name="T24" fmla="*/ 131 w 362"/>
              <a:gd name="T25" fmla="*/ 191 h 903"/>
              <a:gd name="T26" fmla="*/ 211 w 362"/>
              <a:gd name="T27" fmla="*/ 184 h 903"/>
              <a:gd name="T28" fmla="*/ 255 w 362"/>
              <a:gd name="T29" fmla="*/ 206 h 903"/>
              <a:gd name="T30" fmla="*/ 286 w 362"/>
              <a:gd name="T31" fmla="*/ 243 h 903"/>
              <a:gd name="T32" fmla="*/ 301 w 362"/>
              <a:gd name="T33" fmla="*/ 290 h 903"/>
              <a:gd name="T34" fmla="*/ 310 w 362"/>
              <a:gd name="T35" fmla="*/ 322 h 903"/>
              <a:gd name="T36" fmla="*/ 337 w 362"/>
              <a:gd name="T37" fmla="*/ 330 h 903"/>
              <a:gd name="T38" fmla="*/ 359 w 362"/>
              <a:gd name="T39" fmla="*/ 313 h 903"/>
              <a:gd name="T40" fmla="*/ 354 w 362"/>
              <a:gd name="T41" fmla="*/ 253 h 903"/>
              <a:gd name="T42" fmla="*/ 318 w 362"/>
              <a:gd name="T43" fmla="*/ 184 h 903"/>
              <a:gd name="T44" fmla="*/ 257 w 362"/>
              <a:gd name="T45" fmla="*/ 137 h 903"/>
              <a:gd name="T46" fmla="*/ 211 w 362"/>
              <a:gd name="T47" fmla="*/ 23 h 903"/>
              <a:gd name="T48" fmla="*/ 192 w 362"/>
              <a:gd name="T49" fmla="*/ 2 h 903"/>
              <a:gd name="T50" fmla="*/ 163 w 362"/>
              <a:gd name="T51" fmla="*/ 5 h 903"/>
              <a:gd name="T52" fmla="*/ 150 w 362"/>
              <a:gd name="T53" fmla="*/ 30 h 903"/>
              <a:gd name="T54" fmla="*/ 92 w 362"/>
              <a:gd name="T55" fmla="*/ 144 h 903"/>
              <a:gd name="T56" fmla="*/ 34 w 362"/>
              <a:gd name="T57" fmla="*/ 196 h 903"/>
              <a:gd name="T58" fmla="*/ 2 w 362"/>
              <a:gd name="T59" fmla="*/ 268 h 903"/>
              <a:gd name="T60" fmla="*/ 7 w 362"/>
              <a:gd name="T61" fmla="*/ 349 h 903"/>
              <a:gd name="T62" fmla="*/ 43 w 362"/>
              <a:gd name="T63" fmla="*/ 418 h 903"/>
              <a:gd name="T64" fmla="*/ 105 w 362"/>
              <a:gd name="T65" fmla="*/ 465 h 903"/>
              <a:gd name="T66" fmla="*/ 141 w 362"/>
              <a:gd name="T67" fmla="*/ 715 h 903"/>
              <a:gd name="T68" fmla="*/ 99 w 362"/>
              <a:gd name="T69" fmla="*/ 690 h 903"/>
              <a:gd name="T70" fmla="*/ 71 w 362"/>
              <a:gd name="T71" fmla="*/ 651 h 903"/>
              <a:gd name="T72" fmla="*/ 60 w 362"/>
              <a:gd name="T73" fmla="*/ 602 h 903"/>
              <a:gd name="T74" fmla="*/ 46 w 362"/>
              <a:gd name="T75" fmla="*/ 577 h 903"/>
              <a:gd name="T76" fmla="*/ 19 w 362"/>
              <a:gd name="T77" fmla="*/ 575 h 903"/>
              <a:gd name="T78" fmla="*/ 0 w 362"/>
              <a:gd name="T79" fmla="*/ 596 h 903"/>
              <a:gd name="T80" fmla="*/ 11 w 362"/>
              <a:gd name="T81" fmla="*/ 666 h 903"/>
              <a:gd name="T82" fmla="*/ 54 w 362"/>
              <a:gd name="T83" fmla="*/ 730 h 903"/>
              <a:gd name="T84" fmla="*/ 119 w 362"/>
              <a:gd name="T85" fmla="*/ 772 h 903"/>
              <a:gd name="T86" fmla="*/ 153 w 362"/>
              <a:gd name="T87" fmla="*/ 885 h 903"/>
              <a:gd name="T88" fmla="*/ 174 w 362"/>
              <a:gd name="T89" fmla="*/ 903 h 903"/>
              <a:gd name="T90" fmla="*/ 202 w 362"/>
              <a:gd name="T91" fmla="*/ 894 h 903"/>
              <a:gd name="T92" fmla="*/ 211 w 362"/>
              <a:gd name="T93" fmla="*/ 779 h 903"/>
              <a:gd name="T94" fmla="*/ 283 w 362"/>
              <a:gd name="T95" fmla="*/ 750 h 903"/>
              <a:gd name="T96" fmla="*/ 336 w 362"/>
              <a:gd name="T97" fmla="*/ 694 h 903"/>
              <a:gd name="T98" fmla="*/ 361 w 362"/>
              <a:gd name="T99" fmla="*/ 619 h 903"/>
              <a:gd name="T100" fmla="*/ 350 w 362"/>
              <a:gd name="T101" fmla="*/ 538 h 903"/>
              <a:gd name="T102" fmla="*/ 307 w 362"/>
              <a:gd name="T103" fmla="*/ 474 h 903"/>
              <a:gd name="T104" fmla="*/ 242 w 362"/>
              <a:gd name="T105" fmla="*/ 432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62" h="903">
                <a:moveTo>
                  <a:pt x="211" y="718"/>
                </a:moveTo>
                <a:lnTo>
                  <a:pt x="211" y="486"/>
                </a:lnTo>
                <a:lnTo>
                  <a:pt x="220" y="489"/>
                </a:lnTo>
                <a:lnTo>
                  <a:pt x="230" y="492"/>
                </a:lnTo>
                <a:lnTo>
                  <a:pt x="238" y="496"/>
                </a:lnTo>
                <a:lnTo>
                  <a:pt x="247" y="502"/>
                </a:lnTo>
                <a:lnTo>
                  <a:pt x="255" y="507"/>
                </a:lnTo>
                <a:lnTo>
                  <a:pt x="262" y="513"/>
                </a:lnTo>
                <a:lnTo>
                  <a:pt x="268" y="520"/>
                </a:lnTo>
                <a:lnTo>
                  <a:pt x="275" y="527"/>
                </a:lnTo>
                <a:lnTo>
                  <a:pt x="281" y="536"/>
                </a:lnTo>
                <a:lnTo>
                  <a:pt x="286" y="543"/>
                </a:lnTo>
                <a:lnTo>
                  <a:pt x="291" y="553"/>
                </a:lnTo>
                <a:lnTo>
                  <a:pt x="294" y="562"/>
                </a:lnTo>
                <a:lnTo>
                  <a:pt x="297" y="571"/>
                </a:lnTo>
                <a:lnTo>
                  <a:pt x="300" y="581"/>
                </a:lnTo>
                <a:lnTo>
                  <a:pt x="301" y="592"/>
                </a:lnTo>
                <a:lnTo>
                  <a:pt x="301" y="602"/>
                </a:lnTo>
                <a:lnTo>
                  <a:pt x="301" y="612"/>
                </a:lnTo>
                <a:lnTo>
                  <a:pt x="300" y="623"/>
                </a:lnTo>
                <a:lnTo>
                  <a:pt x="297" y="632"/>
                </a:lnTo>
                <a:lnTo>
                  <a:pt x="294" y="642"/>
                </a:lnTo>
                <a:lnTo>
                  <a:pt x="291" y="651"/>
                </a:lnTo>
                <a:lnTo>
                  <a:pt x="286" y="659"/>
                </a:lnTo>
                <a:lnTo>
                  <a:pt x="281" y="668"/>
                </a:lnTo>
                <a:lnTo>
                  <a:pt x="275" y="676"/>
                </a:lnTo>
                <a:lnTo>
                  <a:pt x="268" y="684"/>
                </a:lnTo>
                <a:lnTo>
                  <a:pt x="262" y="690"/>
                </a:lnTo>
                <a:lnTo>
                  <a:pt x="255" y="697"/>
                </a:lnTo>
                <a:lnTo>
                  <a:pt x="247" y="702"/>
                </a:lnTo>
                <a:lnTo>
                  <a:pt x="238" y="708"/>
                </a:lnTo>
                <a:lnTo>
                  <a:pt x="230" y="712"/>
                </a:lnTo>
                <a:lnTo>
                  <a:pt x="220" y="715"/>
                </a:lnTo>
                <a:lnTo>
                  <a:pt x="211" y="718"/>
                </a:lnTo>
                <a:close/>
                <a:moveTo>
                  <a:pt x="150" y="417"/>
                </a:moveTo>
                <a:lnTo>
                  <a:pt x="141" y="415"/>
                </a:lnTo>
                <a:lnTo>
                  <a:pt x="131" y="410"/>
                </a:lnTo>
                <a:lnTo>
                  <a:pt x="123" y="406"/>
                </a:lnTo>
                <a:lnTo>
                  <a:pt x="114" y="401"/>
                </a:lnTo>
                <a:lnTo>
                  <a:pt x="107" y="395"/>
                </a:lnTo>
                <a:lnTo>
                  <a:pt x="99" y="389"/>
                </a:lnTo>
                <a:lnTo>
                  <a:pt x="93" y="383"/>
                </a:lnTo>
                <a:lnTo>
                  <a:pt x="86" y="375"/>
                </a:lnTo>
                <a:lnTo>
                  <a:pt x="80" y="368"/>
                </a:lnTo>
                <a:lnTo>
                  <a:pt x="75" y="359"/>
                </a:lnTo>
                <a:lnTo>
                  <a:pt x="71" y="350"/>
                </a:lnTo>
                <a:lnTo>
                  <a:pt x="67" y="341"/>
                </a:lnTo>
                <a:lnTo>
                  <a:pt x="64" y="331"/>
                </a:lnTo>
                <a:lnTo>
                  <a:pt x="61" y="321"/>
                </a:lnTo>
                <a:lnTo>
                  <a:pt x="60" y="311"/>
                </a:lnTo>
                <a:lnTo>
                  <a:pt x="60" y="301"/>
                </a:lnTo>
                <a:lnTo>
                  <a:pt x="60" y="290"/>
                </a:lnTo>
                <a:lnTo>
                  <a:pt x="61" y="281"/>
                </a:lnTo>
                <a:lnTo>
                  <a:pt x="64" y="270"/>
                </a:lnTo>
                <a:lnTo>
                  <a:pt x="67" y="261"/>
                </a:lnTo>
                <a:lnTo>
                  <a:pt x="71" y="252"/>
                </a:lnTo>
                <a:lnTo>
                  <a:pt x="75" y="243"/>
                </a:lnTo>
                <a:lnTo>
                  <a:pt x="80" y="235"/>
                </a:lnTo>
                <a:lnTo>
                  <a:pt x="86" y="227"/>
                </a:lnTo>
                <a:lnTo>
                  <a:pt x="93" y="219"/>
                </a:lnTo>
                <a:lnTo>
                  <a:pt x="99" y="212"/>
                </a:lnTo>
                <a:lnTo>
                  <a:pt x="107" y="206"/>
                </a:lnTo>
                <a:lnTo>
                  <a:pt x="114" y="200"/>
                </a:lnTo>
                <a:lnTo>
                  <a:pt x="123" y="195"/>
                </a:lnTo>
                <a:lnTo>
                  <a:pt x="131" y="191"/>
                </a:lnTo>
                <a:lnTo>
                  <a:pt x="141" y="187"/>
                </a:lnTo>
                <a:lnTo>
                  <a:pt x="150" y="184"/>
                </a:lnTo>
                <a:lnTo>
                  <a:pt x="150" y="417"/>
                </a:lnTo>
                <a:close/>
                <a:moveTo>
                  <a:pt x="211" y="424"/>
                </a:moveTo>
                <a:lnTo>
                  <a:pt x="211" y="184"/>
                </a:lnTo>
                <a:lnTo>
                  <a:pt x="220" y="187"/>
                </a:lnTo>
                <a:lnTo>
                  <a:pt x="230" y="191"/>
                </a:lnTo>
                <a:lnTo>
                  <a:pt x="238" y="195"/>
                </a:lnTo>
                <a:lnTo>
                  <a:pt x="247" y="200"/>
                </a:lnTo>
                <a:lnTo>
                  <a:pt x="255" y="206"/>
                </a:lnTo>
                <a:lnTo>
                  <a:pt x="262" y="212"/>
                </a:lnTo>
                <a:lnTo>
                  <a:pt x="268" y="219"/>
                </a:lnTo>
                <a:lnTo>
                  <a:pt x="275" y="227"/>
                </a:lnTo>
                <a:lnTo>
                  <a:pt x="281" y="235"/>
                </a:lnTo>
                <a:lnTo>
                  <a:pt x="286" y="243"/>
                </a:lnTo>
                <a:lnTo>
                  <a:pt x="291" y="252"/>
                </a:lnTo>
                <a:lnTo>
                  <a:pt x="294" y="261"/>
                </a:lnTo>
                <a:lnTo>
                  <a:pt x="297" y="270"/>
                </a:lnTo>
                <a:lnTo>
                  <a:pt x="300" y="281"/>
                </a:lnTo>
                <a:lnTo>
                  <a:pt x="301" y="290"/>
                </a:lnTo>
                <a:lnTo>
                  <a:pt x="301" y="301"/>
                </a:lnTo>
                <a:lnTo>
                  <a:pt x="302" y="306"/>
                </a:lnTo>
                <a:lnTo>
                  <a:pt x="304" y="313"/>
                </a:lnTo>
                <a:lnTo>
                  <a:pt x="306" y="317"/>
                </a:lnTo>
                <a:lnTo>
                  <a:pt x="310" y="322"/>
                </a:lnTo>
                <a:lnTo>
                  <a:pt x="315" y="326"/>
                </a:lnTo>
                <a:lnTo>
                  <a:pt x="319" y="329"/>
                </a:lnTo>
                <a:lnTo>
                  <a:pt x="325" y="330"/>
                </a:lnTo>
                <a:lnTo>
                  <a:pt x="331" y="331"/>
                </a:lnTo>
                <a:lnTo>
                  <a:pt x="337" y="330"/>
                </a:lnTo>
                <a:lnTo>
                  <a:pt x="342" y="329"/>
                </a:lnTo>
                <a:lnTo>
                  <a:pt x="348" y="326"/>
                </a:lnTo>
                <a:lnTo>
                  <a:pt x="352" y="322"/>
                </a:lnTo>
                <a:lnTo>
                  <a:pt x="356" y="317"/>
                </a:lnTo>
                <a:lnTo>
                  <a:pt x="359" y="313"/>
                </a:lnTo>
                <a:lnTo>
                  <a:pt x="361" y="306"/>
                </a:lnTo>
                <a:lnTo>
                  <a:pt x="362" y="301"/>
                </a:lnTo>
                <a:lnTo>
                  <a:pt x="361" y="284"/>
                </a:lnTo>
                <a:lnTo>
                  <a:pt x="359" y="268"/>
                </a:lnTo>
                <a:lnTo>
                  <a:pt x="354" y="253"/>
                </a:lnTo>
                <a:lnTo>
                  <a:pt x="350" y="238"/>
                </a:lnTo>
                <a:lnTo>
                  <a:pt x="344" y="223"/>
                </a:lnTo>
                <a:lnTo>
                  <a:pt x="336" y="209"/>
                </a:lnTo>
                <a:lnTo>
                  <a:pt x="327" y="196"/>
                </a:lnTo>
                <a:lnTo>
                  <a:pt x="318" y="184"/>
                </a:lnTo>
                <a:lnTo>
                  <a:pt x="307" y="172"/>
                </a:lnTo>
                <a:lnTo>
                  <a:pt x="296" y="162"/>
                </a:lnTo>
                <a:lnTo>
                  <a:pt x="283" y="153"/>
                </a:lnTo>
                <a:lnTo>
                  <a:pt x="271" y="144"/>
                </a:lnTo>
                <a:lnTo>
                  <a:pt x="257" y="137"/>
                </a:lnTo>
                <a:lnTo>
                  <a:pt x="242" y="130"/>
                </a:lnTo>
                <a:lnTo>
                  <a:pt x="227" y="126"/>
                </a:lnTo>
                <a:lnTo>
                  <a:pt x="211" y="123"/>
                </a:lnTo>
                <a:lnTo>
                  <a:pt x="211" y="30"/>
                </a:lnTo>
                <a:lnTo>
                  <a:pt x="211" y="23"/>
                </a:lnTo>
                <a:lnTo>
                  <a:pt x="208" y="18"/>
                </a:lnTo>
                <a:lnTo>
                  <a:pt x="205" y="12"/>
                </a:lnTo>
                <a:lnTo>
                  <a:pt x="202" y="8"/>
                </a:lnTo>
                <a:lnTo>
                  <a:pt x="198" y="5"/>
                </a:lnTo>
                <a:lnTo>
                  <a:pt x="192" y="2"/>
                </a:lnTo>
                <a:lnTo>
                  <a:pt x="187" y="1"/>
                </a:lnTo>
                <a:lnTo>
                  <a:pt x="181" y="0"/>
                </a:lnTo>
                <a:lnTo>
                  <a:pt x="174" y="1"/>
                </a:lnTo>
                <a:lnTo>
                  <a:pt x="169" y="2"/>
                </a:lnTo>
                <a:lnTo>
                  <a:pt x="163" y="5"/>
                </a:lnTo>
                <a:lnTo>
                  <a:pt x="159" y="8"/>
                </a:lnTo>
                <a:lnTo>
                  <a:pt x="156" y="12"/>
                </a:lnTo>
                <a:lnTo>
                  <a:pt x="153" y="18"/>
                </a:lnTo>
                <a:lnTo>
                  <a:pt x="152" y="24"/>
                </a:lnTo>
                <a:lnTo>
                  <a:pt x="150" y="30"/>
                </a:lnTo>
                <a:lnTo>
                  <a:pt x="150" y="123"/>
                </a:lnTo>
                <a:lnTo>
                  <a:pt x="134" y="126"/>
                </a:lnTo>
                <a:lnTo>
                  <a:pt x="119" y="130"/>
                </a:lnTo>
                <a:lnTo>
                  <a:pt x="105" y="137"/>
                </a:lnTo>
                <a:lnTo>
                  <a:pt x="92" y="144"/>
                </a:lnTo>
                <a:lnTo>
                  <a:pt x="78" y="153"/>
                </a:lnTo>
                <a:lnTo>
                  <a:pt x="66" y="162"/>
                </a:lnTo>
                <a:lnTo>
                  <a:pt x="54" y="172"/>
                </a:lnTo>
                <a:lnTo>
                  <a:pt x="43" y="184"/>
                </a:lnTo>
                <a:lnTo>
                  <a:pt x="34" y="196"/>
                </a:lnTo>
                <a:lnTo>
                  <a:pt x="25" y="209"/>
                </a:lnTo>
                <a:lnTo>
                  <a:pt x="18" y="223"/>
                </a:lnTo>
                <a:lnTo>
                  <a:pt x="11" y="238"/>
                </a:lnTo>
                <a:lnTo>
                  <a:pt x="7" y="253"/>
                </a:lnTo>
                <a:lnTo>
                  <a:pt x="2" y="268"/>
                </a:lnTo>
                <a:lnTo>
                  <a:pt x="0" y="284"/>
                </a:lnTo>
                <a:lnTo>
                  <a:pt x="0" y="301"/>
                </a:lnTo>
                <a:lnTo>
                  <a:pt x="0" y="317"/>
                </a:lnTo>
                <a:lnTo>
                  <a:pt x="2" y="333"/>
                </a:lnTo>
                <a:lnTo>
                  <a:pt x="7" y="349"/>
                </a:lnTo>
                <a:lnTo>
                  <a:pt x="11" y="364"/>
                </a:lnTo>
                <a:lnTo>
                  <a:pt x="18" y="378"/>
                </a:lnTo>
                <a:lnTo>
                  <a:pt x="25" y="392"/>
                </a:lnTo>
                <a:lnTo>
                  <a:pt x="34" y="405"/>
                </a:lnTo>
                <a:lnTo>
                  <a:pt x="43" y="418"/>
                </a:lnTo>
                <a:lnTo>
                  <a:pt x="54" y="430"/>
                </a:lnTo>
                <a:lnTo>
                  <a:pt x="66" y="439"/>
                </a:lnTo>
                <a:lnTo>
                  <a:pt x="78" y="449"/>
                </a:lnTo>
                <a:lnTo>
                  <a:pt x="92" y="458"/>
                </a:lnTo>
                <a:lnTo>
                  <a:pt x="105" y="465"/>
                </a:lnTo>
                <a:lnTo>
                  <a:pt x="119" y="470"/>
                </a:lnTo>
                <a:lnTo>
                  <a:pt x="134" y="476"/>
                </a:lnTo>
                <a:lnTo>
                  <a:pt x="150" y="479"/>
                </a:lnTo>
                <a:lnTo>
                  <a:pt x="150" y="718"/>
                </a:lnTo>
                <a:lnTo>
                  <a:pt x="141" y="715"/>
                </a:lnTo>
                <a:lnTo>
                  <a:pt x="131" y="712"/>
                </a:lnTo>
                <a:lnTo>
                  <a:pt x="123" y="708"/>
                </a:lnTo>
                <a:lnTo>
                  <a:pt x="114" y="702"/>
                </a:lnTo>
                <a:lnTo>
                  <a:pt x="107" y="697"/>
                </a:lnTo>
                <a:lnTo>
                  <a:pt x="99" y="690"/>
                </a:lnTo>
                <a:lnTo>
                  <a:pt x="93" y="684"/>
                </a:lnTo>
                <a:lnTo>
                  <a:pt x="86" y="676"/>
                </a:lnTo>
                <a:lnTo>
                  <a:pt x="80" y="668"/>
                </a:lnTo>
                <a:lnTo>
                  <a:pt x="75" y="660"/>
                </a:lnTo>
                <a:lnTo>
                  <a:pt x="71" y="651"/>
                </a:lnTo>
                <a:lnTo>
                  <a:pt x="67" y="642"/>
                </a:lnTo>
                <a:lnTo>
                  <a:pt x="64" y="632"/>
                </a:lnTo>
                <a:lnTo>
                  <a:pt x="61" y="623"/>
                </a:lnTo>
                <a:lnTo>
                  <a:pt x="60" y="612"/>
                </a:lnTo>
                <a:lnTo>
                  <a:pt x="60" y="602"/>
                </a:lnTo>
                <a:lnTo>
                  <a:pt x="59" y="596"/>
                </a:lnTo>
                <a:lnTo>
                  <a:pt x="58" y="591"/>
                </a:lnTo>
                <a:lnTo>
                  <a:pt x="55" y="585"/>
                </a:lnTo>
                <a:lnTo>
                  <a:pt x="52" y="581"/>
                </a:lnTo>
                <a:lnTo>
                  <a:pt x="46" y="577"/>
                </a:lnTo>
                <a:lnTo>
                  <a:pt x="42" y="575"/>
                </a:lnTo>
                <a:lnTo>
                  <a:pt x="36" y="572"/>
                </a:lnTo>
                <a:lnTo>
                  <a:pt x="30" y="571"/>
                </a:lnTo>
                <a:lnTo>
                  <a:pt x="24" y="572"/>
                </a:lnTo>
                <a:lnTo>
                  <a:pt x="19" y="575"/>
                </a:lnTo>
                <a:lnTo>
                  <a:pt x="13" y="577"/>
                </a:lnTo>
                <a:lnTo>
                  <a:pt x="9" y="581"/>
                </a:lnTo>
                <a:lnTo>
                  <a:pt x="5" y="585"/>
                </a:lnTo>
                <a:lnTo>
                  <a:pt x="2" y="591"/>
                </a:lnTo>
                <a:lnTo>
                  <a:pt x="0" y="596"/>
                </a:lnTo>
                <a:lnTo>
                  <a:pt x="0" y="602"/>
                </a:lnTo>
                <a:lnTo>
                  <a:pt x="0" y="619"/>
                </a:lnTo>
                <a:lnTo>
                  <a:pt x="2" y="635"/>
                </a:lnTo>
                <a:lnTo>
                  <a:pt x="7" y="651"/>
                </a:lnTo>
                <a:lnTo>
                  <a:pt x="11" y="666"/>
                </a:lnTo>
                <a:lnTo>
                  <a:pt x="18" y="680"/>
                </a:lnTo>
                <a:lnTo>
                  <a:pt x="25" y="694"/>
                </a:lnTo>
                <a:lnTo>
                  <a:pt x="34" y="706"/>
                </a:lnTo>
                <a:lnTo>
                  <a:pt x="43" y="719"/>
                </a:lnTo>
                <a:lnTo>
                  <a:pt x="54" y="730"/>
                </a:lnTo>
                <a:lnTo>
                  <a:pt x="66" y="741"/>
                </a:lnTo>
                <a:lnTo>
                  <a:pt x="78" y="750"/>
                </a:lnTo>
                <a:lnTo>
                  <a:pt x="92" y="759"/>
                </a:lnTo>
                <a:lnTo>
                  <a:pt x="105" y="765"/>
                </a:lnTo>
                <a:lnTo>
                  <a:pt x="119" y="772"/>
                </a:lnTo>
                <a:lnTo>
                  <a:pt x="134" y="776"/>
                </a:lnTo>
                <a:lnTo>
                  <a:pt x="150" y="779"/>
                </a:lnTo>
                <a:lnTo>
                  <a:pt x="150" y="873"/>
                </a:lnTo>
                <a:lnTo>
                  <a:pt x="152" y="879"/>
                </a:lnTo>
                <a:lnTo>
                  <a:pt x="153" y="885"/>
                </a:lnTo>
                <a:lnTo>
                  <a:pt x="156" y="890"/>
                </a:lnTo>
                <a:lnTo>
                  <a:pt x="159" y="894"/>
                </a:lnTo>
                <a:lnTo>
                  <a:pt x="163" y="897"/>
                </a:lnTo>
                <a:lnTo>
                  <a:pt x="169" y="901"/>
                </a:lnTo>
                <a:lnTo>
                  <a:pt x="174" y="903"/>
                </a:lnTo>
                <a:lnTo>
                  <a:pt x="181" y="903"/>
                </a:lnTo>
                <a:lnTo>
                  <a:pt x="187" y="903"/>
                </a:lnTo>
                <a:lnTo>
                  <a:pt x="192" y="901"/>
                </a:lnTo>
                <a:lnTo>
                  <a:pt x="198" y="897"/>
                </a:lnTo>
                <a:lnTo>
                  <a:pt x="202" y="894"/>
                </a:lnTo>
                <a:lnTo>
                  <a:pt x="205" y="890"/>
                </a:lnTo>
                <a:lnTo>
                  <a:pt x="208" y="885"/>
                </a:lnTo>
                <a:lnTo>
                  <a:pt x="211" y="879"/>
                </a:lnTo>
                <a:lnTo>
                  <a:pt x="211" y="873"/>
                </a:lnTo>
                <a:lnTo>
                  <a:pt x="211" y="779"/>
                </a:lnTo>
                <a:lnTo>
                  <a:pt x="227" y="776"/>
                </a:lnTo>
                <a:lnTo>
                  <a:pt x="242" y="772"/>
                </a:lnTo>
                <a:lnTo>
                  <a:pt x="257" y="765"/>
                </a:lnTo>
                <a:lnTo>
                  <a:pt x="271" y="758"/>
                </a:lnTo>
                <a:lnTo>
                  <a:pt x="283" y="750"/>
                </a:lnTo>
                <a:lnTo>
                  <a:pt x="296" y="741"/>
                </a:lnTo>
                <a:lnTo>
                  <a:pt x="307" y="730"/>
                </a:lnTo>
                <a:lnTo>
                  <a:pt x="318" y="719"/>
                </a:lnTo>
                <a:lnTo>
                  <a:pt x="327" y="706"/>
                </a:lnTo>
                <a:lnTo>
                  <a:pt x="336" y="694"/>
                </a:lnTo>
                <a:lnTo>
                  <a:pt x="344" y="680"/>
                </a:lnTo>
                <a:lnTo>
                  <a:pt x="350" y="666"/>
                </a:lnTo>
                <a:lnTo>
                  <a:pt x="354" y="651"/>
                </a:lnTo>
                <a:lnTo>
                  <a:pt x="359" y="635"/>
                </a:lnTo>
                <a:lnTo>
                  <a:pt x="361" y="619"/>
                </a:lnTo>
                <a:lnTo>
                  <a:pt x="362" y="602"/>
                </a:lnTo>
                <a:lnTo>
                  <a:pt x="361" y="585"/>
                </a:lnTo>
                <a:lnTo>
                  <a:pt x="359" y="569"/>
                </a:lnTo>
                <a:lnTo>
                  <a:pt x="354" y="553"/>
                </a:lnTo>
                <a:lnTo>
                  <a:pt x="350" y="538"/>
                </a:lnTo>
                <a:lnTo>
                  <a:pt x="344" y="524"/>
                </a:lnTo>
                <a:lnTo>
                  <a:pt x="336" y="510"/>
                </a:lnTo>
                <a:lnTo>
                  <a:pt x="327" y="497"/>
                </a:lnTo>
                <a:lnTo>
                  <a:pt x="318" y="484"/>
                </a:lnTo>
                <a:lnTo>
                  <a:pt x="307" y="474"/>
                </a:lnTo>
                <a:lnTo>
                  <a:pt x="296" y="463"/>
                </a:lnTo>
                <a:lnTo>
                  <a:pt x="283" y="453"/>
                </a:lnTo>
                <a:lnTo>
                  <a:pt x="271" y="445"/>
                </a:lnTo>
                <a:lnTo>
                  <a:pt x="257" y="438"/>
                </a:lnTo>
                <a:lnTo>
                  <a:pt x="242" y="432"/>
                </a:lnTo>
                <a:lnTo>
                  <a:pt x="227" y="428"/>
                </a:lnTo>
                <a:lnTo>
                  <a:pt x="211" y="424"/>
                </a:lnTo>
                <a:close/>
              </a:path>
            </a:pathLst>
          </a:custGeom>
          <a:solidFill>
            <a:srgbClr val="0082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Box 60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5006388" y="2006411"/>
            <a:ext cx="2167427" cy="1282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0082A9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Produce a final presentation from existing presentation</a:t>
            </a:r>
          </a:p>
          <a:p>
            <a:pPr algn="ctr">
              <a:lnSpc>
                <a:spcPts val="2000"/>
              </a:lnSpc>
            </a:pPr>
            <a:endParaRPr lang="en-US" b="1" spc="50" dirty="0">
              <a:solidFill>
                <a:srgbClr val="1C819E"/>
              </a:solidFill>
              <a:ea typeface="Ebrima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2" name="TextBox 62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9147598" y="1462762"/>
            <a:ext cx="216742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chemeClr val="tx1">
                    <a:lumMod val="75000"/>
                    <a:lumOff val="25000"/>
                  </a:schemeClr>
                </a:solidFill>
                <a:ea typeface="Ebrima" panose="02000000000000000000" pitchFamily="2" charset="0"/>
                <a:cs typeface="Segoe UI" panose="020B0502040204020203" pitchFamily="34" charset="0"/>
              </a:rPr>
              <a:t>Push the code repository to GitHub, Upload the video and prepared document</a:t>
            </a:r>
          </a:p>
        </p:txBody>
      </p:sp>
      <p:sp>
        <p:nvSpPr>
          <p:cNvPr id="44" name="TextBox 64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3004743" y="3925745"/>
            <a:ext cx="21674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0082A9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Initiate coding process for our solution</a:t>
            </a:r>
          </a:p>
        </p:txBody>
      </p:sp>
      <p:sp>
        <p:nvSpPr>
          <p:cNvPr id="46" name="TextBox 66">
            <a:extLst>
              <a:ext uri="{FF2B5EF4-FFF2-40B4-BE49-F238E27FC236}">
                <a16:creationId xmlns:a16="http://schemas.microsoft.com/office/drawing/2014/main" id="{40155F1C-8FDA-4C29-A73E-D860059661AD}"/>
              </a:ext>
            </a:extLst>
          </p:cNvPr>
          <p:cNvSpPr txBox="1"/>
          <p:nvPr/>
        </p:nvSpPr>
        <p:spPr>
          <a:xfrm>
            <a:off x="7119356" y="3881827"/>
            <a:ext cx="216742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Pitch presentation on architecture of our solution  </a:t>
            </a:r>
          </a:p>
          <a:p>
            <a:pPr algn="ctr">
              <a:lnSpc>
                <a:spcPts val="2000"/>
              </a:lnSpc>
            </a:pPr>
            <a:r>
              <a:rPr lang="en-US" b="1" spc="50" dirty="0">
                <a:solidFill>
                  <a:srgbClr val="1C819E"/>
                </a:solidFill>
                <a:ea typeface="Ebrima" panose="02000000000000000000" pitchFamily="2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8283D31-10D3-B15D-AFFF-333BFB3D8B7D}"/>
              </a:ext>
            </a:extLst>
          </p:cNvPr>
          <p:cNvCxnSpPr/>
          <p:nvPr/>
        </p:nvCxnSpPr>
        <p:spPr>
          <a:xfrm>
            <a:off x="4178300" y="817805"/>
            <a:ext cx="3835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6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6DAB10-B9F5-4EF1-C5A6-A7F8CDD65023}"/>
                  </a:ext>
                </a:extLst>
              </p14:cNvPr>
              <p14:cNvContentPartPr/>
              <p14:nvPr/>
            </p14:nvContentPartPr>
            <p14:xfrm>
              <a:off x="330090" y="-26663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6DAB10-B9F5-4EF1-C5A6-A7F8CDD65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090" y="-27563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6">
            <a:extLst>
              <a:ext uri="{FF2B5EF4-FFF2-40B4-BE49-F238E27FC236}">
                <a16:creationId xmlns:a16="http://schemas.microsoft.com/office/drawing/2014/main" id="{6BCA5513-6E5B-4CC7-9142-9C9E94202D06}"/>
              </a:ext>
            </a:extLst>
          </p:cNvPr>
          <p:cNvSpPr txBox="1"/>
          <p:nvPr/>
        </p:nvSpPr>
        <p:spPr>
          <a:xfrm>
            <a:off x="300098" y="248994"/>
            <a:ext cx="1158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0082A9"/>
                </a:solidFill>
                <a:latin typeface="Cabin Condensed SemiBold"/>
                <a:cs typeface="Arial" panose="020B0604020202020204" pitchFamily="34" charset="0"/>
              </a:rPr>
              <a:t>Plan of Action (POA)</a:t>
            </a:r>
            <a:endParaRPr lang="en-IN" sz="2800" b="1" dirty="0">
              <a:solidFill>
                <a:srgbClr val="0082A9"/>
              </a:solidFill>
              <a:latin typeface="Cabin Condensed SemiBold"/>
              <a:cs typeface="Arial" panose="020B0604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5D6FD09-A6DE-4B08-AC01-1360546BD2AC}"/>
              </a:ext>
            </a:extLst>
          </p:cNvPr>
          <p:cNvCxnSpPr/>
          <p:nvPr/>
        </p:nvCxnSpPr>
        <p:spPr>
          <a:xfrm>
            <a:off x="4178300" y="817805"/>
            <a:ext cx="3835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02D7DA-2B62-4C56-BA50-B488AC94E1F6}"/>
              </a:ext>
            </a:extLst>
          </p:cNvPr>
          <p:cNvGrpSpPr/>
          <p:nvPr/>
        </p:nvGrpSpPr>
        <p:grpSpPr>
          <a:xfrm>
            <a:off x="1467819" y="1127919"/>
            <a:ext cx="9254487" cy="5284016"/>
            <a:chOff x="300098" y="1218384"/>
            <a:chExt cx="9254487" cy="528401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8D579A6-34C7-49B5-BF5F-856FE4241ACC}"/>
                </a:ext>
              </a:extLst>
            </p:cNvPr>
            <p:cNvSpPr/>
            <p:nvPr/>
          </p:nvSpPr>
          <p:spPr>
            <a:xfrm>
              <a:off x="300098" y="1939285"/>
              <a:ext cx="2246489" cy="7280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b="1"/>
            </a:p>
          </p:txBody>
        </p:sp>
        <p:sp>
          <p:nvSpPr>
            <p:cNvPr id="73" name="TextBox 6">
              <a:extLst>
                <a:ext uri="{FF2B5EF4-FFF2-40B4-BE49-F238E27FC236}">
                  <a16:creationId xmlns:a16="http://schemas.microsoft.com/office/drawing/2014/main" id="{50F58F72-D5D2-43BF-B91A-B7B251D3BEED}"/>
                </a:ext>
              </a:extLst>
            </p:cNvPr>
            <p:cNvSpPr txBox="1"/>
            <p:nvPr/>
          </p:nvSpPr>
          <p:spPr>
            <a:xfrm>
              <a:off x="664164" y="2136359"/>
              <a:ext cx="1518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abin Condensed SemiBold"/>
                  <a:cs typeface="Arial" panose="020B0604020202020204" pitchFamily="34" charset="0"/>
                </a:rPr>
                <a:t>Objectives</a:t>
              </a:r>
              <a:endParaRPr lang="en-IN" b="1" dirty="0">
                <a:solidFill>
                  <a:schemeClr val="bg1"/>
                </a:solidFill>
                <a:latin typeface="Cabin Condensed SemiBold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AF07836-DED9-4320-A714-ADCF6361BB24}"/>
                </a:ext>
              </a:extLst>
            </p:cNvPr>
            <p:cNvSpPr/>
            <p:nvPr/>
          </p:nvSpPr>
          <p:spPr>
            <a:xfrm>
              <a:off x="2636427" y="1939285"/>
              <a:ext cx="2246489" cy="72803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b="1"/>
            </a:p>
          </p:txBody>
        </p:sp>
        <p:sp>
          <p:nvSpPr>
            <p:cNvPr id="75" name="TextBox 11">
              <a:extLst>
                <a:ext uri="{FF2B5EF4-FFF2-40B4-BE49-F238E27FC236}">
                  <a16:creationId xmlns:a16="http://schemas.microsoft.com/office/drawing/2014/main" id="{11854C73-DB95-4C6B-B8B6-6E3ADDBC3703}"/>
                </a:ext>
              </a:extLst>
            </p:cNvPr>
            <p:cNvSpPr txBox="1"/>
            <p:nvPr/>
          </p:nvSpPr>
          <p:spPr>
            <a:xfrm>
              <a:off x="3000493" y="2136359"/>
              <a:ext cx="1518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abin Condensed SemiBold"/>
                  <a:cs typeface="Arial" panose="020B0604020202020204" pitchFamily="34" charset="0"/>
                </a:rPr>
                <a:t>Task</a:t>
              </a:r>
              <a:endParaRPr lang="en-IN" b="1" dirty="0">
                <a:solidFill>
                  <a:schemeClr val="bg1"/>
                </a:solidFill>
                <a:latin typeface="Cabin Condensed SemiBold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90DA401-8363-42E3-BEA0-AF483F25342A}"/>
                </a:ext>
              </a:extLst>
            </p:cNvPr>
            <p:cNvSpPr/>
            <p:nvPr/>
          </p:nvSpPr>
          <p:spPr>
            <a:xfrm>
              <a:off x="4972756" y="1939285"/>
              <a:ext cx="2246489" cy="72803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b="1"/>
            </a:p>
          </p:txBody>
        </p:sp>
        <p:sp>
          <p:nvSpPr>
            <p:cNvPr id="77" name="TextBox 16">
              <a:extLst>
                <a:ext uri="{FF2B5EF4-FFF2-40B4-BE49-F238E27FC236}">
                  <a16:creationId xmlns:a16="http://schemas.microsoft.com/office/drawing/2014/main" id="{97F78B91-EE4C-4934-91C9-251A50F99DB3}"/>
                </a:ext>
              </a:extLst>
            </p:cNvPr>
            <p:cNvSpPr txBox="1"/>
            <p:nvPr/>
          </p:nvSpPr>
          <p:spPr>
            <a:xfrm>
              <a:off x="5336822" y="2136359"/>
              <a:ext cx="1518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abin Condensed SemiBold"/>
                  <a:cs typeface="Arial" panose="020B0604020202020204" pitchFamily="34" charset="0"/>
                </a:rPr>
                <a:t>Criteria</a:t>
              </a:r>
              <a:endParaRPr lang="en-IN" b="1" dirty="0">
                <a:solidFill>
                  <a:schemeClr val="bg1"/>
                </a:solidFill>
                <a:latin typeface="Cabin Condensed SemiBold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7089154-3F19-47A4-8E36-9A6684C56AF9}"/>
                </a:ext>
              </a:extLst>
            </p:cNvPr>
            <p:cNvSpPr/>
            <p:nvPr/>
          </p:nvSpPr>
          <p:spPr>
            <a:xfrm>
              <a:off x="7308096" y="1935711"/>
              <a:ext cx="2246489" cy="72803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b="1"/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0A22267D-BA77-450A-931E-0C09DFE2BFB2}"/>
                </a:ext>
              </a:extLst>
            </p:cNvPr>
            <p:cNvSpPr txBox="1"/>
            <p:nvPr/>
          </p:nvSpPr>
          <p:spPr>
            <a:xfrm>
              <a:off x="7673151" y="2136358"/>
              <a:ext cx="1518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bg1"/>
                  </a:solidFill>
                  <a:latin typeface="Cabin Condensed SemiBold"/>
                  <a:cs typeface="Arial" panose="020B0604020202020204" pitchFamily="34" charset="0"/>
                </a:rPr>
                <a:t>Resources</a:t>
              </a:r>
              <a:endParaRPr lang="en-IN" b="1" dirty="0">
                <a:solidFill>
                  <a:schemeClr val="bg1"/>
                </a:solidFill>
                <a:latin typeface="Cabin Condensed SemiBold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C28297F-77E9-4099-8CFA-FE49250C5530}"/>
                </a:ext>
              </a:extLst>
            </p:cNvPr>
            <p:cNvSpPr/>
            <p:nvPr/>
          </p:nvSpPr>
          <p:spPr>
            <a:xfrm>
              <a:off x="300098" y="2667322"/>
              <a:ext cx="2246489" cy="1255272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3D1091-DF74-4FD3-8822-CEA72073DE31}"/>
                </a:ext>
              </a:extLst>
            </p:cNvPr>
            <p:cNvSpPr/>
            <p:nvPr/>
          </p:nvSpPr>
          <p:spPr>
            <a:xfrm>
              <a:off x="300098" y="3922593"/>
              <a:ext cx="2246489" cy="1255272"/>
            </a:xfrm>
            <a:prstGeom prst="rect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BB4247C-E69A-47AB-8463-3C49242306C2}"/>
                </a:ext>
              </a:extLst>
            </p:cNvPr>
            <p:cNvSpPr/>
            <p:nvPr/>
          </p:nvSpPr>
          <p:spPr>
            <a:xfrm>
              <a:off x="300098" y="5177865"/>
              <a:ext cx="2246489" cy="1255272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905AD78-BEAA-452B-B966-E50D681102B1}"/>
                </a:ext>
              </a:extLst>
            </p:cNvPr>
            <p:cNvSpPr/>
            <p:nvPr/>
          </p:nvSpPr>
          <p:spPr>
            <a:xfrm>
              <a:off x="2635490" y="2667322"/>
              <a:ext cx="2246489" cy="1255272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196CA0E-DA7C-40EE-B7F1-FD0DB11F11F6}"/>
                </a:ext>
              </a:extLst>
            </p:cNvPr>
            <p:cNvSpPr/>
            <p:nvPr/>
          </p:nvSpPr>
          <p:spPr>
            <a:xfrm>
              <a:off x="2635490" y="3922593"/>
              <a:ext cx="2246489" cy="1255272"/>
            </a:xfrm>
            <a:prstGeom prst="rect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B6E415A-752C-4774-91D6-548620FCC21E}"/>
                </a:ext>
              </a:extLst>
            </p:cNvPr>
            <p:cNvSpPr/>
            <p:nvPr/>
          </p:nvSpPr>
          <p:spPr>
            <a:xfrm>
              <a:off x="2622372" y="5171515"/>
              <a:ext cx="2246489" cy="1255272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FD68607-8CFC-44D0-8F83-038BDC4B4FC1}"/>
                </a:ext>
              </a:extLst>
            </p:cNvPr>
            <p:cNvSpPr/>
            <p:nvPr/>
          </p:nvSpPr>
          <p:spPr>
            <a:xfrm>
              <a:off x="4970882" y="2667322"/>
              <a:ext cx="2246489" cy="1255272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149B9AC-DF08-492C-85A9-B6455A5AFC8C}"/>
                </a:ext>
              </a:extLst>
            </p:cNvPr>
            <p:cNvSpPr/>
            <p:nvPr/>
          </p:nvSpPr>
          <p:spPr>
            <a:xfrm>
              <a:off x="4970882" y="3922593"/>
              <a:ext cx="2246489" cy="1255272"/>
            </a:xfrm>
            <a:prstGeom prst="rect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1748FAE-3C2D-4716-BAD6-4E8A9A8B02D7}"/>
                </a:ext>
              </a:extLst>
            </p:cNvPr>
            <p:cNvSpPr/>
            <p:nvPr/>
          </p:nvSpPr>
          <p:spPr>
            <a:xfrm>
              <a:off x="4970882" y="5177865"/>
              <a:ext cx="2246489" cy="1255272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E69D2E1-D856-4CC0-A86B-2B859A901A84}"/>
                </a:ext>
              </a:extLst>
            </p:cNvPr>
            <p:cNvSpPr/>
            <p:nvPr/>
          </p:nvSpPr>
          <p:spPr>
            <a:xfrm>
              <a:off x="7306222" y="2663748"/>
              <a:ext cx="2246489" cy="1255272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34A07F2-D928-4E79-9F65-460149EEB6A2}"/>
                </a:ext>
              </a:extLst>
            </p:cNvPr>
            <p:cNvSpPr/>
            <p:nvPr/>
          </p:nvSpPr>
          <p:spPr>
            <a:xfrm>
              <a:off x="7306222" y="3919019"/>
              <a:ext cx="2246489" cy="1255272"/>
            </a:xfrm>
            <a:prstGeom prst="rect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6B5C3A1-F317-489B-A6AF-486266958C7E}"/>
                </a:ext>
              </a:extLst>
            </p:cNvPr>
            <p:cNvSpPr/>
            <p:nvPr/>
          </p:nvSpPr>
          <p:spPr>
            <a:xfrm>
              <a:off x="7306222" y="5174291"/>
              <a:ext cx="2246489" cy="1255272"/>
            </a:xfrm>
            <a:prstGeom prst="rect">
              <a:avLst/>
            </a:prstGeom>
            <a:solidFill>
              <a:schemeClr val="bg1">
                <a:lumMod val="95000"/>
                <a:alpha val="6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F0AF7BC-2328-4031-B99B-8222B16E0DB7}"/>
                </a:ext>
              </a:extLst>
            </p:cNvPr>
            <p:cNvSpPr/>
            <p:nvPr/>
          </p:nvSpPr>
          <p:spPr>
            <a:xfrm>
              <a:off x="300098" y="6420436"/>
              <a:ext cx="2246489" cy="81964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47C11C1-094D-4B6E-8401-DFFEE27DE5AC}"/>
                </a:ext>
              </a:extLst>
            </p:cNvPr>
            <p:cNvSpPr/>
            <p:nvPr/>
          </p:nvSpPr>
          <p:spPr>
            <a:xfrm>
              <a:off x="2633616" y="6420436"/>
              <a:ext cx="2246489" cy="81964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C223D07-3944-4025-BC5D-80A02747018D}"/>
                </a:ext>
              </a:extLst>
            </p:cNvPr>
            <p:cNvSpPr/>
            <p:nvPr/>
          </p:nvSpPr>
          <p:spPr>
            <a:xfrm>
              <a:off x="4967134" y="6420436"/>
              <a:ext cx="2246489" cy="81964"/>
            </a:xfrm>
            <a:prstGeom prst="rect">
              <a:avLst/>
            </a:prstGeom>
            <a:solidFill>
              <a:schemeClr val="accent3">
                <a:alpha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2A6131D-7A45-47C4-A743-4D551D22633A}"/>
                </a:ext>
              </a:extLst>
            </p:cNvPr>
            <p:cNvSpPr/>
            <p:nvPr/>
          </p:nvSpPr>
          <p:spPr>
            <a:xfrm>
              <a:off x="7306220" y="6403720"/>
              <a:ext cx="2246489" cy="81964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02" name="TextBox 51">
              <a:extLst>
                <a:ext uri="{FF2B5EF4-FFF2-40B4-BE49-F238E27FC236}">
                  <a16:creationId xmlns:a16="http://schemas.microsoft.com/office/drawing/2014/main" id="{7F49D4DE-9502-4C8C-BC4A-7AE88D3FE0C9}"/>
                </a:ext>
              </a:extLst>
            </p:cNvPr>
            <p:cNvSpPr txBox="1"/>
            <p:nvPr/>
          </p:nvSpPr>
          <p:spPr>
            <a:xfrm>
              <a:off x="755931" y="3030631"/>
              <a:ext cx="1334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Reduce time taken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03" name="TextBox 52">
              <a:extLst>
                <a:ext uri="{FF2B5EF4-FFF2-40B4-BE49-F238E27FC236}">
                  <a16:creationId xmlns:a16="http://schemas.microsoft.com/office/drawing/2014/main" id="{4D9A3CA5-4BE9-46AF-8FD0-A1C0AFDB2E2E}"/>
                </a:ext>
              </a:extLst>
            </p:cNvPr>
            <p:cNvSpPr txBox="1"/>
            <p:nvPr/>
          </p:nvSpPr>
          <p:spPr>
            <a:xfrm>
              <a:off x="755931" y="4285903"/>
              <a:ext cx="1334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Improve accuracy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04" name="TextBox 53">
              <a:extLst>
                <a:ext uri="{FF2B5EF4-FFF2-40B4-BE49-F238E27FC236}">
                  <a16:creationId xmlns:a16="http://schemas.microsoft.com/office/drawing/2014/main" id="{DEEDD194-0AA1-4592-8B34-DAC2EDEA5A06}"/>
                </a:ext>
              </a:extLst>
            </p:cNvPr>
            <p:cNvSpPr txBox="1"/>
            <p:nvPr/>
          </p:nvSpPr>
          <p:spPr>
            <a:xfrm>
              <a:off x="710047" y="5415069"/>
              <a:ext cx="14265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Prevent </a:t>
              </a:r>
              <a:b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re-verifying data</a:t>
              </a:r>
            </a:p>
          </p:txBody>
        </p:sp>
        <p:sp>
          <p:nvSpPr>
            <p:cNvPr id="105" name="TextBox 54">
              <a:extLst>
                <a:ext uri="{FF2B5EF4-FFF2-40B4-BE49-F238E27FC236}">
                  <a16:creationId xmlns:a16="http://schemas.microsoft.com/office/drawing/2014/main" id="{7D7E39CF-2176-444A-9F33-F41DDFCCA43C}"/>
                </a:ext>
              </a:extLst>
            </p:cNvPr>
            <p:cNvSpPr txBox="1"/>
            <p:nvPr/>
          </p:nvSpPr>
          <p:spPr>
            <a:xfrm>
              <a:off x="2899984" y="2748497"/>
              <a:ext cx="17156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Improve efficiency through butterfly optimization algorithm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06" name="TextBox 55">
              <a:extLst>
                <a:ext uri="{FF2B5EF4-FFF2-40B4-BE49-F238E27FC236}">
                  <a16:creationId xmlns:a16="http://schemas.microsoft.com/office/drawing/2014/main" id="{10F6C47F-369D-4D50-9824-70C3C860FB66}"/>
                </a:ext>
              </a:extLst>
            </p:cNvPr>
            <p:cNvSpPr txBox="1"/>
            <p:nvPr/>
          </p:nvSpPr>
          <p:spPr>
            <a:xfrm>
              <a:off x="3083802" y="4162791"/>
              <a:ext cx="13348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Use NLP to reduce time taken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07" name="TextBox 56">
              <a:extLst>
                <a:ext uri="{FF2B5EF4-FFF2-40B4-BE49-F238E27FC236}">
                  <a16:creationId xmlns:a16="http://schemas.microsoft.com/office/drawing/2014/main" id="{89744848-9AD5-4AF9-9CA4-C5551B4E7E25}"/>
                </a:ext>
              </a:extLst>
            </p:cNvPr>
            <p:cNvSpPr txBox="1"/>
            <p:nvPr/>
          </p:nvSpPr>
          <p:spPr>
            <a:xfrm>
              <a:off x="2690239" y="5259213"/>
              <a:ext cx="21107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Use Data lakes to reduce time, increase accuracy and maintain originality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08" name="TextBox 57">
              <a:extLst>
                <a:ext uri="{FF2B5EF4-FFF2-40B4-BE49-F238E27FC236}">
                  <a16:creationId xmlns:a16="http://schemas.microsoft.com/office/drawing/2014/main" id="{8B612AF1-139D-47A7-A940-F2C62B9EFD9A}"/>
                </a:ext>
              </a:extLst>
            </p:cNvPr>
            <p:cNvSpPr txBox="1"/>
            <p:nvPr/>
          </p:nvSpPr>
          <p:spPr>
            <a:xfrm>
              <a:off x="5429527" y="2756409"/>
              <a:ext cx="13348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Patient’s anonymity should be maintained </a:t>
              </a:r>
            </a:p>
          </p:txBody>
        </p:sp>
        <p:sp>
          <p:nvSpPr>
            <p:cNvPr id="109" name="TextBox 58">
              <a:extLst>
                <a:ext uri="{FF2B5EF4-FFF2-40B4-BE49-F238E27FC236}">
                  <a16:creationId xmlns:a16="http://schemas.microsoft.com/office/drawing/2014/main" id="{4AC28161-9AF8-4DD4-A88F-9F30515B970B}"/>
                </a:ext>
              </a:extLst>
            </p:cNvPr>
            <p:cNvSpPr txBox="1"/>
            <p:nvPr/>
          </p:nvSpPr>
          <p:spPr>
            <a:xfrm>
              <a:off x="5422966" y="4134731"/>
              <a:ext cx="13348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Data should be generic &amp; reusable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10" name="TextBox 59">
              <a:extLst>
                <a:ext uri="{FF2B5EF4-FFF2-40B4-BE49-F238E27FC236}">
                  <a16:creationId xmlns:a16="http://schemas.microsoft.com/office/drawing/2014/main" id="{44E37460-EB8C-4929-B9FD-D41C4A11CD97}"/>
                </a:ext>
              </a:extLst>
            </p:cNvPr>
            <p:cNvSpPr txBox="1"/>
            <p:nvPr/>
          </p:nvSpPr>
          <p:spPr>
            <a:xfrm>
              <a:off x="5422965" y="5266892"/>
              <a:ext cx="13348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Should be supervised by medical professionals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14" name="TextBox 63">
              <a:extLst>
                <a:ext uri="{FF2B5EF4-FFF2-40B4-BE49-F238E27FC236}">
                  <a16:creationId xmlns:a16="http://schemas.microsoft.com/office/drawing/2014/main" id="{45CA00C6-244A-4644-B6D2-A8C9FAF07C6B}"/>
                </a:ext>
              </a:extLst>
            </p:cNvPr>
            <p:cNvSpPr txBox="1"/>
            <p:nvPr/>
          </p:nvSpPr>
          <p:spPr>
            <a:xfrm>
              <a:off x="7762054" y="2868033"/>
              <a:ext cx="13348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SRM Hospitals database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15" name="TextBox 64">
              <a:extLst>
                <a:ext uri="{FF2B5EF4-FFF2-40B4-BE49-F238E27FC236}">
                  <a16:creationId xmlns:a16="http://schemas.microsoft.com/office/drawing/2014/main" id="{03E218D8-110C-4A1D-8852-84BEDC3BE462}"/>
                </a:ext>
              </a:extLst>
            </p:cNvPr>
            <p:cNvSpPr txBox="1"/>
            <p:nvPr/>
          </p:nvSpPr>
          <p:spPr>
            <a:xfrm>
              <a:off x="7762055" y="4282329"/>
              <a:ext cx="1334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Healthcare Industries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16" name="TextBox 65">
              <a:extLst>
                <a:ext uri="{FF2B5EF4-FFF2-40B4-BE49-F238E27FC236}">
                  <a16:creationId xmlns:a16="http://schemas.microsoft.com/office/drawing/2014/main" id="{DE32EC49-091F-4955-A0EE-C266C1F951BB}"/>
                </a:ext>
              </a:extLst>
            </p:cNvPr>
            <p:cNvSpPr txBox="1"/>
            <p:nvPr/>
          </p:nvSpPr>
          <p:spPr>
            <a:xfrm>
              <a:off x="7762055" y="5537600"/>
              <a:ext cx="13348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ews Cycle"/>
                  <a:cs typeface="Arial" panose="020B0604020202020204" pitchFamily="34" charset="0"/>
                </a:rPr>
                <a:t>Cloud service providers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ews Cycle"/>
                <a:cs typeface="Arial" panose="020B0604020202020204" pitchFamily="34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8B923B3-63B3-4FA2-90E2-8B0E52E28C52}"/>
                </a:ext>
              </a:extLst>
            </p:cNvPr>
            <p:cNvSpPr/>
            <p:nvPr/>
          </p:nvSpPr>
          <p:spPr>
            <a:xfrm>
              <a:off x="966142" y="1221958"/>
              <a:ext cx="914400" cy="9144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D8A8719-256B-475E-B906-09BD9C1C55CC}"/>
                </a:ext>
              </a:extLst>
            </p:cNvPr>
            <p:cNvSpPr/>
            <p:nvPr/>
          </p:nvSpPr>
          <p:spPr>
            <a:xfrm>
              <a:off x="3302471" y="1221958"/>
              <a:ext cx="91440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2588934-40E2-47FE-A4D2-AC858753744B}"/>
                </a:ext>
              </a:extLst>
            </p:cNvPr>
            <p:cNvSpPr/>
            <p:nvPr/>
          </p:nvSpPr>
          <p:spPr>
            <a:xfrm>
              <a:off x="5638800" y="1221958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B74EF2B-A779-4B26-8731-DC3FB9E5BF6F}"/>
                </a:ext>
              </a:extLst>
            </p:cNvPr>
            <p:cNvSpPr/>
            <p:nvPr/>
          </p:nvSpPr>
          <p:spPr>
            <a:xfrm>
              <a:off x="7974140" y="1218384"/>
              <a:ext cx="914400" cy="9144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pic>
          <p:nvPicPr>
            <p:cNvPr id="123" name="Graphic 24" descr="Bullseye">
              <a:extLst>
                <a:ext uri="{FF2B5EF4-FFF2-40B4-BE49-F238E27FC236}">
                  <a16:creationId xmlns:a16="http://schemas.microsoft.com/office/drawing/2014/main" id="{560F8899-DE84-4656-AD13-9EF81340D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3342" y="1409158"/>
              <a:ext cx="540000" cy="540000"/>
            </a:xfrm>
            <a:prstGeom prst="rect">
              <a:avLst/>
            </a:prstGeom>
          </p:spPr>
        </p:pic>
        <p:pic>
          <p:nvPicPr>
            <p:cNvPr id="124" name="Graphic 26" descr="Playbook">
              <a:extLst>
                <a:ext uri="{FF2B5EF4-FFF2-40B4-BE49-F238E27FC236}">
                  <a16:creationId xmlns:a16="http://schemas.microsoft.com/office/drawing/2014/main" id="{701D3B72-D391-4CED-B944-7417AB80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26000" y="1409158"/>
              <a:ext cx="540000" cy="540000"/>
            </a:xfrm>
            <a:prstGeom prst="rect">
              <a:avLst/>
            </a:prstGeom>
          </p:spPr>
        </p:pic>
        <p:pic>
          <p:nvPicPr>
            <p:cNvPr id="125" name="Graphic 72" descr="Group of women">
              <a:extLst>
                <a:ext uri="{FF2B5EF4-FFF2-40B4-BE49-F238E27FC236}">
                  <a16:creationId xmlns:a16="http://schemas.microsoft.com/office/drawing/2014/main" id="{6ED97AE9-68D0-4927-8389-91FD4518A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61340" y="1405584"/>
              <a:ext cx="540000" cy="540000"/>
            </a:xfrm>
            <a:prstGeom prst="rect">
              <a:avLst/>
            </a:prstGeom>
          </p:spPr>
        </p:pic>
        <p:pic>
          <p:nvPicPr>
            <p:cNvPr id="126" name="Graphic 74" descr="Server">
              <a:extLst>
                <a:ext uri="{FF2B5EF4-FFF2-40B4-BE49-F238E27FC236}">
                  <a16:creationId xmlns:a16="http://schemas.microsoft.com/office/drawing/2014/main" id="{A251BA00-9645-48FC-AEC9-79CBEFC07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89671" y="1409158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091703"/>
      </p:ext>
    </p:extLst>
  </p:cSld>
  <p:clrMapOvr>
    <a:masterClrMapping/>
  </p:clrMapOvr>
</p:sld>
</file>

<file path=ppt/theme/theme1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Rynaldo · SlidesCarnival</Template>
  <TotalTime>1053</TotalTime>
  <Words>651</Words>
  <Application>Microsoft Office PowerPoint</Application>
  <PresentationFormat>Widescreen</PresentationFormat>
  <Paragraphs>107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Cabin Condensed SemiBold</vt:lpstr>
      <vt:lpstr>Calibri</vt:lpstr>
      <vt:lpstr>News Cycle</vt:lpstr>
      <vt:lpstr>Rynaldo template</vt:lpstr>
      <vt:lpstr>Electronic transfer of EHR data to EDC Project by whileTruecode: Second Year B.Tech SRM IST Students</vt:lpstr>
      <vt:lpstr>INDEX</vt:lpstr>
      <vt:lpstr>Customer Segment</vt:lpstr>
      <vt:lpstr>PowerPoint Presentation</vt:lpstr>
      <vt:lpstr>Business Architecture, In Detail:</vt:lpstr>
      <vt:lpstr>PowerPoint Presentation</vt:lpstr>
      <vt:lpstr>Member Roles: whileTruecode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transfer of EHR data to EDC Project by whileTruecode, Second year SRM IST Students</dc:title>
  <dc:creator>20211003090</dc:creator>
  <cp:lastModifiedBy>20211003090</cp:lastModifiedBy>
  <cp:revision>11</cp:revision>
  <dcterms:created xsi:type="dcterms:W3CDTF">2022-11-11T18:44:05Z</dcterms:created>
  <dcterms:modified xsi:type="dcterms:W3CDTF">2022-11-12T12:20:14Z</dcterms:modified>
</cp:coreProperties>
</file>