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4663"/>
  </p:normalViewPr>
  <p:slideViewPr>
    <p:cSldViewPr snapToGrid="0" snapToObjects="1">
      <p:cViewPr varScale="1">
        <p:scale>
          <a:sx n="117" d="100"/>
          <a:sy n="117"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12266-E189-8546-A985-C16E291BC7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A99E51-E9CA-634F-A45C-B3E4D3709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A7997E-BB5A-8A4E-A7C8-15CB363179A9}"/>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6021802F-3D54-2941-A618-7FBD1DA9F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41C26-7FB0-C84D-AA5D-192E59450FCB}"/>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14276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1139-0CCB-694B-881C-99D9508E3B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4F0CFD-025B-6744-89DE-4DC2185C85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E2B4F-8D94-F54A-AB3C-6A7405F4E115}"/>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CB3C0AD2-CF2D-894F-A2B0-B20BB9C40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C42E8-33CD-DF4A-8825-DF08ADA1D2A1}"/>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140372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B07308-C574-F743-89FE-5CBCB4E82B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227DC9-49E6-984A-88B4-5F429157A3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CDF88-5473-EB4D-A365-803596C4F61C}"/>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E9EBDA1F-EA9C-8041-B281-17BB08019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A3F6D-65AA-4F43-AF6C-C9839ADC3A85}"/>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111700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A7D5-A8A7-C74A-A4E6-724642DC5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AAC9-10A1-AF43-81DB-EE82049B73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81177-D182-3645-A6B4-5A1493AD625C}"/>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86AA829C-8FFF-5B4D-98F8-AF72648BC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6385D-634D-DC4D-B012-023571A67894}"/>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228578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187B-6EC5-1A46-98B8-288358B771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5268E-17C4-E540-94B5-E3008EA1EC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4FA0DC-02FF-2040-A013-D0B60FDA9D64}"/>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C66535E7-686B-2845-92E9-C25FCC8EF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C2950-AA16-4F4E-A738-509FC668EACA}"/>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75732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FFBA-5C05-0148-B12C-3A1F0C722A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61D80-C34A-EA4C-961F-EC1754C8C6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B78CF0-F968-3441-9EB0-716E4D6A8A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8FFBBD-1A94-384B-8EE3-69DA6A235D4D}"/>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6" name="Footer Placeholder 5">
            <a:extLst>
              <a:ext uri="{FF2B5EF4-FFF2-40B4-BE49-F238E27FC236}">
                <a16:creationId xmlns:a16="http://schemas.microsoft.com/office/drawing/2014/main" id="{98260727-8280-B444-9F1C-F4277B56F7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027B4-69A9-D04C-B3CA-83491046A8D4}"/>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94764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4F30-002B-7241-B990-349F791030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7A17AC-5CD9-564E-B9F3-D1264480F5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3B455E-7F3F-E949-B61C-A2C4C824DEA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A0142A-F5E2-2647-A352-E9715788F8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FAC196-8872-6A4B-8783-B89C3420A9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F1041C-69BC-8642-9F32-CBE30F404FF6}"/>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8" name="Footer Placeholder 7">
            <a:extLst>
              <a:ext uri="{FF2B5EF4-FFF2-40B4-BE49-F238E27FC236}">
                <a16:creationId xmlns:a16="http://schemas.microsoft.com/office/drawing/2014/main" id="{663098FF-81BA-974D-B765-176E023D94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B58385-AB22-8942-811C-898C289361CA}"/>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315093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ABCA-925B-A743-9DCC-A9BCEFC4A1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FF878C-76F4-E942-B782-F84E82367454}"/>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4" name="Footer Placeholder 3">
            <a:extLst>
              <a:ext uri="{FF2B5EF4-FFF2-40B4-BE49-F238E27FC236}">
                <a16:creationId xmlns:a16="http://schemas.microsoft.com/office/drawing/2014/main" id="{7137E770-37FF-364D-8408-11FF93C1F7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4361E6-64C0-6C40-95D3-83D1F1F57870}"/>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200135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A406C-F105-E54B-8594-6FB317200E4F}"/>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3" name="Footer Placeholder 2">
            <a:extLst>
              <a:ext uri="{FF2B5EF4-FFF2-40B4-BE49-F238E27FC236}">
                <a16:creationId xmlns:a16="http://schemas.microsoft.com/office/drawing/2014/main" id="{C34DB10F-9BE3-524A-B8F8-BCDFD9925F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193A36-6E8F-DB47-857B-3BEB794147DB}"/>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104744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9472-660B-0345-BCEF-B35ADDED05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E3603A-668E-0946-99E4-E4EB855723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874C6B-F8B8-1B4E-8E4F-D6DC528C8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44ADE8-1174-C14C-93FD-6CE04EC3342A}"/>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6" name="Footer Placeholder 5">
            <a:extLst>
              <a:ext uri="{FF2B5EF4-FFF2-40B4-BE49-F238E27FC236}">
                <a16:creationId xmlns:a16="http://schemas.microsoft.com/office/drawing/2014/main" id="{4756B5AF-0B74-2644-9CB8-23054617D3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94E953-E08D-F447-91C0-2445B445533C}"/>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62961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39F7-380D-9E45-B8ED-CB91248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58DEC2-FB00-F340-897D-779FCFA58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0FCB67-3CC2-184C-8798-35A851973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FF3FBD-53D6-5342-9DD9-43903D935DAD}"/>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6" name="Footer Placeholder 5">
            <a:extLst>
              <a:ext uri="{FF2B5EF4-FFF2-40B4-BE49-F238E27FC236}">
                <a16:creationId xmlns:a16="http://schemas.microsoft.com/office/drawing/2014/main" id="{2404AF25-5C9C-6C42-880A-05B18A6B0F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FAE3D-2A2A-4448-97BD-4AB05415AE28}"/>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284594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5B14A2-EB65-D646-BF7B-33FFB4E6D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26E75F-1EDA-C844-90F4-1902D7F4E8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5E5DD-75A6-664D-9799-D584EC2B69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A6B73B01-5A0A-D543-8F91-ACA646DDB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ED8CCC-E53E-AD4D-BA53-C6162C0907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9C220-5C48-434A-9F0E-9955C72A3149}" type="slidenum">
              <a:rPr lang="en-US" smtClean="0"/>
              <a:t>‹#›</a:t>
            </a:fld>
            <a:endParaRPr lang="en-US"/>
          </a:p>
        </p:txBody>
      </p:sp>
    </p:spTree>
    <p:extLst>
      <p:ext uri="{BB962C8B-B14F-4D97-AF65-F5344CB8AC3E}">
        <p14:creationId xmlns:p14="http://schemas.microsoft.com/office/powerpoint/2010/main" val="1309344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357F-40CD-1B41-8829-FBBF4DC27F92}"/>
              </a:ext>
            </a:extLst>
          </p:cNvPr>
          <p:cNvSpPr>
            <a:spLocks noGrp="1"/>
          </p:cNvSpPr>
          <p:nvPr>
            <p:ph type="ctrTitle"/>
          </p:nvPr>
        </p:nvSpPr>
        <p:spPr/>
        <p:txBody>
          <a:bodyPr/>
          <a:lstStyle/>
          <a:p>
            <a:r>
              <a:rPr lang="en-US" dirty="0"/>
              <a:t>MEM</a:t>
            </a:r>
          </a:p>
        </p:txBody>
      </p:sp>
      <p:sp>
        <p:nvSpPr>
          <p:cNvPr id="3" name="Subtitle 2">
            <a:extLst>
              <a:ext uri="{FF2B5EF4-FFF2-40B4-BE49-F238E27FC236}">
                <a16:creationId xmlns:a16="http://schemas.microsoft.com/office/drawing/2014/main" id="{FEC0A5E2-74A6-5042-B79E-97E9115B99D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7330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5F9A-D927-DB42-A683-D98DF2D59C17}"/>
              </a:ext>
            </a:extLst>
          </p:cNvPr>
          <p:cNvSpPr>
            <a:spLocks noGrp="1"/>
          </p:cNvSpPr>
          <p:nvPr>
            <p:ph type="title"/>
          </p:nvPr>
        </p:nvSpPr>
        <p:spPr/>
        <p:txBody>
          <a:bodyPr>
            <a:normAutofit/>
          </a:bodyPr>
          <a:lstStyle/>
          <a:p>
            <a:r>
              <a:rPr lang="en-US" dirty="0"/>
              <a:t>MEM score</a:t>
            </a:r>
          </a:p>
        </p:txBody>
      </p:sp>
      <p:pic>
        <p:nvPicPr>
          <p:cNvPr id="7" name="Content Placeholder 6">
            <a:extLst>
              <a:ext uri="{FF2B5EF4-FFF2-40B4-BE49-F238E27FC236}">
                <a16:creationId xmlns:a16="http://schemas.microsoft.com/office/drawing/2014/main" id="{1B50D1A9-28E6-9541-8D6B-C493B9416F4C}"/>
              </a:ext>
            </a:extLst>
          </p:cNvPr>
          <p:cNvPicPr>
            <a:picLocks noGrp="1" noChangeAspect="1"/>
          </p:cNvPicPr>
          <p:nvPr>
            <p:ph idx="1"/>
          </p:nvPr>
        </p:nvPicPr>
        <p:blipFill>
          <a:blip r:embed="rId2"/>
          <a:stretch>
            <a:fillRect/>
          </a:stretch>
        </p:blipFill>
        <p:spPr>
          <a:xfrm>
            <a:off x="1784350" y="3251994"/>
            <a:ext cx="8623300" cy="1498600"/>
          </a:xfrm>
        </p:spPr>
      </p:pic>
      <p:sp>
        <p:nvSpPr>
          <p:cNvPr id="8" name="TextBox 7">
            <a:extLst>
              <a:ext uri="{FF2B5EF4-FFF2-40B4-BE49-F238E27FC236}">
                <a16:creationId xmlns:a16="http://schemas.microsoft.com/office/drawing/2014/main" id="{F616F5A1-0B2F-B649-8F0E-66DD3302591C}"/>
              </a:ext>
            </a:extLst>
          </p:cNvPr>
          <p:cNvSpPr txBox="1"/>
          <p:nvPr/>
        </p:nvSpPr>
        <p:spPr>
          <a:xfrm>
            <a:off x="609600" y="2570133"/>
            <a:ext cx="1578429" cy="3970318"/>
          </a:xfrm>
          <a:prstGeom prst="rect">
            <a:avLst/>
          </a:prstGeom>
          <a:noFill/>
        </p:spPr>
        <p:txBody>
          <a:bodyPr wrap="square" rtlCol="0">
            <a:spAutoFit/>
          </a:bodyPr>
          <a:lstStyle/>
          <a:p>
            <a:r>
              <a:rPr lang="en-US"/>
              <a:t>MAG is feature magnitude (here, median protein expression detected by mass or fluorescence flow cytometry), and IQR indicates the interquartile range. </a:t>
            </a:r>
            <a:endParaRPr lang="en-US" dirty="0"/>
          </a:p>
        </p:txBody>
      </p:sp>
      <p:sp>
        <p:nvSpPr>
          <p:cNvPr id="9" name="TextBox 8">
            <a:extLst>
              <a:ext uri="{FF2B5EF4-FFF2-40B4-BE49-F238E27FC236}">
                <a16:creationId xmlns:a16="http://schemas.microsoft.com/office/drawing/2014/main" id="{AC30C7DF-188E-8A45-B524-12ABE3512A17}"/>
              </a:ext>
            </a:extLst>
          </p:cNvPr>
          <p:cNvSpPr txBox="1"/>
          <p:nvPr/>
        </p:nvSpPr>
        <p:spPr>
          <a:xfrm>
            <a:off x="2786744" y="5432455"/>
            <a:ext cx="6411686" cy="369332"/>
          </a:xfrm>
          <a:prstGeom prst="rect">
            <a:avLst/>
          </a:prstGeom>
          <a:noFill/>
        </p:spPr>
        <p:txBody>
          <a:bodyPr wrap="square" rtlCol="0">
            <a:spAutoFit/>
          </a:bodyPr>
          <a:lstStyle/>
          <a:p>
            <a:r>
              <a:rPr lang="en-US" dirty="0"/>
              <a:t>https://</a:t>
            </a:r>
            <a:r>
              <a:rPr lang="en-US" dirty="0" err="1"/>
              <a:t>www.ncbi.nlm.nih.gov</a:t>
            </a:r>
            <a:r>
              <a:rPr lang="en-US" dirty="0"/>
              <a:t>/</a:t>
            </a:r>
            <a:r>
              <a:rPr lang="en-US" dirty="0" err="1"/>
              <a:t>pmc</a:t>
            </a:r>
            <a:r>
              <a:rPr lang="en-US" dirty="0"/>
              <a:t>/articles/PMC5330853/</a:t>
            </a:r>
          </a:p>
        </p:txBody>
      </p:sp>
    </p:spTree>
    <p:extLst>
      <p:ext uri="{BB962C8B-B14F-4D97-AF65-F5344CB8AC3E}">
        <p14:creationId xmlns:p14="http://schemas.microsoft.com/office/powerpoint/2010/main" val="45921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5F9A-D927-DB42-A683-D98DF2D59C17}"/>
              </a:ext>
            </a:extLst>
          </p:cNvPr>
          <p:cNvSpPr>
            <a:spLocks noGrp="1"/>
          </p:cNvSpPr>
          <p:nvPr>
            <p:ph type="title"/>
          </p:nvPr>
        </p:nvSpPr>
        <p:spPr/>
        <p:txBody>
          <a:bodyPr>
            <a:normAutofit/>
          </a:bodyPr>
          <a:lstStyle/>
          <a:p>
            <a:r>
              <a:rPr lang="en-US" dirty="0"/>
              <a:t>MEM score</a:t>
            </a:r>
          </a:p>
        </p:txBody>
      </p:sp>
      <p:sp>
        <p:nvSpPr>
          <p:cNvPr id="9" name="TextBox 8">
            <a:extLst>
              <a:ext uri="{FF2B5EF4-FFF2-40B4-BE49-F238E27FC236}">
                <a16:creationId xmlns:a16="http://schemas.microsoft.com/office/drawing/2014/main" id="{AC30C7DF-188E-8A45-B524-12ABE3512A17}"/>
              </a:ext>
            </a:extLst>
          </p:cNvPr>
          <p:cNvSpPr txBox="1"/>
          <p:nvPr/>
        </p:nvSpPr>
        <p:spPr>
          <a:xfrm>
            <a:off x="2786744" y="5432455"/>
            <a:ext cx="6411686" cy="369332"/>
          </a:xfrm>
          <a:prstGeom prst="rect">
            <a:avLst/>
          </a:prstGeom>
          <a:noFill/>
        </p:spPr>
        <p:txBody>
          <a:bodyPr wrap="square" rtlCol="0">
            <a:spAutoFit/>
          </a:bodyPr>
          <a:lstStyle/>
          <a:p>
            <a:r>
              <a:rPr lang="en-US" dirty="0"/>
              <a:t>https://</a:t>
            </a:r>
            <a:r>
              <a:rPr lang="en-US" dirty="0" err="1"/>
              <a:t>www.ncbi.nlm.nih.gov</a:t>
            </a:r>
            <a:r>
              <a:rPr lang="en-US" dirty="0"/>
              <a:t>/</a:t>
            </a:r>
            <a:r>
              <a:rPr lang="en-US" dirty="0" err="1"/>
              <a:t>pmc</a:t>
            </a:r>
            <a:r>
              <a:rPr lang="en-US" dirty="0"/>
              <a:t>/articles/PMC5330853/</a:t>
            </a:r>
          </a:p>
        </p:txBody>
      </p:sp>
      <p:sp>
        <p:nvSpPr>
          <p:cNvPr id="5" name="TextBox 4">
            <a:extLst>
              <a:ext uri="{FF2B5EF4-FFF2-40B4-BE49-F238E27FC236}">
                <a16:creationId xmlns:a16="http://schemas.microsoft.com/office/drawing/2014/main" id="{54F57630-3118-8547-858C-9C5B5741E5DF}"/>
              </a:ext>
            </a:extLst>
          </p:cNvPr>
          <p:cNvSpPr txBox="1"/>
          <p:nvPr/>
        </p:nvSpPr>
        <p:spPr>
          <a:xfrm>
            <a:off x="1045029" y="1883228"/>
            <a:ext cx="7935685" cy="1477328"/>
          </a:xfrm>
          <a:prstGeom prst="rect">
            <a:avLst/>
          </a:prstGeom>
          <a:noFill/>
        </p:spPr>
        <p:txBody>
          <a:bodyPr wrap="square" rtlCol="0">
            <a:spAutoFit/>
          </a:bodyPr>
          <a:lstStyle/>
          <a:p>
            <a:r>
              <a:rPr lang="en-US" dirty="0"/>
              <a:t>The + or − value provided along with the marker name is converted to a −10 to +10 scale and rounded to the nearest integer. As implemented here, the maximum of the scale was set using the highest absolute value MEM score observed across all markers and populations. All values in the matrix are divided by this maximum value and multiplied by 10 to achieve the −10 to +10 scaling. </a:t>
            </a:r>
          </a:p>
        </p:txBody>
      </p:sp>
    </p:spTree>
    <p:extLst>
      <p:ext uri="{BB962C8B-B14F-4D97-AF65-F5344CB8AC3E}">
        <p14:creationId xmlns:p14="http://schemas.microsoft.com/office/powerpoint/2010/main" val="43615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5F9A-D927-DB42-A683-D98DF2D59C17}"/>
              </a:ext>
            </a:extLst>
          </p:cNvPr>
          <p:cNvSpPr>
            <a:spLocks noGrp="1"/>
          </p:cNvSpPr>
          <p:nvPr>
            <p:ph type="title"/>
          </p:nvPr>
        </p:nvSpPr>
        <p:spPr/>
        <p:txBody>
          <a:bodyPr/>
          <a:lstStyle/>
          <a:p>
            <a:r>
              <a:rPr lang="en-US" dirty="0"/>
              <a:t>Method A, with all events in live single lymph</a:t>
            </a:r>
            <a:br>
              <a:rPr lang="en-US" dirty="0"/>
            </a:br>
            <a:r>
              <a:rPr lang="en-US" dirty="0"/>
              <a:t>	- for each </a:t>
            </a:r>
            <a:r>
              <a:rPr lang="en-US" dirty="0" err="1"/>
              <a:t>phenograph</a:t>
            </a:r>
            <a:r>
              <a:rPr lang="en-US" dirty="0"/>
              <a:t> cluster</a:t>
            </a:r>
          </a:p>
        </p:txBody>
      </p:sp>
      <p:pic>
        <p:nvPicPr>
          <p:cNvPr id="5" name="Content Placeholder 4">
            <a:extLst>
              <a:ext uri="{FF2B5EF4-FFF2-40B4-BE49-F238E27FC236}">
                <a16:creationId xmlns:a16="http://schemas.microsoft.com/office/drawing/2014/main" id="{8AD31FE1-A4C2-BE4A-A5C6-14A6D18BDE6A}"/>
              </a:ext>
            </a:extLst>
          </p:cNvPr>
          <p:cNvPicPr>
            <a:picLocks noGrp="1" noChangeAspect="1"/>
          </p:cNvPicPr>
          <p:nvPr>
            <p:ph idx="1"/>
          </p:nvPr>
        </p:nvPicPr>
        <p:blipFill>
          <a:blip r:embed="rId2"/>
          <a:stretch>
            <a:fillRect/>
          </a:stretch>
        </p:blipFill>
        <p:spPr>
          <a:xfrm>
            <a:off x="3499040" y="1825625"/>
            <a:ext cx="5193920" cy="4351338"/>
          </a:xfrm>
        </p:spPr>
      </p:pic>
    </p:spTree>
    <p:extLst>
      <p:ext uri="{BB962C8B-B14F-4D97-AF65-F5344CB8AC3E}">
        <p14:creationId xmlns:p14="http://schemas.microsoft.com/office/powerpoint/2010/main" val="2840400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154</Words>
  <Application>Microsoft Macintosh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MEM</vt:lpstr>
      <vt:lpstr>MEM score</vt:lpstr>
      <vt:lpstr>MEM score</vt:lpstr>
      <vt:lpstr>Method A, with all events in live single lymph  - for each phenograph cluster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dc:title>
  <dc:creator>John A Lane</dc:creator>
  <cp:lastModifiedBy>John A Lane</cp:lastModifiedBy>
  <cp:revision>6</cp:revision>
  <dcterms:created xsi:type="dcterms:W3CDTF">2019-01-03T21:01:39Z</dcterms:created>
  <dcterms:modified xsi:type="dcterms:W3CDTF">2019-01-03T21:16:48Z</dcterms:modified>
</cp:coreProperties>
</file>