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8" r:id="rId9"/>
    <p:sldId id="275" r:id="rId10"/>
    <p:sldId id="276" r:id="rId11"/>
    <p:sldId id="277" r:id="rId12"/>
    <p:sldId id="264" r:id="rId13"/>
    <p:sldId id="280" r:id="rId14"/>
    <p:sldId id="282" r:id="rId15"/>
    <p:sldId id="262" r:id="rId16"/>
    <p:sldId id="283" r:id="rId17"/>
    <p:sldId id="266" r:id="rId18"/>
    <p:sldId id="284" r:id="rId19"/>
    <p:sldId id="269" r:id="rId20"/>
    <p:sldId id="271" r:id="rId21"/>
    <p:sldId id="268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5" autoAdjust="0"/>
  </p:normalViewPr>
  <p:slideViewPr>
    <p:cSldViewPr>
      <p:cViewPr>
        <p:scale>
          <a:sx n="100" d="100"/>
          <a:sy n="100" d="100"/>
        </p:scale>
        <p:origin x="-946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07995-38DA-449C-9B15-CA809868AF1C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DB2C-7C99-4FA0-847B-5808B45C2D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3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области искусственного интеллекта, связанной с планированием, используются текстовые и графические способы представления знаний. К текстовым относятся, например, язык описания действий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язык описания ПО и ЗП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сейчас в основном и используется в инженерии знаний автоматических планировщиков. Графические способы - например, семантические сети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модели.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программной инженерии широко используется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навыки работы с ним стали применяться в области инженерии знаний планировщика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средства, осуществляющие трансляцию из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-моделей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описания. Поэтому хотелось бы дополнить обратным преобразованием из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на международных соревнованиях по созданию планировщиков накопились архивы задач, с которыми хотелось бы работать в более современном, наглядном виде.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создаваемым моделям могут применяться другие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интсрументы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созданные для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трансляторы,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валидаторы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генераторы условий задач по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др. Таким образом актуальна задача перевода текстовых описаний в графические.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6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 преобразования выражений продемонстрировано на примере операции погрузки в лифт. Предусловие - пассажир никуда не погружен, пассажир не обслужен, множество этажей, на которых находится пассажир, включает данный этаж, множество этажей, на которых находится лифт, включает данный этаж. Эффект - пассажир погружен, множество лифтов, в которых находится пассажир, теперь включает и данный лифт.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5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мощности концов ассоциаций не были ограничены,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 выглядят сложно и довольно странно. Тем не менее,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содержат информацию, не заданную явно: на скольких этажах одновременно может быть лифт, в скольких лифтах одновременно может быть пассажир. Было бы полезно иметь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 эти сведения тоже. Кроме того - это упростит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Информацию можно получить: с помощью анализа описаний действий, анализа описаний условий задач и непосредственно от пользователя. Особый интерес представляет анализ описаний действий.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7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Анализируются действия погрузки и выгрузки пассажира из лифта. В предусловии и эффекте - один и тот же унарный предикат, только в одном случае утверждение - в другом отрицание. Смотрятся сопутствующие изменения бинарных предикатов. С большой уверенностью можно заключить, что пассажир находится не более, чем в одном лифте.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6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мы дополняем модель, как показано на слайде.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 упрощаются и смысл становится более понятным.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5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разработан генератор, схема которого показана на слайде. Генератор состоит из двух главных частей: ядра и пользовательского интерфейса. Пользователь передает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описания, на выходе получает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модели. Ядро использует библиотеки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PDDL4J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разбора текстов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UML2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EMF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создания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модели.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UML2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основывается на библиотеке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Eclipse EMF.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71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Последовательность действий, которая выполняется с описаниями, показана на рисунке.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описания обрабатываются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PDDL4J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результате чего создается внутреннее представление знаний о ПО и ЗП, над которыми происходят основные преобразования, создается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-модель в оперативной памяти, представленная некоторыми библиотечными объектами и связями между ними. После этого с помощью библиотеки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EMF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сериализуется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формате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получаются файлы, содержащие модели.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9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результаты работы состоят в следующем. Были предложены ... преобразования сохраняют семантику.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Предложены способы пополнения.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становится более адекватной и полезной. Упрощаются выражения.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Разработан генератор. Т.к. генерируемые модели соответствуют стандартам - это позволяет использовать широкий набор инструментов к этим моделям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54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Анализируются действия движения лифта вверх и вниз на один этаж. В предусловии утверждается предикат, в эффекте он замещается. С большой уверенностью можно заключить что лифт находится всегда только на одном этаже.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генерации моделей разбивается на три подзадачи: определение правил преобразования элементов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элементы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разработка генератора на основе этих правил, обеспечение соответствия стандартам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передачи метаданных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XMI,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другие инструменты могли использовать генерируемые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Описания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состоят из следующих частей: описания предметной области и оп. задачи.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включает в себя описания типов объектов, типов отношений, типов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действий, состоящих из оп. параметров предусловий и эффектов.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называется - функция от состояния, возвращающая число или объект (числовые и объектные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соответственно).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задачи - объекты задачи, начальное состояние, условия достижения цели. В правой части слайда показана соответствующие фрагменты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PDDL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6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адаптации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работы с новыми понятиями области планирования применяется профиль, таким образом, уточняется семантика элементов модели, которые размечаются стереотипами из этого профиля, на рисунках - в двойных угловых кавычках. (Размеченные модели могут быть использованы другими средствами, использующими этот профиль)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предметной области помещается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 со стереотипом "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Domain"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объектов преобразуются в классы со стереотипами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отношения тип подтип преобразуются в связи-обобщения, помеченные стереотипом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"subtype".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преобразуются в атрибут (числовой или объектный) соответствующего Класса.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0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Унарные предикаты преобразуются в логические атрибуты класса.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Бинарные предикаты - в ассоциации между классами. Ассоциация размечается стереотипом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обратить внимание на то, что, кратности концов ассоциации не ограничиваются.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Каждое действие преобразуется в метод класса, стоящего первым в списке параметров, остальные становятся параметрами этого метода. Предусловия и эффекты преобразуются в узлы ограничений, помеченных стереотипами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"pre"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0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задачи помещается в пакет со стереотипом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"problem".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Ссылка на предметную область, к которой относится задача, преобразуется в связь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domainImport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пакетами.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начального состояния помещается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подпакет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стереотипом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Объекты преобразуются в экземпляры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Факты начального состояния преобразуются в слоты экземпляров с соответствующим значением. Факты о бинарных предикатах преобразуются в экземпляры ассоциаций между объектами.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задачи преобразуется в узел ограничения со стереотипом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"goal"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0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показан пример, на котором применяются все преобразования.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типы - лифт, пассажир, этаж. Такие предикаты, как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лифт находится на этаже,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пассажир находится внутри лифта,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вместимость лифта. Действие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погрузка пассажира в лифт.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7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рассмотрим подробно преобразование предусловий и эффектов действий и  условия достижения цели задачи в ограничения на языке объектных ограничений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использование которого общепринято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Для описания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Предусл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УДЦ используются логические выражения (т.е. возвращающие истину или ложь). Для описания эффектов используется вычисляющее выражение - результат - новое состояние.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элементы транслируются следующим образом. Выражения И, ИЛИ, НЕ прямо, преобразуются в подвыражения. Выражения-предикаты - транслируются в утверждение истинности атрибута, отрицания - в утверждения ложности,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Из-за наличия двух типов трансляция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бинарных предикатов протекает с особенностями, так как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 задание предусловий и постусловий только в виде логических выражений.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логических выражениях: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транслируются в выражение-значение соотв. атрибута.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Бинарные предикаты -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-выражения с использованием множественных операций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возвращают истину, когда элемент присутствует\отсутствует в множестве.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вычисляющем выражении возникает необходимость использовать значение атрибутов в состоянии до выполнения операции, для этого используется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постфикс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того, чтобы отразить изменения, используются множественные операции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excluding,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добавляют и удаляют элементы из множества. Операция присваивания нового значения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выглядит просто. Для операции изменения с использованием предыдущего значения используется постфикс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@pre.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Возможные операции над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флюентами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тоже транслируются - это увеличение\уменьшение на какое то число в +\-, увеличение\уменьшение в какое-то число раз в *\/.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DB2C-7C99-4FA0-847B-5808B45C2D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1204-12C7-4104-82E8-A5443DCF8D41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5B4-11E4-49B7-8026-C5555591EE12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A14-CEDD-4B2E-A49A-361B69BA6FF3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A5EC-DFEA-482C-853B-8F88A9FC4476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5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730-4E47-4146-9A85-F3A5035799EC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6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CC6-1110-4A7A-98F9-CCF7502E21EC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4B61-92BC-4341-89C8-78A5033B2F3F}" type="datetime1">
              <a:rPr lang="ru-RU" smtClean="0"/>
              <a:t>04.06.2014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1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41AD-0C1A-4E40-93A6-F15D60A0200F}" type="datetime1">
              <a:rPr lang="ru-RU" smtClean="0"/>
              <a:t>04.06.2014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7328-2D4B-4564-AEFD-782B28E33A22}" type="datetime1">
              <a:rPr lang="ru-RU" smtClean="0"/>
              <a:t>04.06.2014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A842-ADC4-4C76-BF58-F5FC6F0D44DB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440-8DDE-4409-9772-F987762A9631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0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AF60-BB4C-426B-BDFB-615C403BF150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EE33-9024-4188-9F4E-4998E9ABB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Дипломная работа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Генерация моделей на унифицированном языке моделирования по описаниям предметных областей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и задач планирования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005064"/>
            <a:ext cx="2808312" cy="172819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dirty="0" smtClean="0"/>
              <a:t>исполнитель:</a:t>
            </a:r>
          </a:p>
          <a:p>
            <a:pPr algn="l"/>
            <a:r>
              <a:rPr lang="ru-RU" dirty="0"/>
              <a:t> </a:t>
            </a:r>
            <a:r>
              <a:rPr lang="ru-RU" dirty="0" smtClean="0"/>
              <a:t>   студент 527 группы</a:t>
            </a:r>
          </a:p>
          <a:p>
            <a:pPr algn="l"/>
            <a:r>
              <a:rPr lang="ru-RU" dirty="0" smtClean="0"/>
              <a:t>    Елисеев Владислав Юрьевич</a:t>
            </a:r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научный руководитель:</a:t>
            </a:r>
          </a:p>
          <a:p>
            <a:pPr algn="l"/>
            <a:r>
              <a:rPr lang="ru-RU" dirty="0"/>
              <a:t> </a:t>
            </a:r>
            <a:r>
              <a:rPr lang="ru-RU" dirty="0" smtClean="0"/>
              <a:t>   канд. физ.-мат. наук</a:t>
            </a:r>
          </a:p>
          <a:p>
            <a:pPr algn="l"/>
            <a:r>
              <a:rPr lang="ru-RU" dirty="0"/>
              <a:t> </a:t>
            </a:r>
            <a:r>
              <a:rPr lang="ru-RU" dirty="0" smtClean="0"/>
              <a:t>   Малышко Виктор Васильевич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8864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МОСКОВСКИЙ ГОСУДАРСТВЕННЫЙ УНИВЕРСИТЕТ имени М. В. ЛОМОНОСОВА</a:t>
            </a:r>
          </a:p>
          <a:p>
            <a:pPr algn="ctr"/>
            <a:r>
              <a:rPr lang="ru-RU" dirty="0" smtClean="0"/>
              <a:t>ФАКУЛЬТЕТ ВЫЧИСЛИТЕЛЬНОЙ МАТЕМАТИКИ И КИБЕРНЕТИКИ</a:t>
            </a:r>
            <a:br>
              <a:rPr lang="ru-RU" dirty="0" smtClean="0"/>
            </a:br>
            <a:r>
              <a:rPr lang="ru-RU" dirty="0" smtClean="0"/>
              <a:t>КАФЕДРА СИСТЕМНОГО ПРОГРАММИРОВАНИЯ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6968" y="6021288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4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ru-RU" sz="2800" dirty="0"/>
              <a:t>Правила преобразования элементов </a:t>
            </a:r>
            <a:r>
              <a:rPr lang="en-US" sz="2800" dirty="0"/>
              <a:t>PDDL-</a:t>
            </a:r>
            <a:r>
              <a:rPr lang="ru-RU" sz="2800" dirty="0"/>
              <a:t>описаний действий и целей в ограничения на </a:t>
            </a:r>
            <a:r>
              <a:rPr lang="en-US" sz="2800" dirty="0"/>
              <a:t>OCL </a:t>
            </a:r>
            <a:r>
              <a:rPr lang="ru-RU" sz="2800" dirty="0" smtClean="0"/>
              <a:t>(2)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34181" y="2228961"/>
            <a:ext cx="290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obj1 obj2)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(not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obj1 obj2))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2602" y="2207268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obj.func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obj1.pred-&gt;includes(obj2)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obj1.pred-&gt;excludes(obj2)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997" y="2220292"/>
            <a:ext cx="308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80321"/>
            <a:ext cx="362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логическом выражении: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486199"/>
            <a:ext cx="400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вычисля</a:t>
            </a:r>
            <a:r>
              <a:rPr lang="ru-RU" sz="2400" dirty="0"/>
              <a:t>ю</a:t>
            </a:r>
            <a:r>
              <a:rPr lang="ru-RU" sz="2400" dirty="0" smtClean="0"/>
              <a:t>щем выражении: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181" y="3969557"/>
            <a:ext cx="30235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obj1 obj2)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(not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obj1 obj2))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(assign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(&lt;op&gt;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e)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&lt;op&gt; ::=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increase | decrease 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scale-up | scale-down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2602" y="3947864"/>
            <a:ext cx="47468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</a:t>
            </a:r>
            <a:r>
              <a:rPr lang="en-US" sz="16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@pre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including(obj2)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obj1.pred</a:t>
            </a:r>
            <a:r>
              <a:rPr lang="en-US" sz="16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@pre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excluding(obj2)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obj.func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e’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obj.func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obj.func</a:t>
            </a:r>
            <a:r>
              <a:rPr lang="en-US" sz="1600" dirty="0" err="1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@pre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&lt;op&gt;’ e’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&lt;op&gt;’ ::= + | - | * | 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3997" y="3960888"/>
            <a:ext cx="308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ru-RU" sz="2800" dirty="0"/>
              <a:t>Правила преобразования элементов </a:t>
            </a:r>
            <a:r>
              <a:rPr lang="en-US" sz="2800" dirty="0"/>
              <a:t>PDDL-</a:t>
            </a:r>
            <a:r>
              <a:rPr lang="ru-RU" sz="2800" dirty="0"/>
              <a:t>описаний действий и целей в ограничения на </a:t>
            </a:r>
            <a:r>
              <a:rPr lang="en-US" sz="2800" dirty="0" smtClean="0"/>
              <a:t>OCL </a:t>
            </a:r>
            <a:r>
              <a:rPr lang="ru-RU" sz="2800" dirty="0" smtClean="0"/>
              <a:t>(3)</a:t>
            </a:r>
            <a:r>
              <a:rPr lang="en-US" sz="2800" dirty="0" smtClean="0"/>
              <a:t>. </a:t>
            </a:r>
            <a:r>
              <a:rPr lang="ru-RU" sz="2800" dirty="0" smtClean="0"/>
              <a:t>Пример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7" y="1580594"/>
            <a:ext cx="425789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(:action board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:parameters (?p - Passenger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?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 - Elevator ?f - Floor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:precondition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(boarded ?p))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(served ?p))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(origin ?p ?f)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:effect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(boarded ?p)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(inside ?p ?e)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581425" y="2564904"/>
            <a:ext cx="0" cy="4032448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нутый угол 17"/>
          <p:cNvSpPr/>
          <p:nvPr/>
        </p:nvSpPr>
        <p:spPr>
          <a:xfrm>
            <a:off x="4781459" y="2750805"/>
            <a:ext cx="3822989" cy="1578295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pre</a:t>
            </a:r>
            <a:r>
              <a:rPr lang="ru-RU" sz="1400" dirty="0" smtClean="0"/>
              <a:t>»</a:t>
            </a:r>
            <a:endParaRPr lang="en-US" sz="1400" dirty="0" smtClean="0"/>
          </a:p>
          <a:p>
            <a:pPr algn="ctr"/>
            <a:r>
              <a:rPr lang="en-US" sz="1400" dirty="0" smtClean="0"/>
              <a:t>{?} board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self.boarded</a:t>
            </a:r>
            <a:r>
              <a: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false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self.served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-&gt;includes(f)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e.liftAt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-&gt;includes(f)</a:t>
            </a:r>
          </a:p>
          <a:p>
            <a:r>
              <a:rPr lang="en-US" sz="1400" dirty="0" smtClean="0"/>
              <a:t>}</a:t>
            </a:r>
            <a:endParaRPr lang="ru-RU" sz="1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55576" y="4437112"/>
            <a:ext cx="7848872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Загнутый угол 18"/>
          <p:cNvSpPr/>
          <p:nvPr/>
        </p:nvSpPr>
        <p:spPr>
          <a:xfrm>
            <a:off x="4764344" y="4725144"/>
            <a:ext cx="3840104" cy="1445120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post</a:t>
            </a:r>
            <a:r>
              <a:rPr lang="ru-RU" sz="1400" dirty="0" smtClean="0"/>
              <a:t>»</a:t>
            </a:r>
            <a:endParaRPr lang="en-US" sz="1400" dirty="0"/>
          </a:p>
          <a:p>
            <a:pPr algn="ctr"/>
            <a:r>
              <a:rPr lang="en-US" sz="1400" dirty="0"/>
              <a:t>{?} board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self.boarded</a:t>
            </a:r>
            <a:r>
              <a: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self.inside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self.inside@pre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including(e)</a:t>
            </a:r>
          </a:p>
          <a:p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4EE33-9024-4188-9F4E-4998E9ABB2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Пополнение моделей сведениями, не заданными явно в описаниях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В приведенном примере мощности концов ассоциаций не ограничены  </a:t>
            </a:r>
          </a:p>
          <a:p>
            <a:r>
              <a:rPr lang="ru-RU" sz="2400" dirty="0" smtClean="0"/>
              <a:t>Поэтому усложняются </a:t>
            </a:r>
            <a:r>
              <a:rPr lang="en-US" sz="2400" dirty="0" smtClean="0"/>
              <a:t>OCL </a:t>
            </a:r>
            <a:r>
              <a:rPr lang="ru-RU" sz="2400" dirty="0" smtClean="0"/>
              <a:t>выражения, связанные с этими ассоциациями</a:t>
            </a:r>
          </a:p>
          <a:p>
            <a:r>
              <a:rPr lang="en-US" sz="2400" dirty="0" smtClean="0"/>
              <a:t>PDDL-</a:t>
            </a:r>
            <a:r>
              <a:rPr lang="ru-RU" sz="2400" dirty="0" smtClean="0"/>
              <a:t>описания содержат информацию, не указанную явно:</a:t>
            </a:r>
          </a:p>
          <a:p>
            <a:pPr lvl="1"/>
            <a:r>
              <a:rPr lang="ru-RU" sz="2000" dirty="0" smtClean="0"/>
              <a:t>на скольких этажах может быть лифт</a:t>
            </a:r>
          </a:p>
          <a:p>
            <a:pPr lvl="1"/>
            <a:r>
              <a:rPr lang="ru-RU" sz="2000" dirty="0" smtClean="0"/>
              <a:t>в скольких лифтах может быть пассажир</a:t>
            </a:r>
          </a:p>
          <a:p>
            <a:r>
              <a:rPr lang="en-US" sz="2400" dirty="0" smtClean="0"/>
              <a:t>UML-</a:t>
            </a:r>
            <a:r>
              <a:rPr lang="ru-RU" sz="2400" dirty="0" smtClean="0"/>
              <a:t>модель будет полезнее, если будет содержать такие сведения, кроме того –  могут быть упрощены </a:t>
            </a:r>
            <a:r>
              <a:rPr lang="en-US" sz="2400" dirty="0" smtClean="0"/>
              <a:t>OCL </a:t>
            </a:r>
            <a:r>
              <a:rPr lang="ru-RU" sz="2400" dirty="0" smtClean="0"/>
              <a:t>выражения</a:t>
            </a:r>
          </a:p>
          <a:p>
            <a:endParaRPr lang="ru-RU" sz="2400" dirty="0"/>
          </a:p>
          <a:p>
            <a:r>
              <a:rPr lang="ru-RU" sz="2400" dirty="0" smtClean="0"/>
              <a:t>Информацию можно получить:</a:t>
            </a:r>
          </a:p>
          <a:p>
            <a:pPr lvl="1"/>
            <a:r>
              <a:rPr lang="ru-RU" sz="2000" dirty="0" smtClean="0"/>
              <a:t>с помощью анализа описаний действий</a:t>
            </a:r>
          </a:p>
          <a:p>
            <a:pPr lvl="1"/>
            <a:r>
              <a:rPr lang="ru-RU" sz="2000" dirty="0"/>
              <a:t>с помощью анализа </a:t>
            </a:r>
            <a:r>
              <a:rPr lang="ru-RU" sz="2000" dirty="0" smtClean="0"/>
              <a:t>описаний условий задач</a:t>
            </a:r>
          </a:p>
          <a:p>
            <a:pPr lvl="1"/>
            <a:r>
              <a:rPr lang="ru-RU" sz="2000" dirty="0" smtClean="0"/>
              <a:t>непосредственно от пользователя</a:t>
            </a:r>
            <a:endParaRPr lang="en-US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15" y="274638"/>
            <a:ext cx="872737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описаний действий.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95557" y="1412776"/>
            <a:ext cx="383630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(:action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debark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:parameters (?p - Passenger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- Elevator ?f - Floor)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:precondition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(boarded ?p)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(not (served ?p))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(inside ?p ?e)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?p ?f)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?e ?f)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:effect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(boarded ?p))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(served ?p)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(inside ?p ?e))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12776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(:action board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:parameters (?p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Passenger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- Elevator ?f - Floor)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:precondition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(boarded ?p))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(not (served ?p))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(origin ?p ?f)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?e ?f)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:effect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(boarded ?p)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(not (served ?p))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(inside ?p ?e)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66124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большой уверенностью можно сказать, что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p.inside</a:t>
            </a:r>
            <a:r>
              <a:rPr lang="en-US" dirty="0" smtClean="0"/>
              <a:t> </a:t>
            </a:r>
            <a:r>
              <a:rPr lang="ru-RU" dirty="0" smtClean="0"/>
              <a:t>содержит всегда не более одного объекта (пассажир находится не более, чем в одном лифте)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27984" y="1377942"/>
            <a:ext cx="0" cy="4032448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/>
              </a:rPr>
              <a:t>Результат пополнения </a:t>
            </a:r>
            <a:r>
              <a:rPr lang="en-US" sz="3200" dirty="0" smtClean="0">
                <a:effectLst/>
              </a:rPr>
              <a:t>UML-</a:t>
            </a:r>
            <a:r>
              <a:rPr lang="ru-RU" sz="3200" dirty="0" smtClean="0">
                <a:effectLst/>
              </a:rPr>
              <a:t>модели. Пример</a:t>
            </a:r>
            <a:endParaRPr lang="ru-RU" sz="32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82459" y="6356350"/>
            <a:ext cx="2133600" cy="365125"/>
          </a:xfrm>
        </p:spPr>
        <p:txBody>
          <a:bodyPr/>
          <a:lstStyle/>
          <a:p>
            <a:fld id="{DC24EE33-9024-4188-9F4E-4998E9ABB2DC}" type="slidenum">
              <a:rPr lang="ru-RU" smtClean="0">
                <a:effectLst/>
              </a:rPr>
              <a:t>14</a:t>
            </a:fld>
            <a:endParaRPr lang="ru-RU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4229872"/>
            <a:ext cx="3249870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/>
              </a:rPr>
              <a:t>«</a:t>
            </a:r>
            <a:r>
              <a:rPr lang="en-US" sz="1400" dirty="0" err="1">
                <a:effectLst/>
              </a:rPr>
              <a:t>o</a:t>
            </a:r>
            <a:r>
              <a:rPr lang="en-US" sz="1400" dirty="0" err="1" smtClean="0">
                <a:effectLst/>
              </a:rPr>
              <a:t>bjectType</a:t>
            </a:r>
            <a:r>
              <a:rPr lang="ru-RU" sz="1400" dirty="0" smtClean="0">
                <a:effectLst/>
              </a:rPr>
              <a:t>»</a:t>
            </a:r>
            <a:endParaRPr lang="en-US" sz="1400" dirty="0" smtClean="0">
              <a:effectLst/>
            </a:endParaRPr>
          </a:p>
          <a:p>
            <a:pPr algn="ctr"/>
            <a:r>
              <a:rPr lang="en-US" sz="1400" dirty="0" smtClean="0">
                <a:effectLst/>
              </a:rPr>
              <a:t>Passenger</a:t>
            </a:r>
            <a:endParaRPr lang="ru-RU" sz="1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4702570"/>
            <a:ext cx="3249870" cy="1596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effectLst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797406" y="3296871"/>
            <a:ext cx="1352056" cy="792088"/>
            <a:chOff x="7095690" y="4179983"/>
            <a:chExt cx="1224136" cy="79208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095690" y="4179983"/>
              <a:ext cx="1224136" cy="47269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 smtClean="0">
                  <a:effectLst/>
                </a:rPr>
                <a:t>«</a:t>
              </a:r>
              <a:r>
                <a:rPr lang="en-US" sz="1400" dirty="0" err="1">
                  <a:effectLst/>
                </a:rPr>
                <a:t>o</a:t>
              </a:r>
              <a:r>
                <a:rPr lang="en-US" sz="1400" dirty="0" err="1" smtClean="0">
                  <a:effectLst/>
                </a:rPr>
                <a:t>bjectType</a:t>
              </a:r>
              <a:r>
                <a:rPr lang="ru-RU" sz="1400" dirty="0" smtClean="0">
                  <a:effectLst/>
                </a:rPr>
                <a:t>»</a:t>
              </a:r>
              <a:endParaRPr lang="en-US" sz="1400" dirty="0" smtClean="0">
                <a:effectLst/>
              </a:endParaRPr>
            </a:p>
            <a:p>
              <a:pPr algn="ctr"/>
              <a:r>
                <a:rPr lang="en-US" sz="1400" dirty="0" smtClean="0">
                  <a:effectLst/>
                </a:rPr>
                <a:t>Floor</a:t>
              </a:r>
              <a:endParaRPr lang="ru-RU" sz="1400" dirty="0">
                <a:effectLst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095690" y="4652681"/>
              <a:ext cx="1224136" cy="3193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effectLst/>
              </a:endParaRPr>
            </a:p>
          </p:txBody>
        </p:sp>
      </p:grpSp>
      <p:cxnSp>
        <p:nvCxnSpPr>
          <p:cNvPr id="10" name="Прямая со стрелкой 9"/>
          <p:cNvCxnSpPr>
            <a:endCxn id="8" idx="0"/>
          </p:cNvCxnSpPr>
          <p:nvPr/>
        </p:nvCxnSpPr>
        <p:spPr>
          <a:xfrm>
            <a:off x="3473434" y="2500441"/>
            <a:ext cx="0" cy="796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851" y="3211267"/>
            <a:ext cx="128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relationType</a:t>
            </a:r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0039" y="2944648"/>
            <a:ext cx="5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liftAt</a:t>
            </a:r>
            <a:endParaRPr lang="ru-RU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692" y="29387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[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]</a:t>
            </a:r>
            <a:endParaRPr lang="ru-RU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857612" y="2500440"/>
            <a:ext cx="7726" cy="1729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1454" y="2631000"/>
            <a:ext cx="128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relationType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612" y="250044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inside</a:t>
            </a:r>
            <a:endParaRPr lang="ru-RU" sz="1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294" y="250044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[</a:t>
            </a:r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0..1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]</a:t>
            </a:r>
            <a:endParaRPr lang="ru-RU" sz="1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1556792"/>
            <a:ext cx="3249870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/>
              </a:rPr>
              <a:t>«</a:t>
            </a:r>
            <a:r>
              <a:rPr lang="en-US" sz="1400" dirty="0" err="1">
                <a:effectLst/>
              </a:rPr>
              <a:t>o</a:t>
            </a:r>
            <a:r>
              <a:rPr lang="en-US" sz="1400" dirty="0" err="1" smtClean="0">
                <a:effectLst/>
              </a:rPr>
              <a:t>bjectType</a:t>
            </a:r>
            <a:r>
              <a:rPr lang="ru-RU" sz="1400" dirty="0" smtClean="0">
                <a:effectLst/>
              </a:rPr>
              <a:t>»</a:t>
            </a:r>
            <a:endParaRPr lang="en-US" sz="1400" dirty="0" smtClean="0">
              <a:effectLst/>
            </a:endParaRPr>
          </a:p>
          <a:p>
            <a:pPr algn="ctr"/>
            <a:r>
              <a:rPr lang="en-US" sz="1400" dirty="0" smtClean="0">
                <a:effectLst/>
              </a:rPr>
              <a:t>Elevator</a:t>
            </a:r>
            <a:endParaRPr lang="ru-RU" sz="1400" dirty="0">
              <a:effectLst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99592" y="2029490"/>
            <a:ext cx="3249870" cy="4709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effectLst/>
              </a:rPr>
              <a:t>«</a:t>
            </a:r>
            <a:r>
              <a:rPr lang="en-US" sz="1400" dirty="0" err="1">
                <a:effectLst/>
              </a:rPr>
              <a:t>attributeType</a:t>
            </a:r>
            <a:r>
              <a:rPr lang="ru-RU" sz="1400" dirty="0">
                <a:effectLst/>
              </a:rPr>
              <a:t>»</a:t>
            </a:r>
            <a:r>
              <a:rPr lang="en-US" sz="1400" dirty="0">
                <a:effectLst/>
              </a:rPr>
              <a:t> </a:t>
            </a:r>
            <a:r>
              <a:rPr lang="en-US" sz="1400" dirty="0" smtClean="0">
                <a:effectLst/>
              </a:rPr>
              <a:t>capacity: </a:t>
            </a:r>
            <a:r>
              <a:rPr lang="en-US" sz="1400" dirty="0">
                <a:effectLst/>
              </a:rPr>
              <a:t>Integer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99592" y="4862265"/>
            <a:ext cx="3249870" cy="4709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effectLst/>
              </a:rPr>
              <a:t>«</a:t>
            </a:r>
            <a:r>
              <a:rPr lang="en-US" sz="1400" dirty="0">
                <a:effectLst/>
              </a:rPr>
              <a:t>action</a:t>
            </a:r>
            <a:r>
              <a:rPr lang="ru-RU" sz="1400" dirty="0">
                <a:effectLst/>
              </a:rPr>
              <a:t>»</a:t>
            </a:r>
            <a:r>
              <a:rPr lang="en-US" sz="1400" dirty="0">
                <a:effectLst/>
              </a:rPr>
              <a:t> </a:t>
            </a:r>
            <a:r>
              <a:rPr lang="en-US" sz="1400" dirty="0" smtClean="0">
                <a:effectLst/>
              </a:rPr>
              <a:t>board(p: Passenger, e: Elevator…</a:t>
            </a:r>
            <a:endParaRPr lang="en-US" sz="1400" dirty="0">
              <a:effectLst/>
            </a:endParaRPr>
          </a:p>
          <a:p>
            <a:endParaRPr lang="en-US" sz="1400" dirty="0">
              <a:effectLst/>
            </a:endParaRPr>
          </a:p>
        </p:txBody>
      </p:sp>
      <p:sp>
        <p:nvSpPr>
          <p:cNvPr id="23" name="Загнутый угол 22"/>
          <p:cNvSpPr/>
          <p:nvPr/>
        </p:nvSpPr>
        <p:spPr>
          <a:xfrm>
            <a:off x="4769490" y="1718576"/>
            <a:ext cx="3534956" cy="1578295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/>
              </a:rPr>
              <a:t>«</a:t>
            </a:r>
            <a:r>
              <a:rPr lang="en-US" sz="1400" dirty="0" smtClean="0">
                <a:effectLst/>
              </a:rPr>
              <a:t>pre</a:t>
            </a:r>
            <a:r>
              <a:rPr lang="ru-RU" sz="1400" dirty="0" smtClean="0">
                <a:effectLst/>
              </a:rPr>
              <a:t>»</a:t>
            </a:r>
            <a:endParaRPr lang="en-US" sz="1400" dirty="0" smtClean="0">
              <a:effectLst/>
            </a:endParaRPr>
          </a:p>
          <a:p>
            <a:pPr algn="ctr"/>
            <a:r>
              <a:rPr lang="en-US" sz="1400" dirty="0" smtClean="0">
                <a:effectLst/>
              </a:rPr>
              <a:t>{?} board</a:t>
            </a: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.boarded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false and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.served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false and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.origin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-&gt;includes(f) and 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e.liftAt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sz="1400" dirty="0" smtClean="0">
                <a:effectLst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24" name="Загнутый угол 23"/>
          <p:cNvSpPr/>
          <p:nvPr/>
        </p:nvSpPr>
        <p:spPr>
          <a:xfrm>
            <a:off x="4752375" y="3692915"/>
            <a:ext cx="3534956" cy="1445120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effectLst/>
              </a:rPr>
              <a:t>«</a:t>
            </a:r>
            <a:r>
              <a:rPr lang="en-US" sz="1400" dirty="0" smtClean="0">
                <a:effectLst/>
              </a:rPr>
              <a:t>post</a:t>
            </a:r>
            <a:r>
              <a:rPr lang="ru-RU" sz="1400" dirty="0" smtClean="0">
                <a:effectLst/>
              </a:rPr>
              <a:t>»</a:t>
            </a:r>
            <a:endParaRPr lang="en-US" sz="1400" dirty="0">
              <a:effectLst/>
            </a:endParaRPr>
          </a:p>
          <a:p>
            <a:pPr algn="ctr"/>
            <a:r>
              <a:rPr lang="en-US" sz="1400" dirty="0">
                <a:effectLst/>
              </a:rPr>
              <a:t>{?} board</a:t>
            </a: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.boarded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 and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self.inside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</a:p>
          <a:p>
            <a:r>
              <a:rPr lang="en-US" sz="1400" dirty="0" smtClean="0">
                <a:effectLst/>
              </a:rPr>
              <a:t>}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6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генератора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619919" y="2844000"/>
            <a:ext cx="180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PDDL</a:t>
            </a: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-</a:t>
            </a:r>
            <a:r>
              <a:rPr lang="en-GB" sz="1200" b="0" i="0" u="none" strike="noStrike" kern="1200" dirty="0" err="1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описания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предметных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областей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и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задач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планирования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707920" y="1620000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PDDL4J</a:t>
            </a:r>
          </a:p>
        </p:txBody>
      </p:sp>
      <p:cxnSp>
        <p:nvCxnSpPr>
          <p:cNvPr id="6" name="Прямая со стрелкой 5"/>
          <p:cNvCxnSpPr>
            <a:stCxn id="4" idx="7"/>
          </p:cNvCxnSpPr>
          <p:nvPr/>
        </p:nvCxnSpPr>
        <p:spPr>
          <a:xfrm>
            <a:off x="2419919" y="3384000"/>
            <a:ext cx="716041" cy="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" name="Полилиния 6"/>
          <p:cNvSpPr/>
          <p:nvPr/>
        </p:nvSpPr>
        <p:spPr>
          <a:xfrm>
            <a:off x="3859920" y="1620000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Eclipse UML2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499560" y="2196000"/>
            <a:ext cx="360" cy="432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</p:cxnSp>
      <p:cxnSp>
        <p:nvCxnSpPr>
          <p:cNvPr id="11" name="Прямая со стрелкой 10"/>
          <p:cNvCxnSpPr/>
          <p:nvPr/>
        </p:nvCxnSpPr>
        <p:spPr>
          <a:xfrm flipH="1" flipV="1">
            <a:off x="4445269" y="2196000"/>
            <a:ext cx="360" cy="432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</p:cxnSp>
      <p:grpSp>
        <p:nvGrpSpPr>
          <p:cNvPr id="12" name="Группа 11"/>
          <p:cNvGrpSpPr/>
          <p:nvPr/>
        </p:nvGrpSpPr>
        <p:grpSpPr>
          <a:xfrm>
            <a:off x="4435920" y="5220000"/>
            <a:ext cx="432000" cy="864000"/>
            <a:chOff x="4320000" y="4464000"/>
            <a:chExt cx="432000" cy="86400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4320000" y="4464000"/>
              <a:ext cx="432000" cy="864000"/>
              <a:chOff x="4320000" y="4464000"/>
              <a:chExt cx="432000" cy="864000"/>
            </a:xfrm>
          </p:grpSpPr>
          <p:sp>
            <p:nvSpPr>
              <p:cNvPr id="14" name="Полилиния 13"/>
              <p:cNvSpPr/>
              <p:nvPr/>
            </p:nvSpPr>
            <p:spPr>
              <a:xfrm>
                <a:off x="4320000" y="4464000"/>
                <a:ext cx="432000" cy="864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/>
              </a:solidFill>
              <a:ln w="10080">
                <a:solidFill>
                  <a:srgbClr val="FFFFFF"/>
                </a:solidFill>
                <a:prstDash val="solid"/>
              </a:ln>
            </p:spPr>
            <p:txBody>
              <a:bodyPr vert="horz" wrap="none" lIns="95040" tIns="50040" rIns="95040" bIns="5004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 Narrow" panose="020B0606020202030204" pitchFamily="34" charset="0"/>
                  <a:ea typeface="Droid Sans Fallback" pitchFamily="2"/>
                  <a:cs typeface="FreeSans" pitchFamily="2"/>
                </a:endParaRP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4406399" y="4550400"/>
                <a:ext cx="259200" cy="699480"/>
                <a:chOff x="4406399" y="4550400"/>
                <a:chExt cx="259200" cy="699480"/>
              </a:xfrm>
            </p:grpSpPr>
            <p:sp>
              <p:nvSpPr>
                <p:cNvPr id="16" name="Полилиния 15"/>
                <p:cNvSpPr/>
                <p:nvPr/>
              </p:nvSpPr>
              <p:spPr>
                <a:xfrm>
                  <a:off x="4406399" y="4550400"/>
                  <a:ext cx="259200" cy="2592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FFFFFF"/>
                </a:solidFill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7" name="Прямая соединительная линия 16"/>
                <p:cNvSpPr/>
                <p:nvPr/>
              </p:nvSpPr>
              <p:spPr>
                <a:xfrm>
                  <a:off x="4530240" y="4809600"/>
                  <a:ext cx="0" cy="35388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8" name="Прямая соединительная линия 17"/>
                <p:cNvSpPr/>
                <p:nvPr/>
              </p:nvSpPr>
              <p:spPr>
                <a:xfrm flipH="1">
                  <a:off x="4443840" y="5163480"/>
                  <a:ext cx="86400" cy="8640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9" name="Прямая соединительная линия 18"/>
                <p:cNvSpPr/>
                <p:nvPr/>
              </p:nvSpPr>
              <p:spPr>
                <a:xfrm>
                  <a:off x="4530240" y="5163480"/>
                  <a:ext cx="86400" cy="8640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20" name="Прямая соединительная линия 19"/>
                <p:cNvSpPr/>
                <p:nvPr/>
              </p:nvSpPr>
              <p:spPr>
                <a:xfrm>
                  <a:off x="4443840" y="4904280"/>
                  <a:ext cx="172800" cy="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</p:grpSp>
        </p:grpSp>
      </p:grpSp>
      <p:sp>
        <p:nvSpPr>
          <p:cNvPr id="21" name="Полилиния 20"/>
          <p:cNvSpPr/>
          <p:nvPr/>
        </p:nvSpPr>
        <p:spPr>
          <a:xfrm>
            <a:off x="3135960" y="2628000"/>
            <a:ext cx="2808000" cy="208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Ядро генератора</a:t>
            </a: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Пользовательский интерфейс</a:t>
            </a: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2987824" y="3780000"/>
            <a:ext cx="3104096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4508460" y="3780360"/>
            <a:ext cx="2520" cy="3596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triangle"/>
          </a:ln>
        </p:spPr>
      </p:cxnSp>
      <p:cxnSp>
        <p:nvCxnSpPr>
          <p:cNvPr id="24" name="Прямая со стрелкой 23"/>
          <p:cNvCxnSpPr/>
          <p:nvPr/>
        </p:nvCxnSpPr>
        <p:spPr>
          <a:xfrm flipH="1">
            <a:off x="4717620" y="3782809"/>
            <a:ext cx="3240" cy="3596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triangle"/>
          </a:ln>
        </p:spPr>
      </p:cxnSp>
      <p:cxnSp>
        <p:nvCxnSpPr>
          <p:cNvPr id="25" name="Прямая со стрелкой 24"/>
          <p:cNvCxnSpPr/>
          <p:nvPr/>
        </p:nvCxnSpPr>
        <p:spPr>
          <a:xfrm flipV="1">
            <a:off x="4521599" y="4734000"/>
            <a:ext cx="720" cy="4906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6" name="Прямая со стрелкой 25"/>
          <p:cNvCxnSpPr/>
          <p:nvPr/>
        </p:nvCxnSpPr>
        <p:spPr>
          <a:xfrm>
            <a:off x="4716900" y="4734000"/>
            <a:ext cx="720" cy="486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Полилиния 26"/>
          <p:cNvSpPr/>
          <p:nvPr/>
        </p:nvSpPr>
        <p:spPr>
          <a:xfrm>
            <a:off x="6595920" y="2844000"/>
            <a:ext cx="180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UML</a:t>
            </a: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-</a:t>
            </a:r>
            <a:r>
              <a:rPr lang="en-GB" sz="1200" b="0" i="0" u="none" strike="noStrike" kern="1200" dirty="0" err="1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модели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предметных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областей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и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задач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планирования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5951160" y="3384000"/>
            <a:ext cx="644760" cy="180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9" name="Группа 28"/>
          <p:cNvGrpSpPr/>
          <p:nvPr/>
        </p:nvGrpSpPr>
        <p:grpSpPr>
          <a:xfrm>
            <a:off x="6712006" y="5220000"/>
            <a:ext cx="1567827" cy="834461"/>
            <a:chOff x="5976000" y="4392000"/>
            <a:chExt cx="1567827" cy="834461"/>
          </a:xfrm>
        </p:grpSpPr>
        <p:cxnSp>
          <p:nvCxnSpPr>
            <p:cNvPr id="30" name="Прямая со стрелкой 29"/>
            <p:cNvCxnSpPr/>
            <p:nvPr/>
          </p:nvCxnSpPr>
          <p:spPr>
            <a:xfrm flipV="1">
              <a:off x="5976000" y="4536000"/>
              <a:ext cx="644760" cy="1800"/>
            </a:xfrm>
            <a:prstGeom prst="straightConnector1">
              <a:avLst/>
            </a:prstGeom>
            <a:noFill/>
            <a:ln w="10080">
              <a:solidFill>
                <a:srgbClr val="000000"/>
              </a:solidFill>
              <a:prstDash val="dash"/>
              <a:tailEnd type="arrow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6701760" y="4392000"/>
              <a:ext cx="842067" cy="2674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200" b="0" i="0" u="none" strike="noStrike" kern="1200" dirty="0" smtClean="0">
                  <a:ln>
                    <a:noFill/>
                  </a:ln>
                  <a:latin typeface="Arial Narrow" panose="020B0606020202030204" pitchFamily="34" charset="0"/>
                  <a:ea typeface="Droid Sans Fallback" pitchFamily="2"/>
                  <a:cs typeface="FreeSans" pitchFamily="2"/>
                </a:rPr>
                <a:t>использует</a:t>
              </a:r>
              <a:endPara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02706" y="4690267"/>
              <a:ext cx="628868" cy="2674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200" b="0" i="0" u="none" strike="noStrike" kern="1200" dirty="0" smtClean="0">
                  <a:ln>
                    <a:noFill/>
                  </a:ln>
                  <a:latin typeface="Arial Narrow" panose="020B0606020202030204" pitchFamily="34" charset="0"/>
                  <a:ea typeface="Droid Sans Fallback" pitchFamily="2"/>
                  <a:cs typeface="FreeSans" pitchFamily="2"/>
                </a:rPr>
                <a:t>данные</a:t>
              </a:r>
              <a:endPara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01760" y="4958995"/>
              <a:ext cx="701195" cy="2674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200" b="0" i="0" u="none" strike="noStrike" kern="1200" dirty="0" smtClean="0">
                  <a:ln>
                    <a:noFill/>
                  </a:ln>
                  <a:latin typeface="Arial Narrow" panose="020B0606020202030204" pitchFamily="34" charset="0"/>
                  <a:ea typeface="Droid Sans Fallback" pitchFamily="2"/>
                  <a:cs typeface="FreeSans" pitchFamily="2"/>
                </a:rPr>
                <a:t>команды</a:t>
              </a:r>
              <a:endPara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4" name="Полилиния 33"/>
          <p:cNvSpPr/>
          <p:nvPr/>
        </p:nvSpPr>
        <p:spPr>
          <a:xfrm>
            <a:off x="5371920" y="1620000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Eclipse EMF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5659560" y="2196000"/>
            <a:ext cx="720" cy="432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</p:cxnSp>
      <p:cxnSp>
        <p:nvCxnSpPr>
          <p:cNvPr id="37" name="Прямая со стрелкой 36"/>
          <p:cNvCxnSpPr/>
          <p:nvPr/>
        </p:nvCxnSpPr>
        <p:spPr>
          <a:xfrm>
            <a:off x="4939920" y="1844824"/>
            <a:ext cx="43200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</p:cxnSp>
      <p:sp>
        <p:nvSpPr>
          <p:cNvPr id="41" name="Номер слайда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15</a:t>
            </a:fld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6712006" y="5652000"/>
            <a:ext cx="644760" cy="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8" name="Прямая со стрелкой 47"/>
          <p:cNvCxnSpPr/>
          <p:nvPr/>
        </p:nvCxnSpPr>
        <p:spPr>
          <a:xfrm>
            <a:off x="6712006" y="5962680"/>
            <a:ext cx="644760" cy="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3877199" y="6007203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827584" y="5565600"/>
            <a:ext cx="576568" cy="815463"/>
            <a:chOff x="948957" y="5353733"/>
            <a:chExt cx="576568" cy="81546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674" y="5353733"/>
              <a:ext cx="538245" cy="5382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948957" y="5799864"/>
              <a:ext cx="576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Java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0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генерации модели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2959920" y="1456597"/>
            <a:ext cx="1439960" cy="7981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Внутреннее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представление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знаний о ПО и ЗП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1339919" y="1567652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PDDL4J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4781519" y="1356495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Eclipse UML2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435920" y="5220000"/>
            <a:ext cx="432000" cy="864000"/>
            <a:chOff x="4320000" y="4464000"/>
            <a:chExt cx="432000" cy="86400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4320000" y="4464000"/>
              <a:ext cx="432000" cy="864000"/>
              <a:chOff x="4320000" y="4464000"/>
              <a:chExt cx="432000" cy="864000"/>
            </a:xfrm>
          </p:grpSpPr>
          <p:sp>
            <p:nvSpPr>
              <p:cNvPr id="14" name="Полилиния 13"/>
              <p:cNvSpPr/>
              <p:nvPr/>
            </p:nvSpPr>
            <p:spPr>
              <a:xfrm>
                <a:off x="4320000" y="4464000"/>
                <a:ext cx="432000" cy="864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/>
              </a:solidFill>
              <a:ln w="10080">
                <a:solidFill>
                  <a:srgbClr val="FFFFFF"/>
                </a:solidFill>
                <a:prstDash val="solid"/>
              </a:ln>
            </p:spPr>
            <p:txBody>
              <a:bodyPr vert="horz" wrap="none" lIns="95040" tIns="50040" rIns="95040" bIns="5004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 Narrow" panose="020B0606020202030204" pitchFamily="34" charset="0"/>
                  <a:ea typeface="Droid Sans Fallback" pitchFamily="2"/>
                  <a:cs typeface="FreeSans" pitchFamily="2"/>
                </a:endParaRP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4406399" y="4550400"/>
                <a:ext cx="259200" cy="699480"/>
                <a:chOff x="4406399" y="4550400"/>
                <a:chExt cx="259200" cy="699480"/>
              </a:xfrm>
            </p:grpSpPr>
            <p:sp>
              <p:nvSpPr>
                <p:cNvPr id="16" name="Полилиния 15"/>
                <p:cNvSpPr/>
                <p:nvPr/>
              </p:nvSpPr>
              <p:spPr>
                <a:xfrm>
                  <a:off x="4406399" y="4550400"/>
                  <a:ext cx="259200" cy="2592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FFFFFF"/>
                </a:solidFill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7" name="Прямая соединительная линия 16"/>
                <p:cNvSpPr/>
                <p:nvPr/>
              </p:nvSpPr>
              <p:spPr>
                <a:xfrm>
                  <a:off x="4530240" y="4809600"/>
                  <a:ext cx="0" cy="35388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8" name="Прямая соединительная линия 17"/>
                <p:cNvSpPr/>
                <p:nvPr/>
              </p:nvSpPr>
              <p:spPr>
                <a:xfrm flipH="1">
                  <a:off x="4443840" y="5163480"/>
                  <a:ext cx="86400" cy="8640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19" name="Прямая соединительная линия 18"/>
                <p:cNvSpPr/>
                <p:nvPr/>
              </p:nvSpPr>
              <p:spPr>
                <a:xfrm>
                  <a:off x="4530240" y="5163480"/>
                  <a:ext cx="86400" cy="8640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  <p:sp>
              <p:nvSpPr>
                <p:cNvPr id="20" name="Прямая соединительная линия 19"/>
                <p:cNvSpPr/>
                <p:nvPr/>
              </p:nvSpPr>
              <p:spPr>
                <a:xfrm>
                  <a:off x="4443840" y="4904280"/>
                  <a:ext cx="172800" cy="0"/>
                </a:xfrm>
                <a:prstGeom prst="line">
                  <a:avLst/>
                </a:prstGeom>
                <a:noFill/>
                <a:ln w="1008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5040" tIns="50040" rIns="95040" bIns="5004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 Narrow" panose="020B0606020202030204" pitchFamily="34" charset="0"/>
                    <a:ea typeface="Droid Sans Fallback" pitchFamily="2"/>
                    <a:cs typeface="FreeSans" pitchFamily="2"/>
                  </a:endParaRPr>
                </a:p>
              </p:txBody>
            </p:sp>
          </p:grpSp>
        </p:grpSp>
      </p:grpSp>
      <p:sp>
        <p:nvSpPr>
          <p:cNvPr id="21" name="Полилиния 20"/>
          <p:cNvSpPr/>
          <p:nvPr/>
        </p:nvSpPr>
        <p:spPr>
          <a:xfrm>
            <a:off x="3135960" y="2628000"/>
            <a:ext cx="2808000" cy="208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b="0" i="0" u="none" strike="noStrike" kern="1200" dirty="0" smtClean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Ядро генератора</a:t>
            </a: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b="0" i="0" u="none" strike="noStrike" kern="1200" dirty="0" smtClean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Пользовательский интерфейс</a:t>
            </a:r>
            <a:endParaRPr lang="en-GB" sz="14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2987824" y="3780000"/>
            <a:ext cx="3104096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4522479" y="3773944"/>
            <a:ext cx="2520" cy="3596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triangle"/>
          </a:ln>
        </p:spPr>
      </p:cxnSp>
      <p:sp>
        <p:nvSpPr>
          <p:cNvPr id="27" name="Полилиния 26"/>
          <p:cNvSpPr/>
          <p:nvPr/>
        </p:nvSpPr>
        <p:spPr>
          <a:xfrm>
            <a:off x="6706622" y="5004000"/>
            <a:ext cx="2185738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XMI </a:t>
            </a: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файлы с </a:t>
            </a:r>
            <a:r>
              <a:rPr lang="en-GB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UML</a:t>
            </a: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-</a:t>
            </a:r>
            <a:r>
              <a:rPr lang="en-GB" sz="1200" b="0" i="0" u="none" strike="noStrike" kern="1200" dirty="0" err="1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модел</a:t>
            </a:r>
            <a:r>
              <a:rPr lang="ru-RU" sz="1200" b="0" i="0" u="none" strike="noStrike" kern="1200" dirty="0" err="1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ями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предметных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областей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и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задач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планирования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7812360" y="3247086"/>
            <a:ext cx="1080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Библиотека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Eclipse EMF</a:t>
            </a:r>
          </a:p>
        </p:txBody>
      </p:sp>
      <p:cxnSp>
        <p:nvCxnSpPr>
          <p:cNvPr id="37" name="Прямая со стрелкой 36"/>
          <p:cNvCxnSpPr>
            <a:stCxn id="7" idx="1"/>
            <a:endCxn id="34" idx="0"/>
          </p:cNvCxnSpPr>
          <p:nvPr/>
        </p:nvCxnSpPr>
        <p:spPr>
          <a:xfrm>
            <a:off x="5861519" y="1644495"/>
            <a:ext cx="2490841" cy="160259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</p:cxnSp>
      <p:sp>
        <p:nvSpPr>
          <p:cNvPr id="41" name="Номер слайда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16</a:t>
            </a:fld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772319" y="2996400"/>
            <a:ext cx="180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PDDL</a:t>
            </a:r>
            <a:r>
              <a:rPr lang="ru-RU" sz="1200" b="0" i="0" u="none" strike="noStrike" kern="1200" dirty="0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-</a:t>
            </a:r>
            <a:r>
              <a:rPr lang="en-GB" sz="1200" b="0" i="0" u="none" strike="noStrike" kern="1200" dirty="0" err="1" smtClean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описания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предметных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областей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и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задач</a:t>
            </a:r>
            <a:r>
              <a:rPr lang="en-GB" sz="1200" b="0" i="0" u="none" strike="noStrike" kern="1200" dirty="0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GB" sz="1200" b="0" i="0" u="none" strike="noStrike" kern="1200" dirty="0" err="1">
                <a:ln>
                  <a:noFill/>
                </a:ln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планирования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cxnSp>
        <p:nvCxnSpPr>
          <p:cNvPr id="67" name="Прямая со стрелкой 66"/>
          <p:cNvCxnSpPr>
            <a:stCxn id="5" idx="1"/>
            <a:endCxn id="4" idx="3"/>
          </p:cNvCxnSpPr>
          <p:nvPr/>
        </p:nvCxnSpPr>
        <p:spPr>
          <a:xfrm>
            <a:off x="2419919" y="1855652"/>
            <a:ext cx="54000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олилиния 84"/>
          <p:cNvSpPr/>
          <p:nvPr/>
        </p:nvSpPr>
        <p:spPr>
          <a:xfrm>
            <a:off x="6228184" y="1951348"/>
            <a:ext cx="1700794" cy="7981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*/ f27 f0 1"/>
              <a:gd name="f31" fmla="*/ 0 f28 1"/>
              <a:gd name="f32" fmla="*/ 18600 f28 1"/>
              <a:gd name="f33" fmla="*/ 18009 f29 1"/>
              <a:gd name="f34" fmla="*/ 3600 f29 1"/>
              <a:gd name="f35" fmla="*/ 10800 f28 1"/>
              <a:gd name="f36" fmla="*/ 0 f29 1"/>
              <a:gd name="f37" fmla="*/ f30 1 f2"/>
              <a:gd name="f38" fmla="*/ 10800 f29 1"/>
              <a:gd name="f39" fmla="*/ 19890 f29 1"/>
              <a:gd name="f40" fmla="*/ 21600 f28 1"/>
              <a:gd name="f41" fmla="+- f3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35" y="f36"/>
              </a:cxn>
              <a:cxn ang="f41">
                <a:pos x="f31" y="f38"/>
              </a:cxn>
              <a:cxn ang="f41">
                <a:pos x="f35" y="f39"/>
              </a:cxn>
              <a:cxn ang="f41">
                <a:pos x="f40" y="f38"/>
              </a:cxn>
            </a:cxnLst>
            <a:rect l="f31" t="f34" r="f32" b="f3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UML-</a:t>
            </a:r>
            <a:r>
              <a:rPr lang="ru-RU" sz="1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модели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в оперативной памяти</a:t>
            </a:r>
            <a:endParaRPr lang="en-GB" sz="1200" b="0" i="0" u="none" strike="noStrike" kern="1200" dirty="0">
              <a:ln>
                <a:noFill/>
              </a:ln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5861519" y="1932495"/>
            <a:ext cx="366665" cy="2073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олилиния 96"/>
          <p:cNvSpPr/>
          <p:nvPr/>
        </p:nvSpPr>
        <p:spPr>
          <a:xfrm>
            <a:off x="4078215" y="1951348"/>
            <a:ext cx="965608" cy="940876"/>
          </a:xfrm>
          <a:custGeom>
            <a:avLst/>
            <a:gdLst>
              <a:gd name="connsiteX0" fmla="*/ 60152 w 965608"/>
              <a:gd name="connsiteY0" fmla="*/ 169683 h 940876"/>
              <a:gd name="connsiteX1" fmla="*/ 79006 w 965608"/>
              <a:gd name="connsiteY1" fmla="*/ 829559 h 940876"/>
              <a:gd name="connsiteX2" fmla="*/ 833150 w 965608"/>
              <a:gd name="connsiteY2" fmla="*/ 857840 h 940876"/>
              <a:gd name="connsiteX3" fmla="*/ 965125 w 965608"/>
              <a:gd name="connsiteY3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608" h="940876">
                <a:moveTo>
                  <a:pt x="60152" y="169683"/>
                </a:moveTo>
                <a:cubicBezTo>
                  <a:pt x="5162" y="442274"/>
                  <a:pt x="-49827" y="714866"/>
                  <a:pt x="79006" y="829559"/>
                </a:cubicBezTo>
                <a:cubicBezTo>
                  <a:pt x="207839" y="944252"/>
                  <a:pt x="685464" y="996100"/>
                  <a:pt x="833150" y="857840"/>
                </a:cubicBezTo>
                <a:cubicBezTo>
                  <a:pt x="980837" y="719580"/>
                  <a:pt x="965125" y="0"/>
                  <a:pt x="965125" y="0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олилиния 97"/>
          <p:cNvSpPr/>
          <p:nvPr/>
        </p:nvSpPr>
        <p:spPr>
          <a:xfrm>
            <a:off x="2422689" y="2139885"/>
            <a:ext cx="996826" cy="1395201"/>
          </a:xfrm>
          <a:custGeom>
            <a:avLst/>
            <a:gdLst>
              <a:gd name="connsiteX0" fmla="*/ 150829 w 996826"/>
              <a:gd name="connsiteY0" fmla="*/ 1348033 h 1395201"/>
              <a:gd name="connsiteX1" fmla="*/ 829558 w 996826"/>
              <a:gd name="connsiteY1" fmla="*/ 1348033 h 1395201"/>
              <a:gd name="connsiteX2" fmla="*/ 933253 w 996826"/>
              <a:gd name="connsiteY2" fmla="*/ 857839 h 1395201"/>
              <a:gd name="connsiteX3" fmla="*/ 0 w 996826"/>
              <a:gd name="connsiteY3" fmla="*/ 0 h 139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26" h="1395201">
                <a:moveTo>
                  <a:pt x="150829" y="1348033"/>
                </a:moveTo>
                <a:cubicBezTo>
                  <a:pt x="424991" y="1388882"/>
                  <a:pt x="699154" y="1429732"/>
                  <a:pt x="829558" y="1348033"/>
                </a:cubicBezTo>
                <a:cubicBezTo>
                  <a:pt x="959962" y="1266334"/>
                  <a:pt x="1071513" y="1082511"/>
                  <a:pt x="933253" y="857839"/>
                </a:cubicBezTo>
                <a:cubicBezTo>
                  <a:pt x="794993" y="633167"/>
                  <a:pt x="139831" y="208961"/>
                  <a:pt x="0" y="0"/>
                </a:cubicBezTo>
              </a:path>
            </a:pathLst>
          </a:cu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 стрелкой 99"/>
          <p:cNvCxnSpPr>
            <a:stCxn id="34" idx="2"/>
          </p:cNvCxnSpPr>
          <p:nvPr/>
        </p:nvCxnSpPr>
        <p:spPr>
          <a:xfrm>
            <a:off x="8352360" y="3823086"/>
            <a:ext cx="0" cy="11447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77199" y="6007203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cxnSp>
        <p:nvCxnSpPr>
          <p:cNvPr id="110" name="Прямая со стрелкой 109"/>
          <p:cNvCxnSpPr>
            <a:endCxn id="21" idx="2"/>
          </p:cNvCxnSpPr>
          <p:nvPr/>
        </p:nvCxnSpPr>
        <p:spPr>
          <a:xfrm flipH="1" flipV="1">
            <a:off x="4539960" y="4716000"/>
            <a:ext cx="3465" cy="50370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3" name="Прямая со стрелкой 122"/>
          <p:cNvCxnSpPr/>
          <p:nvPr/>
        </p:nvCxnSpPr>
        <p:spPr>
          <a:xfrm>
            <a:off x="4689360" y="3773944"/>
            <a:ext cx="0" cy="366056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triangle"/>
          </a:ln>
        </p:spPr>
      </p:cxnSp>
      <p:cxnSp>
        <p:nvCxnSpPr>
          <p:cNvPr id="126" name="Прямая со стрелкой 125"/>
          <p:cNvCxnSpPr/>
          <p:nvPr/>
        </p:nvCxnSpPr>
        <p:spPr>
          <a:xfrm flipH="1">
            <a:off x="4693444" y="4716000"/>
            <a:ext cx="2381" cy="503700"/>
          </a:xfrm>
          <a:prstGeom prst="straightConnector1">
            <a:avLst/>
          </a:prstGeom>
          <a:noFill/>
          <a:ln w="1008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" name="Полилиния 28"/>
          <p:cNvSpPr/>
          <p:nvPr/>
        </p:nvSpPr>
        <p:spPr>
          <a:xfrm>
            <a:off x="5557095" y="2564904"/>
            <a:ext cx="2253405" cy="949821"/>
          </a:xfrm>
          <a:custGeom>
            <a:avLst/>
            <a:gdLst>
              <a:gd name="connsiteX0" fmla="*/ 681780 w 2253405"/>
              <a:gd name="connsiteY0" fmla="*/ 0 h 819150"/>
              <a:gd name="connsiteX1" fmla="*/ 138855 w 2253405"/>
              <a:gd name="connsiteY1" fmla="*/ 152400 h 819150"/>
              <a:gd name="connsiteX2" fmla="*/ 196005 w 2253405"/>
              <a:gd name="connsiteY2" fmla="*/ 600075 h 819150"/>
              <a:gd name="connsiteX3" fmla="*/ 2253405 w 2253405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405" h="819150">
                <a:moveTo>
                  <a:pt x="681780" y="0"/>
                </a:moveTo>
                <a:cubicBezTo>
                  <a:pt x="450798" y="26194"/>
                  <a:pt x="219817" y="52388"/>
                  <a:pt x="138855" y="152400"/>
                </a:cubicBezTo>
                <a:cubicBezTo>
                  <a:pt x="57893" y="252412"/>
                  <a:pt x="-156420" y="488950"/>
                  <a:pt x="196005" y="600075"/>
                </a:cubicBezTo>
                <a:cubicBezTo>
                  <a:pt x="548430" y="711200"/>
                  <a:pt x="2253405" y="819150"/>
                  <a:pt x="2253405" y="819150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9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Предложен набор правил преобразования основных конструкций </a:t>
            </a:r>
            <a:r>
              <a:rPr lang="en-US" dirty="0" smtClean="0"/>
              <a:t>PDDL</a:t>
            </a:r>
            <a:r>
              <a:rPr lang="ru-RU" dirty="0" smtClean="0"/>
              <a:t> в элементы языка </a:t>
            </a:r>
            <a:r>
              <a:rPr lang="en-US" dirty="0" smtClean="0"/>
              <a:t>UML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Предложены способы пополнения генерируемых моделей сведениями о предметной области, не заданными явно в описаниях на </a:t>
            </a:r>
            <a:r>
              <a:rPr lang="en-US" dirty="0" smtClean="0"/>
              <a:t>PDDL</a:t>
            </a:r>
          </a:p>
          <a:p>
            <a:r>
              <a:rPr lang="ru-RU" dirty="0" smtClean="0"/>
              <a:t>Разработан генератор </a:t>
            </a:r>
            <a:r>
              <a:rPr lang="en-US" dirty="0" smtClean="0"/>
              <a:t>UML-</a:t>
            </a:r>
            <a:r>
              <a:rPr lang="ru-RU" dirty="0" smtClean="0"/>
              <a:t>моделей по входным описаниям на языке </a:t>
            </a:r>
            <a:r>
              <a:rPr lang="en-US" dirty="0" smtClean="0"/>
              <a:t>PDDL. </a:t>
            </a:r>
            <a:r>
              <a:rPr lang="ru-RU" dirty="0" smtClean="0"/>
              <a:t>Генерируемые модели соответствуют стандартам </a:t>
            </a:r>
            <a:r>
              <a:rPr lang="en-US" dirty="0" smtClean="0"/>
              <a:t>OMG</a:t>
            </a:r>
            <a:r>
              <a:rPr lang="ru-RU" dirty="0" smtClean="0"/>
              <a:t> для</a:t>
            </a:r>
            <a:r>
              <a:rPr lang="en-US" dirty="0" smtClean="0"/>
              <a:t> </a:t>
            </a:r>
            <a:r>
              <a:rPr lang="ru-RU" dirty="0" smtClean="0"/>
              <a:t>метамодели </a:t>
            </a:r>
            <a:r>
              <a:rPr lang="en-US" dirty="0" smtClean="0"/>
              <a:t>UML </a:t>
            </a:r>
            <a:r>
              <a:rPr lang="ru-RU" dirty="0" smtClean="0"/>
              <a:t>и представления обмена метаданными </a:t>
            </a:r>
            <a:r>
              <a:rPr lang="en-US" dirty="0" smtClean="0"/>
              <a:t>XMI.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15" y="274638"/>
            <a:ext cx="872737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описаний действий. Пример (2)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95557" y="1412776"/>
            <a:ext cx="372890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(:action down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:parameters (?e - Elevator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- Floor ?to - Floor)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:precondition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?from)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(above ?to ?from)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:effect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14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?to)</a:t>
            </a:r>
          </a:p>
          <a:p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(not (</a:t>
            </a:r>
            <a:r>
              <a:rPr lang="en-US" sz="1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?from))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1277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(:action up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:parameters (?e - Elevator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- Floor ?to - Floor)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:precondition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?from)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(above ?from ?to)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:effect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?to)</a:t>
            </a:r>
          </a:p>
          <a:p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(not (</a:t>
            </a:r>
            <a:r>
              <a:rPr lang="en-US" sz="1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?e ?from))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66124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большой уверенностью можно сказать, что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e.liftAt</a:t>
            </a:r>
            <a:r>
              <a:rPr lang="en-US" dirty="0" smtClean="0"/>
              <a:t> </a:t>
            </a:r>
            <a:r>
              <a:rPr lang="ru-RU" dirty="0" smtClean="0"/>
              <a:t>содержит всегда не более одного объекта (лифт находится не более, чем на одном этаже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аже больше – лифт находится всегда только на одном этаже)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27984" y="1377942"/>
            <a:ext cx="0" cy="4032448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знаний в </a:t>
            </a:r>
            <a:r>
              <a:rPr lang="en-US" dirty="0" smtClean="0"/>
              <a:t>PDDL4J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7011" cy="499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Нотации, используемые для представления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44216"/>
            <a:ext cx="7355160" cy="31969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Текстовые:</a:t>
            </a:r>
          </a:p>
          <a:p>
            <a:pPr lvl="1"/>
            <a:r>
              <a:rPr lang="en-US" dirty="0" smtClean="0"/>
              <a:t>ADL</a:t>
            </a:r>
            <a:r>
              <a:rPr lang="ru-RU" dirty="0" smtClean="0"/>
              <a:t> – язык описания действий </a:t>
            </a:r>
            <a:endParaRPr lang="en-US" dirty="0" smtClean="0"/>
          </a:p>
          <a:p>
            <a:pPr lvl="1"/>
            <a:r>
              <a:rPr lang="en-US" dirty="0" smtClean="0"/>
              <a:t>PDDL</a:t>
            </a:r>
            <a:r>
              <a:rPr lang="ru-RU" dirty="0" smtClean="0"/>
              <a:t> – язык описания предметных областей и 	            задач планирования</a:t>
            </a:r>
          </a:p>
          <a:p>
            <a:r>
              <a:rPr lang="ru-RU" dirty="0" smtClean="0"/>
              <a:t>Графические:</a:t>
            </a:r>
          </a:p>
          <a:p>
            <a:pPr lvl="1"/>
            <a:r>
              <a:rPr lang="ru-RU" dirty="0"/>
              <a:t>Семантические </a:t>
            </a:r>
            <a:r>
              <a:rPr lang="ru-RU" dirty="0" smtClean="0"/>
              <a:t>сети</a:t>
            </a:r>
          </a:p>
          <a:p>
            <a:pPr lvl="1"/>
            <a:r>
              <a:rPr lang="en-US" dirty="0" smtClean="0"/>
              <a:t>UML-</a:t>
            </a:r>
            <a:r>
              <a:rPr lang="ru-RU" dirty="0" smtClean="0"/>
              <a:t>модели</a:t>
            </a:r>
            <a:endParaRPr lang="en-US" dirty="0" smtClean="0"/>
          </a:p>
          <a:p>
            <a:r>
              <a:rPr lang="ru-RU" dirty="0"/>
              <a:t>Актуальная задача: перевод текстовых описаний </a:t>
            </a:r>
            <a:r>
              <a:rPr lang="ru-RU" dirty="0" smtClean="0"/>
              <a:t>в графические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2</a:t>
            </a:fld>
            <a:endParaRPr lang="ru-RU"/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1115616" y="5074508"/>
            <a:ext cx="1686824" cy="64807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PDDL</a:t>
            </a:r>
            <a:r>
              <a:rPr lang="ru-RU" sz="1600" dirty="0" smtClean="0"/>
              <a:t>-описания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67038" y="5074508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12" name="Прямоугольник с одним вырезанным углом 11"/>
          <p:cNvSpPr/>
          <p:nvPr/>
        </p:nvSpPr>
        <p:spPr>
          <a:xfrm>
            <a:off x="6660232" y="5074508"/>
            <a:ext cx="1512168" cy="64807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UML</a:t>
            </a:r>
            <a:r>
              <a:rPr lang="ru-RU" sz="1600" dirty="0" smtClean="0"/>
              <a:t>-модели</a:t>
            </a:r>
            <a:endParaRPr lang="ru-RU" sz="1600" dirty="0"/>
          </a:p>
        </p:txBody>
      </p:sp>
      <p:cxnSp>
        <p:nvCxnSpPr>
          <p:cNvPr id="15" name="Соединительная линия уступом 14"/>
          <p:cNvCxnSpPr>
            <a:stCxn id="10" idx="0"/>
            <a:endCxn id="11" idx="1"/>
          </p:cNvCxnSpPr>
          <p:nvPr/>
        </p:nvCxnSpPr>
        <p:spPr>
          <a:xfrm>
            <a:off x="2802440" y="5398544"/>
            <a:ext cx="11645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1" idx="3"/>
            <a:endCxn id="12" idx="2"/>
          </p:cNvCxnSpPr>
          <p:nvPr/>
        </p:nvCxnSpPr>
        <p:spPr>
          <a:xfrm>
            <a:off x="5479206" y="5398544"/>
            <a:ext cx="11810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Ядро генератора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3228" cy="366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9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преобразованию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Однозначность – одному и тому же элементу </a:t>
            </a:r>
            <a:r>
              <a:rPr lang="en-US" dirty="0" smtClean="0"/>
              <a:t>PDDL</a:t>
            </a:r>
            <a:r>
              <a:rPr lang="ru-RU" dirty="0" smtClean="0"/>
              <a:t> одн</a:t>
            </a:r>
            <a:r>
              <a:rPr lang="ru-RU" dirty="0"/>
              <a:t>о</a:t>
            </a:r>
            <a:r>
              <a:rPr lang="ru-RU" dirty="0" smtClean="0"/>
              <a:t>значно соответствует  элемент </a:t>
            </a:r>
            <a:r>
              <a:rPr lang="en-US" dirty="0" smtClean="0"/>
              <a:t>UML, </a:t>
            </a:r>
            <a:r>
              <a:rPr lang="ru-RU" dirty="0" smtClean="0"/>
              <a:t>а разным элементам </a:t>
            </a:r>
            <a:r>
              <a:rPr lang="en-US" dirty="0" smtClean="0"/>
              <a:t>PDDL </a:t>
            </a:r>
            <a:r>
              <a:rPr lang="ru-RU" dirty="0" smtClean="0"/>
              <a:t>соответствуют разные элементы </a:t>
            </a:r>
            <a:r>
              <a:rPr lang="en-US" dirty="0" smtClean="0"/>
              <a:t>UML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Сохранение семантики знаний – множество планов сохраняется.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Консольная версия: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pddl2uml &lt;domain&gt; [problem]* [options]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cs typeface="Courier New" panose="02070309020205020404" pitchFamily="49" charset="0"/>
              </a:rPr>
              <a:t>Основные опции: 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      </a:t>
            </a:r>
            <a:r>
              <a:rPr lang="ru-RU" sz="1800" dirty="0">
                <a:cs typeface="Courier New" panose="02070309020205020404" pitchFamily="49" charset="0"/>
              </a:rPr>
              <a:t>−</a:t>
            </a:r>
            <a:r>
              <a:rPr lang="ru-RU" sz="1800" dirty="0" smtClean="0">
                <a:cs typeface="Courier New" panose="02070309020205020404" pitchFamily="49" charset="0"/>
              </a:rPr>
              <a:t> выдвигать предположения о кратностях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1800" dirty="0" smtClean="0">
                <a:cs typeface="Courier New" panose="02070309020205020404" pitchFamily="49" charset="0"/>
              </a:rPr>
              <a:t>− спрашивать в интерактивном режиме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800" dirty="0" smtClean="0">
                <a:cs typeface="Courier New" panose="02070309020205020404" pitchFamily="49" charset="0"/>
              </a:rPr>
              <a:t>− спрашивать обо всех кратностях</a:t>
            </a:r>
          </a:p>
          <a:p>
            <a:pPr marL="0" indent="0">
              <a:buNone/>
            </a:pP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cs typeface="Courier New" panose="02070309020205020404" pitchFamily="49" charset="0"/>
              </a:rPr>
              <a:t>Запрос об установлении кратности в процессе работы:</a:t>
            </a:r>
            <a:endParaRPr lang="ru-RU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that association end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Philosopher.left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can be constrained as [0..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Accept? [y/Y/n/N/N!/p/c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y/Y       </a:t>
            </a:r>
            <a:r>
              <a:rPr lang="ru-RU" sz="1800" dirty="0" smtClean="0">
                <a:cs typeface="Courier New" panose="02070309020205020404" pitchFamily="49" charset="0"/>
              </a:rPr>
              <a:t>− утвердить предложенный вариант </a:t>
            </a:r>
            <a:r>
              <a:rPr lang="en-US" sz="1800" dirty="0" smtClean="0">
                <a:cs typeface="Courier New" panose="02070309020205020404" pitchFamily="49" charset="0"/>
              </a:rPr>
              <a:t>/</a:t>
            </a:r>
            <a:r>
              <a:rPr lang="ru-RU" sz="1800" dirty="0" smtClean="0">
                <a:cs typeface="Courier New" panose="02070309020205020404" pitchFamily="49" charset="0"/>
              </a:rPr>
              <a:t> утвердить все следующие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n/N/N!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800" dirty="0" smtClean="0">
                <a:cs typeface="Courier New" panose="02070309020205020404" pitchFamily="49" charset="0"/>
              </a:rPr>
              <a:t>− отклонить и предложить другой / отклонить все для данного конца /	           отклонить все в дальнейшем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p/c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800" dirty="0" smtClean="0">
                <a:cs typeface="Courier New" panose="02070309020205020404" pitchFamily="49" charset="0"/>
              </a:rPr>
              <a:t>− рассмотреть предыдущий (отклоненный вариант) / ввести значение 	           вручную</a:t>
            </a:r>
            <a:endParaRPr lang="en-US" sz="1800" dirty="0" smtClean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</a:t>
            </a:r>
            <a:br>
              <a:rPr lang="ru-RU" dirty="0" smtClean="0"/>
            </a:br>
            <a:r>
              <a:rPr lang="ru-RU" dirty="0" smtClean="0"/>
              <a:t>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617" y="1772816"/>
            <a:ext cx="7481455" cy="27649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Задача генерации </a:t>
            </a:r>
            <a:r>
              <a:rPr lang="en-US" dirty="0"/>
              <a:t>UML-</a:t>
            </a:r>
            <a:r>
              <a:rPr lang="ru-RU" dirty="0"/>
              <a:t>моделей по описаниям на </a:t>
            </a:r>
            <a:r>
              <a:rPr lang="en-US" dirty="0"/>
              <a:t>PDDL</a:t>
            </a:r>
            <a:r>
              <a:rPr lang="ru-RU" dirty="0"/>
              <a:t> включает в себя подзадачи: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определить правила преобразования</a:t>
            </a:r>
            <a:r>
              <a:rPr lang="en-US" dirty="0"/>
              <a:t> </a:t>
            </a:r>
            <a:r>
              <a:rPr lang="en-US" dirty="0" smtClean="0"/>
              <a:t>PDDL-</a:t>
            </a:r>
            <a:r>
              <a:rPr lang="ru-RU" dirty="0" smtClean="0"/>
              <a:t>описаний в </a:t>
            </a:r>
            <a:r>
              <a:rPr lang="en-US" dirty="0" smtClean="0"/>
              <a:t>UML-</a:t>
            </a:r>
            <a:r>
              <a:rPr lang="ru-RU" dirty="0" smtClean="0"/>
              <a:t>модели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разработать генератор</a:t>
            </a:r>
            <a:r>
              <a:rPr lang="en-US" dirty="0" smtClean="0"/>
              <a:t> UML-</a:t>
            </a:r>
            <a:r>
              <a:rPr lang="ru-RU" dirty="0" smtClean="0"/>
              <a:t>моделей на основе правил преобразования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обеспечить соответствие генерируемых моделей стандартам языка </a:t>
            </a:r>
            <a:r>
              <a:rPr lang="en-US" dirty="0" smtClean="0"/>
              <a:t>UML </a:t>
            </a:r>
            <a:r>
              <a:rPr lang="ru-RU" dirty="0" smtClean="0"/>
              <a:t>и представления для  передачи метаданных </a:t>
            </a:r>
            <a:r>
              <a:rPr lang="en-US" dirty="0" smtClean="0"/>
              <a:t>XMI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5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PDDL-</a:t>
            </a:r>
            <a:r>
              <a:rPr lang="ru-RU" dirty="0" smtClean="0"/>
              <a:t>описаний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" y="1340768"/>
            <a:ext cx="4474840" cy="504056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Описание предметной об</a:t>
            </a:r>
            <a:r>
              <a:rPr lang="ru-RU" sz="2000" dirty="0"/>
              <a:t>л</a:t>
            </a:r>
            <a:r>
              <a:rPr lang="ru-RU" sz="2000" dirty="0" smtClean="0"/>
              <a:t>асти:</a:t>
            </a:r>
          </a:p>
          <a:p>
            <a:pPr lvl="1"/>
            <a:r>
              <a:rPr lang="ru-RU" sz="1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Типы объектов</a:t>
            </a:r>
          </a:p>
          <a:p>
            <a:pPr lvl="1"/>
            <a:r>
              <a:rPr lang="ru-RU" sz="1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Типы отношений между объектами</a:t>
            </a:r>
            <a:endParaRPr lang="en-US" sz="18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ru-RU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Типы </a:t>
            </a:r>
            <a:r>
              <a:rPr lang="ru-RU" sz="1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флюент</a:t>
            </a:r>
            <a:endParaRPr lang="ru-RU" sz="1800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ru-RU" sz="18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Действия:</a:t>
            </a:r>
            <a:endParaRPr lang="en-US" sz="18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lvl="2"/>
            <a:r>
              <a:rPr lang="ru-RU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параметры</a:t>
            </a:r>
            <a:endParaRPr lang="ru-RU" sz="1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lvl="2"/>
            <a:r>
              <a:rPr lang="ru-RU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предусловия</a:t>
            </a:r>
          </a:p>
          <a:p>
            <a:pPr lvl="2"/>
            <a:r>
              <a:rPr lang="ru-RU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эффекты</a:t>
            </a:r>
            <a:endParaRPr lang="en-US" sz="18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914400" lvl="2" indent="0">
              <a:buNone/>
            </a:pPr>
            <a:endParaRPr lang="ru-RU" sz="1800" dirty="0"/>
          </a:p>
          <a:p>
            <a:pPr marL="914400" lvl="2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000" dirty="0" smtClean="0"/>
              <a:t>Описание задачи:</a:t>
            </a:r>
          </a:p>
          <a:p>
            <a:pPr lvl="1"/>
            <a:r>
              <a:rPr lang="ru-RU" sz="1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Объекты, участвующие в задаче</a:t>
            </a:r>
            <a:endParaRPr lang="en-US" sz="18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ru-RU" sz="1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Начальное состояние </a:t>
            </a:r>
          </a:p>
          <a:p>
            <a:pPr lvl="1"/>
            <a:r>
              <a:rPr lang="ru-RU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Условие достижения цели</a:t>
            </a:r>
            <a:endParaRPr lang="ru-RU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572000" y="1431318"/>
            <a:ext cx="45448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(domain Lifts)</a:t>
            </a:r>
          </a:p>
          <a:p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(:types </a:t>
            </a:r>
          </a:p>
          <a:p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Elevator Passenger Floor – object)</a:t>
            </a:r>
          </a:p>
          <a:p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(:predicates </a:t>
            </a:r>
          </a:p>
          <a:p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Elevator ?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Floor)</a:t>
            </a:r>
          </a:p>
          <a:p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(inside ?p – Passenger ?e - Elevator))</a:t>
            </a:r>
          </a:p>
          <a:p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(:functions </a:t>
            </a:r>
          </a:p>
          <a:p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(capacity ?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Elevator))</a:t>
            </a:r>
          </a:p>
          <a:p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(:action board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:parameters (?p – Passenger 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?e -Elevator ?f – Floor)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:precondition (…)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:effect (…))</a:t>
            </a:r>
            <a:r>
              <a:rPr lang="ru-RU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4643737"/>
            <a:ext cx="39437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(problem prob1)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(:domain Lifts)</a:t>
            </a:r>
          </a:p>
          <a:p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(:objects e – Elevator f1 – Floor</a:t>
            </a:r>
          </a:p>
          <a:p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f2 – Floor p - Passenger)</a:t>
            </a:r>
          </a:p>
          <a:p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eleAt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 f1) (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pasAt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 f1))</a:t>
            </a:r>
          </a:p>
          <a:p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(:goal (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pasAt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 f2))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4437112"/>
            <a:ext cx="8496944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Правила преобразования элементов </a:t>
            </a:r>
            <a:r>
              <a:rPr lang="en-US" sz="3600" dirty="0" smtClean="0"/>
              <a:t>PDDL-</a:t>
            </a:r>
            <a:r>
              <a:rPr lang="ru-RU" sz="3600" dirty="0" smtClean="0"/>
              <a:t>описания предметной области (1)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93645" y="2243915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6" name="Группа 45"/>
          <p:cNvGrpSpPr/>
          <p:nvPr/>
        </p:nvGrpSpPr>
        <p:grpSpPr>
          <a:xfrm>
            <a:off x="5665399" y="1739859"/>
            <a:ext cx="1968410" cy="821704"/>
            <a:chOff x="5665399" y="1739859"/>
            <a:chExt cx="1968410" cy="82170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5665399" y="1739859"/>
              <a:ext cx="1128221" cy="504056"/>
            </a:xfrm>
            <a:prstGeom prst="rect">
              <a:avLst/>
            </a:prstGeom>
            <a:ln w="19050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d</a:t>
              </a:r>
              <a:r>
                <a:rPr lang="en-US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omain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 err="1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DomName</a:t>
              </a:r>
              <a:endParaRPr lang="ru-RU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65399" y="2226580"/>
              <a:ext cx="1968410" cy="334983"/>
            </a:xfrm>
            <a:prstGeom prst="rect">
              <a:avLst/>
            </a:prstGeom>
            <a:ln w="19050"/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cxnSp>
        <p:nvCxnSpPr>
          <p:cNvPr id="22" name="Прямая соединительная линия 21"/>
          <p:cNvCxnSpPr/>
          <p:nvPr/>
        </p:nvCxnSpPr>
        <p:spPr>
          <a:xfrm flipH="1">
            <a:off x="4563042" y="1628800"/>
            <a:ext cx="8958" cy="4896544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602" y="3722827"/>
            <a:ext cx="3631122" cy="3693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:types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object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– 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93645" y="3356992"/>
            <a:ext cx="793879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4932040" y="3713988"/>
            <a:ext cx="1224136" cy="792088"/>
            <a:chOff x="4932040" y="3713988"/>
            <a:chExt cx="1224136" cy="79208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2" name="Прямоугольник 31"/>
            <p:cNvSpPr/>
            <p:nvPr/>
          </p:nvSpPr>
          <p:spPr>
            <a:xfrm>
              <a:off x="4932040" y="3713988"/>
              <a:ext cx="1224136" cy="47269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err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</a:t>
              </a:r>
              <a:r>
                <a:rPr lang="en-US" sz="1400" dirty="0" err="1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bjectType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endParaRPr lang="ru-RU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932040" y="4186686"/>
              <a:ext cx="1224136" cy="3193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4" name="Стрелка вправо 33"/>
          <p:cNvSpPr/>
          <p:nvPr/>
        </p:nvSpPr>
        <p:spPr>
          <a:xfrm rot="10800000">
            <a:off x="6156175" y="3828967"/>
            <a:ext cx="1224136" cy="242737"/>
          </a:xfrm>
          <a:prstGeom prst="rightArrow">
            <a:avLst>
              <a:gd name="adj1" fmla="val 0"/>
              <a:gd name="adj2" fmla="val 50000"/>
            </a:avLst>
          </a:prstGeom>
          <a:ln w="19050"/>
          <a:effectLst>
            <a:glow rad="1143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47" name="Группа 46"/>
          <p:cNvGrpSpPr/>
          <p:nvPr/>
        </p:nvGrpSpPr>
        <p:grpSpPr>
          <a:xfrm>
            <a:off x="7380312" y="3713988"/>
            <a:ext cx="1224136" cy="792088"/>
            <a:chOff x="7380312" y="3713988"/>
            <a:chExt cx="1224136" cy="79208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35" name="Прямоугольник 34"/>
            <p:cNvSpPr/>
            <p:nvPr/>
          </p:nvSpPr>
          <p:spPr>
            <a:xfrm>
              <a:off x="7380312" y="3713988"/>
              <a:ext cx="1224136" cy="47269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err="1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objectType</a:t>
              </a:r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B</a:t>
              </a:r>
              <a:endParaRPr lang="ru-RU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80312" y="4186686"/>
              <a:ext cx="1224136" cy="3193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291574" y="3568939"/>
            <a:ext cx="9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subtype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02" y="5301208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(:functions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?a –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02602" y="4941168"/>
            <a:ext cx="793879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4908429" y="5244008"/>
            <a:ext cx="3672409" cy="993304"/>
            <a:chOff x="4908429" y="5244008"/>
            <a:chExt cx="3672409" cy="993304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4908429" y="5244008"/>
              <a:ext cx="3672409" cy="47269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err="1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objectType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endParaRPr lang="ru-RU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908429" y="5716706"/>
              <a:ext cx="3672409" cy="5206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 dirty="0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err="1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attributeType</a:t>
              </a:r>
              <a:r>
                <a:rPr lang="ru-RU" sz="1400" dirty="0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r>
                <a:rPr lang="en-US" sz="1400" dirty="0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 func1 </a:t>
              </a:r>
              <a:r>
                <a:rPr lang="en-US" sz="1400" dirty="0" smtClean="0"/>
                <a:t>: </a:t>
              </a:r>
              <a:r>
                <a:rPr 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9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Правила преобразования элементов </a:t>
            </a:r>
            <a:r>
              <a:rPr lang="en-US" sz="3600" dirty="0"/>
              <a:t>PDDL-</a:t>
            </a:r>
            <a:r>
              <a:rPr lang="ru-RU" sz="3600" dirty="0" smtClean="0"/>
              <a:t>описания </a:t>
            </a:r>
            <a:r>
              <a:rPr lang="ru-RU" sz="3600" dirty="0"/>
              <a:t>предметной области </a:t>
            </a:r>
            <a:r>
              <a:rPr lang="ru-RU" sz="3600" dirty="0" smtClean="0"/>
              <a:t>(2)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6</a:t>
            </a:fld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572000" y="1916832"/>
            <a:ext cx="0" cy="4536504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14255" y="4077072"/>
            <a:ext cx="8136904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255" y="2060848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(:predicates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pred1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?a –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pred2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?a –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?b –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926005" y="3122475"/>
            <a:ext cx="1224135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objectType</a:t>
            </a:r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</a:t>
            </a:r>
            <a:endParaRPr lang="ru-RU" sz="1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926005" y="3595173"/>
            <a:ext cx="1224135" cy="3154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14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rot="10800000" flipV="1">
            <a:off x="6150141" y="2704993"/>
            <a:ext cx="1883139" cy="884664"/>
          </a:xfrm>
          <a:prstGeom prst="bentConnector3">
            <a:avLst>
              <a:gd name="adj1" fmla="val 942"/>
            </a:avLst>
          </a:prstGeom>
          <a:ln w="15875">
            <a:tailEnd type="arrow" w="med" len="lg"/>
          </a:ln>
          <a:effectLst>
            <a:glow rad="1270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6709" y="3174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[*]</a:t>
            </a:r>
            <a:endParaRPr lang="ru-RU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77339" y="3237916"/>
            <a:ext cx="128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relationType</a:t>
            </a:r>
            <a:r>
              <a:rPr lang="ru-RU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50141" y="3583627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pred2</a:t>
            </a:r>
            <a:endParaRPr lang="ru-RU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915313" y="1916832"/>
            <a:ext cx="3168662" cy="47269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objectType</a:t>
            </a:r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ru-RU" sz="1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915313" y="2389531"/>
            <a:ext cx="3168662" cy="3154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attributeType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pred1</a:t>
            </a:r>
            <a:r>
              <a:rPr lang="en-US" sz="1400" dirty="0" smtClean="0"/>
              <a:t> : Boolean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4255" y="4653136"/>
            <a:ext cx="4044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(:action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:parameters (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?a – A 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?b - 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:precondition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:effect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915311" y="4293096"/>
            <a:ext cx="3168664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objectType</a:t>
            </a:r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ru-RU" sz="1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915311" y="4765794"/>
            <a:ext cx="3168664" cy="1753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915310" y="4941168"/>
            <a:ext cx="3168664" cy="360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action</a:t>
            </a:r>
            <a:r>
              <a:rPr lang="ru-RU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»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act1 (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 : B 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ru-RU" sz="1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Загнутый угол 50"/>
          <p:cNvSpPr/>
          <p:nvPr/>
        </p:nvSpPr>
        <p:spPr>
          <a:xfrm>
            <a:off x="4915311" y="5664564"/>
            <a:ext cx="1372702" cy="864096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pre</a:t>
            </a:r>
            <a:r>
              <a:rPr lang="ru-RU" sz="1400" dirty="0" smtClean="0"/>
              <a:t>»</a:t>
            </a:r>
            <a:endParaRPr lang="en-US" sz="1400" dirty="0" smtClean="0"/>
          </a:p>
          <a:p>
            <a:pPr algn="ctr"/>
            <a:r>
              <a:rPr lang="en-US" sz="1400" dirty="0" smtClean="0"/>
              <a:t>{?} act1</a:t>
            </a:r>
          </a:p>
          <a:p>
            <a:r>
              <a:rPr lang="en-US" sz="1400" dirty="0" smtClean="0"/>
              <a:t>{ OCL(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expr1</a:t>
            </a:r>
            <a:r>
              <a:rPr lang="en-US" sz="1400" dirty="0" smtClean="0"/>
              <a:t>) }</a:t>
            </a:r>
            <a:endParaRPr lang="ru-RU" sz="1400" dirty="0"/>
          </a:p>
        </p:txBody>
      </p:sp>
      <p:sp>
        <p:nvSpPr>
          <p:cNvPr id="52" name="Загнутый угол 51"/>
          <p:cNvSpPr/>
          <p:nvPr/>
        </p:nvSpPr>
        <p:spPr>
          <a:xfrm>
            <a:off x="6711272" y="5664564"/>
            <a:ext cx="1372702" cy="864096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post</a:t>
            </a:r>
            <a:r>
              <a:rPr lang="ru-RU" sz="1400" dirty="0" smtClean="0"/>
              <a:t>»</a:t>
            </a:r>
            <a:endParaRPr lang="en-US" sz="1400" dirty="0" smtClean="0"/>
          </a:p>
          <a:p>
            <a:pPr algn="ctr"/>
            <a:r>
              <a:rPr lang="en-US" sz="1400" dirty="0" smtClean="0"/>
              <a:t>{?} act1</a:t>
            </a:r>
          </a:p>
          <a:p>
            <a:r>
              <a:rPr lang="en-US" sz="1400" dirty="0" smtClean="0"/>
              <a:t>{ OCL(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expr2</a:t>
            </a:r>
            <a:r>
              <a:rPr lang="en-US" sz="1400" dirty="0" smtClean="0"/>
              <a:t>) }</a:t>
            </a:r>
            <a:endParaRPr lang="ru-RU" sz="1400" dirty="0"/>
          </a:p>
        </p:txBody>
      </p:sp>
      <p:cxnSp>
        <p:nvCxnSpPr>
          <p:cNvPr id="53" name="Прямая со стрелкой 52"/>
          <p:cNvCxnSpPr>
            <a:stCxn id="51" idx="0"/>
          </p:cNvCxnSpPr>
          <p:nvPr/>
        </p:nvCxnSpPr>
        <p:spPr>
          <a:xfrm flipV="1">
            <a:off x="5601662" y="5301209"/>
            <a:ext cx="0" cy="363355"/>
          </a:xfrm>
          <a:prstGeom prst="straightConnector1">
            <a:avLst/>
          </a:prstGeom>
          <a:ln w="15875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0"/>
          </p:cNvCxnSpPr>
          <p:nvPr/>
        </p:nvCxnSpPr>
        <p:spPr>
          <a:xfrm flipV="1">
            <a:off x="7397623" y="5301208"/>
            <a:ext cx="0" cy="363356"/>
          </a:xfrm>
          <a:prstGeom prst="straightConnector1">
            <a:avLst/>
          </a:prstGeom>
          <a:ln w="15875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/>
          <p:cNvGrpSpPr/>
          <p:nvPr/>
        </p:nvGrpSpPr>
        <p:grpSpPr>
          <a:xfrm>
            <a:off x="4794850" y="3162693"/>
            <a:ext cx="4097630" cy="2174375"/>
            <a:chOff x="4794850" y="3162693"/>
            <a:chExt cx="4097630" cy="2174375"/>
          </a:xfrm>
          <a:effectLst>
            <a:glow rad="88900">
              <a:srgbClr val="002060">
                <a:alpha val="44000"/>
              </a:srgbClr>
            </a:glow>
          </a:effectLst>
        </p:grpSpPr>
        <p:sp>
          <p:nvSpPr>
            <p:cNvPr id="59" name="Прямоугольник 58"/>
            <p:cNvSpPr/>
            <p:nvPr/>
          </p:nvSpPr>
          <p:spPr>
            <a:xfrm>
              <a:off x="4794850" y="3666749"/>
              <a:ext cx="4097630" cy="167031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4794851" y="3162693"/>
              <a:ext cx="1128221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139700">
                      <a:srgbClr val="002060">
                        <a:alpha val="35000"/>
                      </a:srgbClr>
                    </a:glow>
                  </a:effectLst>
                </a:rPr>
                <a:t>«</a:t>
              </a:r>
              <a:r>
                <a:rPr lang="en-US" sz="1400" dirty="0" err="1" smtClean="0">
                  <a:effectLst>
                    <a:glow rad="139700">
                      <a:srgbClr val="002060">
                        <a:alpha val="35000"/>
                      </a:srgbClr>
                    </a:glow>
                  </a:effectLst>
                </a:rPr>
                <a:t>init</a:t>
              </a:r>
              <a:r>
                <a:rPr lang="ru-RU" sz="1400" dirty="0" smtClean="0">
                  <a:effectLst>
                    <a:glow rad="139700">
                      <a:srgbClr val="002060">
                        <a:alpha val="35000"/>
                      </a:srgb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139700">
                    <a:srgbClr val="002060">
                      <a:alpha val="35000"/>
                    </a:srgbClr>
                  </a:glow>
                </a:effectLst>
              </a:endParaRPr>
            </a:p>
            <a:p>
              <a:pPr algn="ctr"/>
              <a:r>
                <a:rPr lang="en-US" sz="1400" dirty="0" err="1" smtClean="0">
                  <a:effectLst>
                    <a:glow rad="139700">
                      <a:srgbClr val="002060">
                        <a:alpha val="35000"/>
                      </a:srgbClr>
                    </a:glow>
                  </a:effectLst>
                </a:rPr>
                <a:t>Init</a:t>
              </a:r>
              <a:endParaRPr lang="ru-RU" sz="1400" dirty="0">
                <a:effectLst>
                  <a:glow rad="139700">
                    <a:srgbClr val="002060">
                      <a:alpha val="35000"/>
                    </a:srgbClr>
                  </a:glow>
                </a:effectLst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Правила преобразования элементов </a:t>
            </a:r>
            <a:r>
              <a:rPr lang="en-US" sz="3600" dirty="0"/>
              <a:t>PDDL-</a:t>
            </a:r>
            <a:r>
              <a:rPr lang="ru-RU" sz="3600" dirty="0" smtClean="0"/>
              <a:t>описани</a:t>
            </a:r>
            <a:r>
              <a:rPr lang="ru-RU" sz="3600" dirty="0"/>
              <a:t>я</a:t>
            </a:r>
            <a:r>
              <a:rPr lang="ru-RU" sz="3600" dirty="0" smtClean="0"/>
              <a:t> условия задачи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7</a:t>
            </a:fld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572000" y="1916832"/>
            <a:ext cx="0" cy="4536504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3303123"/>
            <a:ext cx="34932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(:objects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a1 – 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b1 – 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 err="1" smtClean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effectLst>
                <a:glow rad="228600">
                  <a:srgbClr val="002060">
                    <a:alpha val="4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(= (func1 a1) </a:t>
            </a:r>
            <a:r>
              <a:rPr lang="en-US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(pred1 a1)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(pred2 a1 b1)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:goal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18791" y="2996952"/>
            <a:ext cx="806346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4789442" y="1982452"/>
            <a:ext cx="1375693" cy="821704"/>
            <a:chOff x="4789442" y="1982452"/>
            <a:chExt cx="1375693" cy="821704"/>
          </a:xfrm>
          <a:effectLst>
            <a:glow rad="1270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38" name="Прямоугольник 37"/>
            <p:cNvSpPr/>
            <p:nvPr/>
          </p:nvSpPr>
          <p:spPr>
            <a:xfrm>
              <a:off x="4789442" y="1982452"/>
              <a:ext cx="1128221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problem</a:t>
              </a:r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 err="1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ProbName</a:t>
              </a:r>
              <a:endParaRPr lang="ru-RU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789443" y="2469173"/>
              <a:ext cx="1375692" cy="33498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24016" y="171851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omainImport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4" name="Прямая со стрелкой 43"/>
          <p:cNvCxnSpPr>
            <a:stCxn id="38" idx="3"/>
            <a:endCxn id="46" idx="1"/>
          </p:cNvCxnSpPr>
          <p:nvPr/>
        </p:nvCxnSpPr>
        <p:spPr>
          <a:xfrm>
            <a:off x="5917663" y="2234480"/>
            <a:ext cx="1234890" cy="0"/>
          </a:xfrm>
          <a:prstGeom prst="straightConnector1">
            <a:avLst/>
          </a:prstGeom>
          <a:ln w="15875">
            <a:prstDash val="dash"/>
            <a:tailEnd type="arrow" w="lg" len="lg"/>
          </a:ln>
          <a:effectLst>
            <a:glow rad="1270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52" y="1916832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ProbName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(:domain </a:t>
            </a:r>
            <a:r>
              <a:rPr lang="en-US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DomName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5" name="Группа 64"/>
          <p:cNvGrpSpPr/>
          <p:nvPr/>
        </p:nvGrpSpPr>
        <p:grpSpPr>
          <a:xfrm>
            <a:off x="7152553" y="1982452"/>
            <a:ext cx="1429703" cy="821704"/>
            <a:chOff x="7152553" y="1982452"/>
            <a:chExt cx="1429703" cy="821704"/>
          </a:xfrm>
          <a:effectLst>
            <a:glow rad="1270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6" name="Прямоугольник 45"/>
            <p:cNvSpPr/>
            <p:nvPr/>
          </p:nvSpPr>
          <p:spPr>
            <a:xfrm>
              <a:off x="7152553" y="1982452"/>
              <a:ext cx="1172325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d</a:t>
              </a:r>
              <a:r>
                <a:rPr lang="en-US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omain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 err="1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DomName</a:t>
              </a:r>
              <a:endParaRPr lang="ru-RU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7152553" y="2469173"/>
              <a:ext cx="1429703" cy="33498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4924623" y="3789040"/>
            <a:ext cx="1798783" cy="1008112"/>
            <a:chOff x="4924623" y="3789040"/>
            <a:chExt cx="1798783" cy="1008112"/>
          </a:xfrm>
          <a:effectLst>
            <a:glow rad="1270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8" name="Прямоугольник 47"/>
            <p:cNvSpPr/>
            <p:nvPr/>
          </p:nvSpPr>
          <p:spPr>
            <a:xfrm>
              <a:off x="4924625" y="3789040"/>
              <a:ext cx="1798781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object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u="sng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a1 : A</a:t>
              </a:r>
              <a:endParaRPr lang="ru-RU" sz="1400" u="sng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924623" y="4293096"/>
              <a:ext cx="1798783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func1 : Integer = </a:t>
              </a:r>
              <a:r>
                <a:rPr lang="en-US" sz="1400" dirty="0" err="1" smtClean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num</a:t>
              </a:r>
              <a:endPara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  <a:p>
              <a:r>
                <a:rPr lang="en-US" sz="1400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pred1: Boolean = true</a:t>
              </a:r>
              <a:endParaRPr lang="ru-RU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6952875" y="3789040"/>
            <a:ext cx="1750704" cy="1008112"/>
            <a:chOff x="6952875" y="3789040"/>
            <a:chExt cx="1750704" cy="1008112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0" name="Прямоугольник 49"/>
            <p:cNvSpPr/>
            <p:nvPr/>
          </p:nvSpPr>
          <p:spPr>
            <a:xfrm>
              <a:off x="6952875" y="3789040"/>
              <a:ext cx="1750704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object</a:t>
              </a:r>
              <a:r>
                <a:rPr lang="ru-RU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u="sng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b1 : B</a:t>
              </a:r>
              <a:endParaRPr lang="ru-RU" sz="14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6952876" y="4293096"/>
              <a:ext cx="1750703" cy="5040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400" dirty="0"/>
            </a:p>
          </p:txBody>
        </p:sp>
      </p:grpSp>
      <p:sp>
        <p:nvSpPr>
          <p:cNvPr id="52" name="Загнутый угол 51"/>
          <p:cNvSpPr/>
          <p:nvPr/>
        </p:nvSpPr>
        <p:spPr>
          <a:xfrm>
            <a:off x="4794851" y="5589240"/>
            <a:ext cx="1372702" cy="864096"/>
          </a:xfrm>
          <a:prstGeom prst="foldedCorner">
            <a:avLst>
              <a:gd name="adj" fmla="val 26849"/>
            </a:avLst>
          </a:prstGeom>
          <a:ln w="19050"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goal</a:t>
            </a:r>
            <a:r>
              <a:rPr lang="ru-RU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{?} Goal</a:t>
            </a:r>
          </a:p>
          <a:p>
            <a:r>
              <a:rPr lang="en-US" sz="1400" dirty="0" smtClean="0"/>
              <a:t>{ OCL(</a:t>
            </a:r>
            <a:r>
              <a:rPr lang="en-US" sz="1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expr</a:t>
            </a:r>
            <a:r>
              <a:rPr lang="en-US" sz="1400" dirty="0" smtClean="0"/>
              <a:t>) }</a:t>
            </a:r>
            <a:endParaRPr lang="ru-RU" sz="1400" dirty="0"/>
          </a:p>
        </p:txBody>
      </p:sp>
      <p:cxnSp>
        <p:nvCxnSpPr>
          <p:cNvPr id="54" name="Прямая со стрелкой 36"/>
          <p:cNvCxnSpPr>
            <a:stCxn id="49" idx="2"/>
            <a:endCxn id="51" idx="2"/>
          </p:cNvCxnSpPr>
          <p:nvPr/>
        </p:nvCxnSpPr>
        <p:spPr>
          <a:xfrm rot="16200000" flipH="1">
            <a:off x="6826121" y="3795045"/>
            <a:ext cx="12700" cy="2004213"/>
          </a:xfrm>
          <a:prstGeom prst="bentConnector3">
            <a:avLst>
              <a:gd name="adj1" fmla="val 1800000"/>
            </a:avLst>
          </a:prstGeom>
          <a:ln w="15875">
            <a:tailEnd type="arrow" w="med" len="lg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01188" y="4998514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pred2</a:t>
            </a:r>
            <a:endParaRPr lang="ru-RU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467544" y="5460609"/>
            <a:ext cx="806346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9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применения правил преобразования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4544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(domain Lifts)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(:types </a:t>
            </a:r>
          </a:p>
          <a:p>
            <a:r>
              <a:rPr lang="en-US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Elevator Passenger Floor – object)</a:t>
            </a:r>
          </a:p>
          <a:p>
            <a:endParaRPr lang="en-US" sz="14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(:predicates </a:t>
            </a:r>
          </a:p>
          <a:p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liftAt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Elevator ?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Floor)</a:t>
            </a:r>
          </a:p>
          <a:p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(inside ?p – Passenger ?e - Elevator))</a:t>
            </a:r>
          </a:p>
          <a:p>
            <a:endParaRPr lang="en-US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(:functions </a:t>
            </a:r>
          </a:p>
          <a:p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(capacity ?</a:t>
            </a:r>
            <a:r>
              <a:rPr lang="en-US" sz="1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– Elevator))</a:t>
            </a:r>
          </a:p>
          <a:p>
            <a:endParaRPr lang="en-US" sz="1400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(:action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board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:parameters (?p – Passenger 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?e - Elevator ?f – Floor)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:precondition </a:t>
            </a:r>
            <a:r>
              <a:rPr lang="en-US" sz="1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:effect 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sz="14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714955" y="1772816"/>
            <a:ext cx="0" cy="4824536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209757" y="4336542"/>
            <a:ext cx="3249870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bjectType</a:t>
            </a:r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Passenger</a:t>
            </a:r>
            <a:endParaRPr lang="ru-RU" sz="1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09757" y="4809240"/>
            <a:ext cx="3249870" cy="1596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61" name="Группа 60"/>
          <p:cNvGrpSpPr/>
          <p:nvPr/>
        </p:nvGrpSpPr>
        <p:grpSpPr>
          <a:xfrm>
            <a:off x="7107571" y="3403541"/>
            <a:ext cx="1352056" cy="792088"/>
            <a:chOff x="7095690" y="4179983"/>
            <a:chExt cx="1224136" cy="792088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095690" y="4179983"/>
              <a:ext cx="1224136" cy="47269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«</a:t>
              </a:r>
              <a:r>
                <a:rPr lang="en-US" sz="1400" dirty="0" err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o</a:t>
              </a:r>
              <a:r>
                <a:rPr lang="en-US" sz="1400" dirty="0" err="1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bjectType</a:t>
              </a:r>
              <a:r>
                <a:rPr lang="ru-RU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»</a:t>
              </a:r>
              <a:endPara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1400" dirty="0" smtClean="0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Floor</a:t>
              </a:r>
              <a:endParaRPr lang="ru-RU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095690" y="4652681"/>
              <a:ext cx="1224136" cy="31939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15" name="Прямая со стрелкой 14"/>
          <p:cNvCxnSpPr>
            <a:endCxn id="12" idx="0"/>
          </p:cNvCxnSpPr>
          <p:nvPr/>
        </p:nvCxnSpPr>
        <p:spPr>
          <a:xfrm>
            <a:off x="7783599" y="2607111"/>
            <a:ext cx="0" cy="796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6016" y="3317937"/>
            <a:ext cx="128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relationType</a:t>
            </a:r>
            <a:r>
              <a:rPr lang="ru-RU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0204" y="3051318"/>
            <a:ext cx="5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liftAt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0857" y="30454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[*]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6167777" y="2607110"/>
            <a:ext cx="7726" cy="1729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51619" y="2737670"/>
            <a:ext cx="128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relationType</a:t>
            </a:r>
            <a:r>
              <a:rPr lang="ru-RU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7777" y="260711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inside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4339" y="260711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[*]</a:t>
            </a:r>
            <a:endParaRPr lang="ru-RU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09757" y="1663462"/>
            <a:ext cx="3249870" cy="4726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bjectType</a:t>
            </a:r>
            <a:r>
              <a:rPr lang="ru-RU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»</a:t>
            </a:r>
            <a:endParaRPr lang="en-US" sz="14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Elevator</a:t>
            </a:r>
            <a:endParaRPr lang="ru-RU" sz="1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09757" y="2136160"/>
            <a:ext cx="3249870" cy="4709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attributeType</a:t>
            </a:r>
            <a:r>
              <a:rPr lang="ru-RU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»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capacity: </a:t>
            </a:r>
            <a:r>
              <a:rPr 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Integer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5209757" y="4968935"/>
            <a:ext cx="3249870" cy="4709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action</a:t>
            </a:r>
            <a:r>
              <a:rPr lang="ru-RU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»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board(p: Passenger, e: Elevator…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0" name="Загнутый угол 69"/>
          <p:cNvSpPr/>
          <p:nvPr/>
        </p:nvSpPr>
        <p:spPr>
          <a:xfrm>
            <a:off x="5209757" y="5589240"/>
            <a:ext cx="1372702" cy="864096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pre</a:t>
            </a:r>
            <a:r>
              <a:rPr lang="ru-RU" sz="1400" dirty="0" smtClean="0"/>
              <a:t>»</a:t>
            </a:r>
            <a:endParaRPr lang="en-US" sz="1400" dirty="0" smtClean="0"/>
          </a:p>
          <a:p>
            <a:pPr algn="ctr"/>
            <a:r>
              <a:rPr lang="en-US" sz="1400" dirty="0" smtClean="0"/>
              <a:t>{?} board</a:t>
            </a:r>
          </a:p>
          <a:p>
            <a:r>
              <a:rPr lang="en-US" sz="1400" dirty="0" smtClean="0"/>
              <a:t>{ OCL(</a:t>
            </a:r>
            <a:r>
              <a:rPr lang="en-US" sz="1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expr1</a:t>
            </a:r>
            <a:r>
              <a:rPr lang="en-US" sz="1400" dirty="0" smtClean="0"/>
              <a:t>) }</a:t>
            </a:r>
            <a:endParaRPr lang="ru-RU" sz="1400" dirty="0"/>
          </a:p>
        </p:txBody>
      </p:sp>
      <p:sp>
        <p:nvSpPr>
          <p:cNvPr id="71" name="Загнутый угол 70"/>
          <p:cNvSpPr/>
          <p:nvPr/>
        </p:nvSpPr>
        <p:spPr>
          <a:xfrm>
            <a:off x="7086925" y="5589240"/>
            <a:ext cx="1372702" cy="864096"/>
          </a:xfrm>
          <a:prstGeom prst="foldedCorner">
            <a:avLst>
              <a:gd name="adj" fmla="val 2684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/>
              <a:t>«</a:t>
            </a:r>
            <a:r>
              <a:rPr lang="en-US" sz="1400" dirty="0" smtClean="0"/>
              <a:t>post</a:t>
            </a:r>
            <a:r>
              <a:rPr lang="ru-RU" sz="1400" dirty="0" smtClean="0"/>
              <a:t>»</a:t>
            </a:r>
            <a:endParaRPr lang="en-US" sz="1400" dirty="0" smtClean="0"/>
          </a:p>
          <a:p>
            <a:pPr algn="ctr"/>
            <a:r>
              <a:rPr lang="en-US" sz="1400" dirty="0" smtClean="0"/>
              <a:t>{?} board</a:t>
            </a:r>
          </a:p>
          <a:p>
            <a:r>
              <a:rPr lang="en-US" sz="1400" dirty="0" smtClean="0"/>
              <a:t>{ OCL(</a:t>
            </a:r>
            <a:r>
              <a:rPr lang="en-US" sz="1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expr2</a:t>
            </a:r>
            <a:r>
              <a:rPr lang="en-US" sz="1400" dirty="0" smtClean="0"/>
              <a:t>)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92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Правила преобразования элементов </a:t>
            </a:r>
            <a:r>
              <a:rPr lang="en-US" sz="2800" dirty="0" smtClean="0"/>
              <a:t>PDDL-</a:t>
            </a:r>
            <a:r>
              <a:rPr lang="ru-RU" sz="2800" dirty="0" smtClean="0"/>
              <a:t>описаний действий и целей в ограничения на </a:t>
            </a:r>
            <a:r>
              <a:rPr lang="en-US" sz="2800" dirty="0" smtClean="0"/>
              <a:t>OCL </a:t>
            </a:r>
            <a:r>
              <a:rPr lang="ru-RU" sz="2800" dirty="0" smtClean="0"/>
              <a:t>(1)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082" y="5373216"/>
            <a:ext cx="7784318" cy="9983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Из-за наличия двух типов выражений имеются особенности при трансляции </a:t>
            </a:r>
            <a:r>
              <a:rPr lang="ru-RU" sz="2400" dirty="0" err="1" smtClean="0"/>
              <a:t>флюент</a:t>
            </a:r>
            <a:r>
              <a:rPr lang="ru-RU" sz="2400" dirty="0" smtClean="0"/>
              <a:t> и бинарных предикатов.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OCL – </a:t>
            </a:r>
            <a:r>
              <a:rPr lang="ru-RU" sz="2400" dirty="0" smtClean="0"/>
              <a:t>предусловия и постусловия – только логические выражения.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EE33-9024-4188-9F4E-4998E9ABB2DC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388083" y="1556792"/>
            <a:ext cx="7622733" cy="1815057"/>
            <a:chOff x="388082" y="3372677"/>
            <a:chExt cx="7622733" cy="1815057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1180170" y="3851271"/>
              <a:ext cx="6830645" cy="1336463"/>
              <a:chOff x="1187623" y="2395426"/>
              <a:chExt cx="6830645" cy="133646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87623" y="2395427"/>
                <a:ext cx="21595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e1 …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 e1 …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(not e)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b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(not (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endPara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31380" y="2395426"/>
                <a:ext cx="40868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e1’ and … and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e1’ or … or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ot e’</a:t>
                </a:r>
                <a:r>
                  <a:rPr lang="ru-RU" sz="1600" dirty="0" smtClean="0">
                    <a:cs typeface="Courier New" panose="02070309020205020404" pitchFamily="49" charset="0"/>
                  </a:rPr>
                  <a:t>, если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sz="1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1600" dirty="0" smtClean="0">
                    <a:cs typeface="Courier New" panose="02070309020205020404" pitchFamily="49" charset="0"/>
                  </a:rPr>
                  <a:t>не атом и не выражение  </a:t>
                </a:r>
                <a:r>
                  <a:rPr lang="en-US" sz="1600" dirty="0" smtClean="0">
                    <a:cs typeface="Courier New" panose="02070309020205020404" pitchFamily="49" charset="0"/>
                  </a:rPr>
                  <a:t>‘=‘</a:t>
                </a:r>
              </a:p>
              <a:p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obj.pred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</a:t>
                </a:r>
              </a:p>
              <a:p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obj.pred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false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31306" y="2408450"/>
                <a:ext cx="3080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88082" y="3372677"/>
              <a:ext cx="6171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Трансляция основных элементов выражений:</a:t>
              </a:r>
              <a:endParaRPr lang="ru-RU" sz="2400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467544" y="3429000"/>
            <a:ext cx="80723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описании действий и целей используются логические и вычисляющие выражения </a:t>
            </a:r>
            <a:r>
              <a:rPr lang="en-US" sz="2400" dirty="0" smtClean="0"/>
              <a:t>PDDL: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предусловиях действий и в условиях достижения цели задачи планирования</a:t>
            </a:r>
            <a:r>
              <a:rPr lang="en-US" sz="2000" dirty="0" smtClean="0"/>
              <a:t>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i="1" dirty="0" smtClean="0"/>
              <a:t>логические </a:t>
            </a:r>
            <a:r>
              <a:rPr lang="en-US" sz="2000" dirty="0" smtClean="0"/>
              <a:t>(</a:t>
            </a:r>
            <a:r>
              <a:rPr lang="ru-RU" sz="2000" dirty="0" smtClean="0"/>
              <a:t>результат – </a:t>
            </a:r>
            <a:r>
              <a:rPr lang="ru-RU" sz="2000" i="1" dirty="0" smtClean="0"/>
              <a:t>истина</a:t>
            </a:r>
            <a:r>
              <a:rPr lang="ru-RU" sz="2000" dirty="0" smtClean="0"/>
              <a:t> или </a:t>
            </a:r>
            <a:r>
              <a:rPr lang="ru-RU" sz="2000" i="1" dirty="0" smtClean="0"/>
              <a:t>ложь</a:t>
            </a:r>
            <a:r>
              <a:rPr lang="ru-RU" sz="2000" dirty="0" smtClean="0"/>
              <a:t>)</a:t>
            </a:r>
            <a:endParaRPr lang="ru-RU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эффектах действий – </a:t>
            </a:r>
            <a:r>
              <a:rPr lang="ru-RU" sz="2000" i="1" dirty="0" smtClean="0"/>
              <a:t>вычисляющие </a:t>
            </a:r>
            <a:r>
              <a:rPr lang="ru-RU" sz="2000" dirty="0" smtClean="0"/>
              <a:t>(результат – новое состояние)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041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3143</Words>
  <Application>Microsoft Office PowerPoint</Application>
  <PresentationFormat>Экран (4:3)</PresentationFormat>
  <Paragraphs>520</Paragraphs>
  <Slides>22</Slides>
  <Notes>17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Дипломная работа  Генерация моделей на унифицированном языке моделирования по описаниям предметных областей  и задач планирования</vt:lpstr>
      <vt:lpstr>Нотации, используемые для представления знаний</vt:lpstr>
      <vt:lpstr>Постановка задачи дипломной работы</vt:lpstr>
      <vt:lpstr>Структура PDDL-описаний </vt:lpstr>
      <vt:lpstr>Правила преобразования элементов PDDL-описания предметной области (1)</vt:lpstr>
      <vt:lpstr>Правила преобразования элементов PDDL-описания предметной области (2)</vt:lpstr>
      <vt:lpstr>Правила преобразования элементов PDDL-описания условия задачи</vt:lpstr>
      <vt:lpstr>Пример применения правил преобразования</vt:lpstr>
      <vt:lpstr>Правила преобразования элементов PDDL-описаний действий и целей в ограничения на OCL (1)</vt:lpstr>
      <vt:lpstr>Правила преобразования элементов PDDL-описаний действий и целей в ограничения на OCL (2)</vt:lpstr>
      <vt:lpstr>Правила преобразования элементов PDDL-описаний действий и целей в ограничения на OCL (3). Пример</vt:lpstr>
      <vt:lpstr>Пополнение моделей сведениями, не заданными явно в описаниях</vt:lpstr>
      <vt:lpstr>Анализ описаний действий. Пример</vt:lpstr>
      <vt:lpstr>Результат пополнения UML-модели. Пример</vt:lpstr>
      <vt:lpstr>Схема генератора</vt:lpstr>
      <vt:lpstr>Процесс генерации модели</vt:lpstr>
      <vt:lpstr>Результаты работы</vt:lpstr>
      <vt:lpstr>Анализ описаний действий. Пример (2)</vt:lpstr>
      <vt:lpstr>Внутреннее представление знаний в PDDL4J</vt:lpstr>
      <vt:lpstr>Ядро генератора</vt:lpstr>
      <vt:lpstr>Требования к преобразованию</vt:lpstr>
      <vt:lpstr>Пользовательский интерфейс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Eliseev Vladislav</dc:creator>
  <cp:lastModifiedBy>Eliseev Vladislav</cp:lastModifiedBy>
  <cp:revision>126</cp:revision>
  <dcterms:created xsi:type="dcterms:W3CDTF">2014-06-01T13:20:23Z</dcterms:created>
  <dcterms:modified xsi:type="dcterms:W3CDTF">2014-06-04T15:20:21Z</dcterms:modified>
</cp:coreProperties>
</file>