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425" autoAdjust="0"/>
  </p:normalViewPr>
  <p:slideViewPr>
    <p:cSldViewPr>
      <p:cViewPr varScale="1">
        <p:scale>
          <a:sx n="130" d="100"/>
          <a:sy n="130" d="100"/>
        </p:scale>
        <p:origin x="-568" y="-104"/>
      </p:cViewPr>
      <p:guideLst>
        <p:guide orient="horz" pos="2160"/>
        <p:guide pos="2880"/>
      </p:guideLst>
    </p:cSldViewPr>
  </p:slideViewPr>
  <p:outlineViewPr>
    <p:cViewPr>
      <p:scale>
        <a:sx n="33" d="100"/>
        <a:sy n="33" d="100"/>
      </p:scale>
      <p:origin x="0" y="369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1AA126-DCC7-419F-ACC4-387D88681630}"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2614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AA126-DCC7-419F-ACC4-387D88681630}"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273142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AA126-DCC7-419F-ACC4-387D88681630}"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174183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AA126-DCC7-419F-ACC4-387D88681630}"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208458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AA126-DCC7-419F-ACC4-387D88681630}" type="datetimeFigureOut">
              <a:rPr lang="en-US" smtClean="0"/>
              <a:t>3/26/15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119958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1AA126-DCC7-419F-ACC4-387D88681630}"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316750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1AA126-DCC7-419F-ACC4-387D88681630}" type="datetimeFigureOut">
              <a:rPr lang="en-US" smtClean="0"/>
              <a:t>3/26/15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112575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1AA126-DCC7-419F-ACC4-387D88681630}" type="datetimeFigureOut">
              <a:rPr lang="en-US" smtClean="0"/>
              <a:t>3/26/15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133036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AA126-DCC7-419F-ACC4-387D88681630}" type="datetimeFigureOut">
              <a:rPr lang="en-US" smtClean="0"/>
              <a:t>3/26/15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311418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AA126-DCC7-419F-ACC4-387D88681630}"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427904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1AA126-DCC7-419F-ACC4-387D88681630}" type="datetimeFigureOut">
              <a:rPr lang="en-US" smtClean="0"/>
              <a:t>3/26/15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DC068-DB7D-4F7A-B6AA-7EB3881096A2}" type="slidenum">
              <a:rPr lang="en-US" smtClean="0"/>
              <a:t>‹#›</a:t>
            </a:fld>
            <a:endParaRPr lang="en-US"/>
          </a:p>
        </p:txBody>
      </p:sp>
    </p:spTree>
    <p:extLst>
      <p:ext uri="{BB962C8B-B14F-4D97-AF65-F5344CB8AC3E}">
        <p14:creationId xmlns:p14="http://schemas.microsoft.com/office/powerpoint/2010/main" val="12190082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AA126-DCC7-419F-ACC4-387D88681630}" type="datetimeFigureOut">
              <a:rPr lang="en-US" smtClean="0"/>
              <a:t>3/26/15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DC068-DB7D-4F7A-B6AA-7EB3881096A2}" type="slidenum">
              <a:rPr lang="en-US" smtClean="0"/>
              <a:t>‹#›</a:t>
            </a:fld>
            <a:endParaRPr lang="en-US"/>
          </a:p>
        </p:txBody>
      </p:sp>
    </p:spTree>
    <p:extLst>
      <p:ext uri="{BB962C8B-B14F-4D97-AF65-F5344CB8AC3E}">
        <p14:creationId xmlns:p14="http://schemas.microsoft.com/office/powerpoint/2010/main" val="944607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Distributed_revision_control" TargetMode="External"/><Relationship Id="rId4" Type="http://schemas.openxmlformats.org/officeDocument/2006/relationships/hyperlink" Target="http://en.wikipedia.org/wiki/Source_code_management" TargetMode="External"/><Relationship Id="rId5" Type="http://schemas.openxmlformats.org/officeDocument/2006/relationships/hyperlink" Target="http://en.wikipedia.org/wiki/Command-line" TargetMode="External"/><Relationship Id="rId6" Type="http://schemas.openxmlformats.org/officeDocument/2006/relationships/hyperlink" Target="http://en.wikipedia.org/wiki/Web_application" TargetMode="External"/><Relationship Id="rId7" Type="http://schemas.openxmlformats.org/officeDocument/2006/relationships/hyperlink" Target="http://en.wikipedia.org/wiki/Access_control" TargetMode="External"/><Relationship Id="rId8" Type="http://schemas.openxmlformats.org/officeDocument/2006/relationships/hyperlink" Target="http://en.wikipedia.org/wiki/Wiki" TargetMode="External"/><Relationship Id="rId9" Type="http://schemas.openxmlformats.org/officeDocument/2006/relationships/hyperlink" Target="http://en.wikipedia.org/wiki/Task_management" TargetMode="External"/><Relationship Id="rId10" Type="http://schemas.openxmlformats.org/officeDocument/2006/relationships/hyperlink" Target="http://en.wikipedia.org/wiki/Bug_tracking_system" TargetMode="External"/><Relationship Id="rId11" Type="http://schemas.openxmlformats.org/officeDocument/2006/relationships/hyperlink" Target="http://en.wikipedia.org/wiki/Software_feature" TargetMode="External"/><Relationship Id="rId1" Type="http://schemas.openxmlformats.org/officeDocument/2006/relationships/slideLayout" Target="../slideLayouts/slideLayout1.xml"/><Relationship Id="rId2" Type="http://schemas.openxmlformats.org/officeDocument/2006/relationships/hyperlink" Target="http://en.wikipedia.org/wiki/Git_(softwar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about.gitlab.com" TargetMode="External"/><Relationship Id="rId4" Type="http://schemas.openxmlformats.org/officeDocument/2006/relationships/hyperlink" Target="https://bitbucket.org/features" TargetMode="External"/><Relationship Id="rId5" Type="http://schemas.openxmlformats.org/officeDocument/2006/relationships/hyperlink" Target="http://www.visualstudio.com" TargetMode="External"/><Relationship Id="rId1" Type="http://schemas.openxmlformats.org/officeDocument/2006/relationships/slideLayout" Target="../slideLayouts/slideLayout2.xml"/><Relationship Id="rId2" Type="http://schemas.openxmlformats.org/officeDocument/2006/relationships/hyperlink" Target="http://help.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is </a:t>
            </a:r>
            <a:r>
              <a:rPr lang="en-US" dirty="0" err="1" smtClean="0"/>
              <a:t>Github</a:t>
            </a:r>
            <a:r>
              <a:rPr lang="en-US" dirty="0" smtClean="0"/>
              <a:t>?</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From Wikipedia: “GitHub</a:t>
            </a:r>
            <a:r>
              <a:rPr lang="en-US" dirty="0"/>
              <a:t> is a web-based </a:t>
            </a:r>
            <a:r>
              <a:rPr lang="en-US" dirty="0">
                <a:hlinkClick r:id="rId2" tooltip="Git (software)"/>
              </a:rPr>
              <a:t>Git</a:t>
            </a:r>
            <a:r>
              <a:rPr lang="en-US" dirty="0"/>
              <a:t> repository hosting service, which offers all of the </a:t>
            </a:r>
            <a:r>
              <a:rPr lang="en-US" dirty="0">
                <a:hlinkClick r:id="rId3" tooltip="Distributed revision control"/>
              </a:rPr>
              <a:t>distributed revision control</a:t>
            </a:r>
            <a:r>
              <a:rPr lang="en-US" dirty="0"/>
              <a:t> and </a:t>
            </a:r>
            <a:r>
              <a:rPr lang="en-US" dirty="0">
                <a:hlinkClick r:id="rId4" tooltip="Source code management"/>
              </a:rPr>
              <a:t>source code management</a:t>
            </a:r>
            <a:r>
              <a:rPr lang="en-US" dirty="0"/>
              <a:t> (SCM) functionality of Git as well as adding its own features. Unlike Git, which is strictly a </a:t>
            </a:r>
            <a:r>
              <a:rPr lang="en-US" dirty="0">
                <a:hlinkClick r:id="rId5" tooltip="Command-line"/>
              </a:rPr>
              <a:t>command-line</a:t>
            </a:r>
            <a:r>
              <a:rPr lang="en-US" dirty="0"/>
              <a:t> tool, GitHub provides a </a:t>
            </a:r>
            <a:r>
              <a:rPr lang="en-US" dirty="0">
                <a:hlinkClick r:id="rId6" tooltip="Web application"/>
              </a:rPr>
              <a:t>web-based graphical interface</a:t>
            </a:r>
            <a:r>
              <a:rPr lang="en-US" dirty="0"/>
              <a:t> and desktop as well as mobile integration. It also provides </a:t>
            </a:r>
            <a:r>
              <a:rPr lang="en-US" dirty="0">
                <a:hlinkClick r:id="rId7" tooltip="Access control"/>
              </a:rPr>
              <a:t>access control</a:t>
            </a:r>
            <a:r>
              <a:rPr lang="en-US" dirty="0"/>
              <a:t> and several collaboration features such as </a:t>
            </a:r>
            <a:r>
              <a:rPr lang="en-US" dirty="0">
                <a:hlinkClick r:id="rId8" tooltip="Wiki"/>
              </a:rPr>
              <a:t>wikis</a:t>
            </a:r>
            <a:r>
              <a:rPr lang="en-US" dirty="0"/>
              <a:t>, </a:t>
            </a:r>
            <a:r>
              <a:rPr lang="en-US" dirty="0">
                <a:hlinkClick r:id="rId9" tooltip="Task management"/>
              </a:rPr>
              <a:t>task management</a:t>
            </a:r>
            <a:r>
              <a:rPr lang="en-US" dirty="0"/>
              <a:t>, and </a:t>
            </a:r>
            <a:r>
              <a:rPr lang="en-US" dirty="0">
                <a:hlinkClick r:id="rId10" tooltip="Bug tracking system"/>
              </a:rPr>
              <a:t>bug tracking</a:t>
            </a:r>
            <a:r>
              <a:rPr lang="en-US" dirty="0"/>
              <a:t> and </a:t>
            </a:r>
            <a:r>
              <a:rPr lang="en-US" dirty="0">
                <a:hlinkClick r:id="rId11" tooltip="Software feature"/>
              </a:rPr>
              <a:t>feature requests</a:t>
            </a:r>
            <a:r>
              <a:rPr lang="en-US" dirty="0"/>
              <a:t> for every project.</a:t>
            </a:r>
            <a:r>
              <a:rPr lang="en-US" dirty="0" smtClean="0"/>
              <a:t>”</a:t>
            </a:r>
            <a:endParaRPr lang="en-US" dirty="0"/>
          </a:p>
        </p:txBody>
      </p:sp>
    </p:spTree>
    <p:extLst>
      <p:ext uri="{BB962C8B-B14F-4D97-AF65-F5344CB8AC3E}">
        <p14:creationId xmlns:p14="http://schemas.microsoft.com/office/powerpoint/2010/main" val="1287349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 </a:t>
            </a:r>
            <a:r>
              <a:rPr lang="en-US" dirty="0" err="1" smtClean="0"/>
              <a:t>SourceForge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Hard to navigate, feels more like a software distribution service than a source control service.</a:t>
            </a:r>
          </a:p>
          <a:p>
            <a:r>
              <a:rPr lang="en-US" dirty="0" smtClean="0"/>
              <a:t>Syncs with other source control systems, such as </a:t>
            </a:r>
            <a:r>
              <a:rPr lang="en-US" dirty="0" err="1" smtClean="0"/>
              <a:t>github</a:t>
            </a:r>
            <a:r>
              <a:rPr lang="en-US" dirty="0" smtClean="0"/>
              <a:t>.</a:t>
            </a:r>
          </a:p>
          <a:p>
            <a:r>
              <a:rPr lang="en-US" dirty="0" smtClean="0"/>
              <a:t>Makes it easy for customers to download and use your software without needing any knowledge of how to use source control.</a:t>
            </a:r>
          </a:p>
          <a:p>
            <a:r>
              <a:rPr lang="en-US" dirty="0" smtClean="0"/>
              <a:t>Allows a wide variety of source control systems, including Git, Mercurial, CVS, SVN, and Bazaar.</a:t>
            </a:r>
          </a:p>
          <a:p>
            <a:r>
              <a:rPr lang="en-US" dirty="0" smtClean="0"/>
              <a:t>Large user base.</a:t>
            </a:r>
          </a:p>
          <a:p>
            <a:r>
              <a:rPr lang="en-US" dirty="0" smtClean="0"/>
              <a:t>Ad based revenue stream, including misleading download buttons that can cause users to click on ads instead of downloading the software they want.</a:t>
            </a:r>
          </a:p>
          <a:p>
            <a:r>
              <a:rPr lang="en-US" dirty="0" err="1" smtClean="0"/>
              <a:t>SourceForge</a:t>
            </a:r>
            <a:r>
              <a:rPr lang="en-US" dirty="0" smtClean="0"/>
              <a:t> introduced </a:t>
            </a:r>
            <a:r>
              <a:rPr lang="en-US" dirty="0" err="1" smtClean="0"/>
              <a:t>bundleware</a:t>
            </a:r>
            <a:r>
              <a:rPr lang="en-US" dirty="0" smtClean="0"/>
              <a:t> can cause users to install software they don’t want, and makes your project seem less attractive.</a:t>
            </a:r>
            <a:endParaRPr lang="en-US" dirty="0"/>
          </a:p>
        </p:txBody>
      </p:sp>
    </p:spTree>
    <p:extLst>
      <p:ext uri="{BB962C8B-B14F-4D97-AF65-F5344CB8AC3E}">
        <p14:creationId xmlns:p14="http://schemas.microsoft.com/office/powerpoint/2010/main" val="113503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 Your Own</a:t>
            </a:r>
            <a:endParaRPr lang="en-US" dirty="0"/>
          </a:p>
        </p:txBody>
      </p:sp>
      <p:sp>
        <p:nvSpPr>
          <p:cNvPr id="3" name="Content Placeholder 2"/>
          <p:cNvSpPr>
            <a:spLocks noGrp="1"/>
          </p:cNvSpPr>
          <p:nvPr>
            <p:ph idx="1"/>
          </p:nvPr>
        </p:nvSpPr>
        <p:spPr/>
        <p:txBody>
          <a:bodyPr>
            <a:normAutofit lnSpcReduction="10000"/>
          </a:bodyPr>
          <a:lstStyle/>
          <a:p>
            <a:r>
              <a:rPr lang="en-US" dirty="0" smtClean="0"/>
              <a:t>Git, Mercurial, Subversion, and many other revision control software packages are free and open source, so setting up a repository server can be done for the cost of the server.</a:t>
            </a:r>
          </a:p>
          <a:p>
            <a:r>
              <a:rPr lang="en-US" dirty="0" err="1" smtClean="0"/>
              <a:t>Github</a:t>
            </a:r>
            <a:r>
              <a:rPr lang="en-US" dirty="0" smtClean="0"/>
              <a:t>, Visual Studio Online, and </a:t>
            </a:r>
            <a:r>
              <a:rPr lang="en-US" dirty="0" err="1" smtClean="0"/>
              <a:t>Bitbucket</a:t>
            </a:r>
            <a:r>
              <a:rPr lang="en-US" dirty="0" smtClean="0"/>
              <a:t> all provide their server software, with all of its features, for a fee.  </a:t>
            </a:r>
            <a:r>
              <a:rPr lang="en-US" dirty="0" err="1" smtClean="0"/>
              <a:t>Gitlab</a:t>
            </a:r>
            <a:r>
              <a:rPr lang="en-US" dirty="0" smtClean="0"/>
              <a:t> has both a free version and a paid version(with </a:t>
            </a:r>
            <a:r>
              <a:rPr lang="en-US" smtClean="0"/>
              <a:t>additional features).</a:t>
            </a:r>
            <a:endParaRPr lang="en-US" dirty="0" smtClean="0"/>
          </a:p>
          <a:p>
            <a:endParaRPr lang="en-US" dirty="0"/>
          </a:p>
        </p:txBody>
      </p:sp>
    </p:spTree>
    <p:extLst>
      <p:ext uri="{BB962C8B-B14F-4D97-AF65-F5344CB8AC3E}">
        <p14:creationId xmlns:p14="http://schemas.microsoft.com/office/powerpoint/2010/main" val="335992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Wikipedia</a:t>
            </a:r>
          </a:p>
          <a:p>
            <a:r>
              <a:rPr lang="en-US" dirty="0" err="1" smtClean="0"/>
              <a:t>Github</a:t>
            </a:r>
            <a:r>
              <a:rPr lang="en-US" dirty="0" smtClean="0"/>
              <a:t> Help </a:t>
            </a:r>
            <a:r>
              <a:rPr lang="en-US" dirty="0" smtClean="0">
                <a:hlinkClick r:id="rId2"/>
              </a:rPr>
              <a:t>http://help.github.com/</a:t>
            </a:r>
            <a:r>
              <a:rPr lang="en-US" dirty="0" smtClean="0"/>
              <a:t> </a:t>
            </a:r>
          </a:p>
          <a:p>
            <a:r>
              <a:rPr lang="en-US" dirty="0" err="1" smtClean="0"/>
              <a:t>Gitlab</a:t>
            </a:r>
            <a:r>
              <a:rPr lang="en-US" dirty="0" smtClean="0"/>
              <a:t> about documentation </a:t>
            </a:r>
            <a:r>
              <a:rPr lang="en-US" dirty="0" smtClean="0">
                <a:hlinkClick r:id="rId3"/>
              </a:rPr>
              <a:t>http://about.gitlab.com</a:t>
            </a:r>
            <a:r>
              <a:rPr lang="en-US" dirty="0" smtClean="0"/>
              <a:t> </a:t>
            </a:r>
          </a:p>
          <a:p>
            <a:r>
              <a:rPr lang="en-US" dirty="0" err="1" smtClean="0"/>
              <a:t>Bitbucket</a:t>
            </a:r>
            <a:r>
              <a:rPr lang="en-US" dirty="0" smtClean="0"/>
              <a:t> </a:t>
            </a:r>
            <a:r>
              <a:rPr lang="en-US" dirty="0"/>
              <a:t>features </a:t>
            </a:r>
            <a:r>
              <a:rPr lang="en-US" dirty="0">
                <a:hlinkClick r:id="rId4"/>
              </a:rPr>
              <a:t>https://bitbucket.org/</a:t>
            </a:r>
            <a:r>
              <a:rPr lang="en-US" dirty="0" smtClean="0">
                <a:hlinkClick r:id="rId4"/>
              </a:rPr>
              <a:t>features</a:t>
            </a:r>
            <a:r>
              <a:rPr lang="en-US" dirty="0" smtClean="0"/>
              <a:t> </a:t>
            </a:r>
          </a:p>
          <a:p>
            <a:r>
              <a:rPr lang="en-US" dirty="0" smtClean="0">
                <a:hlinkClick r:id="rId5"/>
              </a:rPr>
              <a:t>http://www.visualstudio.com</a:t>
            </a:r>
            <a:r>
              <a:rPr lang="en-US" dirty="0" smtClean="0"/>
              <a:t> </a:t>
            </a:r>
            <a:endParaRPr lang="en-US" dirty="0"/>
          </a:p>
        </p:txBody>
      </p:sp>
    </p:spTree>
    <p:extLst>
      <p:ext uri="{BB962C8B-B14F-4D97-AF65-F5344CB8AC3E}">
        <p14:creationId xmlns:p14="http://schemas.microsoft.com/office/powerpoint/2010/main" val="1071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even mean?</a:t>
            </a:r>
            <a:endParaRPr lang="en-US" dirty="0"/>
          </a:p>
        </p:txBody>
      </p:sp>
      <p:sp>
        <p:nvSpPr>
          <p:cNvPr id="3" name="Content Placeholder 2"/>
          <p:cNvSpPr>
            <a:spLocks noGrp="1"/>
          </p:cNvSpPr>
          <p:nvPr>
            <p:ph idx="1"/>
          </p:nvPr>
        </p:nvSpPr>
        <p:spPr/>
        <p:txBody>
          <a:bodyPr/>
          <a:lstStyle/>
          <a:p>
            <a:r>
              <a:rPr lang="en-US" dirty="0" smtClean="0"/>
              <a:t>Git is a command line version and source control system.  That means it provides tools for managing different versions of files and for different people to collaborate in editing those files.  There are many such systems, including Subversion, Microsoft’s Team Foundation Server, Mercurial and many, many others. </a:t>
            </a:r>
            <a:endParaRPr lang="en-US" dirty="0"/>
          </a:p>
        </p:txBody>
      </p:sp>
    </p:spTree>
    <p:extLst>
      <p:ext uri="{BB962C8B-B14F-4D97-AF65-F5344CB8AC3E}">
        <p14:creationId xmlns:p14="http://schemas.microsoft.com/office/powerpoint/2010/main" val="297060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Source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two general categories of source control, client-server and distributed.  The client-server model, used by Subversion and Team Foundation Server, have a single location where all files are stored.  It then controls access to files or parts of files so that two people cannot edit the same thing at the same time.</a:t>
            </a:r>
          </a:p>
          <a:p>
            <a:r>
              <a:rPr lang="en-US" dirty="0" smtClean="0"/>
              <a:t>Distributed Source Control stores the entire repository on each person’s computer, and keeps track of the progressive changes each person does.  This means that multiple people can edit the same file at the same time, however, it then requires a ‘merge’ step when those changes are brought back together, which may necessitate going back through those changes manually to determine which ones to keep, and which to discard.</a:t>
            </a:r>
            <a:endParaRPr lang="en-US" dirty="0"/>
          </a:p>
        </p:txBody>
      </p:sp>
    </p:spTree>
    <p:extLst>
      <p:ext uri="{BB962C8B-B14F-4D97-AF65-F5344CB8AC3E}">
        <p14:creationId xmlns:p14="http://schemas.microsoft.com/office/powerpoint/2010/main" val="28367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GitHub add?</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adds value to the Git source control system by providing a desktop </a:t>
            </a:r>
            <a:r>
              <a:rPr lang="en-US" dirty="0" err="1" smtClean="0"/>
              <a:t>gui</a:t>
            </a:r>
            <a:r>
              <a:rPr lang="en-US" dirty="0" smtClean="0"/>
              <a:t> client, as well as web based tools to clone repositories, control access to repositories, and track issues and requests from other people, all while making your code accessible from anywhere.  Many other systems also provide these sorts of features, either by cloning the </a:t>
            </a:r>
            <a:r>
              <a:rPr lang="en-US" dirty="0" err="1" smtClean="0"/>
              <a:t>github</a:t>
            </a:r>
            <a:r>
              <a:rPr lang="en-US" dirty="0" smtClean="0"/>
              <a:t> model, or through other means.</a:t>
            </a:r>
            <a:endParaRPr lang="en-US" dirty="0"/>
          </a:p>
        </p:txBody>
      </p:sp>
    </p:spTree>
    <p:extLst>
      <p:ext uri="{BB962C8B-B14F-4D97-AF65-F5344CB8AC3E}">
        <p14:creationId xmlns:p14="http://schemas.microsoft.com/office/powerpoint/2010/main" val="168442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Options?</a:t>
            </a:r>
            <a:endParaRPr lang="en-US" dirty="0"/>
          </a:p>
        </p:txBody>
      </p:sp>
      <p:sp>
        <p:nvSpPr>
          <p:cNvPr id="3" name="Content Placeholder 2"/>
          <p:cNvSpPr>
            <a:spLocks noGrp="1"/>
          </p:cNvSpPr>
          <p:nvPr>
            <p:ph idx="1"/>
          </p:nvPr>
        </p:nvSpPr>
        <p:spPr/>
        <p:txBody>
          <a:bodyPr/>
          <a:lstStyle/>
          <a:p>
            <a:r>
              <a:rPr lang="en-US" dirty="0" smtClean="0"/>
              <a:t>Visual</a:t>
            </a:r>
            <a:r>
              <a:rPr lang="en-US" baseline="0" dirty="0" smtClean="0"/>
              <a:t> Studio Online</a:t>
            </a:r>
            <a:endParaRPr lang="en-US" dirty="0" smtClean="0"/>
          </a:p>
          <a:p>
            <a:r>
              <a:rPr lang="en-US" dirty="0" err="1" smtClean="0"/>
              <a:t>Bitbucket</a:t>
            </a:r>
            <a:endParaRPr lang="en-US" dirty="0" smtClean="0"/>
          </a:p>
          <a:p>
            <a:r>
              <a:rPr lang="en-US" dirty="0" err="1" smtClean="0"/>
              <a:t>Gitlab</a:t>
            </a:r>
            <a:endParaRPr lang="en-US" dirty="0" smtClean="0"/>
          </a:p>
          <a:p>
            <a:r>
              <a:rPr lang="en-US" dirty="0" err="1" smtClean="0"/>
              <a:t>SourceForge</a:t>
            </a:r>
            <a:endParaRPr lang="en-US" dirty="0" smtClean="0"/>
          </a:p>
          <a:p>
            <a:r>
              <a:rPr lang="en-US" dirty="0" smtClean="0"/>
              <a:t>Many More (even roll your own)</a:t>
            </a:r>
            <a:endParaRPr lang="en-US" dirty="0"/>
          </a:p>
        </p:txBody>
      </p:sp>
    </p:spTree>
    <p:extLst>
      <p:ext uri="{BB962C8B-B14F-4D97-AF65-F5344CB8AC3E}">
        <p14:creationId xmlns:p14="http://schemas.microsoft.com/office/powerpoint/2010/main" val="1813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 </a:t>
            </a:r>
            <a:r>
              <a:rPr lang="en-US" dirty="0" err="1" smtClean="0"/>
              <a:t>Github</a:t>
            </a:r>
            <a:endParaRPr lang="en-US" dirty="0"/>
          </a:p>
        </p:txBody>
      </p:sp>
      <p:sp>
        <p:nvSpPr>
          <p:cNvPr id="3" name="Content Placeholder 2"/>
          <p:cNvSpPr>
            <a:spLocks noGrp="1"/>
          </p:cNvSpPr>
          <p:nvPr>
            <p:ph idx="1"/>
          </p:nvPr>
        </p:nvSpPr>
        <p:spPr/>
        <p:txBody>
          <a:bodyPr>
            <a:normAutofit fontScale="85000" lnSpcReduction="20000"/>
          </a:bodyPr>
          <a:lstStyle/>
          <a:p>
            <a:r>
              <a:rPr lang="en-US" dirty="0"/>
              <a:t>M</a:t>
            </a:r>
            <a:r>
              <a:rPr lang="en-US" dirty="0" smtClean="0"/>
              <a:t>any employers want to look at your </a:t>
            </a:r>
            <a:r>
              <a:rPr lang="en-US" dirty="0" err="1" smtClean="0"/>
              <a:t>github</a:t>
            </a:r>
            <a:r>
              <a:rPr lang="en-US" dirty="0" smtClean="0"/>
              <a:t> account to see the quality of your code.  Your code is more likely to be discovered by other users.</a:t>
            </a:r>
          </a:p>
          <a:p>
            <a:r>
              <a:rPr lang="en-US" dirty="0"/>
              <a:t>T</a:t>
            </a:r>
            <a:r>
              <a:rPr lang="en-US" dirty="0" smtClean="0"/>
              <a:t>he large number of users means finding help is easy.</a:t>
            </a:r>
          </a:p>
          <a:p>
            <a:r>
              <a:rPr lang="en-US" dirty="0" smtClean="0"/>
              <a:t>Private repositories are paid-only, so if you don’t pay, anyone can see your not-so-good works in progress as well as your top-notch work.</a:t>
            </a:r>
          </a:p>
          <a:p>
            <a:r>
              <a:rPr lang="en-US" dirty="0" smtClean="0"/>
              <a:t>Only allows </a:t>
            </a:r>
            <a:r>
              <a:rPr lang="en-US" dirty="0" err="1" smtClean="0"/>
              <a:t>git</a:t>
            </a:r>
            <a:r>
              <a:rPr lang="en-US" dirty="0" smtClean="0"/>
              <a:t> repositories.  It does not work with other version control software.</a:t>
            </a:r>
          </a:p>
          <a:p>
            <a:r>
              <a:rPr lang="en-US" dirty="0" smtClean="0"/>
              <a:t>Documentation with Markdown</a:t>
            </a:r>
          </a:p>
          <a:p>
            <a:r>
              <a:rPr lang="en-US" dirty="0" smtClean="0"/>
              <a:t>100 MB file size limit, recommended 1GB repository limit.</a:t>
            </a:r>
            <a:endParaRPr lang="en-US" dirty="0"/>
          </a:p>
        </p:txBody>
      </p:sp>
    </p:spTree>
    <p:extLst>
      <p:ext uri="{BB962C8B-B14F-4D97-AF65-F5344CB8AC3E}">
        <p14:creationId xmlns:p14="http://schemas.microsoft.com/office/powerpoint/2010/main" val="181336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 Visual Studio Online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Requires Visual Studio Online, a software as service subscription from </a:t>
            </a:r>
            <a:r>
              <a:rPr lang="en-US" dirty="0"/>
              <a:t>M</a:t>
            </a:r>
            <a:r>
              <a:rPr lang="en-US" dirty="0" smtClean="0"/>
              <a:t>icrosoft.</a:t>
            </a:r>
          </a:p>
          <a:p>
            <a:r>
              <a:rPr lang="en-US" dirty="0" smtClean="0"/>
              <a:t>Works natively out of the box with Visual Studio IDE</a:t>
            </a:r>
          </a:p>
          <a:p>
            <a:r>
              <a:rPr lang="en-US" dirty="0" smtClean="0"/>
              <a:t>Uses Team Foundation Server, so code is centralized and does not require merge, but may prevent concurrent editing.</a:t>
            </a:r>
          </a:p>
          <a:p>
            <a:r>
              <a:rPr lang="en-US" dirty="0" smtClean="0"/>
              <a:t>User limited, 5 users max with free license</a:t>
            </a:r>
            <a:endParaRPr lang="en-US" dirty="0" smtClean="0"/>
          </a:p>
          <a:p>
            <a:r>
              <a:rPr lang="en-US" dirty="0" smtClean="0"/>
              <a:t>No open source requirements, access to the code is strictly controlled.</a:t>
            </a:r>
            <a:endParaRPr lang="en-US" dirty="0"/>
          </a:p>
        </p:txBody>
      </p:sp>
    </p:spTree>
    <p:extLst>
      <p:ext uri="{BB962C8B-B14F-4D97-AF65-F5344CB8AC3E}">
        <p14:creationId xmlns:p14="http://schemas.microsoft.com/office/powerpoint/2010/main" val="344841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 </a:t>
            </a:r>
            <a:r>
              <a:rPr lang="en-US" dirty="0" err="1" smtClean="0"/>
              <a:t>Bitbucket</a:t>
            </a:r>
            <a:endParaRPr lang="en-US" dirty="0"/>
          </a:p>
        </p:txBody>
      </p:sp>
      <p:sp>
        <p:nvSpPr>
          <p:cNvPr id="3" name="Content Placeholder 2"/>
          <p:cNvSpPr>
            <a:spLocks noGrp="1"/>
          </p:cNvSpPr>
          <p:nvPr>
            <p:ph idx="1"/>
          </p:nvPr>
        </p:nvSpPr>
        <p:spPr/>
        <p:txBody>
          <a:bodyPr/>
          <a:lstStyle/>
          <a:p>
            <a:r>
              <a:rPr lang="en-US" dirty="0" smtClean="0"/>
              <a:t>Allows both Mercurial and Git.</a:t>
            </a:r>
          </a:p>
          <a:p>
            <a:r>
              <a:rPr lang="en-US" dirty="0" smtClean="0"/>
              <a:t>Allows unlimited number of private or public repositories.</a:t>
            </a:r>
          </a:p>
          <a:p>
            <a:r>
              <a:rPr lang="en-US" dirty="0" smtClean="0"/>
              <a:t>Limits the number of users that can access your repos to 5 for free service.</a:t>
            </a:r>
            <a:endParaRPr lang="en-US" dirty="0"/>
          </a:p>
        </p:txBody>
      </p:sp>
    </p:spTree>
    <p:extLst>
      <p:ext uri="{BB962C8B-B14F-4D97-AF65-F5344CB8AC3E}">
        <p14:creationId xmlns:p14="http://schemas.microsoft.com/office/powerpoint/2010/main" val="62917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Weaknesses - </a:t>
            </a:r>
            <a:r>
              <a:rPr lang="en-US" dirty="0" err="1" smtClean="0"/>
              <a:t>GitLab</a:t>
            </a:r>
            <a:endParaRPr lang="en-US" dirty="0"/>
          </a:p>
        </p:txBody>
      </p:sp>
      <p:sp>
        <p:nvSpPr>
          <p:cNvPr id="3" name="Content Placeholder 2"/>
          <p:cNvSpPr>
            <a:spLocks noGrp="1"/>
          </p:cNvSpPr>
          <p:nvPr>
            <p:ph idx="1"/>
          </p:nvPr>
        </p:nvSpPr>
        <p:spPr/>
        <p:txBody>
          <a:bodyPr/>
          <a:lstStyle/>
          <a:p>
            <a:r>
              <a:rPr lang="en-US" dirty="0" smtClean="0"/>
              <a:t>Documentation with Wiki</a:t>
            </a:r>
          </a:p>
          <a:p>
            <a:r>
              <a:rPr lang="en-US" dirty="0" smtClean="0"/>
              <a:t>Git only</a:t>
            </a:r>
          </a:p>
          <a:p>
            <a:r>
              <a:rPr lang="en-US" dirty="0" smtClean="0"/>
              <a:t>Unlimited public and private repos with no user limit</a:t>
            </a:r>
          </a:p>
          <a:p>
            <a:r>
              <a:rPr lang="en-US" dirty="0" smtClean="0"/>
              <a:t>Ability to self-host for free</a:t>
            </a:r>
          </a:p>
          <a:p>
            <a:r>
              <a:rPr lang="en-US" dirty="0" smtClean="0"/>
              <a:t>Small user base (comparatively)</a:t>
            </a:r>
            <a:endParaRPr lang="en-US" dirty="0"/>
          </a:p>
        </p:txBody>
      </p:sp>
    </p:spTree>
    <p:extLst>
      <p:ext uri="{BB962C8B-B14F-4D97-AF65-F5344CB8AC3E}">
        <p14:creationId xmlns:p14="http://schemas.microsoft.com/office/powerpoint/2010/main" val="147341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793</Words>
  <Application>Microsoft Macintosh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What is Github?</vt:lpstr>
      <vt:lpstr>What does that even mean?</vt:lpstr>
      <vt:lpstr>Types of Source Control</vt:lpstr>
      <vt:lpstr>So what does GitHub add?</vt:lpstr>
      <vt:lpstr>Other Options?</vt:lpstr>
      <vt:lpstr>Strengths and Weaknesses - Github</vt:lpstr>
      <vt:lpstr>Strengths and Weaknesses – Visual Studio Online</vt:lpstr>
      <vt:lpstr>Strengths and Weaknesses - Bitbucket</vt:lpstr>
      <vt:lpstr>Strengths and Weaknesses - GitLab</vt:lpstr>
      <vt:lpstr>Strengths and Weaknesses - SourceForge</vt:lpstr>
      <vt:lpstr>Roll Your Own</vt:lpstr>
      <vt:lpstr>Sources</vt:lpstr>
    </vt:vector>
  </TitlesOfParts>
  <Company>DCF WI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Github?</dc:title>
  <dc:creator>Joe Harrison</dc:creator>
  <cp:lastModifiedBy>Tech Services</cp:lastModifiedBy>
  <cp:revision>9</cp:revision>
  <dcterms:created xsi:type="dcterms:W3CDTF">2015-03-26T17:58:07Z</dcterms:created>
  <dcterms:modified xsi:type="dcterms:W3CDTF">2015-03-26T22:46:51Z</dcterms:modified>
</cp:coreProperties>
</file>