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548640"/>
            <a:ext cx="7315200" cy="123444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4400">
                <a:solidFill>
                  <a:srgbClr val="22B14C"/>
                </a:solidFill>
                <a:latin typeface="Arial"/>
              </a:rPr>
              <a:t>Monster Energy</a:t>
            </a:r>
          </a:p>
        </p:txBody>
      </p:sp>
      <p:pic>
        <p:nvPicPr>
          <p:cNvPr id="3" name="Picture 2" descr="title_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4468" y="1986280"/>
            <a:ext cx="4495064" cy="301752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>
                <a:solidFill>
                  <a:srgbClr val="22B14C"/>
                </a:solidFill>
                <a:latin typeface="Arial"/>
              </a:defRPr>
            </a:pPr>
            <a:r>
              <a:t>Founded in April 2002 by Hansen Natural Company.</a:t>
            </a:r>
          </a:p>
          <a:p>
            <a:pPr>
              <a:defRPr sz="1800">
                <a:solidFill>
                  <a:srgbClr val="22B14C"/>
                </a:solidFill>
                <a:latin typeface="Arial"/>
              </a:defRPr>
            </a:pPr>
            <a:r>
              <a:t>Produces a variety of energy drinks, coffee, teas, and juices.</a:t>
            </a:r>
          </a:p>
          <a:p>
            <a:pPr>
              <a:defRPr sz="1800">
                <a:solidFill>
                  <a:srgbClr val="22B14C"/>
                </a:solidFill>
                <a:latin typeface="Arial"/>
              </a:defRPr>
            </a:pPr>
            <a:r>
              <a:t>Targeted towards athletes, musicians, and fans.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Product Range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>
                <a:solidFill>
                  <a:srgbClr val="22B14C"/>
                </a:solidFill>
                <a:latin typeface="Arial"/>
              </a:defRPr>
            </a:pPr>
            <a:r>
              <a:t>Offers a diverse portfolio of energy drinks with unique flavors.</a:t>
            </a:r>
          </a:p>
          <a:p>
            <a:pPr>
              <a:defRPr sz="1800">
                <a:solidFill>
                  <a:srgbClr val="22B14C"/>
                </a:solidFill>
                <a:latin typeface="Arial"/>
              </a:defRPr>
            </a:pPr>
            <a:r>
              <a:t>Includes brewed coffee and tea beverages.</a:t>
            </a:r>
          </a:p>
          <a:p>
            <a:pPr>
              <a:defRPr sz="1800">
                <a:solidFill>
                  <a:srgbClr val="22B14C"/>
                </a:solidFill>
                <a:latin typeface="Arial"/>
              </a:defRPr>
            </a:pPr>
            <a:r>
              <a:t>Provides juices to cater to different consumer preferences.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Market Impact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>
                <a:solidFill>
                  <a:srgbClr val="22B14C"/>
                </a:solidFill>
                <a:latin typeface="Arial"/>
              </a:defRPr>
            </a:pPr>
            <a:r>
              <a:t>Significant player in the global energy drink market.</a:t>
            </a:r>
          </a:p>
          <a:p>
            <a:pPr>
              <a:defRPr sz="1800">
                <a:solidFill>
                  <a:srgbClr val="22B14C"/>
                </a:solidFill>
                <a:latin typeface="Arial"/>
              </a:defRPr>
            </a:pPr>
            <a:r>
              <a:t>Sponsorships in extreme sports and music events enhance brand presence.</a:t>
            </a:r>
          </a:p>
          <a:p>
            <a:pPr>
              <a:defRPr sz="1800">
                <a:solidFill>
                  <a:srgbClr val="22B14C"/>
                </a:solidFill>
                <a:latin typeface="Arial"/>
              </a:defRPr>
            </a:pPr>
            <a:r>
              <a:t>Continues to innovate with new product lines and collaborations.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Cultural Influence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>
                <a:solidFill>
                  <a:srgbClr val="22B14C"/>
                </a:solidFill>
                <a:latin typeface="Arial"/>
              </a:defRPr>
            </a:pPr>
            <a:r>
              <a:t>Strong association with youth culture and extreme sports.</a:t>
            </a:r>
          </a:p>
          <a:p>
            <a:pPr>
              <a:defRPr sz="1800">
                <a:solidFill>
                  <a:srgbClr val="22B14C"/>
                </a:solidFill>
                <a:latin typeface="Arial"/>
              </a:defRPr>
            </a:pPr>
            <a:r>
              <a:t>Active social media engagement to connect with fans.</a:t>
            </a:r>
          </a:p>
          <a:p>
            <a:pPr>
              <a:defRPr sz="1800">
                <a:solidFill>
                  <a:srgbClr val="22B14C"/>
                </a:solidFill>
                <a:latin typeface="Arial"/>
              </a:defRPr>
            </a:pPr>
            <a:r>
              <a:t>Promotion of lifestyle and community through events and sponsorships.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Health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>
                <a:solidFill>
                  <a:srgbClr val="22B14C"/>
                </a:solidFill>
                <a:latin typeface="Arial"/>
              </a:defRPr>
            </a:pPr>
            <a:r>
              <a:t>Mixed opinions on health impacts of energy drinks.</a:t>
            </a:r>
          </a:p>
          <a:p>
            <a:pPr>
              <a:defRPr sz="1800">
                <a:solidFill>
                  <a:srgbClr val="22B14C"/>
                </a:solidFill>
                <a:latin typeface="Arial"/>
              </a:defRPr>
            </a:pPr>
            <a:r>
              <a:t>Contains caffeine and sugar, raising concerns for some consumers.</a:t>
            </a:r>
          </a:p>
          <a:p>
            <a:pPr>
              <a:defRPr sz="1800">
                <a:solidFill>
                  <a:srgbClr val="22B14C"/>
                </a:solidFill>
                <a:latin typeface="Arial"/>
              </a:defRPr>
            </a:pPr>
            <a:r>
              <a:t>Company promotes responsible consumption and awareness.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>
                <a:solidFill>
                  <a:srgbClr val="22B14C"/>
                </a:solidFill>
                <a:latin typeface="Arial"/>
              </a:defRPr>
            </a:pPr>
            <a:r>
              <a:t>Monster Energy has established a strong brand presence.</a:t>
            </a:r>
          </a:p>
          <a:p>
            <a:pPr>
              <a:defRPr sz="1800">
                <a:solidFill>
                  <a:srgbClr val="22B14C"/>
                </a:solidFill>
                <a:latin typeface="Arial"/>
              </a:defRPr>
            </a:pPr>
            <a:r>
              <a:t>Continues to evolve with diverse product offerings.</a:t>
            </a:r>
          </a:p>
          <a:p>
            <a:pPr>
              <a:defRPr sz="1800">
                <a:solidFill>
                  <a:srgbClr val="22B14C"/>
                </a:solidFill>
                <a:latin typeface="Arial"/>
              </a:defRPr>
            </a:pPr>
            <a:r>
              <a:t>Maintains a significant cultural impact in sports and music.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