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B545F-CC4E-CDEA-CCF1-53B759D4C644}" v="18" dt="2023-05-24T22:36:01.367"/>
    <p1510:client id="{EE20A72D-7DB4-A4C6-9297-E4FEDC7139E4}" v="137" dt="2023-05-25T21:23:0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Technologie utilise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du code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de l’application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r>
            <a:rPr lang="fr-FR" b="0" i="0" dirty="0"/>
            <a:t>Java Spring Boot (Spring Boot) est un outil qui accélère et simplifie le développement d'applications Web et de micro services avec Spring Framework grâce à trois fonctionnalités principales :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r>
            <a:rPr lang="fr-FR" b="0" i="0" dirty="0"/>
            <a:t>Angular est un Framework pour clients, open source, basé sur TypeScript et codirigé par l'équipe du projet « Angular » chez Google ainsi que par une communauté de particuliers et de sociétés. Angular est une réécriture complète d'AngularJS, cadriciel construit par la même équipe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569D0086-43DC-4568-8AE7-60A647485984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MA" b="0" i="0" dirty="0"/>
            <a:t>Configuration automatique</a:t>
          </a:r>
        </a:p>
      </dgm:t>
    </dgm:pt>
    <dgm:pt modelId="{F1373C51-BD83-494D-ABDB-07CA0488D816}" type="parTrans" cxnId="{228903DA-FA9E-4AA4-9ED2-541D16C63C87}">
      <dgm:prSet/>
      <dgm:spPr/>
      <dgm:t>
        <a:bodyPr/>
        <a:lstStyle/>
        <a:p>
          <a:endParaRPr lang="fr-MA"/>
        </a:p>
      </dgm:t>
    </dgm:pt>
    <dgm:pt modelId="{F8134DCF-1D74-4303-AD80-8E42588B6B2C}" type="sibTrans" cxnId="{228903DA-FA9E-4AA4-9ED2-541D16C63C87}">
      <dgm:prSet/>
      <dgm:spPr/>
      <dgm:t>
        <a:bodyPr/>
        <a:lstStyle/>
        <a:p>
          <a:endParaRPr lang="fr-MA"/>
        </a:p>
      </dgm:t>
    </dgm:pt>
    <dgm:pt modelId="{5541D100-8B52-4088-8FC8-B47E0A3F3055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/>
            <a:t>Approche directive de la configuration</a:t>
          </a:r>
        </a:p>
      </dgm:t>
    </dgm:pt>
    <dgm:pt modelId="{DAC5DE07-9506-44C5-823B-56225B3ADA19}" type="parTrans" cxnId="{63B00350-32C4-49F9-9F2D-3C61C6FE36E9}">
      <dgm:prSet/>
      <dgm:spPr/>
      <dgm:t>
        <a:bodyPr/>
        <a:lstStyle/>
        <a:p>
          <a:endParaRPr lang="fr-MA"/>
        </a:p>
      </dgm:t>
    </dgm:pt>
    <dgm:pt modelId="{976E9D56-A613-4090-9302-A13DF6A5BED5}" type="sibTrans" cxnId="{63B00350-32C4-49F9-9F2D-3C61C6FE36E9}">
      <dgm:prSet/>
      <dgm:spPr/>
      <dgm:t>
        <a:bodyPr/>
        <a:lstStyle/>
        <a:p>
          <a:endParaRPr lang="fr-MA"/>
        </a:p>
      </dgm:t>
    </dgm:pt>
    <dgm:pt modelId="{6CF7A455-E78B-48A6-9DC6-02D0AA96AFB0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/>
            <a:t>Possibilité de créer des applications autonomes</a:t>
          </a:r>
        </a:p>
      </dgm:t>
    </dgm:pt>
    <dgm:pt modelId="{0B5B827A-9E47-4701-81B1-D336E5439E05}" type="parTrans" cxnId="{5D0B0A2C-55A6-4818-A9F4-B83DF8EFEBDD}">
      <dgm:prSet/>
      <dgm:spPr/>
      <dgm:t>
        <a:bodyPr/>
        <a:lstStyle/>
        <a:p>
          <a:endParaRPr lang="fr-MA"/>
        </a:p>
      </dgm:t>
    </dgm:pt>
    <dgm:pt modelId="{181535B7-C32C-4088-A4FE-9B09692222F5}" type="sibTrans" cxnId="{5D0B0A2C-55A6-4818-A9F4-B83DF8EFEBDD}">
      <dgm:prSet/>
      <dgm:spPr/>
      <dgm:t>
        <a:bodyPr/>
        <a:lstStyle/>
        <a:p>
          <a:endParaRPr lang="fr-MA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E9356C09-3B7A-4CEC-8A30-595A48B8FA9A}" type="presOf" srcId="{6CF7A455-E78B-48A6-9DC6-02D0AA96AFB0}" destId="{17CA1487-CDD9-4364-92F6-A11DBDAFE16C}" srcOrd="0" destOrd="3" presId="urn:microsoft.com/office/officeart/2005/8/layout/hList1"/>
    <dgm:cxn modelId="{5D0B0A2C-55A6-4818-A9F4-B83DF8EFEBDD}" srcId="{6857B86A-DEC1-407C-A1BB-5BF9ACCBCA6A}" destId="{6CF7A455-E78B-48A6-9DC6-02D0AA96AFB0}" srcOrd="3" destOrd="0" parTransId="{0B5B827A-9E47-4701-81B1-D336E5439E05}" sibTransId="{181535B7-C32C-4088-A4FE-9B09692222F5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3B00350-32C4-49F9-9F2D-3C61C6FE36E9}" srcId="{6857B86A-DEC1-407C-A1BB-5BF9ACCBCA6A}" destId="{5541D100-8B52-4088-8FC8-B47E0A3F3055}" srcOrd="2" destOrd="0" parTransId="{DAC5DE07-9506-44C5-823B-56225B3ADA19}" sibTransId="{976E9D56-A613-4090-9302-A13DF6A5BED5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7CB549AA-54DB-40E2-851F-272D14984279}" type="presOf" srcId="{569D0086-43DC-4568-8AE7-60A647485984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1" destOrd="0" parTransId="{F6012B3B-01B0-4E7C-A363-0177B95D3DD8}" sibTransId="{76D9F54E-47B3-4FE0-B465-AD673964072E}"/>
    <dgm:cxn modelId="{228903DA-FA9E-4AA4-9ED2-541D16C63C87}" srcId="{6857B86A-DEC1-407C-A1BB-5BF9ACCBCA6A}" destId="{569D0086-43DC-4568-8AE7-60A647485984}" srcOrd="1" destOrd="0" parTransId="{F1373C51-BD83-494D-ABDB-07CA0488D816}" sibTransId="{F8134DCF-1D74-4303-AD80-8E42588B6B2C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21B356F8-6453-417A-A8C2-7C1EFF7A9ADC}" type="presOf" srcId="{5541D100-8B52-4088-8FC8-B47E0A3F3055}" destId="{17CA1487-CDD9-4364-92F6-A11DBDAFE16C}" srcOrd="0" destOrd="2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C0F7FF12-72ED-4C65-8A42-67FCEE3903CF}" type="presParOf" srcId="{DE3F77CF-6A8C-4783-A2CE-00E88C4199CB}" destId="{173DA3A6-F783-42D4-9ED8-FD330979BCEA}" srcOrd="2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</a:p>
      </dsp:txBody>
      <dsp:txXfrm>
        <a:off x="3211539" y="43391"/>
        <a:ext cx="3482922" cy="769332"/>
      </dsp:txXfrm>
    </dsp:sp>
    <dsp:sp modelId="{8A3FE5E4-2689-4041-B2C5-C63BC276A3EF}">
      <dsp:nvSpPr>
        <dsp:cNvPr id="0" name=""/>
        <dsp:cNvSpPr/>
      </dsp:nvSpPr>
      <dsp:spPr>
        <a:xfrm>
          <a:off x="316992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Technologie utilise</a:t>
          </a:r>
        </a:p>
      </dsp:txBody>
      <dsp:txXfrm>
        <a:off x="3211539" y="938590"/>
        <a:ext cx="3482922" cy="769332"/>
      </dsp:txXfrm>
    </dsp:sp>
    <dsp:sp modelId="{1C763A21-352A-41D1-A2E2-E305DABA275D}">
      <dsp:nvSpPr>
        <dsp:cNvPr id="0" name=""/>
        <dsp:cNvSpPr/>
      </dsp:nvSpPr>
      <dsp:spPr>
        <a:xfrm>
          <a:off x="316992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du code</a:t>
          </a:r>
        </a:p>
      </dsp:txBody>
      <dsp:txXfrm>
        <a:off x="3211539" y="1833789"/>
        <a:ext cx="3482922" cy="769332"/>
      </dsp:txXfrm>
    </dsp:sp>
    <dsp:sp modelId="{B9324B26-5FF5-4FF7-9073-66103CBE8481}">
      <dsp:nvSpPr>
        <dsp:cNvPr id="0" name=""/>
        <dsp:cNvSpPr/>
      </dsp:nvSpPr>
      <dsp:spPr>
        <a:xfrm>
          <a:off x="316992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Presentation de l’application</a:t>
          </a:r>
        </a:p>
      </dsp:txBody>
      <dsp:txXfrm>
        <a:off x="321153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121768"/>
          <a:ext cx="528707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</a:t>
          </a:r>
        </a:p>
      </dsp:txBody>
      <dsp:txXfrm>
        <a:off x="55" y="121768"/>
        <a:ext cx="5287072" cy="691200"/>
      </dsp:txXfrm>
    </dsp:sp>
    <dsp:sp modelId="{17CA1487-CDD9-4364-92F6-A11DBDAFE16C}">
      <dsp:nvSpPr>
        <dsp:cNvPr id="0" name=""/>
        <dsp:cNvSpPr/>
      </dsp:nvSpPr>
      <dsp:spPr>
        <a:xfrm>
          <a:off x="55" y="812968"/>
          <a:ext cx="5287072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i="0" kern="1200" dirty="0"/>
            <a:t>Java Spring Boot (Spring Boot) est un outil qui accélère et simplifie le développement d'applications Web et de micro services avec Spring Framework grâce à trois fonctionnalités principales :</a:t>
          </a:r>
          <a:endParaRPr lang="f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MA" sz="2400" b="0" i="0" kern="1200" dirty="0"/>
            <a:t>Configuration automatique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2400" b="0" i="0" kern="1200" dirty="0"/>
            <a:t>Approche directive de la configuration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fr-FR" sz="2400" b="0" i="0" kern="1200" dirty="0"/>
            <a:t>Possibilité de créer des applications autonomes</a:t>
          </a:r>
        </a:p>
      </dsp:txBody>
      <dsp:txXfrm>
        <a:off x="55" y="812968"/>
        <a:ext cx="5287072" cy="3557520"/>
      </dsp:txXfrm>
    </dsp:sp>
    <dsp:sp modelId="{23D06E36-F688-4B37-8BB8-73015E665B0E}">
      <dsp:nvSpPr>
        <dsp:cNvPr id="0" name=""/>
        <dsp:cNvSpPr/>
      </dsp:nvSpPr>
      <dsp:spPr>
        <a:xfrm>
          <a:off x="6027318" y="121768"/>
          <a:ext cx="528707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</a:t>
          </a:r>
        </a:p>
      </dsp:txBody>
      <dsp:txXfrm>
        <a:off x="6027318" y="121768"/>
        <a:ext cx="5287072" cy="691200"/>
      </dsp:txXfrm>
    </dsp:sp>
    <dsp:sp modelId="{EA81ED6A-A7EA-4137-A3DC-D16E79F1B938}">
      <dsp:nvSpPr>
        <dsp:cNvPr id="0" name=""/>
        <dsp:cNvSpPr/>
      </dsp:nvSpPr>
      <dsp:spPr>
        <a:xfrm>
          <a:off x="6027318" y="812968"/>
          <a:ext cx="5287072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i="0" kern="1200" dirty="0"/>
            <a:t>Angular est un Framework pour clients, open source, basé sur TypeScript et codirigé par l'équipe du projet « Angular » chez Google ainsi que par une communauté de particuliers et de sociétés. Angular est une réécriture complète d'AngularJS, cadriciel construit par la même équipe</a:t>
          </a:r>
          <a:endParaRPr lang="f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812968"/>
        <a:ext cx="5287072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21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7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17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94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9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8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25/05/2023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25/05/2023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1715248"/>
          </a:xfrm>
        </p:spPr>
        <p:txBody>
          <a:bodyPr rtlCol="0">
            <a:normAutofit/>
          </a:bodyPr>
          <a:lstStyle/>
          <a:p>
            <a:pPr algn="ctr"/>
            <a:r>
              <a:rPr lang="fr-FR" sz="5400" b="1" dirty="0">
                <a:latin typeface="Rockwell"/>
              </a:rPr>
              <a:t>Gestion </a:t>
            </a:r>
            <a:r>
              <a:rPr lang="fr-FR" sz="5400" b="1" err="1">
                <a:latin typeface="Rockwell"/>
              </a:rPr>
              <a:t>CineMa</a:t>
            </a:r>
            <a:br>
              <a:rPr lang="fr-FR" sz="5400" b="1" dirty="0">
                <a:latin typeface="Rockwell" panose="02060603020205020403" pitchFamily="18" charset="0"/>
              </a:rPr>
            </a:br>
            <a:r>
              <a:rPr lang="fr-FR" sz="3200" err="1">
                <a:solidFill>
                  <a:schemeClr val="bg1"/>
                </a:solidFill>
                <a:ea typeface="+mj-lt"/>
                <a:cs typeface="+mj-lt"/>
              </a:rPr>
              <a:t>Cinemaconnect</a:t>
            </a:r>
            <a:endParaRPr lang="fr-FR" sz="320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263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2400" dirty="0" err="1">
                <a:latin typeface="Tahoma"/>
                <a:ea typeface="Tahoma"/>
                <a:cs typeface="Tahoma"/>
              </a:rPr>
              <a:t>Belmoudden</a:t>
            </a:r>
            <a:r>
              <a:rPr lang="fr-FR" sz="2400" dirty="0">
                <a:latin typeface="Tahoma"/>
                <a:ea typeface="Tahoma"/>
                <a:cs typeface="Tahoma"/>
              </a:rPr>
              <a:t> El </a:t>
            </a:r>
            <a:r>
              <a:rPr lang="fr-FR" sz="2400" dirty="0" err="1">
                <a:latin typeface="Tahoma"/>
                <a:ea typeface="Tahoma"/>
                <a:cs typeface="Tahoma"/>
              </a:rPr>
              <a:t>hachmy</a:t>
            </a:r>
            <a:endParaRPr lang="fr-FR" dirty="0" err="1">
              <a:latin typeface="Tahoma"/>
              <a:ea typeface="Tahoma"/>
              <a:cs typeface="Tahoma"/>
            </a:endParaRPr>
          </a:p>
          <a:p>
            <a:pPr algn="ctr"/>
            <a:r>
              <a:rPr lang="fr-FR" sz="2400" dirty="0">
                <a:latin typeface="Tahoma"/>
                <a:ea typeface="Tahoma"/>
                <a:cs typeface="Tahoma"/>
              </a:rPr>
              <a:t>4iir g3 </a:t>
            </a:r>
            <a:endParaRPr lang="fr-FR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EC5B07-2313-F41E-1AA7-A18EF6F70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6463" y="1109997"/>
            <a:ext cx="8245345" cy="4638006"/>
          </a:xfrm>
        </p:spPr>
      </p:pic>
    </p:spTree>
    <p:extLst>
      <p:ext uri="{BB962C8B-B14F-4D97-AF65-F5344CB8AC3E}">
        <p14:creationId xmlns:p14="http://schemas.microsoft.com/office/powerpoint/2010/main" val="267350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5C35F9E8-936C-D907-914A-37D0B5351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8" b="27217"/>
          <a:stretch/>
        </p:blipFill>
        <p:spPr>
          <a:xfrm>
            <a:off x="1141412" y="2371528"/>
            <a:ext cx="9905999" cy="3297632"/>
          </a:xfrm>
          <a:prstGeom prst="rect">
            <a:avLst/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20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>
            <a:extLst>
              <a:ext uri="{FF2B5EF4-FFF2-40B4-BE49-F238E27FC236}">
                <a16:creationId xmlns:a16="http://schemas.microsoft.com/office/drawing/2014/main" id="{231E0034-759A-C1F3-412C-CF134933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76" y="2249487"/>
            <a:ext cx="8141870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021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7139"/>
            <a:ext cx="9905998" cy="1478570"/>
          </a:xfrm>
        </p:spPr>
        <p:txBody>
          <a:bodyPr rtlCol="0" anchor="ctr">
            <a:normAutofit/>
          </a:bodyPr>
          <a:lstStyle/>
          <a:p>
            <a:r>
              <a:rPr lang="fr-FR" sz="2800" dirty="0" err="1">
                <a:latin typeface="Times New Roman"/>
                <a:cs typeface="Times New Roman"/>
              </a:rPr>
              <a:t>FOrmulaire</a:t>
            </a:r>
            <a:r>
              <a:rPr lang="fr-FR" sz="2800" dirty="0">
                <a:latin typeface="Times New Roman"/>
                <a:cs typeface="Times New Roman"/>
              </a:rPr>
              <a:t> de </a:t>
            </a:r>
            <a:r>
              <a:rPr lang="fr-FR" sz="2800" dirty="0" err="1">
                <a:latin typeface="Times New Roman"/>
                <a:cs typeface="Times New Roman"/>
              </a:rPr>
              <a:t>reservation</a:t>
            </a:r>
            <a:endParaRPr lang="fr-FR" sz="2800" dirty="0">
              <a:latin typeface="Times New Roman"/>
              <a:cs typeface="Times New Roman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1F00B9F-A73F-354F-C6CB-B3F03691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97" y="1719693"/>
            <a:ext cx="8287406" cy="35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79650" y="4305300"/>
            <a:ext cx="9912350" cy="819150"/>
          </a:xfrm>
        </p:spPr>
        <p:txBody>
          <a:bodyPr rtlCol="0" anchor="b">
            <a:normAutofit/>
          </a:bodyPr>
          <a:lstStyle/>
          <a:p>
            <a:r>
              <a:rPr lang="fr-FR" sz="2800" dirty="0">
                <a:latin typeface="Times New Roman"/>
                <a:cs typeface="Times New Roman"/>
              </a:rPr>
              <a:t>Achat </a:t>
            </a:r>
            <a:r>
              <a:rPr lang="fr-FR" sz="2800" err="1">
                <a:latin typeface="Times New Roman"/>
                <a:cs typeface="Times New Roman"/>
              </a:rPr>
              <a:t>efectuer</a:t>
            </a:r>
            <a:r>
              <a:rPr lang="fr-FR" sz="2800" dirty="0">
                <a:latin typeface="Times New Roman"/>
                <a:cs typeface="Times New Roman"/>
              </a:rPr>
              <a:t> avec </a:t>
            </a:r>
            <a:r>
              <a:rPr lang="fr-FR" sz="2800" err="1">
                <a:latin typeface="Times New Roman"/>
                <a:cs typeface="Times New Roman"/>
              </a:rPr>
              <a:t>succes</a:t>
            </a:r>
            <a:endParaRPr lang="fr-FR" sz="2800">
              <a:latin typeface="Times New Roman"/>
              <a:cs typeface="Times New Roman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77186C2-636E-38C7-AD35-05F2F28F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77" y="285857"/>
            <a:ext cx="10310647" cy="40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Le ticket est </a:t>
            </a:r>
            <a:r>
              <a:rPr lang="fr-FR" dirty="0" err="1"/>
              <a:t>reservée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D994E12-540D-9972-1408-38E4E196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35" y="2249487"/>
            <a:ext cx="8382752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31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62250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L'application Spring Boot Angular de gestion de cinéma est une application complet permettant de consulte les cinémas sellons les villes et de réserver une place pour une séance précise.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Technologie utilise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16657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98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81" y="2589931"/>
            <a:ext cx="1023143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dirty="0"/>
              <a:t>Couche DAO</a:t>
            </a:r>
            <a:endParaRPr lang="fr-MA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68E61F-9987-0A4D-12F6-18E6E627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007" y="2097088"/>
            <a:ext cx="1813717" cy="19356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B8FC3C-CF05-2AD1-5562-4FA243FB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000" y="1866279"/>
            <a:ext cx="6439189" cy="39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Entites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8569E7-2947-AA2D-36FB-649DCF75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690" y="1190901"/>
            <a:ext cx="1882303" cy="2347163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B22E95-E7FE-5448-27F8-3328EB611E72}"/>
              </a:ext>
            </a:extLst>
          </p:cNvPr>
          <p:cNvSpPr txBox="1"/>
          <p:nvPr/>
        </p:nvSpPr>
        <p:spPr>
          <a:xfrm>
            <a:off x="1082690" y="3781168"/>
            <a:ext cx="6102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Service &amp; WEB</a:t>
            </a:r>
            <a:endParaRPr lang="fr-M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CD2FCB1-8A41-F1FA-0E85-99092BB8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92" y="4693319"/>
            <a:ext cx="1996613" cy="1501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F5DAB0-75F6-D729-737B-90ECAD55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284" y="2802735"/>
            <a:ext cx="4258963" cy="3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6984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7949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23</TotalTime>
  <Words>177</Words>
  <Application>Microsoft Office PowerPoint</Application>
  <PresentationFormat>Grand écran</PresentationFormat>
  <Paragraphs>35</Paragraphs>
  <Slides>15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Circuit</vt:lpstr>
      <vt:lpstr>Gestion CineMa Cinemaconnect</vt:lpstr>
      <vt:lpstr>Sommaire</vt:lpstr>
      <vt:lpstr>Introduction</vt:lpstr>
      <vt:lpstr>Technologie utilise</vt:lpstr>
      <vt:lpstr>Présentation du code</vt:lpstr>
      <vt:lpstr>Backend</vt:lpstr>
      <vt:lpstr>Couche DAO</vt:lpstr>
      <vt:lpstr>Entites</vt:lpstr>
      <vt:lpstr>FRONTEND</vt:lpstr>
      <vt:lpstr>Présentation PowerPoint</vt:lpstr>
      <vt:lpstr>Présentation PowerPoint</vt:lpstr>
      <vt:lpstr>Présentation PowerPoint</vt:lpstr>
      <vt:lpstr>FOrmulaire de reservation</vt:lpstr>
      <vt:lpstr>Achat efectuer avec succes</vt:lpstr>
      <vt:lpstr>Le ticket est reservée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&lt;Projet de Gestion de cinéma avec spring et angular&gt;</dc:title>
  <dc:creator>yassine serroukhe el idrissi</dc:creator>
  <cp:lastModifiedBy>yassine serroukhe el idrissi</cp:lastModifiedBy>
  <cp:revision>64</cp:revision>
  <dcterms:created xsi:type="dcterms:W3CDTF">2023-05-24T22:18:50Z</dcterms:created>
  <dcterms:modified xsi:type="dcterms:W3CDTF">2023-05-25T21:23:36Z</dcterms:modified>
</cp:coreProperties>
</file>