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1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HTML is the standard markup language for creating Web pages.</a:t>
            </a:r>
          </a:p>
          <a:p>
            <a:r>
              <a:rPr lang="en-US" dirty="0"/>
              <a:t>HTML stands for Hyper Text Markup Language</a:t>
            </a:r>
          </a:p>
          <a:p>
            <a:r>
              <a:rPr lang="en-US" dirty="0"/>
              <a:t>HTML describes the structure of Web pages using markup</a:t>
            </a:r>
          </a:p>
          <a:p>
            <a:r>
              <a:rPr lang="en-US" dirty="0"/>
              <a:t>HTML elements are the building blocks of HTML pages</a:t>
            </a:r>
          </a:p>
          <a:p>
            <a:r>
              <a:rPr lang="en-US" dirty="0"/>
              <a:t>HTML elements are represented by tags</a:t>
            </a:r>
          </a:p>
          <a:p>
            <a:r>
              <a:rPr lang="en-US" dirty="0"/>
              <a:t>HTML tags label pieces of content such as "heading", "paragraph", "table", and so on</a:t>
            </a:r>
          </a:p>
          <a:p>
            <a:r>
              <a:rPr lang="en-US" dirty="0"/>
              <a:t>Browsers do not display the HTML tags, but use them to render the content of the </a:t>
            </a:r>
            <a:r>
              <a:rPr lang="en-US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0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stands for Cascading Style Sheets</a:t>
            </a:r>
          </a:p>
          <a:p>
            <a:r>
              <a:rPr lang="en-US" dirty="0" smtClean="0"/>
              <a:t> </a:t>
            </a:r>
            <a:r>
              <a:rPr lang="en-US" dirty="0"/>
              <a:t>CSS describes how HTML elements are to </a:t>
            </a:r>
            <a:r>
              <a:rPr lang="en-US" dirty="0" smtClean="0"/>
              <a:t>be displayed </a:t>
            </a:r>
            <a:r>
              <a:rPr lang="en-US" dirty="0"/>
              <a:t>on screen, paper, or in other media</a:t>
            </a:r>
          </a:p>
          <a:p>
            <a:r>
              <a:rPr lang="en-US" dirty="0" smtClean="0"/>
              <a:t> </a:t>
            </a:r>
            <a:r>
              <a:rPr lang="en-US" dirty="0"/>
              <a:t>CSS saves a lot of work. It can control </a:t>
            </a:r>
            <a:r>
              <a:rPr lang="en-US" dirty="0" smtClean="0"/>
              <a:t>the layout </a:t>
            </a:r>
            <a:r>
              <a:rPr lang="en-US" dirty="0"/>
              <a:t>of multiple web pages all at once</a:t>
            </a:r>
          </a:p>
          <a:p>
            <a:r>
              <a:rPr lang="en-US" dirty="0" smtClean="0"/>
              <a:t> External </a:t>
            </a:r>
            <a:r>
              <a:rPr lang="en-US" dirty="0"/>
              <a:t>stylesheets are stored in CSS files</a:t>
            </a:r>
          </a:p>
          <a:p>
            <a:pPr marL="0" indent="0">
              <a:buNone/>
            </a:pPr>
            <a:r>
              <a:rPr lang="en-US" dirty="0"/>
              <a:t>WE WON'T BE DISCUSSING CSS IN THIS CLASS</a:t>
            </a:r>
          </a:p>
        </p:txBody>
      </p:sp>
    </p:spTree>
    <p:extLst>
      <p:ext uri="{BB962C8B-B14F-4D97-AF65-F5344CB8AC3E}">
        <p14:creationId xmlns:p14="http://schemas.microsoft.com/office/powerpoint/2010/main" val="408166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JavaScript is the programming language of </a:t>
            </a:r>
            <a:r>
              <a:rPr lang="en-US" dirty="0" smtClean="0"/>
              <a:t>HTML and </a:t>
            </a:r>
            <a:r>
              <a:rPr lang="en-US" dirty="0"/>
              <a:t>the Web</a:t>
            </a:r>
          </a:p>
          <a:p>
            <a:r>
              <a:rPr lang="en-US" dirty="0" smtClean="0"/>
              <a:t> </a:t>
            </a:r>
            <a:r>
              <a:rPr lang="en-US" dirty="0"/>
              <a:t>It adds interactivity to web pages</a:t>
            </a:r>
          </a:p>
          <a:p>
            <a:r>
              <a:rPr lang="en-US" dirty="0" smtClean="0"/>
              <a:t> </a:t>
            </a:r>
            <a:r>
              <a:rPr lang="en-US" dirty="0"/>
              <a:t>Web pages are not the only place </a:t>
            </a:r>
            <a:r>
              <a:rPr lang="en-US" dirty="0" smtClean="0"/>
              <a:t>where JavaScript </a:t>
            </a:r>
            <a:r>
              <a:rPr lang="en-US" dirty="0"/>
              <a:t>is used. Many desktop and </a:t>
            </a:r>
            <a:r>
              <a:rPr lang="en-US" dirty="0" smtClean="0"/>
              <a:t>server programs </a:t>
            </a:r>
            <a:r>
              <a:rPr lang="en-US" dirty="0"/>
              <a:t>use JavaScript. Node.js is the </a:t>
            </a:r>
            <a:r>
              <a:rPr lang="en-US" dirty="0" smtClean="0"/>
              <a:t>best known</a:t>
            </a:r>
            <a:r>
              <a:rPr lang="en-US" dirty="0"/>
              <a:t>. Some databases, like MongoDB </a:t>
            </a:r>
            <a:r>
              <a:rPr lang="en-US" dirty="0" smtClean="0"/>
              <a:t>and </a:t>
            </a:r>
            <a:r>
              <a:rPr lang="en-US" dirty="0" err="1" smtClean="0"/>
              <a:t>CouchDB</a:t>
            </a:r>
            <a:r>
              <a:rPr lang="en-US" dirty="0"/>
              <a:t>, also use JavaScript as </a:t>
            </a:r>
            <a:r>
              <a:rPr lang="en-US" dirty="0" smtClean="0"/>
              <a:t>their programming language</a:t>
            </a:r>
          </a:p>
          <a:p>
            <a:pPr marL="0" indent="0">
              <a:buNone/>
            </a:pPr>
            <a:r>
              <a:rPr lang="en-US" dirty="0" smtClean="0"/>
              <a:t>WE WON’T BE COVERING JAVASCRIPT IN THIS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4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HTML Document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&lt;!DOCTYPE 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&lt;head&gt;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&lt;title&gt;Page Title&lt;/title&gt;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&lt;/head&gt;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&lt;body&gt;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&lt;h1&gt;My First Heading&lt;/h1&gt;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&lt;p&gt;My first paragraph.&lt;/p&gt;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tags are element names surrounded by angle brackets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tagname</a:t>
            </a:r>
            <a:r>
              <a:rPr lang="en-US" dirty="0"/>
              <a:t>&gt;content goes here...&lt;/</a:t>
            </a:r>
            <a:r>
              <a:rPr lang="en-US" dirty="0" err="1"/>
              <a:t>tagname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HTML tags normally come in pairs like &lt;p&gt; and &lt;/p&gt;</a:t>
            </a:r>
          </a:p>
          <a:p>
            <a:r>
              <a:rPr lang="en-US" dirty="0" smtClean="0"/>
              <a:t>The first tag in a pair is the START TAG, the second tag is the END TAG</a:t>
            </a:r>
          </a:p>
          <a:p>
            <a:r>
              <a:rPr lang="en-US" dirty="0" smtClean="0"/>
              <a:t>The end tag is written like the start tag, but with FORWARD SLASH inserted before the tag name</a:t>
            </a:r>
          </a:p>
        </p:txBody>
      </p:sp>
    </p:spTree>
    <p:extLst>
      <p:ext uri="{BB962C8B-B14F-4D97-AF65-F5344CB8AC3E}">
        <p14:creationId xmlns:p14="http://schemas.microsoft.com/office/powerpoint/2010/main" val="168100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 us now create our first HTML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&lt;!DOCTYPE html&gt; declaration define this document to be HTML5</a:t>
            </a:r>
          </a:p>
          <a:p>
            <a:r>
              <a:rPr lang="en-US" dirty="0" smtClean="0"/>
              <a:t>The &lt;html&gt; element is the root element of an HTML page</a:t>
            </a:r>
          </a:p>
          <a:p>
            <a:r>
              <a:rPr lang="en-US" dirty="0" smtClean="0"/>
              <a:t>The &lt;head&gt; element contains meta information about the document </a:t>
            </a:r>
          </a:p>
          <a:p>
            <a:r>
              <a:rPr lang="en-US" dirty="0" smtClean="0"/>
              <a:t>The &lt;title&gt; element specifies a title for the document</a:t>
            </a:r>
          </a:p>
          <a:p>
            <a:r>
              <a:rPr lang="en-US" dirty="0" smtClean="0"/>
              <a:t>The &lt;body&gt; element contains the visible page content</a:t>
            </a:r>
          </a:p>
          <a:p>
            <a:r>
              <a:rPr lang="en-US" dirty="0" smtClean="0"/>
              <a:t>The &lt;h1&gt; element defines a large heading</a:t>
            </a:r>
          </a:p>
          <a:p>
            <a:r>
              <a:rPr lang="en-US" dirty="0" smtClean="0"/>
              <a:t>The &lt;p&gt; element defines a paragraph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4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HTML documents must start with a document type declaration: &lt;!DOCTYPE html&gt;</a:t>
            </a:r>
          </a:p>
          <a:p>
            <a:r>
              <a:rPr lang="en-US" dirty="0" smtClean="0"/>
              <a:t>The HTML document itself begins with &lt;html&gt; and ends with &lt;/html&gt;</a:t>
            </a:r>
          </a:p>
          <a:p>
            <a:r>
              <a:rPr lang="en-US" dirty="0" smtClean="0"/>
              <a:t>The visible part of the HTML document is between &lt;body&gt; and &lt;/body&gt;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HEADINGS AND PARAGRAPHS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headings are defined with the &lt;h1&gt; to &lt;h6&gt; tags.</a:t>
            </a:r>
          </a:p>
          <a:p>
            <a:r>
              <a:rPr lang="en-US" dirty="0" smtClean="0"/>
              <a:t>&lt;h1&gt; defines the most important heading, while &lt;h6&gt; defines the least important heading</a:t>
            </a:r>
          </a:p>
          <a:p>
            <a:r>
              <a:rPr lang="en-US" dirty="0" smtClean="0"/>
              <a:t>HTML paragraphs are defined with the &lt;p&gt;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7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links are defined with the &lt;a&gt; tag</a:t>
            </a:r>
          </a:p>
          <a:p>
            <a:pPr marL="0" indent="0">
              <a:buNone/>
            </a:pPr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/>
              <a:t>="https://www.w3schools.com"&gt;This is a link&lt;/a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The destination of the link is specified in the </a:t>
            </a:r>
            <a:r>
              <a:rPr lang="en-US" dirty="0" err="1" smtClean="0"/>
              <a:t>href</a:t>
            </a:r>
            <a:r>
              <a:rPr lang="en-US" dirty="0" smtClean="0"/>
              <a:t> attribute.</a:t>
            </a:r>
          </a:p>
          <a:p>
            <a:r>
              <a:rPr lang="en-US" dirty="0" smtClean="0"/>
              <a:t>NOTE: Attributes are used to provide additional information about HTML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8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WEB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Design is the process of collecting ideas, and</a:t>
            </a:r>
          </a:p>
          <a:p>
            <a:pPr marL="0" indent="0">
              <a:buNone/>
            </a:pPr>
            <a:r>
              <a:rPr lang="en-US" dirty="0"/>
              <a:t>aesthetically arranging and implementing them,</a:t>
            </a:r>
          </a:p>
          <a:p>
            <a:pPr marL="0" indent="0">
              <a:buNone/>
            </a:pPr>
            <a:r>
              <a:rPr lang="en-US" dirty="0"/>
              <a:t>guided by certain principles for a specific</a:t>
            </a:r>
          </a:p>
          <a:p>
            <a:pPr marL="0" indent="0">
              <a:buNone/>
            </a:pPr>
            <a:r>
              <a:rPr lang="en-US" dirty="0" smtClean="0"/>
              <a:t>Purpose</a:t>
            </a:r>
          </a:p>
          <a:p>
            <a:r>
              <a:rPr lang="en-US" dirty="0"/>
              <a:t>Web Design is a similar process of creation,</a:t>
            </a:r>
          </a:p>
          <a:p>
            <a:pPr marL="0" indent="0">
              <a:buNone/>
            </a:pPr>
            <a:r>
              <a:rPr lang="en-US" dirty="0"/>
              <a:t>with the intention of presenting the content on</a:t>
            </a:r>
          </a:p>
          <a:p>
            <a:pPr marL="0" indent="0">
              <a:buNone/>
            </a:pPr>
            <a:r>
              <a:rPr lang="en-US" dirty="0"/>
              <a:t>electronic web pages, which the end-users can</a:t>
            </a:r>
          </a:p>
          <a:p>
            <a:pPr marL="0" indent="0">
              <a:buNone/>
            </a:pPr>
            <a:r>
              <a:rPr lang="en-US" dirty="0"/>
              <a:t>access through the internet with the help of a</a:t>
            </a:r>
          </a:p>
          <a:p>
            <a:pPr marL="0" indent="0">
              <a:buNone/>
            </a:pPr>
            <a:r>
              <a:rPr lang="en-US" dirty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92706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232872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="w3schools.jpg" alt="W3Schools.com" width="104" height="142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HTML images are defined with the &lt;</a:t>
            </a:r>
            <a:r>
              <a:rPr lang="en-US" dirty="0" err="1" smtClean="0"/>
              <a:t>img</a:t>
            </a:r>
            <a:r>
              <a:rPr lang="en-US" dirty="0" smtClean="0"/>
              <a:t>&gt; tag.</a:t>
            </a:r>
          </a:p>
          <a:p>
            <a:r>
              <a:rPr lang="en-US" dirty="0" smtClean="0"/>
              <a:t>The source file (</a:t>
            </a:r>
            <a:r>
              <a:rPr lang="en-US" dirty="0" err="1" smtClean="0"/>
              <a:t>src</a:t>
            </a:r>
            <a:r>
              <a:rPr lang="en-US" dirty="0" smtClean="0"/>
              <a:t>), alternative text (alt), width, and height are provided as attributes</a:t>
            </a:r>
          </a:p>
        </p:txBody>
      </p:sp>
    </p:spTree>
    <p:extLst>
      <p:ext uri="{BB962C8B-B14F-4D97-AF65-F5344CB8AC3E}">
        <p14:creationId xmlns:p14="http://schemas.microsoft.com/office/powerpoint/2010/main" val="224070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BUTTONS AND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buttons are defined with the &lt;button&gt; tag:</a:t>
            </a:r>
          </a:p>
          <a:p>
            <a:pPr marL="0" indent="0">
              <a:buNone/>
            </a:pPr>
            <a:r>
              <a:rPr lang="en-US" dirty="0"/>
              <a:t>&lt;button&gt;Click me&lt;/button</a:t>
            </a:r>
            <a:r>
              <a:rPr lang="en-US" dirty="0" smtClean="0"/>
              <a:t>&gt;</a:t>
            </a:r>
          </a:p>
          <a:p>
            <a:r>
              <a:rPr lang="en-US" dirty="0"/>
              <a:t>HTML lists are defined with the &lt;</a:t>
            </a:r>
            <a:r>
              <a:rPr lang="en-US" dirty="0" err="1"/>
              <a:t>ul</a:t>
            </a:r>
            <a:r>
              <a:rPr lang="en-US" dirty="0"/>
              <a:t>&gt; (unordered/bullet list) or the &lt;</a:t>
            </a:r>
            <a:r>
              <a:rPr lang="en-US" dirty="0" err="1"/>
              <a:t>ol</a:t>
            </a:r>
            <a:r>
              <a:rPr lang="en-US" dirty="0"/>
              <a:t>&gt; (ordered/numbered list) tag, followed by </a:t>
            </a:r>
            <a:r>
              <a:rPr lang="en-US" dirty="0" smtClean="0"/>
              <a:t>&lt;li</a:t>
            </a:r>
            <a:r>
              <a:rPr lang="en-US" dirty="0"/>
              <a:t>&gt; tags (list items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it-IT" dirty="0"/>
              <a:t>&lt;ul&gt;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  &lt;li&gt;Coffee&lt;/li&gt;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  &lt;li&gt;Tea&lt;/li&gt;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  &lt;li&gt;Milk&lt;/li&gt;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&lt;/ul&gt;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03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Attributes provide additional information about an element</a:t>
            </a:r>
          </a:p>
          <a:p>
            <a:r>
              <a:rPr lang="en-US" dirty="0"/>
              <a:t>All HTML elements can have attributes</a:t>
            </a:r>
          </a:p>
          <a:p>
            <a:r>
              <a:rPr lang="en-US" dirty="0"/>
              <a:t>Attributes provide additional information about an element</a:t>
            </a:r>
          </a:p>
          <a:p>
            <a:r>
              <a:rPr lang="en-US" dirty="0"/>
              <a:t>Attributes are always specified in the start tag</a:t>
            </a:r>
          </a:p>
          <a:p>
            <a:r>
              <a:rPr lang="en-US" dirty="0"/>
              <a:t>Attributes usually come in name/value pairs like: name="value"</a:t>
            </a:r>
          </a:p>
        </p:txBody>
      </p:sp>
    </p:spTree>
    <p:extLst>
      <p:ext uri="{BB962C8B-B14F-4D97-AF65-F5344CB8AC3E}">
        <p14:creationId xmlns:p14="http://schemas.microsoft.com/office/powerpoint/2010/main" val="2665146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Setting the style of an HTML element, can be done with the style attribute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HTML style attribute has the following syntax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tagname</a:t>
            </a:r>
            <a:r>
              <a:rPr lang="en-US" dirty="0"/>
              <a:t> style="</a:t>
            </a:r>
            <a:r>
              <a:rPr lang="en-US" i="1" dirty="0" err="1"/>
              <a:t>property</a:t>
            </a:r>
            <a:r>
              <a:rPr lang="en-US" dirty="0" err="1"/>
              <a:t>:</a:t>
            </a:r>
            <a:r>
              <a:rPr lang="en-US" i="1" dirty="0" err="1"/>
              <a:t>value</a:t>
            </a:r>
            <a:r>
              <a:rPr lang="en-US" i="1" dirty="0" smtClean="0"/>
              <a:t>;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Let us look at some common style attributes used in HTML</a:t>
            </a:r>
          </a:p>
        </p:txBody>
      </p:sp>
    </p:spTree>
    <p:extLst>
      <p:ext uri="{BB962C8B-B14F-4D97-AF65-F5344CB8AC3E}">
        <p14:creationId xmlns:p14="http://schemas.microsoft.com/office/powerpoint/2010/main" val="2439963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870479" cy="36152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background-color property defines the background color for an HTML element.</a:t>
            </a:r>
          </a:p>
          <a:p>
            <a:r>
              <a:rPr lang="en-US" dirty="0"/>
              <a:t>This example sets the background color for a page to </a:t>
            </a:r>
            <a:r>
              <a:rPr lang="en-US" dirty="0" err="1"/>
              <a:t>powderblue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&lt;body style="</a:t>
            </a:r>
            <a:r>
              <a:rPr lang="en-US" dirty="0" err="1"/>
              <a:t>background-color:powderblue</a:t>
            </a:r>
            <a:r>
              <a:rPr lang="en-US" dirty="0"/>
              <a:t>;"&gt;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&lt;h1&gt;This is a heading&lt;/h1&gt;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&lt;p&gt;This is a paragraph.&lt;/p&gt;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</a:t>
            </a:r>
            <a:r>
              <a:rPr lang="en-US" dirty="0" smtClean="0"/>
              <a:t>&gt;</a:t>
            </a:r>
          </a:p>
          <a:p>
            <a:r>
              <a:rPr lang="en-US" dirty="0"/>
              <a:t>The color property defines the text color for an HTML element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&lt;h1 style="</a:t>
            </a:r>
            <a:r>
              <a:rPr lang="en-US" dirty="0" err="1"/>
              <a:t>color:blue</a:t>
            </a:r>
            <a:r>
              <a:rPr lang="en-US" dirty="0"/>
              <a:t>;"&gt;This is a heading&lt;/h1&gt;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 style="</a:t>
            </a:r>
            <a:r>
              <a:rPr lang="en-US" dirty="0" err="1"/>
              <a:t>color:red</a:t>
            </a:r>
            <a:r>
              <a:rPr lang="en-US" dirty="0"/>
              <a:t>;"&gt;This is a paragraph.&lt;/p&gt;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45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font-family property defines the font to be used for an HTML element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&lt;h1 style="</a:t>
            </a:r>
            <a:r>
              <a:rPr lang="en-US" dirty="0" err="1"/>
              <a:t>font-family:verdana</a:t>
            </a:r>
            <a:r>
              <a:rPr lang="en-US" dirty="0"/>
              <a:t>;"&gt;This is a heading&lt;/h1&gt;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 style="</a:t>
            </a:r>
            <a:r>
              <a:rPr lang="en-US" dirty="0" err="1"/>
              <a:t>font-family:courier</a:t>
            </a:r>
            <a:r>
              <a:rPr lang="en-US" dirty="0"/>
              <a:t>;"&gt;This is a paragraph.&lt;/p</a:t>
            </a:r>
            <a:r>
              <a:rPr lang="en-US" dirty="0" smtClean="0"/>
              <a:t>&gt;</a:t>
            </a:r>
          </a:p>
          <a:p>
            <a:r>
              <a:rPr lang="en-US" dirty="0"/>
              <a:t>The font-size property defines the text size for an HTML element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&lt;h1 style="font-size:300%;"&gt;This is a heading&lt;/h1&gt;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 style="font-size:160%;"&gt;This is a paragraph.&lt;/p</a:t>
            </a:r>
            <a:r>
              <a:rPr lang="en-US" dirty="0" smtClean="0"/>
              <a:t>&gt;</a:t>
            </a:r>
          </a:p>
          <a:p>
            <a:r>
              <a:rPr lang="en-US" dirty="0"/>
              <a:t>The text-align property defines the horizontal text alignment for an HTML element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&lt;h1 style="</a:t>
            </a:r>
            <a:r>
              <a:rPr lang="en-US" dirty="0" err="1"/>
              <a:t>text-align:center</a:t>
            </a:r>
            <a:r>
              <a:rPr lang="en-US" dirty="0"/>
              <a:t>;"&gt;Centered Heading&lt;/h1&gt;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 style="</a:t>
            </a:r>
            <a:r>
              <a:rPr lang="en-US" dirty="0" err="1"/>
              <a:t>text-align:center</a:t>
            </a:r>
            <a:r>
              <a:rPr lang="en-US" dirty="0"/>
              <a:t>;"&gt;Centered paragraph.&lt;/p&gt;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21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TEXT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HTML also defines special elements for defining text with a special meaning.</a:t>
            </a:r>
          </a:p>
          <a:p>
            <a:r>
              <a:rPr lang="en-US" dirty="0"/>
              <a:t>HTML uses elements like &lt;b&gt; and &lt;</a:t>
            </a:r>
            <a:r>
              <a:rPr lang="en-US" dirty="0" err="1"/>
              <a:t>i</a:t>
            </a:r>
            <a:r>
              <a:rPr lang="en-US" dirty="0"/>
              <a:t>&gt; for formatting output, like bold or italic text.</a:t>
            </a:r>
          </a:p>
          <a:p>
            <a:r>
              <a:rPr lang="en-US" dirty="0"/>
              <a:t>Formatting elements were designed to display special types of text</a:t>
            </a:r>
            <a:r>
              <a:rPr lang="en-US" dirty="0" smtClean="0"/>
              <a:t>:</a:t>
            </a:r>
          </a:p>
          <a:p>
            <a:r>
              <a:rPr lang="en-US" dirty="0"/>
              <a:t>&lt;b&gt; - Bold text</a:t>
            </a:r>
          </a:p>
          <a:p>
            <a:r>
              <a:rPr lang="en-US" dirty="0"/>
              <a:t>&lt;strong&gt; - Important text</a:t>
            </a:r>
          </a:p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 - Italic text</a:t>
            </a:r>
          </a:p>
          <a:p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 - Emphasized text</a:t>
            </a:r>
          </a:p>
          <a:p>
            <a:r>
              <a:rPr lang="en-US" dirty="0"/>
              <a:t>&lt;mark&gt; - Marked text</a:t>
            </a:r>
          </a:p>
          <a:p>
            <a:r>
              <a:rPr lang="en-US" dirty="0"/>
              <a:t>&lt;small&gt; - Small text</a:t>
            </a:r>
          </a:p>
          <a:p>
            <a:r>
              <a:rPr lang="en-US" dirty="0"/>
              <a:t>&lt;del&gt; - Deleted text</a:t>
            </a:r>
          </a:p>
          <a:p>
            <a:r>
              <a:rPr lang="en-US" dirty="0"/>
              <a:t>&lt;ins&gt; - Inserted text</a:t>
            </a:r>
          </a:p>
          <a:p>
            <a:r>
              <a:rPr lang="en-US" dirty="0"/>
              <a:t>&lt;sub&gt; - Subscript text</a:t>
            </a:r>
          </a:p>
          <a:p>
            <a:r>
              <a:rPr lang="en-US" dirty="0"/>
              <a:t>&lt;sup&gt; - Superscript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8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WEB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Layout: This is the way the graphics, ads and text are arranged</a:t>
            </a:r>
          </a:p>
          <a:p>
            <a:r>
              <a:rPr lang="en-US" dirty="0" smtClean="0"/>
              <a:t>Color: </a:t>
            </a:r>
            <a:r>
              <a:rPr lang="en-US" dirty="0"/>
              <a:t>The choice of </a:t>
            </a:r>
            <a:r>
              <a:rPr lang="en-US" dirty="0" smtClean="0"/>
              <a:t>colors </a:t>
            </a:r>
            <a:r>
              <a:rPr lang="en-US" dirty="0"/>
              <a:t>depends on the purpose and</a:t>
            </a:r>
          </a:p>
          <a:p>
            <a:pPr marL="457200" lvl="1" indent="0">
              <a:buNone/>
            </a:pPr>
            <a:r>
              <a:rPr lang="en-US" dirty="0"/>
              <a:t>clientele; it could be simple black-and-white to </a:t>
            </a:r>
            <a:r>
              <a:rPr lang="en-US" dirty="0" smtClean="0"/>
              <a:t>multi-colored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design, conveying the personality of a person or the brand of an</a:t>
            </a:r>
          </a:p>
          <a:p>
            <a:pPr marL="457200" lvl="1" indent="0">
              <a:buNone/>
            </a:pPr>
            <a:r>
              <a:rPr lang="en-US" dirty="0"/>
              <a:t>organization, using web-safe </a:t>
            </a:r>
            <a:r>
              <a:rPr lang="en-US" dirty="0" smtClean="0"/>
              <a:t>colors</a:t>
            </a:r>
            <a:endParaRPr lang="en-US" dirty="0"/>
          </a:p>
          <a:p>
            <a:r>
              <a:rPr lang="en-US" dirty="0" smtClean="0"/>
              <a:t>Graphics</a:t>
            </a:r>
            <a:r>
              <a:rPr lang="en-US" dirty="0"/>
              <a:t>: Graphics can include logos, photos, clipart or icons, all</a:t>
            </a:r>
          </a:p>
          <a:p>
            <a:pPr marL="0" indent="0">
              <a:buNone/>
            </a:pPr>
            <a:r>
              <a:rPr lang="en-US" dirty="0" smtClean="0"/>
              <a:t>	of </a:t>
            </a:r>
            <a:r>
              <a:rPr lang="en-US" dirty="0"/>
              <a:t>which enhance the web design</a:t>
            </a:r>
          </a:p>
          <a:p>
            <a:r>
              <a:rPr lang="en-US" dirty="0" smtClean="0"/>
              <a:t>Fonts</a:t>
            </a:r>
            <a:r>
              <a:rPr lang="en-US" dirty="0"/>
              <a:t>: The use of various fonts can enhance a website design.</a:t>
            </a:r>
          </a:p>
          <a:p>
            <a:pPr marL="457200" lvl="1" indent="0">
              <a:buNone/>
            </a:pPr>
            <a:r>
              <a:rPr lang="en-US" dirty="0"/>
              <a:t>Most web browsers can only read a select number of fonts, known</a:t>
            </a:r>
          </a:p>
          <a:p>
            <a:pPr marL="457200" lvl="1" indent="0">
              <a:buNone/>
            </a:pPr>
            <a:r>
              <a:rPr lang="en-US" dirty="0"/>
              <a:t>as "web-safe fonts"</a:t>
            </a:r>
          </a:p>
          <a:p>
            <a:r>
              <a:rPr lang="en-US" dirty="0" smtClean="0"/>
              <a:t>Content</a:t>
            </a:r>
            <a:r>
              <a:rPr lang="en-US" dirty="0"/>
              <a:t>: Content and design can work together to enhance the</a:t>
            </a:r>
          </a:p>
          <a:p>
            <a:pPr marL="457200" lvl="1" indent="0">
              <a:buNone/>
            </a:pPr>
            <a:r>
              <a:rPr lang="en-US" dirty="0"/>
              <a:t>message of the site through visuals and text. Written text should</a:t>
            </a:r>
          </a:p>
          <a:p>
            <a:pPr marL="457200" lvl="1" indent="0">
              <a:buNone/>
            </a:pPr>
            <a:r>
              <a:rPr lang="en-US" dirty="0"/>
              <a:t>always be relevant and useful</a:t>
            </a:r>
          </a:p>
        </p:txBody>
      </p:sp>
    </p:spTree>
    <p:extLst>
      <p:ext uri="{BB962C8B-B14F-4D97-AF65-F5344CB8AC3E}">
        <p14:creationId xmlns:p14="http://schemas.microsoft.com/office/powerpoint/2010/main" val="11766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browser is software that allows you to access</a:t>
            </a:r>
          </a:p>
          <a:p>
            <a:pPr marL="0" indent="0">
              <a:buNone/>
            </a:pPr>
            <a:r>
              <a:rPr lang="en-US" dirty="0"/>
              <a:t>the web. It lets you visit websites and carry out</a:t>
            </a:r>
          </a:p>
          <a:p>
            <a:pPr marL="0" indent="0">
              <a:buNone/>
            </a:pPr>
            <a:r>
              <a:rPr lang="en-US" dirty="0"/>
              <a:t>your activities on them</a:t>
            </a:r>
          </a:p>
          <a:p>
            <a:pPr marL="0" indent="0">
              <a:buNone/>
            </a:pPr>
            <a:r>
              <a:rPr lang="en-US" dirty="0"/>
              <a:t>EXAMPLES: CHROME, IE, FIREFOX, OPERA, SAFARI, UC, 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4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BROWERS RENDER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1) You type an URL into address bar in your preferred</a:t>
            </a:r>
          </a:p>
          <a:p>
            <a:pPr marL="0" indent="0">
              <a:buNone/>
            </a:pPr>
            <a:r>
              <a:rPr lang="en-US" dirty="0"/>
              <a:t>browser</a:t>
            </a:r>
          </a:p>
          <a:p>
            <a:pPr marL="0" indent="0">
              <a:buNone/>
            </a:pPr>
            <a:r>
              <a:rPr lang="en-US" dirty="0"/>
              <a:t>2) The browser parses the URL to find the protocol, host,</a:t>
            </a:r>
          </a:p>
          <a:p>
            <a:pPr marL="0" indent="0">
              <a:buNone/>
            </a:pPr>
            <a:r>
              <a:rPr lang="en-US" dirty="0"/>
              <a:t>port, and path</a:t>
            </a:r>
          </a:p>
          <a:p>
            <a:pPr marL="0" indent="0">
              <a:buNone/>
            </a:pPr>
            <a:r>
              <a:rPr lang="en-US" dirty="0"/>
              <a:t>3) It forms a HTTP request (that was most likely the protocol)</a:t>
            </a:r>
          </a:p>
          <a:p>
            <a:pPr marL="0" indent="0">
              <a:buNone/>
            </a:pPr>
            <a:r>
              <a:rPr lang="en-US" dirty="0"/>
              <a:t>4) To reach the host, it first needs to translate the human</a:t>
            </a:r>
          </a:p>
          <a:p>
            <a:pPr marL="0" indent="0">
              <a:buNone/>
            </a:pPr>
            <a:r>
              <a:rPr lang="en-US" dirty="0"/>
              <a:t>readable host into an IP number, and it does this by doing a</a:t>
            </a:r>
          </a:p>
          <a:p>
            <a:pPr marL="0" indent="0">
              <a:buNone/>
            </a:pPr>
            <a:r>
              <a:rPr lang="en-US" dirty="0"/>
              <a:t>DNS lookup on the host</a:t>
            </a:r>
          </a:p>
          <a:p>
            <a:pPr marL="0" indent="0">
              <a:buNone/>
            </a:pPr>
            <a:r>
              <a:rPr lang="en-US" dirty="0"/>
              <a:t>5) Then a socket needs to be opened from the user’s</a:t>
            </a:r>
          </a:p>
          <a:p>
            <a:pPr marL="0" indent="0">
              <a:buNone/>
            </a:pPr>
            <a:r>
              <a:rPr lang="en-US" dirty="0"/>
              <a:t>computer to that IP number, on the port specified (most often</a:t>
            </a:r>
          </a:p>
          <a:p>
            <a:pPr marL="0" indent="0">
              <a:buNone/>
            </a:pPr>
            <a:r>
              <a:rPr lang="en-US" dirty="0"/>
              <a:t>port 80)</a:t>
            </a:r>
          </a:p>
          <a:p>
            <a:pPr marL="0" indent="0">
              <a:buNone/>
            </a:pPr>
            <a:r>
              <a:rPr lang="en-US" dirty="0"/>
              <a:t>6) When a connection is open, the HTTP request is sent to the</a:t>
            </a:r>
          </a:p>
          <a:p>
            <a:pPr marL="0" indent="0">
              <a:buNone/>
            </a:pPr>
            <a:r>
              <a:rPr lang="en-US" dirty="0"/>
              <a:t>host</a:t>
            </a:r>
          </a:p>
        </p:txBody>
      </p:sp>
    </p:spTree>
    <p:extLst>
      <p:ext uri="{BB962C8B-B14F-4D97-AF65-F5344CB8AC3E}">
        <p14:creationId xmlns:p14="http://schemas.microsoft.com/office/powerpoint/2010/main" val="32687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BROWERS RENDER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7) The host forwards the request to the server software (</a:t>
            </a:r>
            <a:r>
              <a:rPr lang="en-US" dirty="0" smtClean="0"/>
              <a:t>most often </a:t>
            </a:r>
            <a:r>
              <a:rPr lang="en-US" dirty="0"/>
              <a:t>Apache) configured to listen on the specified port</a:t>
            </a:r>
          </a:p>
          <a:p>
            <a:pPr marL="0" indent="0">
              <a:buNone/>
            </a:pPr>
            <a:r>
              <a:rPr lang="en-US" dirty="0"/>
              <a:t>8) The server inspects the request (most often only the path), </a:t>
            </a:r>
            <a:r>
              <a:rPr lang="en-US" dirty="0" smtClean="0"/>
              <a:t>and launches </a:t>
            </a:r>
            <a:r>
              <a:rPr lang="en-US" dirty="0"/>
              <a:t>the server plugin needed to handle the request</a:t>
            </a:r>
          </a:p>
          <a:p>
            <a:pPr marL="0" indent="0">
              <a:buNone/>
            </a:pPr>
            <a:r>
              <a:rPr lang="en-US" dirty="0"/>
              <a:t>(corresponding to the server language you use, PHP, Java, .</a:t>
            </a:r>
            <a:r>
              <a:rPr lang="en-US" dirty="0" smtClean="0"/>
              <a:t>NET, Python</a:t>
            </a:r>
            <a:r>
              <a:rPr lang="en-US" dirty="0"/>
              <a:t>?)</a:t>
            </a:r>
          </a:p>
          <a:p>
            <a:pPr marL="0" indent="0">
              <a:buNone/>
            </a:pPr>
            <a:r>
              <a:rPr lang="en-US" dirty="0"/>
              <a:t>9) The plugin gets access to the full request, and starts to </a:t>
            </a:r>
            <a:r>
              <a:rPr lang="en-US" dirty="0" smtClean="0"/>
              <a:t>prepare a </a:t>
            </a:r>
            <a:r>
              <a:rPr lang="en-US" dirty="0"/>
              <a:t>HTTP response</a:t>
            </a:r>
          </a:p>
          <a:p>
            <a:pPr marL="0" indent="0">
              <a:buNone/>
            </a:pPr>
            <a:r>
              <a:rPr lang="en-US" dirty="0"/>
              <a:t>10) To construct the response a database is (most </a:t>
            </a:r>
            <a:r>
              <a:rPr lang="en-US" dirty="0" smtClean="0"/>
              <a:t>likely) accessed</a:t>
            </a:r>
            <a:r>
              <a:rPr lang="en-US" dirty="0"/>
              <a:t>. A database search is made, based on parameters in </a:t>
            </a:r>
            <a:r>
              <a:rPr lang="en-US" dirty="0" smtClean="0"/>
              <a:t>the path </a:t>
            </a:r>
            <a:r>
              <a:rPr lang="en-US" dirty="0"/>
              <a:t>(or data) of the request</a:t>
            </a:r>
          </a:p>
          <a:p>
            <a:pPr marL="0" indent="0">
              <a:buNone/>
            </a:pPr>
            <a:r>
              <a:rPr lang="en-US" dirty="0"/>
              <a:t>11) Data from the database, together with other information </a:t>
            </a:r>
            <a:r>
              <a:rPr lang="en-US" dirty="0" smtClean="0"/>
              <a:t>the plugin </a:t>
            </a:r>
            <a:r>
              <a:rPr lang="en-US" dirty="0"/>
              <a:t>decides to add, is combined into a long string of </a:t>
            </a:r>
            <a:r>
              <a:rPr lang="en-US" dirty="0" smtClean="0"/>
              <a:t>text (probably </a:t>
            </a:r>
            <a:r>
              <a:rPr lang="en-US" dirty="0"/>
              <a:t>HTML)</a:t>
            </a:r>
          </a:p>
          <a:p>
            <a:pPr marL="0" indent="0">
              <a:buNone/>
            </a:pPr>
            <a:r>
              <a:rPr lang="en-US" dirty="0"/>
              <a:t>12) The plugin combines that data with some meta data (in </a:t>
            </a:r>
            <a:r>
              <a:rPr lang="en-US" dirty="0" smtClean="0"/>
              <a:t>the form </a:t>
            </a:r>
            <a:r>
              <a:rPr lang="en-US" dirty="0"/>
              <a:t>of HTTP headers), and sends the HTTP response back to </a:t>
            </a:r>
            <a:r>
              <a:rPr lang="en-US" dirty="0" smtClean="0"/>
              <a:t>the browser</a:t>
            </a:r>
          </a:p>
          <a:p>
            <a:pPr marL="0" indent="0">
              <a:buNone/>
            </a:pPr>
            <a:r>
              <a:rPr lang="en-US" dirty="0"/>
              <a:t>13) The browser receives the response, and parses the </a:t>
            </a:r>
            <a:r>
              <a:rPr lang="en-US" dirty="0" smtClean="0"/>
              <a:t>HTML (which </a:t>
            </a:r>
            <a:r>
              <a:rPr lang="en-US" dirty="0"/>
              <a:t>with 95% probability is broken) in the </a:t>
            </a:r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BROWERS RENDER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14) A DOM tree is built out of the broken HTML</a:t>
            </a:r>
          </a:p>
          <a:p>
            <a:pPr marL="0" indent="0">
              <a:buNone/>
            </a:pPr>
            <a:r>
              <a:rPr lang="en-US" dirty="0"/>
              <a:t>15) New requests are made to the server for each new </a:t>
            </a:r>
            <a:r>
              <a:rPr lang="en-US" dirty="0" smtClean="0"/>
              <a:t>resource that </a:t>
            </a:r>
            <a:r>
              <a:rPr lang="en-US" dirty="0"/>
              <a:t>is found in the HTML source (typically images, style </a:t>
            </a:r>
            <a:r>
              <a:rPr lang="en-US" dirty="0" smtClean="0"/>
              <a:t>sheets, and </a:t>
            </a:r>
            <a:r>
              <a:rPr lang="en-US" dirty="0"/>
              <a:t>JavaScript files). Go back to step 3 and repeat for </a:t>
            </a:r>
            <a:r>
              <a:rPr lang="en-US" dirty="0" smtClean="0"/>
              <a:t>each resource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16) Stylesheets are parsed, and the </a:t>
            </a:r>
            <a:r>
              <a:rPr lang="en-US" dirty="0" smtClean="0"/>
              <a:t>rendering information </a:t>
            </a:r>
            <a:r>
              <a:rPr lang="en-US" dirty="0"/>
              <a:t>in each gets attached to the matching </a:t>
            </a:r>
            <a:r>
              <a:rPr lang="en-US" dirty="0" smtClean="0"/>
              <a:t>node in </a:t>
            </a:r>
            <a:r>
              <a:rPr lang="en-US" dirty="0"/>
              <a:t>the DOM tree</a:t>
            </a:r>
          </a:p>
          <a:p>
            <a:pPr marL="0" indent="0">
              <a:buNone/>
            </a:pPr>
            <a:r>
              <a:rPr lang="en-US" dirty="0"/>
              <a:t>17) </a:t>
            </a:r>
            <a:r>
              <a:rPr lang="en-US" dirty="0" smtClean="0"/>
              <a:t>JavaScript </a:t>
            </a:r>
            <a:r>
              <a:rPr lang="en-US" dirty="0"/>
              <a:t>is parsed and executed, and DOM </a:t>
            </a:r>
            <a:r>
              <a:rPr lang="en-US" dirty="0" smtClean="0"/>
              <a:t>nodes are </a:t>
            </a:r>
            <a:r>
              <a:rPr lang="en-US" dirty="0"/>
              <a:t>moved and style information is updated accordingly</a:t>
            </a:r>
          </a:p>
          <a:p>
            <a:pPr marL="0" indent="0">
              <a:buNone/>
            </a:pPr>
            <a:r>
              <a:rPr lang="en-US" dirty="0"/>
              <a:t>18) The browser renders the page on the </a:t>
            </a:r>
            <a:r>
              <a:rPr lang="en-US" dirty="0" smtClean="0"/>
              <a:t>screen according </a:t>
            </a:r>
            <a:r>
              <a:rPr lang="en-US" dirty="0"/>
              <a:t>to the DOM tree and the style information </a:t>
            </a:r>
            <a:r>
              <a:rPr lang="en-US" dirty="0" smtClean="0"/>
              <a:t>for each </a:t>
            </a:r>
            <a:r>
              <a:rPr lang="en-US" dirty="0"/>
              <a:t>node</a:t>
            </a:r>
          </a:p>
          <a:p>
            <a:pPr marL="0" indent="0">
              <a:buNone/>
            </a:pPr>
            <a:r>
              <a:rPr lang="en-US" dirty="0"/>
              <a:t>19) You see the page on the screen</a:t>
            </a:r>
          </a:p>
          <a:p>
            <a:pPr marL="0" indent="0">
              <a:buNone/>
            </a:pPr>
            <a:r>
              <a:rPr lang="en-US" dirty="0"/>
              <a:t>20) You get annoyed the whole process was too slow.</a:t>
            </a:r>
          </a:p>
        </p:txBody>
      </p:sp>
    </p:spTree>
    <p:extLst>
      <p:ext uri="{BB962C8B-B14F-4D97-AF65-F5344CB8AC3E}">
        <p14:creationId xmlns:p14="http://schemas.microsoft.com/office/powerpoint/2010/main" val="7534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Web Page: A document which can be displayed in a</a:t>
            </a:r>
          </a:p>
          <a:p>
            <a:pPr marL="0" indent="0">
              <a:buNone/>
            </a:pPr>
            <a:r>
              <a:rPr lang="en-US" dirty="0"/>
              <a:t>web browser such as Firefox, Google Chrome, Opera,</a:t>
            </a:r>
          </a:p>
          <a:p>
            <a:pPr marL="0" indent="0">
              <a:buNone/>
            </a:pPr>
            <a:r>
              <a:rPr lang="en-US" dirty="0"/>
              <a:t>Microsoft Internet Explorer or Edge, or Apple's Safari</a:t>
            </a:r>
          </a:p>
          <a:p>
            <a:r>
              <a:rPr lang="en-US" dirty="0" smtClean="0"/>
              <a:t>Website</a:t>
            </a:r>
            <a:r>
              <a:rPr lang="en-US" dirty="0"/>
              <a:t>: A collection of web pages which are grouped</a:t>
            </a:r>
          </a:p>
          <a:p>
            <a:pPr marL="0" indent="0">
              <a:buNone/>
            </a:pPr>
            <a:r>
              <a:rPr lang="en-US" dirty="0"/>
              <a:t>together and usually connected together in various</a:t>
            </a:r>
          </a:p>
          <a:p>
            <a:pPr marL="0" indent="0">
              <a:buNone/>
            </a:pPr>
            <a:r>
              <a:rPr lang="en-US" dirty="0"/>
              <a:t>ways</a:t>
            </a:r>
          </a:p>
          <a:p>
            <a:r>
              <a:rPr lang="en-US" dirty="0" smtClean="0"/>
              <a:t> </a:t>
            </a:r>
            <a:r>
              <a:rPr lang="en-US" dirty="0"/>
              <a:t>Web Server: A computer that hosts a website on the</a:t>
            </a:r>
          </a:p>
          <a:p>
            <a:pPr marL="0" indent="0">
              <a:buNone/>
            </a:pPr>
            <a:r>
              <a:rPr lang="en-US" dirty="0"/>
              <a:t>Internet.</a:t>
            </a:r>
          </a:p>
          <a:p>
            <a:r>
              <a:rPr lang="en-US" dirty="0" smtClean="0"/>
              <a:t> </a:t>
            </a:r>
            <a:r>
              <a:rPr lang="en-US" dirty="0"/>
              <a:t>Search Engine: A website that helps you find other</a:t>
            </a:r>
          </a:p>
          <a:p>
            <a:pPr marL="0" indent="0">
              <a:buNone/>
            </a:pPr>
            <a:r>
              <a:rPr lang="en-US" dirty="0"/>
              <a:t>web pages, such as Google, Bing, or Yahoo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YOU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1)A Computer</a:t>
            </a:r>
          </a:p>
          <a:p>
            <a:pPr marL="0" indent="0">
              <a:buNone/>
            </a:pPr>
            <a:r>
              <a:rPr lang="en-US" dirty="0"/>
              <a:t>2)A Text Editor (Notepad++, Sublime Text or </a:t>
            </a:r>
            <a:r>
              <a:rPr lang="en-US" dirty="0" smtClean="0"/>
              <a:t>Visual Studio </a:t>
            </a:r>
            <a:r>
              <a:rPr lang="en-US" dirty="0"/>
              <a:t>Code)</a:t>
            </a:r>
          </a:p>
          <a:p>
            <a:pPr marL="0" indent="0">
              <a:buNone/>
            </a:pPr>
            <a:r>
              <a:rPr lang="en-US" dirty="0"/>
              <a:t>3)Web Browsers (Firefox, Chrome, Opera, </a:t>
            </a:r>
            <a:r>
              <a:rPr lang="en-US" dirty="0" smtClean="0"/>
              <a:t>Safari, Internet </a:t>
            </a:r>
            <a:r>
              <a:rPr lang="en-US" dirty="0"/>
              <a:t>Explorer, and Microsoft Edge)</a:t>
            </a:r>
          </a:p>
        </p:txBody>
      </p:sp>
    </p:spTree>
    <p:extLst>
      <p:ext uri="{BB962C8B-B14F-4D97-AF65-F5344CB8AC3E}">
        <p14:creationId xmlns:p14="http://schemas.microsoft.com/office/powerpoint/2010/main" val="16278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268</TotalTime>
  <Words>1549</Words>
  <Application>Microsoft Office PowerPoint</Application>
  <PresentationFormat>Widescreen</PresentationFormat>
  <Paragraphs>173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Slice</vt:lpstr>
      <vt:lpstr>WELCOME TO HTML</vt:lpstr>
      <vt:lpstr>WHAT IS WEB DESIGN?</vt:lpstr>
      <vt:lpstr>ELEMENTS OF WEB DESIGN</vt:lpstr>
      <vt:lpstr>BROWSER</vt:lpstr>
      <vt:lpstr>HOW BROWERS RENDER PAGES</vt:lpstr>
      <vt:lpstr>HOW BROWERS RENDER PAGES</vt:lpstr>
      <vt:lpstr>HOW BROWERS RENDER PAGES</vt:lpstr>
      <vt:lpstr>EXPLAINING TERMS</vt:lpstr>
      <vt:lpstr>TOOLS YOU NEED</vt:lpstr>
      <vt:lpstr>WHAT IS HTML?</vt:lpstr>
      <vt:lpstr>WHAT IS CSS?</vt:lpstr>
      <vt:lpstr>WHAT IS JAVASCRIPT?</vt:lpstr>
      <vt:lpstr>A Simple HTML Document </vt:lpstr>
      <vt:lpstr>HTML Tags</vt:lpstr>
      <vt:lpstr>FIRST PRACTICE</vt:lpstr>
      <vt:lpstr>LITTLE EXPLANATION</vt:lpstr>
      <vt:lpstr>HTML Documents</vt:lpstr>
      <vt:lpstr>HTML HEADINGS AND PARAGRAPHS</vt:lpstr>
      <vt:lpstr>HTML LINKS</vt:lpstr>
      <vt:lpstr>HTML IMAGES</vt:lpstr>
      <vt:lpstr>HTML BUTTONS AND LISTS</vt:lpstr>
      <vt:lpstr>HTML ATTRIBUTES</vt:lpstr>
      <vt:lpstr>HTML STYLES</vt:lpstr>
      <vt:lpstr>HTML STYLES</vt:lpstr>
      <vt:lpstr>HTML STYLES</vt:lpstr>
      <vt:lpstr>HTML TEXT FORMATTING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HTML</dc:title>
  <dc:creator>Adegoke</dc:creator>
  <cp:lastModifiedBy>Adegoke</cp:lastModifiedBy>
  <cp:revision>11</cp:revision>
  <dcterms:created xsi:type="dcterms:W3CDTF">2019-03-16T08:40:23Z</dcterms:created>
  <dcterms:modified xsi:type="dcterms:W3CDTF">2019-03-16T13:09:03Z</dcterms:modified>
</cp:coreProperties>
</file>