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82" r:id="rId3"/>
    <p:sldId id="325" r:id="rId4"/>
    <p:sldId id="331" r:id="rId5"/>
    <p:sldId id="332" r:id="rId6"/>
    <p:sldId id="311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18" r:id="rId15"/>
    <p:sldId id="340" r:id="rId16"/>
    <p:sldId id="341" r:id="rId17"/>
    <p:sldId id="344" r:id="rId18"/>
    <p:sldId id="343" r:id="rId19"/>
    <p:sldId id="321" r:id="rId20"/>
    <p:sldId id="34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E58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pemta818@gmail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83748" y="2444921"/>
            <a:ext cx="52245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프로그래밍 언어</a:t>
            </a:r>
            <a:endParaRPr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LEX </a:t>
            </a:r>
            <a:r>
              <a:rPr lang="ko-KR" altLang="en-US" sz="5400" b="1" dirty="0">
                <a:solidFill>
                  <a:schemeClr val="bg1"/>
                </a:solidFill>
              </a:rPr>
              <a:t>실습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프로그래밍 언어 </a:t>
            </a:r>
            <a:r>
              <a:rPr lang="en-US" altLang="ko-KR" sz="1400" spc="-150" dirty="0">
                <a:solidFill>
                  <a:schemeClr val="accent4"/>
                </a:solidFill>
              </a:rPr>
              <a:t>Lex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007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Lex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구조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- </a:t>
            </a:r>
            <a:r>
              <a:rPr lang="ko-KR" altLang="en-US" sz="3000" spc="-150" dirty="0" err="1">
                <a:solidFill>
                  <a:schemeClr val="accent4"/>
                </a:solidFill>
                <a:latin typeface="+mj-ea"/>
                <a:ea typeface="+mj-ea"/>
              </a:rPr>
              <a:t>규칙절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Rules Section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BA63B-D956-4D9B-AEA4-5709490A54BD}"/>
              </a:ext>
            </a:extLst>
          </p:cNvPr>
          <p:cNvSpPr txBox="1"/>
          <p:nvPr/>
        </p:nvSpPr>
        <p:spPr>
          <a:xfrm>
            <a:off x="937375" y="2154873"/>
            <a:ext cx="103172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4"/>
                </a:solidFill>
              </a:rPr>
              <a:t>정규표현식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accent4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4"/>
                </a:solidFill>
              </a:rPr>
              <a:t>특정한 규칙을 가진 문자열의 집합을 표현하는데 사용하는 형식 언어</a:t>
            </a:r>
            <a:r>
              <a:rPr lang="en-US" altLang="ko-KR" sz="2400" dirty="0">
                <a:solidFill>
                  <a:schemeClr val="accent4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4"/>
                </a:solidFill>
              </a:rPr>
              <a:t>먼저 작성된 규칙이 먼저 선택됨</a:t>
            </a:r>
            <a:endParaRPr lang="en-US" altLang="ko-KR" sz="2400" dirty="0">
              <a:solidFill>
                <a:schemeClr val="accent4"/>
              </a:solidFill>
            </a:endParaRPr>
          </a:p>
        </p:txBody>
      </p:sp>
      <p:pic>
        <p:nvPicPr>
          <p:cNvPr id="17" name="그림 16" descr="키보드이(가) 표시된 사진&#10;&#10;자동 생성된 설명">
            <a:extLst>
              <a:ext uri="{FF2B5EF4-FFF2-40B4-BE49-F238E27FC236}">
                <a16:creationId xmlns:a16="http://schemas.microsoft.com/office/drawing/2014/main" id="{0AC9B68F-184F-46FB-9A32-1494B61F6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496" y="4126128"/>
            <a:ext cx="5633007" cy="186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2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프로그래밍 언어 </a:t>
            </a:r>
            <a:r>
              <a:rPr lang="en-US" altLang="ko-KR" sz="1400" spc="-150" dirty="0">
                <a:solidFill>
                  <a:schemeClr val="accent4"/>
                </a:solidFill>
              </a:rPr>
              <a:t>Lex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9904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Lex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구조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–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사용자 서브루틴절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125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User Subroutine Section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BA63B-D956-4D9B-AEA4-5709490A54BD}"/>
              </a:ext>
            </a:extLst>
          </p:cNvPr>
          <p:cNvSpPr txBox="1"/>
          <p:nvPr/>
        </p:nvSpPr>
        <p:spPr>
          <a:xfrm>
            <a:off x="1481886" y="2246129"/>
            <a:ext cx="5344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4"/>
                </a:solidFill>
              </a:rPr>
              <a:t>사용자가 서브루틴을 정의하는 부분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accent4"/>
                </a:solidFill>
              </a:rPr>
              <a:t>렉서</a:t>
            </a:r>
            <a:r>
              <a:rPr lang="en-US" altLang="ko-KR" sz="2400" dirty="0">
                <a:solidFill>
                  <a:schemeClr val="accent4"/>
                </a:solidFill>
              </a:rPr>
              <a:t>(C</a:t>
            </a:r>
            <a:r>
              <a:rPr lang="ko-KR" altLang="en-US" sz="2400" dirty="0">
                <a:solidFill>
                  <a:schemeClr val="accent4"/>
                </a:solidFill>
              </a:rPr>
              <a:t> 파일</a:t>
            </a:r>
            <a:r>
              <a:rPr lang="en-US" altLang="ko-KR" sz="2400" dirty="0">
                <a:solidFill>
                  <a:schemeClr val="accent4"/>
                </a:solidFill>
              </a:rPr>
              <a:t>)</a:t>
            </a:r>
            <a:r>
              <a:rPr lang="ko-KR" altLang="en-US" sz="2400" dirty="0">
                <a:solidFill>
                  <a:schemeClr val="accent4"/>
                </a:solidFill>
              </a:rPr>
              <a:t>에</a:t>
            </a:r>
            <a:r>
              <a:rPr lang="en-US" altLang="ko-KR" sz="2400" dirty="0">
                <a:solidFill>
                  <a:schemeClr val="accent4"/>
                </a:solidFill>
              </a:rPr>
              <a:t> </a:t>
            </a:r>
            <a:r>
              <a:rPr lang="ko-KR" altLang="en-US" sz="2400" dirty="0">
                <a:solidFill>
                  <a:schemeClr val="accent4"/>
                </a:solidFill>
              </a:rPr>
              <a:t>그대로 복사</a:t>
            </a:r>
            <a:endParaRPr lang="en-US" altLang="ko-KR" sz="2400" dirty="0">
              <a:solidFill>
                <a:schemeClr val="accent4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64B77FF-DD79-435A-AABC-B293CA042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86" y="3868147"/>
            <a:ext cx="6090392" cy="262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39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프로그래밍 언어 </a:t>
            </a:r>
            <a:r>
              <a:rPr lang="en-US" altLang="ko-KR" sz="1400" spc="-150" dirty="0">
                <a:solidFill>
                  <a:schemeClr val="accent4"/>
                </a:solidFill>
              </a:rPr>
              <a:t>Lex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9904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Lex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구조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–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사용자 서브루틴절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125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User Subroutine Section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BA63B-D956-4D9B-AEA4-5709490A54BD}"/>
              </a:ext>
            </a:extLst>
          </p:cNvPr>
          <p:cNvSpPr txBox="1"/>
          <p:nvPr/>
        </p:nvSpPr>
        <p:spPr>
          <a:xfrm>
            <a:off x="1481886" y="2541964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4"/>
                </a:solidFill>
              </a:rPr>
              <a:t>Lex </a:t>
            </a:r>
            <a:r>
              <a:rPr lang="ko-KR" altLang="en-US" sz="2400" dirty="0">
                <a:solidFill>
                  <a:schemeClr val="accent4"/>
                </a:solidFill>
              </a:rPr>
              <a:t>함수</a:t>
            </a:r>
            <a:endParaRPr lang="en-US" altLang="ko-KR" sz="2400" dirty="0">
              <a:solidFill>
                <a:schemeClr val="accent4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8DA95F7-0CA6-40B8-9632-07D2A8141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08" y="3585883"/>
            <a:ext cx="9884383" cy="236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9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프로그래밍 언어 </a:t>
            </a:r>
            <a:r>
              <a:rPr lang="en-US" altLang="ko-KR" sz="1400" spc="-150" dirty="0">
                <a:solidFill>
                  <a:schemeClr val="accent4"/>
                </a:solidFill>
              </a:rPr>
              <a:t>Lex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예시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5F5E58"/>
                </a:solidFill>
              </a:rPr>
              <a:t>Example</a:t>
            </a:r>
            <a:endParaRPr lang="ko-KR" altLang="en-US" sz="1400" dirty="0">
              <a:solidFill>
                <a:srgbClr val="5F5E5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BA63B-D956-4D9B-AEA4-5709490A54BD}"/>
              </a:ext>
            </a:extLst>
          </p:cNvPr>
          <p:cNvSpPr txBox="1"/>
          <p:nvPr/>
        </p:nvSpPr>
        <p:spPr>
          <a:xfrm>
            <a:off x="7685462" y="2459504"/>
            <a:ext cx="24877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4"/>
                </a:solidFill>
              </a:rPr>
              <a:t>컴파일 방법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r>
              <a:rPr lang="en-US" altLang="ko-KR" sz="2400" dirty="0">
                <a:solidFill>
                  <a:schemeClr val="accent4"/>
                </a:solidFill>
              </a:rPr>
              <a:t>lex</a:t>
            </a:r>
            <a:r>
              <a:rPr lang="ko-KR" altLang="en-US" sz="2400" dirty="0">
                <a:solidFill>
                  <a:schemeClr val="accent4"/>
                </a:solidFill>
              </a:rPr>
              <a:t> </a:t>
            </a:r>
            <a:r>
              <a:rPr lang="en-US" altLang="ko-KR" sz="2400" dirty="0">
                <a:solidFill>
                  <a:schemeClr val="accent4"/>
                </a:solidFill>
              </a:rPr>
              <a:t>hw2_1.l</a:t>
            </a:r>
          </a:p>
          <a:p>
            <a:r>
              <a:rPr lang="en-US" altLang="ko-KR" sz="2400" dirty="0">
                <a:solidFill>
                  <a:schemeClr val="accent4"/>
                </a:solidFill>
              </a:rPr>
              <a:t>cc </a:t>
            </a:r>
            <a:r>
              <a:rPr lang="en-US" altLang="ko-KR" sz="2400" dirty="0" err="1">
                <a:solidFill>
                  <a:schemeClr val="accent4"/>
                </a:solidFill>
              </a:rPr>
              <a:t>lex.yy.c</a:t>
            </a:r>
            <a:r>
              <a:rPr lang="en-US" altLang="ko-KR" sz="2400" dirty="0">
                <a:solidFill>
                  <a:schemeClr val="accent4"/>
                </a:solidFill>
              </a:rPr>
              <a:t> –o lex</a:t>
            </a:r>
          </a:p>
          <a:p>
            <a:r>
              <a:rPr lang="en-US" altLang="ko-KR" sz="2400" dirty="0">
                <a:solidFill>
                  <a:schemeClr val="accent4"/>
                </a:solidFill>
              </a:rPr>
              <a:t>./lex &lt; a.txt</a:t>
            </a:r>
          </a:p>
          <a:p>
            <a:endParaRPr lang="en-US" altLang="ko-KR" sz="2400" dirty="0">
              <a:solidFill>
                <a:schemeClr val="accent4"/>
              </a:solidFill>
            </a:endParaRPr>
          </a:p>
          <a:p>
            <a:r>
              <a:rPr lang="en-US" altLang="ko-KR" sz="2400" dirty="0">
                <a:solidFill>
                  <a:schemeClr val="accent4"/>
                </a:solidFill>
              </a:rPr>
              <a:t>Vi a.txt</a:t>
            </a:r>
          </a:p>
          <a:p>
            <a:r>
              <a:rPr lang="en-US" altLang="ko-KR" sz="2400" dirty="0">
                <a:solidFill>
                  <a:schemeClr val="accent4"/>
                </a:solidFill>
              </a:rPr>
              <a:t>999</a:t>
            </a:r>
          </a:p>
          <a:p>
            <a:r>
              <a:rPr lang="en-US" altLang="ko-KR" sz="2400" dirty="0">
                <a:solidFill>
                  <a:schemeClr val="accent4"/>
                </a:solidFill>
              </a:rPr>
              <a:t>033</a:t>
            </a:r>
          </a:p>
          <a:p>
            <a:r>
              <a:rPr lang="en-US" altLang="ko-KR" sz="2400" dirty="0">
                <a:solidFill>
                  <a:schemeClr val="accent4"/>
                </a:solidFill>
              </a:rPr>
              <a:t>024</a:t>
            </a:r>
          </a:p>
          <a:p>
            <a:r>
              <a:rPr lang="en-US" altLang="ko-KR" sz="2400" dirty="0">
                <a:solidFill>
                  <a:schemeClr val="accent4"/>
                </a:solidFill>
              </a:rPr>
              <a:t>156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7C2FCC2-5EB4-431D-B15E-31FC124D5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15" y="2024688"/>
            <a:ext cx="5002509" cy="466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24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1996957" cy="769441"/>
            <a:chOff x="510077" y="2691080"/>
            <a:chExt cx="1996957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12747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과제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12747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과제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프로그래밍 언어 </a:t>
            </a:r>
            <a:r>
              <a:rPr lang="en-US" altLang="ko-KR" sz="1400" spc="-150" dirty="0">
                <a:solidFill>
                  <a:schemeClr val="accent4"/>
                </a:solidFill>
              </a:rPr>
              <a:t>Lex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234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과제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1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BA63B-D956-4D9B-AEA4-5709490A54BD}"/>
              </a:ext>
            </a:extLst>
          </p:cNvPr>
          <p:cNvSpPr txBox="1"/>
          <p:nvPr/>
        </p:nvSpPr>
        <p:spPr>
          <a:xfrm>
            <a:off x="1481886" y="2459504"/>
            <a:ext cx="9945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4"/>
                </a:solidFill>
              </a:rPr>
              <a:t>텍스트에서 </a:t>
            </a:r>
            <a:r>
              <a:rPr lang="en-US" altLang="ko-KR" sz="2400" dirty="0">
                <a:solidFill>
                  <a:schemeClr val="accent4"/>
                </a:solidFill>
              </a:rPr>
              <a:t>‘love’</a:t>
            </a:r>
            <a:r>
              <a:rPr lang="ko-KR" altLang="en-US" sz="2400" dirty="0">
                <a:solidFill>
                  <a:schemeClr val="accent4"/>
                </a:solidFill>
              </a:rPr>
              <a:t>라는 단어가 몇 번 나오는지 카운트하는 </a:t>
            </a:r>
            <a:r>
              <a:rPr lang="en-US" altLang="ko-KR" sz="2400" dirty="0">
                <a:solidFill>
                  <a:schemeClr val="accent4"/>
                </a:solidFill>
              </a:rPr>
              <a:t>lex</a:t>
            </a:r>
            <a:r>
              <a:rPr lang="ko-KR" altLang="en-US" sz="2400" dirty="0">
                <a:solidFill>
                  <a:schemeClr val="accent4"/>
                </a:solidFill>
              </a:rPr>
              <a:t>코드 작성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4"/>
                </a:solidFill>
              </a:rPr>
              <a:t>파일명 </a:t>
            </a:r>
            <a:r>
              <a:rPr lang="en-US" altLang="ko-KR" sz="2400" dirty="0">
                <a:solidFill>
                  <a:schemeClr val="accent4"/>
                </a:solidFill>
              </a:rPr>
              <a:t>: hw2_1.l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245498-6F49-43D7-A229-CFE61EA7F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32" y="4032479"/>
            <a:ext cx="10078857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33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프로그래밍 언어 </a:t>
            </a:r>
            <a:r>
              <a:rPr lang="en-US" altLang="ko-KR" sz="1400" spc="-150" dirty="0">
                <a:solidFill>
                  <a:schemeClr val="accent4"/>
                </a:solidFill>
              </a:rPr>
              <a:t>Lex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234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과제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2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BA63B-D956-4D9B-AEA4-5709490A54BD}"/>
              </a:ext>
            </a:extLst>
          </p:cNvPr>
          <p:cNvSpPr txBox="1"/>
          <p:nvPr/>
        </p:nvSpPr>
        <p:spPr>
          <a:xfrm>
            <a:off x="1481886" y="2459504"/>
            <a:ext cx="95157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4"/>
                </a:solidFill>
              </a:rPr>
              <a:t>Python </a:t>
            </a:r>
            <a:r>
              <a:rPr lang="ko-KR" altLang="en-US" sz="2400" dirty="0">
                <a:solidFill>
                  <a:schemeClr val="accent4"/>
                </a:solidFill>
              </a:rPr>
              <a:t>과제 </a:t>
            </a:r>
            <a:r>
              <a:rPr lang="en-US" altLang="ko-KR" sz="2400" dirty="0">
                <a:solidFill>
                  <a:schemeClr val="accent4"/>
                </a:solidFill>
              </a:rPr>
              <a:t>6</a:t>
            </a:r>
            <a:r>
              <a:rPr lang="ko-KR" altLang="en-US" sz="2400" dirty="0">
                <a:solidFill>
                  <a:schemeClr val="accent4"/>
                </a:solidFill>
              </a:rPr>
              <a:t>번을 </a:t>
            </a:r>
            <a:r>
              <a:rPr lang="en-US" altLang="ko-KR" sz="2400" dirty="0">
                <a:solidFill>
                  <a:schemeClr val="accent4"/>
                </a:solidFill>
              </a:rPr>
              <a:t>lex </a:t>
            </a:r>
            <a:r>
              <a:rPr lang="ko-KR" altLang="en-US" sz="2400" dirty="0">
                <a:solidFill>
                  <a:schemeClr val="accent4"/>
                </a:solidFill>
              </a:rPr>
              <a:t>코드로 작성</a:t>
            </a:r>
            <a:r>
              <a:rPr lang="en-US" altLang="ko-KR" sz="2400" dirty="0">
                <a:solidFill>
                  <a:schemeClr val="accent4"/>
                </a:solidFill>
              </a:rPr>
              <a:t> (</a:t>
            </a:r>
            <a:r>
              <a:rPr lang="ko-KR" altLang="en-US" sz="2400" dirty="0">
                <a:solidFill>
                  <a:schemeClr val="accent4"/>
                </a:solidFill>
              </a:rPr>
              <a:t>문자열의 개수 입력 받지 않음</a:t>
            </a:r>
            <a:r>
              <a:rPr lang="en-US" altLang="ko-KR" sz="2400" dirty="0">
                <a:solidFill>
                  <a:schemeClr val="accent4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4"/>
                </a:solidFill>
              </a:rPr>
              <a:t>(100~1~|01) ~</a:t>
            </a:r>
            <a:r>
              <a:rPr lang="ko-KR" altLang="en-US" sz="2400" dirty="0">
                <a:solidFill>
                  <a:schemeClr val="accent4"/>
                </a:solidFill>
              </a:rPr>
              <a:t>을</a:t>
            </a:r>
            <a:r>
              <a:rPr lang="en-US" altLang="ko-KR" sz="2400" dirty="0">
                <a:solidFill>
                  <a:schemeClr val="accent4"/>
                </a:solidFill>
              </a:rPr>
              <a:t> </a:t>
            </a:r>
            <a:r>
              <a:rPr lang="ko-KR" altLang="en-US" sz="2400" dirty="0">
                <a:solidFill>
                  <a:schemeClr val="accent4"/>
                </a:solidFill>
              </a:rPr>
              <a:t>만나면</a:t>
            </a:r>
            <a:r>
              <a:rPr lang="en-US" altLang="ko-KR" sz="2400" dirty="0">
                <a:solidFill>
                  <a:schemeClr val="accent4"/>
                </a:solidFill>
              </a:rPr>
              <a:t> is danger </a:t>
            </a:r>
            <a:r>
              <a:rPr lang="ko-KR" altLang="en-US" sz="2400" dirty="0">
                <a:solidFill>
                  <a:schemeClr val="accent4"/>
                </a:solidFill>
              </a:rPr>
              <a:t>출력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endParaRPr lang="en-US" altLang="ko-KR" sz="240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4"/>
                </a:solidFill>
              </a:rPr>
              <a:t>파일명 </a:t>
            </a:r>
            <a:r>
              <a:rPr lang="en-US" altLang="ko-KR" sz="2400" dirty="0">
                <a:solidFill>
                  <a:schemeClr val="accent4"/>
                </a:solidFill>
              </a:rPr>
              <a:t>: hw2_2.l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498BB7-9B19-48BC-ADF4-776ECAAEE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5" y="4312130"/>
            <a:ext cx="8745170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13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프로그래밍 언어 </a:t>
            </a:r>
            <a:r>
              <a:rPr lang="en-US" altLang="ko-KR" sz="1400" spc="-150" dirty="0">
                <a:solidFill>
                  <a:schemeClr val="accent4"/>
                </a:solidFill>
              </a:rPr>
              <a:t>Lex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234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과제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3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BA63B-D956-4D9B-AEA4-5709490A54BD}"/>
              </a:ext>
            </a:extLst>
          </p:cNvPr>
          <p:cNvSpPr txBox="1"/>
          <p:nvPr/>
        </p:nvSpPr>
        <p:spPr>
          <a:xfrm>
            <a:off x="1481886" y="2459504"/>
            <a:ext cx="2726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4"/>
                </a:solidFill>
              </a:rPr>
              <a:t>Word </a:t>
            </a:r>
            <a:r>
              <a:rPr lang="ko-KR" altLang="en-US" sz="2400" dirty="0">
                <a:solidFill>
                  <a:schemeClr val="accent4"/>
                </a:solidFill>
              </a:rPr>
              <a:t>참고 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4"/>
                </a:solidFill>
              </a:rPr>
              <a:t>파일명 </a:t>
            </a:r>
            <a:r>
              <a:rPr lang="en-US" altLang="ko-KR" sz="2400" dirty="0">
                <a:solidFill>
                  <a:schemeClr val="accent4"/>
                </a:solidFill>
              </a:rPr>
              <a:t>: hw2_3.l</a:t>
            </a:r>
          </a:p>
        </p:txBody>
      </p:sp>
    </p:spTree>
    <p:extLst>
      <p:ext uri="{BB962C8B-B14F-4D97-AF65-F5344CB8AC3E}">
        <p14:creationId xmlns:p14="http://schemas.microsoft.com/office/powerpoint/2010/main" val="1140647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프로그래밍 언어 </a:t>
            </a:r>
            <a:r>
              <a:rPr lang="en-US" altLang="ko-KR" sz="1400" spc="-150" dirty="0">
                <a:solidFill>
                  <a:schemeClr val="accent4"/>
                </a:solidFill>
              </a:rPr>
              <a:t>Lex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234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과제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4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BA63B-D956-4D9B-AEA4-5709490A54BD}"/>
              </a:ext>
            </a:extLst>
          </p:cNvPr>
          <p:cNvSpPr txBox="1"/>
          <p:nvPr/>
        </p:nvSpPr>
        <p:spPr>
          <a:xfrm>
            <a:off x="1481886" y="2459504"/>
            <a:ext cx="64299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4"/>
                </a:solidFill>
              </a:rPr>
              <a:t>과제 </a:t>
            </a:r>
            <a:r>
              <a:rPr lang="en-US" altLang="ko-KR" sz="2400" dirty="0">
                <a:solidFill>
                  <a:schemeClr val="accent4"/>
                </a:solidFill>
              </a:rPr>
              <a:t>1 ~ 3</a:t>
            </a:r>
            <a:r>
              <a:rPr lang="ko-KR" altLang="en-US" sz="2400" dirty="0">
                <a:solidFill>
                  <a:schemeClr val="accent4"/>
                </a:solidFill>
              </a:rPr>
              <a:t>의 내용을 </a:t>
            </a:r>
            <a:r>
              <a:rPr lang="en-US" altLang="ko-KR" sz="2400" dirty="0">
                <a:solidFill>
                  <a:srgbClr val="FF0000"/>
                </a:solidFill>
              </a:rPr>
              <a:t>Latex</a:t>
            </a:r>
            <a:r>
              <a:rPr lang="ko-KR" altLang="en-US" sz="2400" dirty="0">
                <a:solidFill>
                  <a:schemeClr val="accent4"/>
                </a:solidFill>
              </a:rPr>
              <a:t>으로 작성 후 제출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endParaRPr lang="en-US" altLang="ko-KR" sz="240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4"/>
                </a:solidFill>
              </a:rPr>
              <a:t>섹션 깔끔하게 나눌 것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4"/>
                </a:solidFill>
              </a:rPr>
              <a:t>파일명 </a:t>
            </a:r>
            <a:r>
              <a:rPr lang="en-US" altLang="ko-KR" sz="2400" dirty="0">
                <a:solidFill>
                  <a:schemeClr val="accent4"/>
                </a:solidFill>
              </a:rPr>
              <a:t>: hw2.tex , hw2.pdf</a:t>
            </a:r>
          </a:p>
        </p:txBody>
      </p:sp>
    </p:spTree>
    <p:extLst>
      <p:ext uri="{BB962C8B-B14F-4D97-AF65-F5344CB8AC3E}">
        <p14:creationId xmlns:p14="http://schemas.microsoft.com/office/powerpoint/2010/main" val="2619588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2357505" cy="769441"/>
            <a:chOff x="510077" y="2691080"/>
            <a:chExt cx="2357505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16352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Q &amp; A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16352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Q &amp; A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2730760" cy="769441"/>
              <a:chOff x="471977" y="2691080"/>
              <a:chExt cx="2730760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197041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Lex</a:t>
                </a:r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란</a:t>
                </a:r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?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197041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Lex</a:t>
                </a:r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란</a:t>
                </a:r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?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프로그래밍 언어 </a:t>
            </a:r>
            <a:r>
              <a:rPr lang="en-US" altLang="ko-KR" sz="1400" spc="-150" dirty="0">
                <a:solidFill>
                  <a:schemeClr val="accent4"/>
                </a:solidFill>
              </a:rPr>
              <a:t>Lex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234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Q &amp; A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BA63B-D956-4D9B-AEA4-5709490A54BD}"/>
              </a:ext>
            </a:extLst>
          </p:cNvPr>
          <p:cNvSpPr txBox="1"/>
          <p:nvPr/>
        </p:nvSpPr>
        <p:spPr>
          <a:xfrm>
            <a:off x="1481886" y="1776107"/>
            <a:ext cx="1040861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4"/>
                </a:solidFill>
              </a:rPr>
              <a:t>제출 마감일</a:t>
            </a:r>
            <a:r>
              <a:rPr lang="en-US" altLang="ko-KR" sz="2400" dirty="0">
                <a:solidFill>
                  <a:schemeClr val="accent4"/>
                </a:solidFill>
              </a:rPr>
              <a:t>, </a:t>
            </a:r>
            <a:r>
              <a:rPr lang="ko-KR" altLang="en-US" sz="2400" dirty="0">
                <a:solidFill>
                  <a:schemeClr val="accent4"/>
                </a:solidFill>
              </a:rPr>
              <a:t>방법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4"/>
                </a:solidFill>
              </a:rPr>
              <a:t>제출 마감 시간 </a:t>
            </a:r>
            <a:r>
              <a:rPr lang="en-US" altLang="ko-KR" sz="2400" dirty="0">
                <a:solidFill>
                  <a:schemeClr val="accent4"/>
                </a:solidFill>
              </a:rPr>
              <a:t>: 4</a:t>
            </a:r>
            <a:r>
              <a:rPr lang="ko-KR" altLang="en-US" sz="2400" dirty="0">
                <a:solidFill>
                  <a:schemeClr val="accent4"/>
                </a:solidFill>
              </a:rPr>
              <a:t>월 </a:t>
            </a:r>
            <a:r>
              <a:rPr lang="en-US" altLang="ko-KR" sz="2400" dirty="0">
                <a:solidFill>
                  <a:schemeClr val="accent4"/>
                </a:solidFill>
              </a:rPr>
              <a:t>15</a:t>
            </a:r>
            <a:r>
              <a:rPr lang="ko-KR" altLang="en-US" sz="2400" dirty="0">
                <a:solidFill>
                  <a:schemeClr val="accent4"/>
                </a:solidFill>
              </a:rPr>
              <a:t>일 목요일 </a:t>
            </a:r>
            <a:r>
              <a:rPr lang="en-US" altLang="ko-KR" sz="2400" dirty="0">
                <a:solidFill>
                  <a:schemeClr val="accent4"/>
                </a:solidFill>
              </a:rPr>
              <a:t>23</a:t>
            </a:r>
            <a:r>
              <a:rPr lang="ko-KR" altLang="en-US" sz="2400" dirty="0">
                <a:solidFill>
                  <a:schemeClr val="accent4"/>
                </a:solidFill>
              </a:rPr>
              <a:t>시 </a:t>
            </a:r>
            <a:r>
              <a:rPr lang="en-US" altLang="ko-KR" sz="2400" dirty="0">
                <a:solidFill>
                  <a:schemeClr val="accent4"/>
                </a:solidFill>
              </a:rPr>
              <a:t>59</a:t>
            </a:r>
            <a:r>
              <a:rPr lang="ko-KR" altLang="en-US" sz="2400" dirty="0">
                <a:solidFill>
                  <a:schemeClr val="accent4"/>
                </a:solidFill>
              </a:rPr>
              <a:t>분까지 </a:t>
            </a:r>
            <a:r>
              <a:rPr lang="en-US" altLang="ko-KR" sz="2400" dirty="0">
                <a:solidFill>
                  <a:schemeClr val="accent4"/>
                </a:solidFill>
              </a:rPr>
              <a:t>(</a:t>
            </a:r>
            <a:r>
              <a:rPr lang="en-US" altLang="ko-KR" sz="2400" dirty="0">
                <a:solidFill>
                  <a:srgbClr val="FF0000"/>
                </a:solidFill>
              </a:rPr>
              <a:t>1,2</a:t>
            </a:r>
            <a:r>
              <a:rPr lang="ko-KR" altLang="en-US" sz="2400" dirty="0">
                <a:solidFill>
                  <a:schemeClr val="accent4"/>
                </a:solidFill>
              </a:rPr>
              <a:t>분반</a:t>
            </a:r>
            <a:r>
              <a:rPr lang="en-US" altLang="ko-KR" sz="2400" dirty="0">
                <a:solidFill>
                  <a:schemeClr val="accent4"/>
                </a:solidFill>
              </a:rPr>
              <a:t>)(</a:t>
            </a:r>
            <a:r>
              <a:rPr lang="ko-KR" altLang="en-US" sz="2400" dirty="0">
                <a:solidFill>
                  <a:schemeClr val="accent4"/>
                </a:solidFill>
              </a:rPr>
              <a:t>기한 </a:t>
            </a:r>
            <a:r>
              <a:rPr lang="en-US" altLang="ko-KR" sz="2400" dirty="0">
                <a:solidFill>
                  <a:schemeClr val="accent4"/>
                </a:solidFill>
              </a:rPr>
              <a:t>: 2</a:t>
            </a:r>
            <a:r>
              <a:rPr lang="ko-KR" altLang="en-US" sz="2400" dirty="0">
                <a:solidFill>
                  <a:schemeClr val="accent4"/>
                </a:solidFill>
              </a:rPr>
              <a:t>주</a:t>
            </a:r>
            <a:r>
              <a:rPr lang="en-US" altLang="ko-KR" sz="2400" dirty="0">
                <a:solidFill>
                  <a:schemeClr val="accent4"/>
                </a:solidFill>
              </a:rPr>
              <a:t>)</a:t>
            </a:r>
          </a:p>
          <a:p>
            <a:pPr lvl="1"/>
            <a:r>
              <a:rPr lang="en-US" altLang="ko-KR" sz="2400" dirty="0">
                <a:solidFill>
                  <a:schemeClr val="accent4"/>
                </a:solidFill>
              </a:rPr>
              <a:t>			   4</a:t>
            </a:r>
            <a:r>
              <a:rPr lang="ko-KR" altLang="en-US" sz="2400" dirty="0">
                <a:solidFill>
                  <a:schemeClr val="accent4"/>
                </a:solidFill>
              </a:rPr>
              <a:t>월 </a:t>
            </a:r>
            <a:r>
              <a:rPr lang="en-US" altLang="ko-KR" sz="2400" dirty="0">
                <a:solidFill>
                  <a:schemeClr val="accent4"/>
                </a:solidFill>
              </a:rPr>
              <a:t>16</a:t>
            </a:r>
            <a:r>
              <a:rPr lang="ko-KR" altLang="en-US" sz="2400" dirty="0">
                <a:solidFill>
                  <a:schemeClr val="accent4"/>
                </a:solidFill>
              </a:rPr>
              <a:t>일 금요일 </a:t>
            </a:r>
            <a:r>
              <a:rPr lang="en-US" altLang="ko-KR" sz="2400" dirty="0">
                <a:solidFill>
                  <a:schemeClr val="accent4"/>
                </a:solidFill>
              </a:rPr>
              <a:t>23</a:t>
            </a:r>
            <a:r>
              <a:rPr lang="ko-KR" altLang="en-US" sz="2400" dirty="0">
                <a:solidFill>
                  <a:schemeClr val="accent4"/>
                </a:solidFill>
              </a:rPr>
              <a:t>시 </a:t>
            </a:r>
            <a:r>
              <a:rPr lang="en-US" altLang="ko-KR" sz="2400" dirty="0">
                <a:solidFill>
                  <a:schemeClr val="accent4"/>
                </a:solidFill>
              </a:rPr>
              <a:t>59</a:t>
            </a:r>
            <a:r>
              <a:rPr lang="ko-KR" altLang="en-US" sz="2400" dirty="0">
                <a:solidFill>
                  <a:schemeClr val="accent4"/>
                </a:solidFill>
              </a:rPr>
              <a:t>분까지 </a:t>
            </a:r>
            <a:r>
              <a:rPr lang="en-US" altLang="ko-KR" sz="2400" dirty="0">
                <a:solidFill>
                  <a:schemeClr val="accent4"/>
                </a:solidFill>
              </a:rPr>
              <a:t>(</a:t>
            </a:r>
            <a:r>
              <a:rPr lang="en-US" altLang="ko-KR" sz="2400" dirty="0">
                <a:solidFill>
                  <a:srgbClr val="FF0000"/>
                </a:solidFill>
              </a:rPr>
              <a:t>3,4</a:t>
            </a:r>
            <a:r>
              <a:rPr lang="ko-KR" altLang="en-US" sz="2400" dirty="0">
                <a:solidFill>
                  <a:schemeClr val="accent4"/>
                </a:solidFill>
              </a:rPr>
              <a:t>분반</a:t>
            </a:r>
            <a:r>
              <a:rPr lang="en-US" altLang="ko-KR" sz="2400" dirty="0">
                <a:solidFill>
                  <a:schemeClr val="accent4"/>
                </a:solidFill>
              </a:rPr>
              <a:t>)(</a:t>
            </a:r>
            <a:r>
              <a:rPr lang="ko-KR" altLang="en-US" sz="2400" dirty="0">
                <a:solidFill>
                  <a:schemeClr val="accent4"/>
                </a:solidFill>
              </a:rPr>
              <a:t>기한 </a:t>
            </a:r>
            <a:r>
              <a:rPr lang="en-US" altLang="ko-KR" sz="2400" dirty="0">
                <a:solidFill>
                  <a:schemeClr val="accent4"/>
                </a:solidFill>
              </a:rPr>
              <a:t>: 2</a:t>
            </a:r>
            <a:r>
              <a:rPr lang="ko-KR" altLang="en-US" sz="2400" dirty="0">
                <a:solidFill>
                  <a:schemeClr val="accent4"/>
                </a:solidFill>
              </a:rPr>
              <a:t>주</a:t>
            </a:r>
            <a:r>
              <a:rPr lang="en-US" altLang="ko-KR" sz="2400" dirty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4"/>
                </a:solidFill>
              </a:rPr>
              <a:t>제출 파일 </a:t>
            </a:r>
            <a:r>
              <a:rPr lang="en-US" altLang="ko-KR" sz="2400" dirty="0">
                <a:solidFill>
                  <a:schemeClr val="accent4"/>
                </a:solidFill>
              </a:rPr>
              <a:t>: hw2_1.l, hw2_2.l, hw2_3.l, hw2.tex, hw2.pdf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4"/>
                </a:solidFill>
              </a:rPr>
              <a:t>제출 방법 </a:t>
            </a:r>
            <a:r>
              <a:rPr lang="en-US" altLang="ko-KR" sz="2400" dirty="0">
                <a:solidFill>
                  <a:schemeClr val="accent4"/>
                </a:solidFill>
              </a:rPr>
              <a:t>: submit </a:t>
            </a:r>
            <a:r>
              <a:rPr lang="en-US" altLang="ko-KR" sz="2400" dirty="0" err="1">
                <a:solidFill>
                  <a:schemeClr val="accent4"/>
                </a:solidFill>
              </a:rPr>
              <a:t>pem_ta</a:t>
            </a:r>
            <a:r>
              <a:rPr lang="en-US" altLang="ko-KR" sz="2400" dirty="0">
                <a:solidFill>
                  <a:schemeClr val="accent4"/>
                </a:solidFill>
              </a:rPr>
              <a:t> hw2</a:t>
            </a:r>
            <a:r>
              <a:rPr lang="en-US" altLang="ko-KR" sz="2400" dirty="0">
                <a:solidFill>
                  <a:srgbClr val="FF0000"/>
                </a:solidFill>
              </a:rPr>
              <a:t>x </a:t>
            </a:r>
          </a:p>
          <a:p>
            <a:pPr lvl="1"/>
            <a:r>
              <a:rPr lang="en-US" altLang="ko-KR" sz="2400" dirty="0">
                <a:solidFill>
                  <a:srgbClr val="FF0000"/>
                </a:solidFill>
              </a:rPr>
              <a:t>		    </a:t>
            </a:r>
            <a:r>
              <a:rPr lang="en-US" altLang="ko-KR" sz="2400" dirty="0">
                <a:solidFill>
                  <a:srgbClr val="5F5E58"/>
                </a:solidFill>
              </a:rPr>
              <a:t>(1</a:t>
            </a:r>
            <a:r>
              <a:rPr lang="ko-KR" altLang="en-US" sz="2400" dirty="0">
                <a:solidFill>
                  <a:srgbClr val="5F5E58"/>
                </a:solidFill>
              </a:rPr>
              <a:t>분반</a:t>
            </a:r>
            <a:r>
              <a:rPr lang="en-US" altLang="ko-KR" sz="2400" dirty="0">
                <a:solidFill>
                  <a:srgbClr val="5F5E58"/>
                </a:solidFill>
              </a:rPr>
              <a:t> : a , 2</a:t>
            </a:r>
            <a:r>
              <a:rPr lang="ko-KR" altLang="en-US" sz="2400" dirty="0">
                <a:solidFill>
                  <a:srgbClr val="5F5E58"/>
                </a:solidFill>
              </a:rPr>
              <a:t>분반</a:t>
            </a:r>
            <a:r>
              <a:rPr lang="en-US" altLang="ko-KR" sz="2400" dirty="0">
                <a:solidFill>
                  <a:srgbClr val="5F5E58"/>
                </a:solidFill>
              </a:rPr>
              <a:t> : b, 3</a:t>
            </a:r>
            <a:r>
              <a:rPr lang="ko-KR" altLang="en-US" sz="2400" dirty="0">
                <a:solidFill>
                  <a:srgbClr val="5F5E58"/>
                </a:solidFill>
              </a:rPr>
              <a:t>분반</a:t>
            </a:r>
            <a:r>
              <a:rPr lang="en-US" altLang="ko-KR" sz="2400" dirty="0">
                <a:solidFill>
                  <a:srgbClr val="5F5E58"/>
                </a:solidFill>
              </a:rPr>
              <a:t> : c, 4</a:t>
            </a:r>
            <a:r>
              <a:rPr lang="ko-KR" altLang="en-US" sz="2400" dirty="0">
                <a:solidFill>
                  <a:srgbClr val="5F5E58"/>
                </a:solidFill>
              </a:rPr>
              <a:t>분반</a:t>
            </a:r>
            <a:r>
              <a:rPr lang="en-US" altLang="ko-KR" sz="2400" dirty="0">
                <a:solidFill>
                  <a:srgbClr val="5F5E58"/>
                </a:solidFill>
              </a:rPr>
              <a:t> : 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5F5E58"/>
                </a:solidFill>
              </a:rPr>
              <a:t>제출 확인 </a:t>
            </a:r>
            <a:r>
              <a:rPr lang="en-US" altLang="ko-KR" sz="2400" dirty="0">
                <a:solidFill>
                  <a:srgbClr val="5F5E58"/>
                </a:solidFill>
              </a:rPr>
              <a:t>: submit </a:t>
            </a:r>
            <a:r>
              <a:rPr lang="en-US" altLang="ko-KR" sz="2400" dirty="0" err="1">
                <a:solidFill>
                  <a:srgbClr val="5F5E58"/>
                </a:solidFill>
              </a:rPr>
              <a:t>pem_ta</a:t>
            </a:r>
            <a:r>
              <a:rPr lang="en-US" altLang="ko-KR" sz="2400" dirty="0">
                <a:solidFill>
                  <a:srgbClr val="5F5E58"/>
                </a:solidFill>
              </a:rPr>
              <a:t> hw2</a:t>
            </a:r>
            <a:r>
              <a:rPr lang="en-US" altLang="ko-KR" sz="2400" dirty="0">
                <a:solidFill>
                  <a:srgbClr val="FF0000"/>
                </a:solidFill>
              </a:rPr>
              <a:t>x</a:t>
            </a:r>
            <a:r>
              <a:rPr lang="en-US" altLang="ko-KR" sz="2400" dirty="0">
                <a:solidFill>
                  <a:srgbClr val="5F5E58"/>
                </a:solidFill>
              </a:rPr>
              <a:t> -l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4"/>
                </a:solidFill>
              </a:rPr>
              <a:t> 질문 </a:t>
            </a:r>
            <a:r>
              <a:rPr lang="en-US" altLang="ko-KR" sz="2400">
                <a:solidFill>
                  <a:schemeClr val="accent4"/>
                </a:solidFill>
              </a:rPr>
              <a:t>:  </a:t>
            </a:r>
            <a:r>
              <a:rPr lang="en-US" altLang="ko-KR" sz="2400">
                <a:solidFill>
                  <a:srgbClr val="FF0000"/>
                </a:solidFill>
                <a:hlinkClick r:id="rId2"/>
              </a:rPr>
              <a:t>pemta818@</a:t>
            </a:r>
            <a:r>
              <a:rPr lang="en-US" altLang="ko-KR" sz="2400" dirty="0">
                <a:solidFill>
                  <a:srgbClr val="FF0000"/>
                </a:solidFill>
                <a:hlinkClick r:id="rId2"/>
              </a:rPr>
              <a:t>gmail.com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5F5E58"/>
                </a:solidFill>
              </a:rPr>
              <a:t>(</a:t>
            </a:r>
            <a:r>
              <a:rPr lang="ko-KR" altLang="en-US" sz="2400" dirty="0">
                <a:solidFill>
                  <a:srgbClr val="5F5E58"/>
                </a:solidFill>
              </a:rPr>
              <a:t>메일제목 앞에 </a:t>
            </a:r>
            <a:r>
              <a:rPr lang="en-US" altLang="ko-KR" sz="2400" dirty="0">
                <a:solidFill>
                  <a:srgbClr val="5F5E58"/>
                </a:solidFill>
              </a:rPr>
              <a:t>[Lex]</a:t>
            </a:r>
            <a:r>
              <a:rPr lang="ko-KR" altLang="en-US" sz="2400" dirty="0">
                <a:solidFill>
                  <a:srgbClr val="5F5E58"/>
                </a:solidFill>
              </a:rPr>
              <a:t> 추가</a:t>
            </a:r>
            <a:r>
              <a:rPr lang="en-US" altLang="ko-KR" sz="2400" dirty="0">
                <a:solidFill>
                  <a:srgbClr val="5F5E58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5F5E58"/>
                </a:solidFill>
              </a:rPr>
              <a:t> 유의사항</a:t>
            </a:r>
            <a:endParaRPr lang="en-US" altLang="ko-KR" sz="2400" dirty="0">
              <a:solidFill>
                <a:srgbClr val="5F5E58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4"/>
                </a:solidFill>
              </a:rPr>
              <a:t>Space </a:t>
            </a:r>
            <a:r>
              <a:rPr lang="ko-KR" altLang="en-US" sz="2400" dirty="0">
                <a:solidFill>
                  <a:schemeClr val="accent4"/>
                </a:solidFill>
              </a:rPr>
              <a:t>대신 </a:t>
            </a:r>
            <a:r>
              <a:rPr lang="en-US" altLang="ko-KR" sz="2400" dirty="0">
                <a:solidFill>
                  <a:schemeClr val="accent4"/>
                </a:solidFill>
              </a:rPr>
              <a:t>tab </a:t>
            </a:r>
            <a:r>
              <a:rPr lang="ko-KR" altLang="en-US" sz="2400" dirty="0">
                <a:solidFill>
                  <a:schemeClr val="accent4"/>
                </a:solidFill>
              </a:rPr>
              <a:t>사용 권장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5F5E58"/>
                </a:solidFill>
              </a:rPr>
              <a:t>Late </a:t>
            </a:r>
            <a:r>
              <a:rPr lang="ko-KR" altLang="en-US" sz="2400" dirty="0">
                <a:solidFill>
                  <a:srgbClr val="5F5E58"/>
                </a:solidFill>
              </a:rPr>
              <a:t>제출</a:t>
            </a:r>
            <a:r>
              <a:rPr lang="en-US" altLang="ko-KR" sz="2400" dirty="0">
                <a:solidFill>
                  <a:srgbClr val="5F5E58"/>
                </a:solidFill>
              </a:rPr>
              <a:t>, </a:t>
            </a:r>
            <a:r>
              <a:rPr lang="ko-KR" altLang="en-US" sz="2400" dirty="0">
                <a:solidFill>
                  <a:srgbClr val="5F5E58"/>
                </a:solidFill>
              </a:rPr>
              <a:t>메일 제출은 받지 않습니다</a:t>
            </a:r>
            <a:endParaRPr lang="en-US" altLang="ko-KR" sz="2400" dirty="0">
              <a:solidFill>
                <a:srgbClr val="5F5E58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5F5E58"/>
                </a:solidFill>
              </a:rPr>
              <a:t>Cheating</a:t>
            </a:r>
            <a:r>
              <a:rPr lang="ko-KR" altLang="en-US" sz="2400" dirty="0">
                <a:solidFill>
                  <a:srgbClr val="5F5E58"/>
                </a:solidFill>
              </a:rPr>
              <a:t> 시 무조건 </a:t>
            </a:r>
            <a:r>
              <a:rPr lang="en-US" altLang="ko-KR" sz="2400" dirty="0">
                <a:solidFill>
                  <a:srgbClr val="5F5E58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17191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프로그래밍 언어 </a:t>
            </a:r>
            <a:r>
              <a:rPr lang="en-US" altLang="ko-KR" sz="1400" spc="-150" dirty="0">
                <a:solidFill>
                  <a:schemeClr val="accent4"/>
                </a:solidFill>
              </a:rPr>
              <a:t>Lex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역사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accent4"/>
                </a:solidFill>
              </a:rPr>
              <a:t>History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B473A5-9948-4758-B7F7-26079E90DD39}"/>
              </a:ext>
            </a:extLst>
          </p:cNvPr>
          <p:cNvSpPr txBox="1"/>
          <p:nvPr/>
        </p:nvSpPr>
        <p:spPr>
          <a:xfrm>
            <a:off x="1383844" y="2819611"/>
            <a:ext cx="9424311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accent4"/>
                </a:solidFill>
              </a:rPr>
              <a:t>Lexical</a:t>
            </a:r>
            <a:r>
              <a:rPr lang="ko-KR" altLang="en-US" sz="2800" dirty="0">
                <a:solidFill>
                  <a:schemeClr val="accent4"/>
                </a:solidFill>
              </a:rPr>
              <a:t> </a:t>
            </a:r>
            <a:r>
              <a:rPr lang="en-US" altLang="ko-KR" sz="2800" dirty="0">
                <a:solidFill>
                  <a:schemeClr val="accent4"/>
                </a:solidFill>
              </a:rPr>
              <a:t>Analyzer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accent4"/>
                </a:solidFill>
              </a:rPr>
              <a:t>1975</a:t>
            </a:r>
            <a:r>
              <a:rPr lang="ko-KR" altLang="en-US" sz="2800" dirty="0">
                <a:solidFill>
                  <a:schemeClr val="accent4"/>
                </a:solidFill>
              </a:rPr>
              <a:t>년 </a:t>
            </a:r>
            <a:r>
              <a:rPr lang="en-US" altLang="ko-KR" sz="2800" dirty="0">
                <a:solidFill>
                  <a:schemeClr val="accent4"/>
                </a:solidFill>
              </a:rPr>
              <a:t>AT&amp;T Bell</a:t>
            </a:r>
            <a:r>
              <a:rPr lang="ko-KR" altLang="en-US" sz="2800" dirty="0">
                <a:solidFill>
                  <a:schemeClr val="accent4"/>
                </a:solidFill>
              </a:rPr>
              <a:t> 연구소에서 </a:t>
            </a:r>
            <a:r>
              <a:rPr lang="en-US" altLang="ko-KR" sz="2800" dirty="0">
                <a:solidFill>
                  <a:schemeClr val="accent4"/>
                </a:solidFill>
              </a:rPr>
              <a:t>Eric Schmidt</a:t>
            </a:r>
            <a:r>
              <a:rPr lang="ko-KR" altLang="en-US" sz="2800" dirty="0">
                <a:solidFill>
                  <a:schemeClr val="accent4"/>
                </a:solidFill>
              </a:rPr>
              <a:t>와 </a:t>
            </a:r>
            <a:r>
              <a:rPr lang="en-US" altLang="ko-KR" sz="2800" dirty="0">
                <a:solidFill>
                  <a:schemeClr val="accent4"/>
                </a:solidFill>
              </a:rPr>
              <a:t>Mark </a:t>
            </a:r>
            <a:r>
              <a:rPr lang="en-US" altLang="ko-KR" sz="2800" dirty="0" err="1">
                <a:solidFill>
                  <a:schemeClr val="accent4"/>
                </a:solidFill>
              </a:rPr>
              <a:t>Lesk</a:t>
            </a:r>
            <a:endParaRPr lang="en-US" altLang="ko-KR" sz="3200" dirty="0">
              <a:solidFill>
                <a:schemeClr val="accent4"/>
              </a:solidFill>
            </a:endParaRPr>
          </a:p>
          <a:p>
            <a:r>
              <a:rPr lang="en-US" altLang="ko-KR" sz="3200" dirty="0">
                <a:solidFill>
                  <a:schemeClr val="accent4"/>
                </a:solidFill>
              </a:rPr>
              <a:t>  </a:t>
            </a:r>
            <a:r>
              <a:rPr lang="en-US" altLang="ko-KR" sz="2800" dirty="0">
                <a:solidFill>
                  <a:schemeClr val="accent4"/>
                </a:solidFill>
              </a:rPr>
              <a:t> UNIX </a:t>
            </a:r>
            <a:r>
              <a:rPr lang="ko-KR" altLang="en-US" sz="2800" dirty="0">
                <a:solidFill>
                  <a:schemeClr val="accent4"/>
                </a:solidFill>
              </a:rPr>
              <a:t>시스템의 유틸리티로 개발한 소프트웨어</a:t>
            </a:r>
            <a:endParaRPr lang="en-US" altLang="ko-KR" sz="280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chemeClr val="accent4"/>
                </a:solidFill>
              </a:rPr>
              <a:t>Yacc</a:t>
            </a:r>
            <a:r>
              <a:rPr lang="en-US" altLang="ko-KR" sz="2800" dirty="0">
                <a:solidFill>
                  <a:schemeClr val="accent4"/>
                </a:solidFill>
              </a:rPr>
              <a:t> parser generator</a:t>
            </a:r>
            <a:r>
              <a:rPr lang="ko-KR" altLang="en-US" sz="2800" dirty="0">
                <a:solidFill>
                  <a:schemeClr val="accent4"/>
                </a:solidFill>
              </a:rPr>
              <a:t>와 같이 사용</a:t>
            </a:r>
            <a:endParaRPr lang="en-US" altLang="ko-KR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프로그래밍 언어 </a:t>
            </a:r>
            <a:r>
              <a:rPr lang="en-US" altLang="ko-KR" sz="1400" spc="-150" dirty="0">
                <a:solidFill>
                  <a:schemeClr val="accent4"/>
                </a:solidFill>
              </a:rPr>
              <a:t>Lex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4269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Scanner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Scanner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BA63B-D956-4D9B-AEA4-5709490A54BD}"/>
              </a:ext>
            </a:extLst>
          </p:cNvPr>
          <p:cNvSpPr txBox="1"/>
          <p:nvPr/>
        </p:nvSpPr>
        <p:spPr>
          <a:xfrm>
            <a:off x="514985" y="2673499"/>
            <a:ext cx="1116203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accent4"/>
                </a:solidFill>
              </a:rPr>
              <a:t>일정한 구조를 가진 입력을 의미 있는 단위</a:t>
            </a:r>
            <a:r>
              <a:rPr lang="en-US" altLang="ko-KR" sz="2800" dirty="0">
                <a:solidFill>
                  <a:schemeClr val="accent4"/>
                </a:solidFill>
              </a:rPr>
              <a:t>(Unit)</a:t>
            </a:r>
            <a:r>
              <a:rPr lang="ko-KR" altLang="en-US" sz="2800" dirty="0">
                <a:solidFill>
                  <a:schemeClr val="accent4"/>
                </a:solidFill>
              </a:rPr>
              <a:t>으로 분해하여</a:t>
            </a:r>
            <a:endParaRPr lang="en-US" altLang="ko-KR" sz="2800" dirty="0">
              <a:solidFill>
                <a:schemeClr val="accent4"/>
              </a:solidFill>
            </a:endParaRPr>
          </a:p>
          <a:p>
            <a:r>
              <a:rPr lang="ko-KR" altLang="en-US" sz="2800" dirty="0">
                <a:solidFill>
                  <a:schemeClr val="accent4"/>
                </a:solidFill>
              </a:rPr>
              <a:t>   관련성을 파악 할 수 있게 도와주는 프로그램</a:t>
            </a:r>
            <a:endParaRPr lang="en-US" altLang="ko-KR" sz="280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accent4"/>
                </a:solidFill>
              </a:rPr>
              <a:t>입력을 토큰이라는 단위로 나누고</a:t>
            </a:r>
            <a:r>
              <a:rPr lang="en-US" altLang="ko-KR" sz="2800" dirty="0">
                <a:solidFill>
                  <a:schemeClr val="accent4"/>
                </a:solidFill>
              </a:rPr>
              <a:t>, </a:t>
            </a:r>
            <a:r>
              <a:rPr lang="ko-KR" altLang="en-US" sz="2800" dirty="0">
                <a:solidFill>
                  <a:schemeClr val="accent4"/>
                </a:solidFill>
              </a:rPr>
              <a:t>식별할 수 잇는 루틴을 생성한다</a:t>
            </a:r>
            <a:r>
              <a:rPr lang="en-US" altLang="ko-KR" sz="2800" dirty="0">
                <a:solidFill>
                  <a:schemeClr val="accent4"/>
                </a:solidFill>
              </a:rPr>
              <a:t>.</a:t>
            </a:r>
          </a:p>
          <a:p>
            <a:r>
              <a:rPr lang="ko-KR" altLang="en-US" sz="2800" dirty="0">
                <a:solidFill>
                  <a:schemeClr val="accent4"/>
                </a:solidFill>
              </a:rPr>
              <a:t>   이때 루틴을 </a:t>
            </a:r>
            <a:r>
              <a:rPr lang="en-US" altLang="ko-KR" sz="2800" dirty="0">
                <a:solidFill>
                  <a:schemeClr val="accent4"/>
                </a:solidFill>
              </a:rPr>
              <a:t>Scanner</a:t>
            </a:r>
            <a:r>
              <a:rPr lang="ko-KR" altLang="en-US" sz="2800" dirty="0">
                <a:solidFill>
                  <a:schemeClr val="accent4"/>
                </a:solidFill>
              </a:rPr>
              <a:t>라고 한다</a:t>
            </a:r>
            <a:r>
              <a:rPr lang="en-US" altLang="ko-KR" sz="2800" dirty="0">
                <a:solidFill>
                  <a:schemeClr val="accent4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accent4"/>
                </a:solidFill>
              </a:rPr>
              <a:t>Scanner : Text</a:t>
            </a:r>
            <a:r>
              <a:rPr lang="ko-KR" altLang="en-US" sz="2800" dirty="0">
                <a:solidFill>
                  <a:schemeClr val="accent4"/>
                </a:solidFill>
              </a:rPr>
              <a:t>의 어휘 패턴을 인식하는 프로그램</a:t>
            </a:r>
            <a:endParaRPr lang="en-US" altLang="ko-KR" sz="2800" dirty="0">
              <a:solidFill>
                <a:schemeClr val="accent4"/>
              </a:solidFill>
            </a:endParaRPr>
          </a:p>
          <a:p>
            <a:r>
              <a:rPr lang="en-US" altLang="ko-KR" sz="2800" dirty="0">
                <a:solidFill>
                  <a:schemeClr val="accent4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71509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프로그래밍 언어 </a:t>
            </a:r>
            <a:r>
              <a:rPr lang="en-US" altLang="ko-KR" sz="1400" spc="-150" dirty="0">
                <a:solidFill>
                  <a:schemeClr val="accent4"/>
                </a:solidFill>
              </a:rPr>
              <a:t>Lex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어휘 분석기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F7FBBFD-AD54-4935-A744-6393DBDFA731}"/>
              </a:ext>
            </a:extLst>
          </p:cNvPr>
          <p:cNvGrpSpPr/>
          <p:nvPr/>
        </p:nvGrpSpPr>
        <p:grpSpPr>
          <a:xfrm>
            <a:off x="807333" y="1889563"/>
            <a:ext cx="10515600" cy="4351338"/>
            <a:chOff x="816298" y="1871633"/>
            <a:chExt cx="10515600" cy="4351338"/>
          </a:xfrm>
        </p:grpSpPr>
        <p:sp>
          <p:nvSpPr>
            <p:cNvPr id="19" name="내용 개체 틀 2">
              <a:extLst>
                <a:ext uri="{FF2B5EF4-FFF2-40B4-BE49-F238E27FC236}">
                  <a16:creationId xmlns:a16="http://schemas.microsoft.com/office/drawing/2014/main" id="{E45B9FDB-AB7D-4DB3-95B4-5CFF24BEFBEF}"/>
                </a:ext>
              </a:extLst>
            </p:cNvPr>
            <p:cNvSpPr txBox="1">
              <a:spLocks/>
            </p:cNvSpPr>
            <p:nvPr/>
          </p:nvSpPr>
          <p:spPr>
            <a:xfrm>
              <a:off x="816298" y="1871633"/>
              <a:ext cx="10515600" cy="43513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 algn="ctr">
                <a:buFont typeface="Arial" panose="020B0604020202020204" pitchFamily="34" charset="0"/>
                <a:buNone/>
              </a:pPr>
              <a:r>
                <a:rPr kumimoji="1" lang="en-US" altLang="ko-Kore-KR" sz="5400" dirty="0"/>
                <a:t>I Like Chicken.</a:t>
              </a:r>
            </a:p>
            <a:p>
              <a:pPr marL="109728" indent="0" algn="ctr">
                <a:buFont typeface="Arial" panose="020B0604020202020204" pitchFamily="34" charset="0"/>
                <a:buNone/>
              </a:pPr>
              <a:endParaRPr kumimoji="1" lang="en-US" altLang="ko-Kore-KR" sz="5400" dirty="0"/>
            </a:p>
            <a:p>
              <a:pPr marL="109728" indent="0" algn="ctr">
                <a:buFont typeface="Arial" panose="020B0604020202020204" pitchFamily="34" charset="0"/>
                <a:buNone/>
              </a:pPr>
              <a:endParaRPr kumimoji="1" lang="ko-Kore-KR" altLang="en-US" sz="5400" dirty="0"/>
            </a:p>
          </p:txBody>
        </p:sp>
        <p:sp>
          <p:nvSpPr>
            <p:cNvPr id="20" name="모서리가 둥근 직사각형 3">
              <a:extLst>
                <a:ext uri="{FF2B5EF4-FFF2-40B4-BE49-F238E27FC236}">
                  <a16:creationId xmlns:a16="http://schemas.microsoft.com/office/drawing/2014/main" id="{55BBC2E8-A10F-4E3C-8EC6-079E41FC245F}"/>
                </a:ext>
              </a:extLst>
            </p:cNvPr>
            <p:cNvSpPr/>
            <p:nvPr/>
          </p:nvSpPr>
          <p:spPr>
            <a:xfrm>
              <a:off x="2969790" y="4598918"/>
              <a:ext cx="1808164" cy="9361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</a:rPr>
                <a:t>인칭대명사</a:t>
              </a:r>
            </a:p>
          </p:txBody>
        </p:sp>
        <p:sp>
          <p:nvSpPr>
            <p:cNvPr id="21" name="모서리가 둥근 직사각형 4">
              <a:extLst>
                <a:ext uri="{FF2B5EF4-FFF2-40B4-BE49-F238E27FC236}">
                  <a16:creationId xmlns:a16="http://schemas.microsoft.com/office/drawing/2014/main" id="{DD1129BA-9B00-46B7-A439-4C04ECB6DFD7}"/>
                </a:ext>
              </a:extLst>
            </p:cNvPr>
            <p:cNvSpPr/>
            <p:nvPr/>
          </p:nvSpPr>
          <p:spPr>
            <a:xfrm>
              <a:off x="4849962" y="4598918"/>
              <a:ext cx="1152128" cy="9361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</a:rPr>
                <a:t>동 사</a:t>
              </a:r>
            </a:p>
          </p:txBody>
        </p:sp>
        <p:sp>
          <p:nvSpPr>
            <p:cNvPr id="22" name="모서리가 둥근 직사각형 5">
              <a:extLst>
                <a:ext uri="{FF2B5EF4-FFF2-40B4-BE49-F238E27FC236}">
                  <a16:creationId xmlns:a16="http://schemas.microsoft.com/office/drawing/2014/main" id="{1B521269-554E-438D-B1DE-ECBA0F1A3354}"/>
                </a:ext>
              </a:extLst>
            </p:cNvPr>
            <p:cNvSpPr/>
            <p:nvPr/>
          </p:nvSpPr>
          <p:spPr>
            <a:xfrm>
              <a:off x="6074098" y="4598918"/>
              <a:ext cx="1134683" cy="9361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</a:rPr>
                <a:t>명 사</a:t>
              </a:r>
            </a:p>
          </p:txBody>
        </p:sp>
        <p:sp>
          <p:nvSpPr>
            <p:cNvPr id="23" name="모서리가 둥근 직사각형 6">
              <a:extLst>
                <a:ext uri="{FF2B5EF4-FFF2-40B4-BE49-F238E27FC236}">
                  <a16:creationId xmlns:a16="http://schemas.microsoft.com/office/drawing/2014/main" id="{3CC9C4C5-ECBC-454F-9D1D-38F99C860372}"/>
                </a:ext>
              </a:extLst>
            </p:cNvPr>
            <p:cNvSpPr/>
            <p:nvPr/>
          </p:nvSpPr>
          <p:spPr>
            <a:xfrm>
              <a:off x="7296944" y="4598918"/>
              <a:ext cx="1585466" cy="9361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</a:rPr>
                <a:t>마침표</a:t>
              </a:r>
            </a:p>
          </p:txBody>
        </p:sp>
        <p:sp>
          <p:nvSpPr>
            <p:cNvPr id="24" name="아래쪽 화살표 11">
              <a:extLst>
                <a:ext uri="{FF2B5EF4-FFF2-40B4-BE49-F238E27FC236}">
                  <a16:creationId xmlns:a16="http://schemas.microsoft.com/office/drawing/2014/main" id="{4D6D6717-7FFA-40A5-856B-68FC89766E1A}"/>
                </a:ext>
              </a:extLst>
            </p:cNvPr>
            <p:cNvSpPr/>
            <p:nvPr/>
          </p:nvSpPr>
          <p:spPr>
            <a:xfrm>
              <a:off x="3850207" y="3938774"/>
              <a:ext cx="367926" cy="578346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아래쪽 화살표 12">
              <a:extLst>
                <a:ext uri="{FF2B5EF4-FFF2-40B4-BE49-F238E27FC236}">
                  <a16:creationId xmlns:a16="http://schemas.microsoft.com/office/drawing/2014/main" id="{F9E9F31E-8167-4FD1-8277-D72029431DBF}"/>
                </a:ext>
              </a:extLst>
            </p:cNvPr>
            <p:cNvSpPr/>
            <p:nvPr/>
          </p:nvSpPr>
          <p:spPr>
            <a:xfrm rot="19799169">
              <a:off x="5001428" y="3881170"/>
              <a:ext cx="367926" cy="704243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아래쪽 화살표 13">
              <a:extLst>
                <a:ext uri="{FF2B5EF4-FFF2-40B4-BE49-F238E27FC236}">
                  <a16:creationId xmlns:a16="http://schemas.microsoft.com/office/drawing/2014/main" id="{82D3931E-399E-41A0-AC67-7673484BD7A8}"/>
                </a:ext>
              </a:extLst>
            </p:cNvPr>
            <p:cNvSpPr/>
            <p:nvPr/>
          </p:nvSpPr>
          <p:spPr>
            <a:xfrm>
              <a:off x="6506146" y="3938774"/>
              <a:ext cx="367926" cy="578346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아래쪽 화살표 14">
              <a:extLst>
                <a:ext uri="{FF2B5EF4-FFF2-40B4-BE49-F238E27FC236}">
                  <a16:creationId xmlns:a16="http://schemas.microsoft.com/office/drawing/2014/main" id="{6A395375-8718-453A-A46D-B81617489DD1}"/>
                </a:ext>
              </a:extLst>
            </p:cNvPr>
            <p:cNvSpPr/>
            <p:nvPr/>
          </p:nvSpPr>
          <p:spPr>
            <a:xfrm rot="1429410">
              <a:off x="7949248" y="3920601"/>
              <a:ext cx="367926" cy="578346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005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050130" cy="769441"/>
            <a:chOff x="510077" y="2691080"/>
            <a:chExt cx="3050130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3278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Lex </a:t>
              </a:r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구조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23278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Lex </a:t>
              </a:r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구조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프로그래밍 언어 </a:t>
            </a:r>
            <a:r>
              <a:rPr lang="en-US" altLang="ko-KR" sz="1400" spc="-150" dirty="0">
                <a:solidFill>
                  <a:schemeClr val="accent4"/>
                </a:solidFill>
              </a:rPr>
              <a:t>Lex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542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Lex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구조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Structure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BA63B-D956-4D9B-AEA4-5709490A54BD}"/>
              </a:ext>
            </a:extLst>
          </p:cNvPr>
          <p:cNvSpPr txBox="1"/>
          <p:nvPr/>
        </p:nvSpPr>
        <p:spPr>
          <a:xfrm>
            <a:off x="1239534" y="3098315"/>
            <a:ext cx="25667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>
                <a:solidFill>
                  <a:schemeClr val="accent4"/>
                </a:solidFill>
              </a:rPr>
              <a:t>정의절</a:t>
            </a:r>
            <a:endParaRPr lang="en-US" altLang="ko-KR" sz="280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>
                <a:solidFill>
                  <a:schemeClr val="accent4"/>
                </a:solidFill>
              </a:rPr>
              <a:t>규칙절</a:t>
            </a:r>
            <a:endParaRPr lang="en-US" altLang="ko-KR" sz="280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accent4"/>
                </a:solidFill>
              </a:rPr>
              <a:t>서브루틴절</a:t>
            </a:r>
            <a:r>
              <a:rPr lang="en-US" altLang="ko-KR" sz="2800" dirty="0">
                <a:solidFill>
                  <a:schemeClr val="accent4"/>
                </a:solidFill>
              </a:rPr>
              <a:t>  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3649620-1E68-424B-AD02-087E302AE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88" y="2157816"/>
            <a:ext cx="5719197" cy="412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2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프로그래밍 언어 </a:t>
            </a:r>
            <a:r>
              <a:rPr lang="en-US" altLang="ko-KR" sz="1400" spc="-150" dirty="0">
                <a:solidFill>
                  <a:schemeClr val="accent4"/>
                </a:solidFill>
              </a:rPr>
              <a:t>Lex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007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Lex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구조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- </a:t>
            </a:r>
            <a:r>
              <a:rPr lang="ko-KR" altLang="en-US" sz="3000" spc="-150" dirty="0" err="1">
                <a:solidFill>
                  <a:schemeClr val="accent4"/>
                </a:solidFill>
                <a:latin typeface="+mj-ea"/>
                <a:ea typeface="+mj-ea"/>
              </a:rPr>
              <a:t>정의절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Definition Section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BA63B-D956-4D9B-AEA4-5709490A54BD}"/>
              </a:ext>
            </a:extLst>
          </p:cNvPr>
          <p:cNvSpPr txBox="1"/>
          <p:nvPr/>
        </p:nvSpPr>
        <p:spPr>
          <a:xfrm>
            <a:off x="995886" y="2425165"/>
            <a:ext cx="102002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4"/>
                </a:solidFill>
              </a:rPr>
              <a:t>최종 프로그램에 포함하고자 하는 </a:t>
            </a:r>
            <a:r>
              <a:rPr lang="en-US" altLang="ko-KR" sz="2400" dirty="0">
                <a:solidFill>
                  <a:schemeClr val="accent4"/>
                </a:solidFill>
              </a:rPr>
              <a:t>C</a:t>
            </a:r>
            <a:r>
              <a:rPr lang="ko-KR" altLang="en-US" sz="2400" dirty="0">
                <a:solidFill>
                  <a:schemeClr val="accent4"/>
                </a:solidFill>
              </a:rPr>
              <a:t> 프로그램의 내용을 삽입</a:t>
            </a:r>
            <a:r>
              <a:rPr lang="en-US" altLang="ko-KR" sz="2400" dirty="0">
                <a:solidFill>
                  <a:schemeClr val="accent4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4"/>
                </a:solidFill>
              </a:rPr>
              <a:t>출력을 위한 </a:t>
            </a:r>
            <a:r>
              <a:rPr lang="en-US" altLang="ko-KR" sz="2400" dirty="0">
                <a:solidFill>
                  <a:schemeClr val="accent4"/>
                </a:solidFill>
              </a:rPr>
              <a:t>header</a:t>
            </a:r>
            <a:r>
              <a:rPr lang="ko-KR" altLang="en-US" sz="2400" dirty="0">
                <a:solidFill>
                  <a:schemeClr val="accent4"/>
                </a:solidFill>
              </a:rPr>
              <a:t>와 분석한 코드의 카운트를 담당하는 변수가 포함됨</a:t>
            </a:r>
            <a:r>
              <a:rPr lang="en-US" altLang="ko-KR" sz="2400" dirty="0">
                <a:solidFill>
                  <a:schemeClr val="accent4"/>
                </a:solidFill>
              </a:rPr>
              <a:t>.</a:t>
            </a:r>
          </a:p>
        </p:txBody>
      </p:sp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0AC6CD4F-619A-4F03-BD2F-C9B6EC3EA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745" y="4176972"/>
            <a:ext cx="5300509" cy="20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6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프로그래밍 언어 </a:t>
            </a:r>
            <a:r>
              <a:rPr lang="en-US" altLang="ko-KR" sz="1400" spc="-150" dirty="0">
                <a:solidFill>
                  <a:schemeClr val="accent4"/>
                </a:solidFill>
              </a:rPr>
              <a:t>Lex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007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Lex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구조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- </a:t>
            </a:r>
            <a:r>
              <a:rPr lang="ko-KR" altLang="en-US" sz="3000" spc="-150" dirty="0" err="1">
                <a:solidFill>
                  <a:schemeClr val="accent4"/>
                </a:solidFill>
                <a:latin typeface="+mj-ea"/>
                <a:ea typeface="+mj-ea"/>
              </a:rPr>
              <a:t>규칙절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Rules Section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BA63B-D956-4D9B-AEA4-5709490A54BD}"/>
              </a:ext>
            </a:extLst>
          </p:cNvPr>
          <p:cNvSpPr txBox="1"/>
          <p:nvPr/>
        </p:nvSpPr>
        <p:spPr>
          <a:xfrm>
            <a:off x="890086" y="2480973"/>
            <a:ext cx="10411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4"/>
                </a:solidFill>
              </a:rPr>
              <a:t>입력된 문자에서 매칭되는 문자열의 패턴과 패턴이 나타났을 때 해당하는 동작으로 구성</a:t>
            </a:r>
            <a:endParaRPr lang="en-US" altLang="ko-KR" sz="2000" dirty="0">
              <a:solidFill>
                <a:schemeClr val="accent4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BF63307-0DDB-4FF7-8BAF-3FFFA25E1081}"/>
              </a:ext>
            </a:extLst>
          </p:cNvPr>
          <p:cNvGrpSpPr/>
          <p:nvPr/>
        </p:nvGrpSpPr>
        <p:grpSpPr>
          <a:xfrm>
            <a:off x="3205275" y="3429000"/>
            <a:ext cx="5781446" cy="3164458"/>
            <a:chOff x="1109584" y="3572863"/>
            <a:chExt cx="5781446" cy="3164458"/>
          </a:xfrm>
        </p:grpSpPr>
        <p:pic>
          <p:nvPicPr>
            <p:cNvPr id="11" name="그림 10" descr="개체, 시계, 측정기이(가) 표시된 사진&#10;&#10;자동 생성된 설명">
              <a:extLst>
                <a:ext uri="{FF2B5EF4-FFF2-40B4-BE49-F238E27FC236}">
                  <a16:creationId xmlns:a16="http://schemas.microsoft.com/office/drawing/2014/main" id="{71C1E721-479C-45FB-B116-6BE28D0D9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584" y="3572863"/>
              <a:ext cx="5781446" cy="1523792"/>
            </a:xfrm>
            <a:prstGeom prst="rect">
              <a:avLst/>
            </a:prstGeom>
          </p:spPr>
        </p:pic>
        <p:sp>
          <p:nvSpPr>
            <p:cNvPr id="13" name="모서리가 둥근 직사각형 6">
              <a:extLst>
                <a:ext uri="{FF2B5EF4-FFF2-40B4-BE49-F238E27FC236}">
                  <a16:creationId xmlns:a16="http://schemas.microsoft.com/office/drawing/2014/main" id="{7901E1C2-2BC4-4C4A-890C-D3D4E7BD5A01}"/>
                </a:ext>
              </a:extLst>
            </p:cNvPr>
            <p:cNvSpPr/>
            <p:nvPr/>
          </p:nvSpPr>
          <p:spPr>
            <a:xfrm>
              <a:off x="4254262" y="5801217"/>
              <a:ext cx="1134683" cy="9361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</a:rPr>
                <a:t>연 산</a:t>
              </a:r>
            </a:p>
          </p:txBody>
        </p:sp>
        <p:sp>
          <p:nvSpPr>
            <p:cNvPr id="14" name="아래쪽 화살표 11">
              <a:extLst>
                <a:ext uri="{FF2B5EF4-FFF2-40B4-BE49-F238E27FC236}">
                  <a16:creationId xmlns:a16="http://schemas.microsoft.com/office/drawing/2014/main" id="{DDA45B2F-6001-4EC0-B464-039EAE0A638D}"/>
                </a:ext>
              </a:extLst>
            </p:cNvPr>
            <p:cNvSpPr/>
            <p:nvPr/>
          </p:nvSpPr>
          <p:spPr>
            <a:xfrm>
              <a:off x="1535696" y="5156062"/>
              <a:ext cx="367926" cy="578346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아래쪽 화살표 13">
              <a:extLst>
                <a:ext uri="{FF2B5EF4-FFF2-40B4-BE49-F238E27FC236}">
                  <a16:creationId xmlns:a16="http://schemas.microsoft.com/office/drawing/2014/main" id="{F6760301-E1D2-44AE-9C14-8F4EACE91981}"/>
                </a:ext>
              </a:extLst>
            </p:cNvPr>
            <p:cNvSpPr/>
            <p:nvPr/>
          </p:nvSpPr>
          <p:spPr>
            <a:xfrm>
              <a:off x="4686310" y="5141073"/>
              <a:ext cx="367926" cy="578346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9">
              <a:extLst>
                <a:ext uri="{FF2B5EF4-FFF2-40B4-BE49-F238E27FC236}">
                  <a16:creationId xmlns:a16="http://schemas.microsoft.com/office/drawing/2014/main" id="{D6DCAF07-F0F1-4496-955F-66834149AEF0}"/>
                </a:ext>
              </a:extLst>
            </p:cNvPr>
            <p:cNvSpPr/>
            <p:nvPr/>
          </p:nvSpPr>
          <p:spPr>
            <a:xfrm>
              <a:off x="1138806" y="5773735"/>
              <a:ext cx="1134683" cy="9361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</a:rPr>
                <a:t>패 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840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606</Words>
  <Application>Microsoft Office PowerPoint</Application>
  <PresentationFormat>와이드스크린</PresentationFormat>
  <Paragraphs>147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나눔스퀘어라운드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이동현</cp:lastModifiedBy>
  <cp:revision>84</cp:revision>
  <dcterms:created xsi:type="dcterms:W3CDTF">2015-07-07T04:48:58Z</dcterms:created>
  <dcterms:modified xsi:type="dcterms:W3CDTF">2021-04-01T10:18:53Z</dcterms:modified>
</cp:coreProperties>
</file>