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7" r:id="rId4"/>
    <p:sldId id="271" r:id="rId5"/>
    <p:sldId id="272" r:id="rId6"/>
    <p:sldId id="273" r:id="rId7"/>
    <p:sldId id="263" r:id="rId8"/>
    <p:sldId id="279" r:id="rId9"/>
    <p:sldId id="280" r:id="rId10"/>
    <p:sldId id="281" r:id="rId11"/>
    <p:sldId id="264" r:id="rId12"/>
    <p:sldId id="274" r:id="rId13"/>
    <p:sldId id="275" r:id="rId14"/>
    <p:sldId id="276" r:id="rId15"/>
    <p:sldId id="277" r:id="rId16"/>
    <p:sldId id="278" r:id="rId17"/>
    <p:sldId id="28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6F063-F2DF-4BFB-9701-3B62C8AFC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50FEFB-B2EB-40AB-B070-6E2AA8EEC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EBD290-0179-4CCF-A822-4B4CDFCE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FD90-5537-4366-A61B-260BD41BA9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92419-94B6-4BF9-BA39-6A103DD1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4B452-0360-451B-823D-8A739530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BC7E-4E4B-4BE6-BB01-F21FB2FF8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95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3AB7C-62D6-4152-9889-A34F2EB3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BF4CCD-57FE-4267-8E5C-36E9F3FA0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9F79F-2150-4F80-A6EA-0337988E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FD90-5537-4366-A61B-260BD41BA9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C2DE1-9848-4CE3-99C4-05500784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1EC00-8F45-4F03-ADB4-74ADB862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BC7E-4E4B-4BE6-BB01-F21FB2FF8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14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2B12AB-5F86-4566-95BC-C939420145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B37069-6BC2-4420-9935-444E65914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A44E2-81A9-436B-9681-C88EC3FE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FD90-5537-4366-A61B-260BD41BA9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DB2886-20D6-43D2-A081-B8674361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16E4B4-C0DB-4147-AF63-5D04C71E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BC7E-4E4B-4BE6-BB01-F21FB2FF8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93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3DF0A-9ECF-4528-8051-ECDBD2D1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7F269D-A963-4AD3-9611-EC6BE2A98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070654-89FB-447D-BCB5-70863260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FD90-5537-4366-A61B-260BD41BA9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65F943-4063-4D13-8AB0-D524EB97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47C5B-279A-44BE-A27D-861F6AB36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BC7E-4E4B-4BE6-BB01-F21FB2FF8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46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C4B94-0C13-414E-BB6B-DEB2194E6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39692B-EC19-41BA-BE3F-30BFC62B9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08D513-4D75-4DD0-9CCC-55216838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FD90-5537-4366-A61B-260BD41BA9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996768-E026-449B-BF4A-74C4E78BD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977874-CC83-4FA8-841F-084B4149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BC7E-4E4B-4BE6-BB01-F21FB2FF8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20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B034E-1299-45CA-A70B-3442A04F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D87024-0D71-43FE-913A-B647656E5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0F56BD-8EDA-4299-B452-11F56CE0A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64ED52-7C87-4E99-91B5-DB362AB18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FD90-5537-4366-A61B-260BD41BA9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A8EEC2-D209-4A38-852F-E93C3927D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9F4B2C-679C-4DBA-A9E2-745DE873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BC7E-4E4B-4BE6-BB01-F21FB2FF8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47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1C236-294A-4B5C-A566-ECBDA9FC4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76A60-51BC-4598-88A6-51C3970F0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779655-8D48-4A39-A41B-ED0E417B7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0CBB15-F369-4918-A3CF-AF7339329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B0417D-1617-4FDB-A1E0-B2B24F5B5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6DD03D-6BDD-4621-8BA9-4D2D1198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FD90-5537-4366-A61B-260BD41BA9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E72E14-F529-4F0D-BD68-57D49C68A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8D44E4-1D09-4113-8AA3-0386E2AC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BC7E-4E4B-4BE6-BB01-F21FB2FF8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43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1DEEB-6EB1-47F1-8CB9-8B9D5F1C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520E72-AC30-45E3-AB17-7D1FA021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FD90-5537-4366-A61B-260BD41BA9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D22B0F-DC32-4571-9380-14948256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2E7475-8719-410B-9806-702CA4BE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BC7E-4E4B-4BE6-BB01-F21FB2FF8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98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0319C1-B2C5-4D2F-A47D-DFD447A5D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FD90-5537-4366-A61B-260BD41BA9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28559E-9F20-4898-BA30-52517DCA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CAF483-FFDA-4049-A03B-DF3EDAA6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BC7E-4E4B-4BE6-BB01-F21FB2FF8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52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B04C2-EDB9-4D88-BA43-0BAB9184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86CA6-DE06-4FCD-A96E-A020B0A1F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16A462-CAC4-4956-B715-699C611DF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D72110-ED5A-4B8A-8679-394CB481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FD90-5537-4366-A61B-260BD41BA9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A158D8-66FA-4E56-9E45-617BFE91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8F3663-749A-4A28-B5E2-0EDADDEB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BC7E-4E4B-4BE6-BB01-F21FB2FF8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11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2E76C-5A52-4C35-94C9-485DEDA34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BD673C-0115-43EC-B663-BE8E4787C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4B572E-BE83-4598-8741-96FF112D9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9139B6-7924-4F94-9D81-AF230EA4B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FD90-5537-4366-A61B-260BD41BA9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D0991-9C70-42C7-90EB-029B2F96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8C28E2-38A4-4439-98F3-BA652E2E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BC7E-4E4B-4BE6-BB01-F21FB2FF8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02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E6F0B4-A899-4281-93B4-FEF4212E4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8C06F-AD7D-4DBF-AD9E-362BF00C2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9A7E7-1577-4D13-87C5-12E3D885D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3FD90-5537-4366-A61B-260BD41BA9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2734E4-6103-438F-9E6B-1C5A99642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6651A-1A8E-4237-9843-5FFCF7D4E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BBC7E-4E4B-4BE6-BB01-F21FB2FF8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77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요구사항 명세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/>
              <a:t>요구사항 명세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6FAEDF7-BBE2-4ACB-971B-400FF0373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561783"/>
              </p:ext>
            </p:extLst>
          </p:nvPr>
        </p:nvGraphicFramePr>
        <p:xfrm>
          <a:off x="852196" y="1848309"/>
          <a:ext cx="10487607" cy="4176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1735">
                  <a:extLst>
                    <a:ext uri="{9D8B030D-6E8A-4147-A177-3AD203B41FA5}">
                      <a16:colId xmlns:a16="http://schemas.microsoft.com/office/drawing/2014/main" val="1472000666"/>
                    </a:ext>
                  </a:extLst>
                </a:gridCol>
                <a:gridCol w="4300634">
                  <a:extLst>
                    <a:ext uri="{9D8B030D-6E8A-4147-A177-3AD203B41FA5}">
                      <a16:colId xmlns:a16="http://schemas.microsoft.com/office/drawing/2014/main" val="4284368180"/>
                    </a:ext>
                  </a:extLst>
                </a:gridCol>
                <a:gridCol w="4515238">
                  <a:extLst>
                    <a:ext uri="{9D8B030D-6E8A-4147-A177-3AD203B41FA5}">
                      <a16:colId xmlns:a16="http://schemas.microsoft.com/office/drawing/2014/main" val="4287067943"/>
                    </a:ext>
                  </a:extLst>
                </a:gridCol>
              </a:tblGrid>
              <a:tr h="4883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사항</a:t>
                      </a:r>
                    </a:p>
                  </a:txBody>
                  <a:tcPr marL="7200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액션</a:t>
                      </a:r>
                    </a:p>
                  </a:txBody>
                  <a:tcPr marL="7200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578026"/>
                  </a:ext>
                </a:extLst>
              </a:tr>
              <a:tr h="1051559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기능적 요구사항</a:t>
                      </a:r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/>
                        <a:t>캘린더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연도와 월에 맞는 캘린더가 출력된다</a:t>
                      </a:r>
                      <a:r>
                        <a:rPr lang="en-US" altLang="ko-KR" sz="1400" dirty="0"/>
                        <a:t>. </a:t>
                      </a:r>
                    </a:p>
                    <a:p>
                      <a:pPr marL="400050" indent="-400050" algn="l" latinLnBrk="1">
                        <a:buAutoNum type="romanLcPeriod"/>
                      </a:pPr>
                      <a:r>
                        <a:rPr lang="ko-KR" altLang="en-US" sz="1400" dirty="0"/>
                        <a:t>버튼을 클릭하여 다음 혹은 이전 월로 이동할 수 있어야 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400050" indent="-400050" algn="l" latinLnBrk="1">
                        <a:buAutoNum type="romanLcPeriod"/>
                      </a:pPr>
                      <a:r>
                        <a:rPr lang="en-US" altLang="ko-KR" sz="1400" dirty="0" err="1"/>
                        <a:t>comboBox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를 사용하여 특정 연도의 특정 월로 이동할 수 있어야 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400050" indent="-400050" algn="l" latinLnBrk="1">
                        <a:buAutoNum type="romanLcPeriod"/>
                      </a:pPr>
                      <a:r>
                        <a:rPr lang="ko-KR" altLang="en-US" sz="1400" dirty="0"/>
                        <a:t>휴일과 일요일은 빨간색으로 표기한다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3272470095"/>
                  </a:ext>
                </a:extLst>
              </a:tr>
              <a:tr h="10515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/>
                        <a:t>음력 </a:t>
                      </a:r>
                      <a:r>
                        <a:rPr lang="en-US" altLang="ko-KR" b="1" dirty="0"/>
                        <a:t>/ </a:t>
                      </a:r>
                      <a:r>
                        <a:rPr lang="ko-KR" altLang="en-US" b="1" dirty="0"/>
                        <a:t>양력 변환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/>
                        <a:t>음력을 양력으로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양력을 음력으로 변환한다</a:t>
                      </a:r>
                      <a:r>
                        <a:rPr lang="en-US" altLang="ko-KR" sz="1400" b="0" dirty="0"/>
                        <a:t>.</a:t>
                      </a:r>
                    </a:p>
                    <a:p>
                      <a:pPr marL="400050" indent="-400050" algn="l" latinLnBrk="1">
                        <a:buAutoNum type="romanLcPeriod"/>
                      </a:pPr>
                      <a:r>
                        <a:rPr lang="en-US" altLang="ko-KR" sz="1400" b="0" dirty="0"/>
                        <a:t>Spinner </a:t>
                      </a:r>
                      <a:r>
                        <a:rPr lang="ko-KR" altLang="en-US" sz="1400" b="0" dirty="0"/>
                        <a:t>을 이용하여 특정 연도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월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일 로 이동한다</a:t>
                      </a:r>
                      <a:r>
                        <a:rPr lang="en-US" altLang="ko-KR" sz="1400" b="0" dirty="0"/>
                        <a:t>.</a:t>
                      </a:r>
                    </a:p>
                    <a:p>
                      <a:pPr marL="400050" indent="-400050" algn="l" latinLnBrk="1">
                        <a:buAutoNum type="romanLcPeriod"/>
                      </a:pPr>
                      <a:r>
                        <a:rPr lang="ko-KR" altLang="en-US" sz="1400" b="0" dirty="0"/>
                        <a:t>리셋 버튼을 누르면 오늘 날짜가 표시되고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이에 따른 음력 날짜를 출력한다</a:t>
                      </a:r>
                      <a:r>
                        <a:rPr lang="en-US" altLang="ko-KR" sz="1400" b="0" dirty="0"/>
                        <a:t>.</a:t>
                      </a:r>
                      <a:endParaRPr lang="ko-KR" altLang="en-US" sz="1400" b="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510944559"/>
                  </a:ext>
                </a:extLst>
              </a:tr>
              <a:tr h="10515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/>
                        <a:t>스케줄러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캘린더에 일정을 추가한다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400050" indent="-400050" algn="l" latinLnBrk="1">
                        <a:buAutoNum type="romanLcPeriod"/>
                      </a:pPr>
                      <a:r>
                        <a:rPr lang="ko-KR" altLang="en-US" sz="1400" dirty="0"/>
                        <a:t>일정엔 제목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장소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시간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내용이 포함된다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400050" indent="-400050" algn="l" latinLnBrk="1">
                        <a:buAutoNum type="romanLcPeriod"/>
                      </a:pPr>
                      <a:r>
                        <a:rPr lang="ko-KR" altLang="en-US" sz="1400" dirty="0"/>
                        <a:t>일정이 있는 날은 캘린더에 다른 색으로 표시된다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400050" indent="-400050" algn="l" latinLnBrk="1">
                        <a:buAutoNum type="romanLcPeriod"/>
                      </a:pPr>
                      <a:r>
                        <a:rPr lang="ko-KR" altLang="en-US" sz="1400" dirty="0"/>
                        <a:t>프로그램을 종료하여도 데이터가 사라지지 않아야 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155404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551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소프트웨어 구조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전체 구조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소프트웨어 설계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F86D1E7-8232-4D1D-9C0B-7BD231765F3B}"/>
              </a:ext>
            </a:extLst>
          </p:cNvPr>
          <p:cNvSpPr/>
          <p:nvPr/>
        </p:nvSpPr>
        <p:spPr>
          <a:xfrm>
            <a:off x="1640633" y="2696547"/>
            <a:ext cx="1819470" cy="2313991"/>
          </a:xfrm>
          <a:prstGeom prst="roundRect">
            <a:avLst/>
          </a:prstGeom>
          <a:noFill/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calendar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Calculator.py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84AF88-595C-441E-89EE-B725DE89DECC}"/>
              </a:ext>
            </a:extLst>
          </p:cNvPr>
          <p:cNvSpPr txBox="1"/>
          <p:nvPr/>
        </p:nvSpPr>
        <p:spPr>
          <a:xfrm>
            <a:off x="1363436" y="2111772"/>
            <a:ext cx="2373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Calculating </a:t>
            </a:r>
          </a:p>
          <a:p>
            <a:pPr algn="ctr"/>
            <a:r>
              <a:rPr lang="en-US" altLang="ko-KR" sz="1600" b="1" dirty="0"/>
              <a:t>Lunar / Solar Day</a:t>
            </a:r>
            <a:endParaRPr lang="ko-KR" alt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45FF1-3820-413C-87F5-985E77E08F3E}"/>
              </a:ext>
            </a:extLst>
          </p:cNvPr>
          <p:cNvSpPr txBox="1"/>
          <p:nvPr/>
        </p:nvSpPr>
        <p:spPr>
          <a:xfrm>
            <a:off x="5354216" y="2576269"/>
            <a:ext cx="59995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음력과 양력을 연산한다</a:t>
            </a:r>
            <a:endParaRPr lang="en-US" altLang="ko-KR" sz="1600" b="1" dirty="0"/>
          </a:p>
          <a:p>
            <a:r>
              <a:rPr lang="ko-KR" altLang="en-US" sz="1600" dirty="0"/>
              <a:t> 입력 받은 년</a:t>
            </a:r>
            <a:r>
              <a:rPr lang="en-US" altLang="ko-KR" sz="1600" dirty="0"/>
              <a:t>, </a:t>
            </a:r>
            <a:r>
              <a:rPr lang="ko-KR" altLang="en-US" sz="1600" dirty="0"/>
              <a:t>월</a:t>
            </a:r>
            <a:r>
              <a:rPr lang="en-US" altLang="ko-KR" sz="1600" dirty="0"/>
              <a:t>, </a:t>
            </a:r>
            <a:r>
              <a:rPr lang="ko-KR" altLang="en-US" sz="1600" dirty="0"/>
              <a:t>일을 음력 혹은 양력으로 변환한 뒤 반환한다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음력 휴일을 계산하여 </a:t>
            </a:r>
            <a:r>
              <a:rPr lang="ko-KR" altLang="en-US" sz="1600" dirty="0" err="1"/>
              <a:t>튜플로</a:t>
            </a:r>
            <a:r>
              <a:rPr lang="ko-KR" altLang="en-US" sz="1600" dirty="0"/>
              <a:t> 반환한다</a:t>
            </a:r>
            <a:r>
              <a:rPr lang="en-US" altLang="ko-KR" sz="1600" dirty="0"/>
              <a:t>. Ex. -&gt; (</a:t>
            </a:r>
            <a:r>
              <a:rPr lang="ko-KR" altLang="en-US" sz="1600" dirty="0"/>
              <a:t>월</a:t>
            </a:r>
            <a:r>
              <a:rPr lang="en-US" altLang="ko-KR" sz="1600" dirty="0"/>
              <a:t>, </a:t>
            </a:r>
            <a:r>
              <a:rPr lang="ko-KR" altLang="en-US" sz="1600" dirty="0"/>
              <a:t>일</a:t>
            </a:r>
            <a:r>
              <a:rPr lang="en-US" altLang="ko-KR" sz="1600" dirty="0"/>
              <a:t>, </a:t>
            </a:r>
            <a:r>
              <a:rPr lang="ko-KR" altLang="en-US" sz="1600" dirty="0"/>
              <a:t>휴일 명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isLunarMonth</a:t>
            </a:r>
            <a:r>
              <a:rPr lang="en-US" altLang="ko-KR" sz="1600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toSolarDate</a:t>
            </a:r>
            <a:r>
              <a:rPr lang="en-US" altLang="ko-KR" sz="1600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toLunarDate</a:t>
            </a:r>
            <a:r>
              <a:rPr lang="en-US" altLang="ko-KR" sz="1600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formatDate</a:t>
            </a:r>
            <a:r>
              <a:rPr lang="en-US" altLang="ko-KR" sz="1600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getSolarHoliday</a:t>
            </a:r>
            <a:r>
              <a:rPr lang="en-US" altLang="ko-KR" sz="1600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getToLunarDate</a:t>
            </a:r>
            <a:r>
              <a:rPr lang="en-US" altLang="ko-KR" sz="16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12530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소프트웨어 설계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소프트웨어 설계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D6008F3-D65D-408F-89C3-B7D1F5441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576566"/>
              </p:ext>
            </p:extLst>
          </p:nvPr>
        </p:nvGraphicFramePr>
        <p:xfrm>
          <a:off x="852196" y="1558220"/>
          <a:ext cx="10487609" cy="50497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1735">
                  <a:extLst>
                    <a:ext uri="{9D8B030D-6E8A-4147-A177-3AD203B41FA5}">
                      <a16:colId xmlns:a16="http://schemas.microsoft.com/office/drawing/2014/main" val="1472000666"/>
                    </a:ext>
                  </a:extLst>
                </a:gridCol>
                <a:gridCol w="2020077">
                  <a:extLst>
                    <a:ext uri="{9D8B030D-6E8A-4147-A177-3AD203B41FA5}">
                      <a16:colId xmlns:a16="http://schemas.microsoft.com/office/drawing/2014/main" val="4284368180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1494425247"/>
                    </a:ext>
                  </a:extLst>
                </a:gridCol>
                <a:gridCol w="905069">
                  <a:extLst>
                    <a:ext uri="{9D8B030D-6E8A-4147-A177-3AD203B41FA5}">
                      <a16:colId xmlns:a16="http://schemas.microsoft.com/office/drawing/2014/main" val="1234071025"/>
                    </a:ext>
                  </a:extLst>
                </a:gridCol>
                <a:gridCol w="4901683">
                  <a:extLst>
                    <a:ext uri="{9D8B030D-6E8A-4147-A177-3AD203B41FA5}">
                      <a16:colId xmlns:a16="http://schemas.microsoft.com/office/drawing/2014/main" val="2373352199"/>
                    </a:ext>
                  </a:extLst>
                </a:gridCol>
              </a:tblGrid>
              <a:tr h="5222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SWP_Calendar.py</a:t>
                      </a:r>
                      <a:endParaRPr lang="ko-KR" altLang="en-US" dirty="0"/>
                    </a:p>
                  </a:txBody>
                  <a:tcPr marL="7200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578026"/>
                  </a:ext>
                </a:extLst>
              </a:tr>
              <a:tr h="306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Class</a:t>
                      </a:r>
                      <a:endParaRPr lang="ko-KR" altLang="en-US" sz="1800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Calendar()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164663"/>
                  </a:ext>
                </a:extLst>
              </a:tr>
              <a:tr h="306020">
                <a:tc rowSpan="7"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Attribute</a:t>
                      </a:r>
                      <a:endParaRPr lang="ko-KR" altLang="en-US" sz="1800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displayCalendar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/>
                        <a:t>CalendarManager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내의 </a:t>
                      </a:r>
                      <a:r>
                        <a:rPr lang="en-US" altLang="ko-KR" sz="1200" dirty="0" err="1"/>
                        <a:t>MyCalendar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클래스를 </a:t>
                      </a:r>
                      <a:r>
                        <a:rPr lang="en-US" altLang="ko-KR" sz="1200" dirty="0"/>
                        <a:t>inheritance </a:t>
                      </a:r>
                      <a:r>
                        <a:rPr lang="ko-KR" altLang="en-US" sz="1200" dirty="0"/>
                        <a:t>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470095"/>
                  </a:ext>
                </a:extLst>
              </a:tr>
              <a:tr h="332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startDay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센서가 감지할 빨간색 값의 범위를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차원 배열로 지정한다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739901"/>
                  </a:ext>
                </a:extLst>
              </a:tr>
              <a:tr h="332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currentYear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달력에 출력될 현재 연도를 저장한다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78679"/>
                  </a:ext>
                </a:extLst>
              </a:tr>
              <a:tr h="332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currentMonth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달력에 출력될 현재 </a:t>
                      </a:r>
                      <a:r>
                        <a:rPr lang="ko-KR" altLang="en-US" sz="1200" dirty="0" err="1"/>
                        <a:t>월를</a:t>
                      </a:r>
                      <a:r>
                        <a:rPr lang="ko-KR" altLang="en-US" sz="1200" dirty="0"/>
                        <a:t> 저장한다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245549"/>
                  </a:ext>
                </a:extLst>
              </a:tr>
              <a:tr h="332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currentDay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달력에 출력될 현재 일를 저장한다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406727"/>
                  </a:ext>
                </a:extLst>
              </a:tr>
              <a:tr h="332224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today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사용자의 </a:t>
                      </a:r>
                      <a:r>
                        <a:rPr lang="en-US" altLang="ko-KR" sz="1200" b="0" dirty="0"/>
                        <a:t>local </a:t>
                      </a:r>
                      <a:r>
                        <a:rPr lang="ko-KR" altLang="en-US" sz="1200" b="0" dirty="0"/>
                        <a:t>시간을 불러와 저장한다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062654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fileRoot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사용자의 운영체제에 따른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scheldules.txt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파일의 위치를 저장한다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460223"/>
                  </a:ext>
                </a:extLst>
              </a:tr>
              <a:tr h="306020"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Method()</a:t>
                      </a:r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Method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명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기능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875969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__</a:t>
                      </a:r>
                      <a:r>
                        <a:rPr lang="en-US" altLang="ko-KR" sz="1200" dirty="0" err="1"/>
                        <a:t>init</a:t>
                      </a:r>
                      <a:r>
                        <a:rPr lang="en-US" altLang="ko-KR" sz="1200" dirty="0"/>
                        <a:t>__()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레이아웃을 만들고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캘린더를 띄운다</a:t>
                      </a:r>
                      <a:r>
                        <a:rPr lang="en-US" altLang="ko-KR" sz="1200" b="0" dirty="0"/>
                        <a:t>.</a:t>
                      </a:r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1719815786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renderDate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list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  <a:endParaRPr lang="ko-KR" altLang="en-US" sz="105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입력 받은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차원 리스트의 인덱스 값으로 </a:t>
                      </a:r>
                      <a:r>
                        <a:rPr lang="en-US" altLang="ko-KR" sz="1100" dirty="0"/>
                        <a:t>Grid layout </a:t>
                      </a:r>
                      <a:r>
                        <a:rPr lang="ko-KR" altLang="en-US" sz="1100" dirty="0"/>
                        <a:t>위에 달력을 구성한다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750086017"/>
                  </a:ext>
                </a:extLst>
              </a:tr>
              <a:tr h="663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btnEvent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달력 위의 버튼이 클릭 되었을 때 호출된다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스케줄러 탭이 띄워져 있을 경우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클릭된 날짜에 저장된 일정을 스케줄러 탭에 출력한다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일정이 없을 경우 </a:t>
                      </a:r>
                      <a:r>
                        <a:rPr lang="en-US" altLang="ko-KR" sz="1100" dirty="0"/>
                        <a:t>title</a:t>
                      </a:r>
                      <a:r>
                        <a:rPr lang="ko-KR" altLang="en-US" sz="1100" dirty="0"/>
                        <a:t>에 </a:t>
                      </a:r>
                      <a:r>
                        <a:rPr lang="en-US" altLang="ko-KR" sz="1100" dirty="0"/>
                        <a:t>“none” </a:t>
                      </a:r>
                      <a:r>
                        <a:rPr lang="ko-KR" altLang="en-US" sz="1100" dirty="0"/>
                        <a:t>을 출력한다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3798847481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Modifying()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스케줄러에 입력된 일정 정보를 스케줄에 저장한다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3008624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189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소프트웨어 설계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소프트웨어 설계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D6008F3-D65D-408F-89C3-B7D1F5441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102387"/>
              </p:ext>
            </p:extLst>
          </p:nvPr>
        </p:nvGraphicFramePr>
        <p:xfrm>
          <a:off x="852196" y="1558220"/>
          <a:ext cx="10487609" cy="45441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1735">
                  <a:extLst>
                    <a:ext uri="{9D8B030D-6E8A-4147-A177-3AD203B41FA5}">
                      <a16:colId xmlns:a16="http://schemas.microsoft.com/office/drawing/2014/main" val="1472000666"/>
                    </a:ext>
                  </a:extLst>
                </a:gridCol>
                <a:gridCol w="2020077">
                  <a:extLst>
                    <a:ext uri="{9D8B030D-6E8A-4147-A177-3AD203B41FA5}">
                      <a16:colId xmlns:a16="http://schemas.microsoft.com/office/drawing/2014/main" val="4284368180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1494425247"/>
                    </a:ext>
                  </a:extLst>
                </a:gridCol>
                <a:gridCol w="905069">
                  <a:extLst>
                    <a:ext uri="{9D8B030D-6E8A-4147-A177-3AD203B41FA5}">
                      <a16:colId xmlns:a16="http://schemas.microsoft.com/office/drawing/2014/main" val="1234071025"/>
                    </a:ext>
                  </a:extLst>
                </a:gridCol>
                <a:gridCol w="4901683">
                  <a:extLst>
                    <a:ext uri="{9D8B030D-6E8A-4147-A177-3AD203B41FA5}">
                      <a16:colId xmlns:a16="http://schemas.microsoft.com/office/drawing/2014/main" val="2373352199"/>
                    </a:ext>
                  </a:extLst>
                </a:gridCol>
              </a:tblGrid>
              <a:tr h="5222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SWP_Calendar.py</a:t>
                      </a:r>
                      <a:endParaRPr lang="ko-KR" altLang="en-US" dirty="0"/>
                    </a:p>
                  </a:txBody>
                  <a:tcPr marL="7200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578026"/>
                  </a:ext>
                </a:extLst>
              </a:tr>
              <a:tr h="306020">
                <a:tc rowSpan="9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Method()</a:t>
                      </a:r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Method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명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기능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875969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previousMonth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/>
                        <a:t>self.currentMonth</a:t>
                      </a:r>
                      <a:r>
                        <a:rPr lang="ko-KR" altLang="en-US" sz="1200" b="0" dirty="0"/>
                        <a:t>를 </a:t>
                      </a:r>
                      <a:r>
                        <a:rPr lang="en-US" altLang="ko-KR" sz="1200" b="0" dirty="0"/>
                        <a:t>-1 </a:t>
                      </a:r>
                      <a:r>
                        <a:rPr lang="ko-KR" altLang="en-US" sz="1200" b="0" dirty="0"/>
                        <a:t>한다</a:t>
                      </a:r>
                      <a:r>
                        <a:rPr lang="en-US" altLang="ko-KR" sz="1200" b="0" dirty="0"/>
                        <a:t>. </a:t>
                      </a:r>
                      <a:r>
                        <a:rPr lang="en-US" altLang="ko-KR" sz="1200" b="0" dirty="0" err="1"/>
                        <a:t>self.currentMonth</a:t>
                      </a:r>
                      <a:r>
                        <a:rPr lang="ko-KR" altLang="en-US" sz="1200" b="0" dirty="0"/>
                        <a:t>가 </a:t>
                      </a:r>
                      <a:r>
                        <a:rPr lang="en-US" altLang="ko-KR" sz="1200" b="0" dirty="0"/>
                        <a:t>1</a:t>
                      </a:r>
                      <a:r>
                        <a:rPr lang="ko-KR" altLang="en-US" sz="1200" b="0" dirty="0"/>
                        <a:t>일 경우 </a:t>
                      </a:r>
                      <a:r>
                        <a:rPr lang="en-US" altLang="ko-KR" sz="1200" b="0" dirty="0"/>
                        <a:t>12</a:t>
                      </a:r>
                      <a:r>
                        <a:rPr lang="ko-KR" altLang="en-US" sz="1200" b="0" dirty="0"/>
                        <a:t>로 값을 변경하고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en-US" altLang="ko-KR" sz="1200" b="0" dirty="0" err="1"/>
                        <a:t>self.currentYear</a:t>
                      </a:r>
                      <a:r>
                        <a:rPr lang="ko-KR" altLang="en-US" sz="1200" b="0" dirty="0"/>
                        <a:t>을 </a:t>
                      </a:r>
                      <a:r>
                        <a:rPr lang="en-US" altLang="ko-KR" sz="1200" b="0" dirty="0"/>
                        <a:t>-1 </a:t>
                      </a:r>
                      <a:r>
                        <a:rPr lang="ko-KR" altLang="en-US" sz="1200" b="0" dirty="0"/>
                        <a:t>한다</a:t>
                      </a:r>
                      <a:r>
                        <a:rPr lang="en-US" altLang="ko-KR" sz="1200" b="0" dirty="0"/>
                        <a:t>. </a:t>
                      </a:r>
                      <a:r>
                        <a:rPr lang="ko-KR" altLang="en-US" sz="1200" b="0" dirty="0"/>
                        <a:t>이후 같은 레이아웃 내의 </a:t>
                      </a:r>
                      <a:r>
                        <a:rPr lang="en-US" altLang="ko-KR" sz="1200" b="0" dirty="0"/>
                        <a:t>Combo Box</a:t>
                      </a:r>
                      <a:r>
                        <a:rPr lang="ko-KR" altLang="en-US" sz="1200" b="0" dirty="0"/>
                        <a:t>의 값을 현재 연도 </a:t>
                      </a:r>
                      <a:r>
                        <a:rPr lang="en-US" altLang="ko-KR" sz="1200" b="0" dirty="0"/>
                        <a:t>/ </a:t>
                      </a:r>
                      <a:r>
                        <a:rPr lang="ko-KR" altLang="en-US" sz="1200" b="0" dirty="0"/>
                        <a:t>월 값으로 변경한다</a:t>
                      </a:r>
                      <a:r>
                        <a:rPr lang="en-US" altLang="ko-KR" sz="1200" b="0" dirty="0"/>
                        <a:t>.</a:t>
                      </a:r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1719815786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nextMonth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err="1"/>
                        <a:t>self.currentMonth</a:t>
                      </a:r>
                      <a:r>
                        <a:rPr lang="ko-KR" altLang="en-US" sz="1100" b="0" dirty="0"/>
                        <a:t>를 </a:t>
                      </a:r>
                      <a:r>
                        <a:rPr lang="en-US" altLang="ko-KR" sz="1100" b="0" dirty="0"/>
                        <a:t>+1 </a:t>
                      </a:r>
                      <a:r>
                        <a:rPr lang="ko-KR" altLang="en-US" sz="1100" b="0" dirty="0"/>
                        <a:t>한다</a:t>
                      </a:r>
                      <a:r>
                        <a:rPr lang="en-US" altLang="ko-KR" sz="1100" b="0" dirty="0"/>
                        <a:t>. </a:t>
                      </a:r>
                      <a:r>
                        <a:rPr lang="en-US" altLang="ko-KR" sz="1100" b="0" dirty="0" err="1"/>
                        <a:t>self.currentMonth</a:t>
                      </a:r>
                      <a:r>
                        <a:rPr lang="ko-KR" altLang="en-US" sz="1100" b="0" dirty="0"/>
                        <a:t>가 </a:t>
                      </a:r>
                      <a:r>
                        <a:rPr lang="en-US" altLang="ko-KR" sz="1100" b="0" dirty="0"/>
                        <a:t>12</a:t>
                      </a:r>
                      <a:r>
                        <a:rPr lang="ko-KR" altLang="en-US" sz="1100" b="0" dirty="0"/>
                        <a:t>일 경우 </a:t>
                      </a:r>
                      <a:r>
                        <a:rPr lang="en-US" altLang="ko-KR" sz="1100" b="0" dirty="0"/>
                        <a:t>1</a:t>
                      </a:r>
                      <a:r>
                        <a:rPr lang="ko-KR" altLang="en-US" sz="1100" b="0" dirty="0"/>
                        <a:t>로 값을 변경하고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en-US" altLang="ko-KR" sz="1100" b="0" dirty="0" err="1"/>
                        <a:t>self.currentYear</a:t>
                      </a:r>
                      <a:r>
                        <a:rPr lang="ko-KR" altLang="en-US" sz="1100" b="0" dirty="0"/>
                        <a:t>을 </a:t>
                      </a:r>
                      <a:r>
                        <a:rPr lang="en-US" altLang="ko-KR" sz="1100" b="0" dirty="0"/>
                        <a:t>+1 </a:t>
                      </a:r>
                      <a:r>
                        <a:rPr lang="ko-KR" altLang="en-US" sz="1100" b="0" dirty="0"/>
                        <a:t>한다</a:t>
                      </a:r>
                      <a:r>
                        <a:rPr lang="en-US" altLang="ko-KR" sz="1100" b="0" dirty="0"/>
                        <a:t>.</a:t>
                      </a:r>
                      <a:r>
                        <a:rPr lang="ko-KR" altLang="en-US" sz="1100" b="0" dirty="0"/>
                        <a:t> 이후 같은 레이아웃 내의 </a:t>
                      </a:r>
                      <a:r>
                        <a:rPr lang="en-US" altLang="ko-KR" sz="1100" b="0" dirty="0"/>
                        <a:t>Combo Box</a:t>
                      </a:r>
                      <a:r>
                        <a:rPr lang="ko-KR" altLang="en-US" sz="1100" b="0" dirty="0"/>
                        <a:t>의 값을 현재 연도 </a:t>
                      </a:r>
                      <a:r>
                        <a:rPr lang="en-US" altLang="ko-KR" sz="1100" b="0" dirty="0"/>
                        <a:t>/ </a:t>
                      </a:r>
                      <a:r>
                        <a:rPr lang="ko-KR" altLang="en-US" sz="1100" b="0" dirty="0"/>
                        <a:t>월 값으로 변경한다</a:t>
                      </a:r>
                      <a:r>
                        <a:rPr lang="en-US" altLang="ko-KR" sz="1100" b="0" dirty="0"/>
                        <a:t>.</a:t>
                      </a:r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750086017"/>
                  </a:ext>
                </a:extLst>
              </a:tr>
              <a:tr h="663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selectionChanged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현재 년도 혹은 월을 출력하는 </a:t>
                      </a:r>
                      <a:r>
                        <a:rPr lang="en-US" altLang="ko-KR" sz="1100" dirty="0"/>
                        <a:t>Combo Box</a:t>
                      </a:r>
                      <a:r>
                        <a:rPr lang="ko-KR" altLang="en-US" sz="1100" dirty="0"/>
                        <a:t>의 값이 변경되었을 때 호출된다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en-US" altLang="ko-KR" sz="1100" dirty="0" err="1"/>
                        <a:t>self.currentMonth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와</a:t>
                      </a:r>
                      <a:r>
                        <a:rPr lang="en-US" altLang="ko-KR" sz="1100" dirty="0"/>
                        <a:t> </a:t>
                      </a:r>
                      <a:r>
                        <a:rPr lang="en-US" altLang="ko-KR" sz="1100" dirty="0" err="1"/>
                        <a:t>self.currentYear</a:t>
                      </a:r>
                      <a:r>
                        <a:rPr lang="ko-KR" altLang="en-US" sz="1100" dirty="0"/>
                        <a:t>의 값을 </a:t>
                      </a:r>
                      <a:r>
                        <a:rPr lang="en-US" altLang="ko-KR" sz="1100" dirty="0"/>
                        <a:t>Combo Box </a:t>
                      </a:r>
                      <a:r>
                        <a:rPr lang="ko-KR" altLang="en-US" sz="1100" dirty="0"/>
                        <a:t>들의 값으로 변경하고</a:t>
                      </a:r>
                      <a:r>
                        <a:rPr lang="en-US" altLang="ko-KR" sz="1100" dirty="0"/>
                        <a:t>, set </a:t>
                      </a:r>
                      <a:r>
                        <a:rPr lang="en-US" altLang="ko-KR" sz="1100" dirty="0" err="1"/>
                        <a:t>Calender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함수와 </a:t>
                      </a:r>
                      <a:r>
                        <a:rPr lang="en-US" altLang="ko-KR" sz="1100" dirty="0" err="1"/>
                        <a:t>renderDate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함수를 호출한다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3798847481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clearLayout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QLayout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입력된 레이아웃 내의 모든 위젯을 삭제한다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3008624949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setScheduleUI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스케줄러 레이아웃의 </a:t>
                      </a:r>
                      <a:r>
                        <a:rPr lang="en-US" altLang="ko-KR" sz="1100" dirty="0"/>
                        <a:t>UI</a:t>
                      </a:r>
                      <a:r>
                        <a:rPr lang="ko-KR" altLang="en-US" sz="1100" dirty="0"/>
                        <a:t>를 구성한다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1783107652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setLunaDateUI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음력 레이아웃의 </a:t>
                      </a:r>
                      <a:r>
                        <a:rPr lang="en-US" altLang="ko-KR" sz="1100" dirty="0"/>
                        <a:t>UI</a:t>
                      </a:r>
                      <a:r>
                        <a:rPr lang="ko-KR" altLang="en-US" sz="1100" dirty="0"/>
                        <a:t>를 구성한다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668470449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display()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Tab </a:t>
                      </a:r>
                      <a:r>
                        <a:rPr lang="ko-KR" altLang="en-US" sz="1100" dirty="0"/>
                        <a:t>버튼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스케줄러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음력</a:t>
                      </a:r>
                      <a:r>
                        <a:rPr lang="en-US" altLang="ko-KR" sz="1100" dirty="0"/>
                        <a:t>) </a:t>
                      </a:r>
                      <a:r>
                        <a:rPr lang="ko-KR" altLang="en-US" sz="1100" dirty="0"/>
                        <a:t>이 클릭되었을 때 호출된다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해당 탭으로 이동한다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2458786645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lunarBtnEvent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음력 탭의 버튼이 클릭되었을 때 호출된다</a:t>
                      </a:r>
                      <a:r>
                        <a:rPr lang="en-US" altLang="ko-KR" sz="1100" dirty="0"/>
                        <a:t>. Convert </a:t>
                      </a:r>
                      <a:r>
                        <a:rPr lang="ko-KR" altLang="en-US" sz="1100" dirty="0"/>
                        <a:t>버튼이 입력되었을 경우</a:t>
                      </a:r>
                      <a:r>
                        <a:rPr lang="en-US" altLang="ko-KR" sz="1100" dirty="0"/>
                        <a:t>, Spinner</a:t>
                      </a:r>
                      <a:r>
                        <a:rPr lang="ko-KR" altLang="en-US" sz="1100" dirty="0"/>
                        <a:t>를 통해 입력된 날짜를 음력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혹은 양력으로 변환하여 출력한다</a:t>
                      </a:r>
                      <a:r>
                        <a:rPr lang="en-US" altLang="ko-KR" sz="1100" dirty="0"/>
                        <a:t>. Reset </a:t>
                      </a:r>
                      <a:r>
                        <a:rPr lang="ko-KR" altLang="en-US" sz="1100" dirty="0"/>
                        <a:t>버튼이 클릭되었을 경우 현재 날짜의 양력과 음력을 출력한다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2713476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393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소프트웨어 설계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소프트웨어 설계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D6008F3-D65D-408F-89C3-B7D1F5441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503214"/>
              </p:ext>
            </p:extLst>
          </p:nvPr>
        </p:nvGraphicFramePr>
        <p:xfrm>
          <a:off x="852196" y="1558220"/>
          <a:ext cx="10487609" cy="46926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1735">
                  <a:extLst>
                    <a:ext uri="{9D8B030D-6E8A-4147-A177-3AD203B41FA5}">
                      <a16:colId xmlns:a16="http://schemas.microsoft.com/office/drawing/2014/main" val="1472000666"/>
                    </a:ext>
                  </a:extLst>
                </a:gridCol>
                <a:gridCol w="2020077">
                  <a:extLst>
                    <a:ext uri="{9D8B030D-6E8A-4147-A177-3AD203B41FA5}">
                      <a16:colId xmlns:a16="http://schemas.microsoft.com/office/drawing/2014/main" val="4284368180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1494425247"/>
                    </a:ext>
                  </a:extLst>
                </a:gridCol>
                <a:gridCol w="905069">
                  <a:extLst>
                    <a:ext uri="{9D8B030D-6E8A-4147-A177-3AD203B41FA5}">
                      <a16:colId xmlns:a16="http://schemas.microsoft.com/office/drawing/2014/main" val="1234071025"/>
                    </a:ext>
                  </a:extLst>
                </a:gridCol>
                <a:gridCol w="4901683">
                  <a:extLst>
                    <a:ext uri="{9D8B030D-6E8A-4147-A177-3AD203B41FA5}">
                      <a16:colId xmlns:a16="http://schemas.microsoft.com/office/drawing/2014/main" val="2373352199"/>
                    </a:ext>
                  </a:extLst>
                </a:gridCol>
              </a:tblGrid>
              <a:tr h="5222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calendarManager.py</a:t>
                      </a:r>
                      <a:endParaRPr lang="ko-KR" altLang="en-US" dirty="0"/>
                    </a:p>
                  </a:txBody>
                  <a:tcPr marL="7200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578026"/>
                  </a:ext>
                </a:extLst>
              </a:tr>
              <a:tr h="306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Class</a:t>
                      </a:r>
                      <a:endParaRPr lang="ko-KR" altLang="en-US" sz="1800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MyCalendar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164663"/>
                  </a:ext>
                </a:extLst>
              </a:tr>
              <a:tr h="306020">
                <a:tc rowSpan="8"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Attribute</a:t>
                      </a:r>
                      <a:endParaRPr lang="ko-KR" altLang="en-US" sz="1800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calculator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/>
                        <a:t>calendarCalculator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내의 </a:t>
                      </a:r>
                      <a:r>
                        <a:rPr lang="en-US" altLang="ko-KR" sz="1200" dirty="0" err="1"/>
                        <a:t>CaledarCalculator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클래스를 </a:t>
                      </a:r>
                      <a:r>
                        <a:rPr lang="en-US" altLang="ko-KR" sz="1200" dirty="0"/>
                        <a:t>Inheritance </a:t>
                      </a:r>
                      <a:r>
                        <a:rPr lang="ko-KR" altLang="en-US" sz="1200" dirty="0"/>
                        <a:t>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470095"/>
                  </a:ext>
                </a:extLst>
              </a:tr>
              <a:tr h="332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_year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연도를 입력 받는다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739901"/>
                  </a:ext>
                </a:extLst>
              </a:tr>
              <a:tr h="332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_month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월을 입력 받는다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78679"/>
                  </a:ext>
                </a:extLst>
              </a:tr>
              <a:tr h="332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calendar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달력의 일들을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차원 리스트로 저장한다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245549"/>
                  </a:ext>
                </a:extLst>
              </a:tr>
              <a:tr h="332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startDay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달력의 첫 요일의 위치를 입력 받는다</a:t>
                      </a:r>
                      <a:r>
                        <a:rPr lang="en-US" altLang="ko-KR" sz="1200" dirty="0"/>
                        <a:t>.(ex.</a:t>
                      </a:r>
                      <a:r>
                        <a:rPr lang="ko-KR" altLang="en-US" sz="1200" dirty="0"/>
                        <a:t> 일요일</a:t>
                      </a:r>
                      <a:r>
                        <a:rPr lang="en-US" altLang="ko-KR" sz="1200" dirty="0"/>
                        <a:t>: 6)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406727"/>
                  </a:ext>
                </a:extLst>
              </a:tr>
              <a:tr h="332224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endDay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해당 월의 마지막 일을 저장한다</a:t>
                      </a:r>
                      <a:r>
                        <a:rPr lang="en-US" altLang="ko-KR" sz="1200" b="0" dirty="0"/>
                        <a:t>.(ex.</a:t>
                      </a:r>
                      <a:r>
                        <a:rPr lang="ko-KR" altLang="en-US" sz="1200" b="0" dirty="0"/>
                        <a:t> </a:t>
                      </a:r>
                      <a:r>
                        <a:rPr lang="en-US" altLang="ko-KR" sz="1200" b="0" dirty="0"/>
                        <a:t>12</a:t>
                      </a:r>
                      <a:r>
                        <a:rPr lang="ko-KR" altLang="en-US" sz="1200" b="0" dirty="0"/>
                        <a:t>월 </a:t>
                      </a:r>
                      <a:r>
                        <a:rPr lang="en-US" altLang="ko-KR" sz="1200" b="0" dirty="0"/>
                        <a:t>-&gt; 31 </a:t>
                      </a:r>
                      <a:r>
                        <a:rPr lang="ko-KR" altLang="en-US" sz="1200" b="0" dirty="0"/>
                        <a:t>저장</a:t>
                      </a:r>
                      <a:r>
                        <a:rPr lang="en-US" altLang="ko-KR" sz="1200" b="0" dirty="0"/>
                        <a:t>)</a:t>
                      </a:r>
                      <a:endParaRPr lang="ko-KR" altLang="en-US" sz="1200" b="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062654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schedule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일정 정보를 저장한다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460223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holidays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휴일 정보를 저장한다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360391"/>
                  </a:ext>
                </a:extLst>
              </a:tr>
              <a:tr h="30602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Method()</a:t>
                      </a:r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bg1"/>
                          </a:solidFill>
                        </a:rPr>
                        <a:t>Method </a:t>
                      </a:r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기능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875969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getCalendar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list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/>
                        <a:t>self.calendar</a:t>
                      </a:r>
                      <a:r>
                        <a:rPr lang="en-US" altLang="ko-KR" sz="1200" b="0" dirty="0"/>
                        <a:t> </a:t>
                      </a:r>
                      <a:r>
                        <a:rPr lang="ko-KR" altLang="en-US" sz="1200" b="0" dirty="0"/>
                        <a:t>을 반환한다</a:t>
                      </a:r>
                      <a:r>
                        <a:rPr lang="en-US" altLang="ko-KR" sz="1200" b="0" dirty="0"/>
                        <a:t>.</a:t>
                      </a:r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1719815786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getMaxDay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int, int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</a:t>
                      </a:r>
                      <a:endParaRPr lang="ko-KR" altLang="en-US" sz="105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입력 받은 연도와 월에 따른 마지막 일을 반환한다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750086017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setYear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self._year</a:t>
                      </a:r>
                      <a:r>
                        <a:rPr lang="ko-KR" altLang="en-US" sz="1100" dirty="0"/>
                        <a:t> 에 </a:t>
                      </a:r>
                      <a:r>
                        <a:rPr lang="en-US" altLang="ko-KR" sz="1100" dirty="0"/>
                        <a:t>parameter </a:t>
                      </a:r>
                      <a:r>
                        <a:rPr lang="ko-KR" altLang="en-US" sz="1100" dirty="0"/>
                        <a:t>을 저장한다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1458771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96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소프트웨어 설계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소프트웨어 설계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D6008F3-D65D-408F-89C3-B7D1F5441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661867"/>
              </p:ext>
            </p:extLst>
          </p:nvPr>
        </p:nvGraphicFramePr>
        <p:xfrm>
          <a:off x="852196" y="1558220"/>
          <a:ext cx="10487609" cy="27204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1735">
                  <a:extLst>
                    <a:ext uri="{9D8B030D-6E8A-4147-A177-3AD203B41FA5}">
                      <a16:colId xmlns:a16="http://schemas.microsoft.com/office/drawing/2014/main" val="1472000666"/>
                    </a:ext>
                  </a:extLst>
                </a:gridCol>
                <a:gridCol w="2020077">
                  <a:extLst>
                    <a:ext uri="{9D8B030D-6E8A-4147-A177-3AD203B41FA5}">
                      <a16:colId xmlns:a16="http://schemas.microsoft.com/office/drawing/2014/main" val="4284368180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1494425247"/>
                    </a:ext>
                  </a:extLst>
                </a:gridCol>
                <a:gridCol w="905069">
                  <a:extLst>
                    <a:ext uri="{9D8B030D-6E8A-4147-A177-3AD203B41FA5}">
                      <a16:colId xmlns:a16="http://schemas.microsoft.com/office/drawing/2014/main" val="1234071025"/>
                    </a:ext>
                  </a:extLst>
                </a:gridCol>
                <a:gridCol w="4901683">
                  <a:extLst>
                    <a:ext uri="{9D8B030D-6E8A-4147-A177-3AD203B41FA5}">
                      <a16:colId xmlns:a16="http://schemas.microsoft.com/office/drawing/2014/main" val="2373352199"/>
                    </a:ext>
                  </a:extLst>
                </a:gridCol>
              </a:tblGrid>
              <a:tr h="5222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calendarManager.py</a:t>
                      </a:r>
                      <a:endParaRPr lang="ko-KR" altLang="en-US" dirty="0"/>
                    </a:p>
                  </a:txBody>
                  <a:tcPr marL="7200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578026"/>
                  </a:ext>
                </a:extLst>
              </a:tr>
              <a:tr h="306020">
                <a:tc rowSpan="6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Method()</a:t>
                      </a:r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Method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명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기능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875969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setMonth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/>
                        <a:t>self._month</a:t>
                      </a:r>
                      <a:r>
                        <a:rPr lang="en-US" altLang="ko-KR" sz="1200" b="0" dirty="0"/>
                        <a:t> </a:t>
                      </a:r>
                      <a:r>
                        <a:rPr lang="ko-KR" altLang="en-US" sz="1200" b="0" dirty="0"/>
                        <a:t>에 </a:t>
                      </a:r>
                      <a:r>
                        <a:rPr lang="en-US" altLang="ko-KR" sz="1200" b="0" dirty="0"/>
                        <a:t>parameter </a:t>
                      </a:r>
                      <a:r>
                        <a:rPr lang="ko-KR" altLang="en-US" sz="1200" b="0" dirty="0"/>
                        <a:t>을 저장한다</a:t>
                      </a:r>
                      <a:r>
                        <a:rPr lang="en-US" altLang="ko-KR" sz="1200" b="0" dirty="0"/>
                        <a:t>.</a:t>
                      </a:r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1719815786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setCalendar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int, int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err="1"/>
                        <a:t>self.makeCalender</a:t>
                      </a:r>
                      <a:r>
                        <a:rPr lang="en-US" altLang="ko-KR" sz="1100" b="0" dirty="0"/>
                        <a:t> </a:t>
                      </a:r>
                      <a:r>
                        <a:rPr lang="ko-KR" altLang="en-US" sz="1100" b="0" dirty="0"/>
                        <a:t>를 호출한다</a:t>
                      </a:r>
                      <a:r>
                        <a:rPr lang="en-US" altLang="ko-KR" sz="1100" b="0" dirty="0"/>
                        <a:t>. </a:t>
                      </a:r>
                      <a:r>
                        <a:rPr lang="ko-KR" altLang="en-US" sz="1100" b="0" dirty="0"/>
                        <a:t>호출 결과 생성된 </a:t>
                      </a:r>
                      <a:r>
                        <a:rPr lang="en-US" altLang="ko-KR" sz="1100" b="0" dirty="0" err="1"/>
                        <a:t>self.calendar</a:t>
                      </a:r>
                      <a:r>
                        <a:rPr lang="en-US" altLang="ko-KR" sz="1100" b="0" dirty="0"/>
                        <a:t> </a:t>
                      </a:r>
                      <a:r>
                        <a:rPr lang="ko-KR" altLang="en-US" sz="1100" b="0" dirty="0"/>
                        <a:t>리스트를 정방형으로 변환한다</a:t>
                      </a:r>
                      <a:r>
                        <a:rPr lang="en-US" altLang="ko-KR" sz="1100" b="0" dirty="0"/>
                        <a:t>.</a:t>
                      </a:r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7500860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makeCalendar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int, int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List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입력된 연도와 월에 해당하는 달력의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차원 </a:t>
                      </a:r>
                      <a:r>
                        <a:rPr lang="en-US" altLang="ko-KR" sz="1100" dirty="0"/>
                        <a:t>list</a:t>
                      </a:r>
                      <a:r>
                        <a:rPr lang="ko-KR" altLang="en-US" sz="1100" dirty="0"/>
                        <a:t>를 제작한다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각 원소는 </a:t>
                      </a:r>
                      <a:r>
                        <a:rPr lang="en-US" altLang="ko-KR" sz="1100" dirty="0"/>
                        <a:t>1 </a:t>
                      </a:r>
                      <a:r>
                        <a:rPr lang="ko-KR" altLang="en-US" sz="1100" dirty="0"/>
                        <a:t>부터 </a:t>
                      </a:r>
                      <a:r>
                        <a:rPr lang="en-US" altLang="ko-KR" sz="1100" dirty="0"/>
                        <a:t>30 </a:t>
                      </a:r>
                      <a:r>
                        <a:rPr lang="ko-KR" altLang="en-US" sz="1100" dirty="0"/>
                        <a:t>혹은 </a:t>
                      </a:r>
                      <a:r>
                        <a:rPr lang="en-US" altLang="ko-KR" sz="1100" dirty="0"/>
                        <a:t>31</a:t>
                      </a:r>
                      <a:r>
                        <a:rPr lang="ko-KR" altLang="en-US" sz="1100" dirty="0"/>
                        <a:t>까지 존재하며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원소의 인덱스 값은 달력의 좌표와 같다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3798847481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enrollHoliday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한 해의 양력 휴일과 입력된 해의 음력 휴일을 리스트에 저장한 뒤 </a:t>
                      </a:r>
                      <a:r>
                        <a:rPr lang="en-US" altLang="ko-KR" sz="1100" dirty="0"/>
                        <a:t>holyday.txt </a:t>
                      </a:r>
                      <a:r>
                        <a:rPr lang="ko-KR" altLang="en-US" sz="1100" dirty="0"/>
                        <a:t>에 리스트를 저장한다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3008624949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loadHoliday</a:t>
                      </a:r>
                      <a:r>
                        <a:rPr lang="en-US" altLang="ko-KR" sz="1200" dirty="0"/>
                        <a:t>()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self.holidays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에 </a:t>
                      </a:r>
                      <a:r>
                        <a:rPr lang="en-US" altLang="ko-KR" sz="1100" dirty="0"/>
                        <a:t>holydays.txt </a:t>
                      </a:r>
                      <a:r>
                        <a:rPr lang="ko-KR" altLang="en-US" sz="1100" dirty="0"/>
                        <a:t>의 내용을 </a:t>
                      </a:r>
                      <a:r>
                        <a:rPr lang="en-US" altLang="ko-KR" sz="1100" dirty="0"/>
                        <a:t>dump</a:t>
                      </a:r>
                      <a:r>
                        <a:rPr lang="ko-KR" altLang="en-US" sz="1100" dirty="0"/>
                        <a:t>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1783107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132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소프트웨어 설계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소프트웨어 설계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D6008F3-D65D-408F-89C3-B7D1F5441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407715"/>
              </p:ext>
            </p:extLst>
          </p:nvPr>
        </p:nvGraphicFramePr>
        <p:xfrm>
          <a:off x="852196" y="1558220"/>
          <a:ext cx="10487609" cy="2954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1735">
                  <a:extLst>
                    <a:ext uri="{9D8B030D-6E8A-4147-A177-3AD203B41FA5}">
                      <a16:colId xmlns:a16="http://schemas.microsoft.com/office/drawing/2014/main" val="1472000666"/>
                    </a:ext>
                  </a:extLst>
                </a:gridCol>
                <a:gridCol w="2020077">
                  <a:extLst>
                    <a:ext uri="{9D8B030D-6E8A-4147-A177-3AD203B41FA5}">
                      <a16:colId xmlns:a16="http://schemas.microsoft.com/office/drawing/2014/main" val="4284368180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1494425247"/>
                    </a:ext>
                  </a:extLst>
                </a:gridCol>
                <a:gridCol w="905069">
                  <a:extLst>
                    <a:ext uri="{9D8B030D-6E8A-4147-A177-3AD203B41FA5}">
                      <a16:colId xmlns:a16="http://schemas.microsoft.com/office/drawing/2014/main" val="1234071025"/>
                    </a:ext>
                  </a:extLst>
                </a:gridCol>
                <a:gridCol w="4901683">
                  <a:extLst>
                    <a:ext uri="{9D8B030D-6E8A-4147-A177-3AD203B41FA5}">
                      <a16:colId xmlns:a16="http://schemas.microsoft.com/office/drawing/2014/main" val="2373352199"/>
                    </a:ext>
                  </a:extLst>
                </a:gridCol>
              </a:tblGrid>
              <a:tr h="5222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calendarManager.py</a:t>
                      </a:r>
                      <a:endParaRPr lang="ko-KR" altLang="en-US" dirty="0"/>
                    </a:p>
                  </a:txBody>
                  <a:tcPr marL="7200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578026"/>
                  </a:ext>
                </a:extLst>
              </a:tr>
              <a:tr h="306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Class</a:t>
                      </a:r>
                      <a:endParaRPr lang="ko-KR" altLang="en-US" sz="1800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MyEvent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164663"/>
                  </a:ext>
                </a:extLst>
              </a:tr>
              <a:tr h="30602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Attribute</a:t>
                      </a:r>
                      <a:endParaRPr lang="ko-KR" altLang="en-US" sz="1800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title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일정의 제목을 저장한다</a:t>
                      </a:r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470095"/>
                  </a:ext>
                </a:extLst>
              </a:tr>
              <a:tr h="332589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place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일정의 장소를 저장한다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739901"/>
                  </a:ext>
                </a:extLst>
              </a:tr>
              <a:tr h="332589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date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일정의 시간을 저장한다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78679"/>
                  </a:ext>
                </a:extLst>
              </a:tr>
              <a:tr h="332589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description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일정의 내용을 저장한다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245549"/>
                  </a:ext>
                </a:extLst>
              </a:tr>
              <a:tr h="30602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Method()</a:t>
                      </a:r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bg1"/>
                          </a:solidFill>
                        </a:rPr>
                        <a:t>Method </a:t>
                      </a:r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기능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875969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setEvent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 * 4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입력 받은 일정의 내용을 클래스의 </a:t>
                      </a:r>
                      <a:r>
                        <a:rPr lang="en-US" altLang="ko-KR" sz="1200" b="0" dirty="0"/>
                        <a:t>title, place, date, description </a:t>
                      </a:r>
                      <a:r>
                        <a:rPr lang="ko-KR" altLang="en-US" sz="1200" b="0" dirty="0"/>
                        <a:t>에 저장한다</a:t>
                      </a:r>
                      <a:r>
                        <a:rPr lang="en-US" altLang="ko-KR" sz="1200" b="0" dirty="0"/>
                        <a:t>.</a:t>
                      </a:r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1719815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660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소프트웨어 설계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소프트웨어 설계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D6008F3-D65D-408F-89C3-B7D1F5441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232412"/>
              </p:ext>
            </p:extLst>
          </p:nvPr>
        </p:nvGraphicFramePr>
        <p:xfrm>
          <a:off x="852196" y="1558220"/>
          <a:ext cx="10487609" cy="39713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1735">
                  <a:extLst>
                    <a:ext uri="{9D8B030D-6E8A-4147-A177-3AD203B41FA5}">
                      <a16:colId xmlns:a16="http://schemas.microsoft.com/office/drawing/2014/main" val="1472000666"/>
                    </a:ext>
                  </a:extLst>
                </a:gridCol>
                <a:gridCol w="2020077">
                  <a:extLst>
                    <a:ext uri="{9D8B030D-6E8A-4147-A177-3AD203B41FA5}">
                      <a16:colId xmlns:a16="http://schemas.microsoft.com/office/drawing/2014/main" val="4284368180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1494425247"/>
                    </a:ext>
                  </a:extLst>
                </a:gridCol>
                <a:gridCol w="905069">
                  <a:extLst>
                    <a:ext uri="{9D8B030D-6E8A-4147-A177-3AD203B41FA5}">
                      <a16:colId xmlns:a16="http://schemas.microsoft.com/office/drawing/2014/main" val="1234071025"/>
                    </a:ext>
                  </a:extLst>
                </a:gridCol>
                <a:gridCol w="4901683">
                  <a:extLst>
                    <a:ext uri="{9D8B030D-6E8A-4147-A177-3AD203B41FA5}">
                      <a16:colId xmlns:a16="http://schemas.microsoft.com/office/drawing/2014/main" val="2373352199"/>
                    </a:ext>
                  </a:extLst>
                </a:gridCol>
              </a:tblGrid>
              <a:tr h="5222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calendarCalculrator.py</a:t>
                      </a:r>
                      <a:endParaRPr lang="ko-KR" altLang="en-US" dirty="0"/>
                    </a:p>
                  </a:txBody>
                  <a:tcPr marL="7200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578026"/>
                  </a:ext>
                </a:extLst>
              </a:tr>
              <a:tr h="306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Class</a:t>
                      </a:r>
                      <a:endParaRPr lang="ko-KR" altLang="en-US" sz="1800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CalendarCalculator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164663"/>
                  </a:ext>
                </a:extLst>
              </a:tr>
              <a:tr h="306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Import</a:t>
                      </a:r>
                      <a:endParaRPr lang="ko-KR" altLang="en-US" sz="1800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korean_lunar_calendar.py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409226"/>
                  </a:ext>
                </a:extLst>
              </a:tr>
              <a:tr h="306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Attribute</a:t>
                      </a:r>
                      <a:endParaRPr lang="ko-KR" altLang="en-US" sz="1800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lunarCaculator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/>
                        <a:t>korean_lunar_calendar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내의 </a:t>
                      </a:r>
                      <a:r>
                        <a:rPr lang="en-US" altLang="ko-KR" sz="1200" dirty="0" err="1"/>
                        <a:t>KoreanLunarCalendar</a:t>
                      </a:r>
                      <a:r>
                        <a:rPr lang="en-US" altLang="ko-KR" sz="1200" dirty="0"/>
                        <a:t>() </a:t>
                      </a:r>
                      <a:r>
                        <a:rPr lang="ko-KR" altLang="en-US" sz="1200" dirty="0"/>
                        <a:t>클래스를 </a:t>
                      </a:r>
                      <a:r>
                        <a:rPr lang="en-US" altLang="ko-KR" sz="1200" dirty="0"/>
                        <a:t>Inheritance </a:t>
                      </a:r>
                      <a:r>
                        <a:rPr lang="ko-KR" altLang="en-US" sz="1200" dirty="0"/>
                        <a:t>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470095"/>
                  </a:ext>
                </a:extLst>
              </a:tr>
              <a:tr h="306020">
                <a:tc rowSpan="7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Method()</a:t>
                      </a:r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Method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명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기능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875969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isLunarMonth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bool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입력 받은 해가 윤년이면 </a:t>
                      </a:r>
                      <a:r>
                        <a:rPr lang="en-US" altLang="ko-KR" sz="1200" b="0" dirty="0"/>
                        <a:t>True </a:t>
                      </a:r>
                      <a:r>
                        <a:rPr lang="ko-KR" altLang="en-US" sz="1200" b="0" dirty="0"/>
                        <a:t>를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아닐 경우 </a:t>
                      </a:r>
                      <a:r>
                        <a:rPr lang="en-US" altLang="ko-KR" sz="1200" b="0" dirty="0"/>
                        <a:t>False </a:t>
                      </a:r>
                      <a:r>
                        <a:rPr lang="ko-KR" altLang="en-US" sz="1200" b="0" dirty="0"/>
                        <a:t>를 반환한다</a:t>
                      </a:r>
                      <a:r>
                        <a:rPr lang="en-US" altLang="ko-KR" sz="1200" b="0" dirty="0"/>
                        <a:t>.</a:t>
                      </a:r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1719815786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toSolarDate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 * 3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tuple</a:t>
                      </a:r>
                      <a:endParaRPr lang="ko-KR" altLang="en-US" sz="105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입력 받은 연도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월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일을 음력에서 양력으로 바꾼 뒤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반환한다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7500860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toLunarDate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 * 3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tuple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입력 받은 연도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월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일을 양력에서 음력으로 바꾼 뒤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반환한다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3798847481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formatData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tuple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입력 받은 문자열을 </a:t>
                      </a:r>
                      <a:r>
                        <a:rPr lang="en-US" altLang="ko-KR" sz="1100" dirty="0"/>
                        <a:t>“-” </a:t>
                      </a:r>
                      <a:r>
                        <a:rPr lang="ko-KR" altLang="en-US" sz="1100" dirty="0"/>
                        <a:t>을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기준으로 </a:t>
                      </a:r>
                      <a:r>
                        <a:rPr lang="en-US" altLang="ko-KR" sz="1100" dirty="0"/>
                        <a:t>split </a:t>
                      </a:r>
                      <a:r>
                        <a:rPr lang="ko-KR" altLang="en-US" sz="1100" dirty="0"/>
                        <a:t>한 뒤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각각을 정수형으로 바꾼다</a:t>
                      </a:r>
                      <a:r>
                        <a:rPr lang="en-US" altLang="ko-KR" sz="1100" dirty="0"/>
                        <a:t>.</a:t>
                      </a:r>
                      <a:r>
                        <a:rPr lang="ko-KR" altLang="en-US" sz="1100" dirty="0"/>
                        <a:t> 이후 </a:t>
                      </a:r>
                      <a:r>
                        <a:rPr lang="ko-KR" altLang="en-US" sz="1100" dirty="0" err="1"/>
                        <a:t>튜플에</a:t>
                      </a:r>
                      <a:r>
                        <a:rPr lang="ko-KR" altLang="en-US" sz="1100" dirty="0"/>
                        <a:t> 저장하여 반환한다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3008624949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getSolarHoliday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 * 4, str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tuple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입력 받은 연도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월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일을 양력으로 바꾼 뒤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휴일 명을 담은 문자열과 함께 </a:t>
                      </a:r>
                      <a:r>
                        <a:rPr lang="ko-KR" altLang="en-US" sz="1100" dirty="0" err="1"/>
                        <a:t>튜플로</a:t>
                      </a:r>
                      <a:r>
                        <a:rPr lang="ko-KR" altLang="en-US" sz="1100" dirty="0"/>
                        <a:t> 반환한다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3512587241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getToLunarDate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 * 3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tuple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입력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받은 연도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월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일을 음력으로 변환한 뒤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 err="1"/>
                        <a:t>튜플로</a:t>
                      </a:r>
                      <a:r>
                        <a:rPr lang="ko-KR" altLang="en-US" sz="1100" dirty="0"/>
                        <a:t> 반환한다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654122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859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테스트 보고서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테스트 보고서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D6008F3-D65D-408F-89C3-B7D1F5441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304926"/>
              </p:ext>
            </p:extLst>
          </p:nvPr>
        </p:nvGraphicFramePr>
        <p:xfrm>
          <a:off x="838200" y="2701255"/>
          <a:ext cx="10232571" cy="2448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4700">
                  <a:extLst>
                    <a:ext uri="{9D8B030D-6E8A-4147-A177-3AD203B41FA5}">
                      <a16:colId xmlns:a16="http://schemas.microsoft.com/office/drawing/2014/main" val="4284368180"/>
                    </a:ext>
                  </a:extLst>
                </a:gridCol>
                <a:gridCol w="3452558">
                  <a:extLst>
                    <a:ext uri="{9D8B030D-6E8A-4147-A177-3AD203B41FA5}">
                      <a16:colId xmlns:a16="http://schemas.microsoft.com/office/drawing/2014/main" val="1494425247"/>
                    </a:ext>
                  </a:extLst>
                </a:gridCol>
                <a:gridCol w="3296652">
                  <a:extLst>
                    <a:ext uri="{9D8B030D-6E8A-4147-A177-3AD203B41FA5}">
                      <a16:colId xmlns:a16="http://schemas.microsoft.com/office/drawing/2014/main" val="1234071025"/>
                    </a:ext>
                  </a:extLst>
                </a:gridCol>
                <a:gridCol w="1138661">
                  <a:extLst>
                    <a:ext uri="{9D8B030D-6E8A-4147-A177-3AD203B41FA5}">
                      <a16:colId xmlns:a16="http://schemas.microsoft.com/office/drawing/2014/main" val="2373352199"/>
                    </a:ext>
                  </a:extLst>
                </a:gridCol>
              </a:tblGrid>
              <a:tr h="306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Test Case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UUT(Unit Under Test)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Result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875969"/>
                  </a:ext>
                </a:extLst>
              </a:tr>
              <a:tr h="306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CC 01</a:t>
                      </a:r>
                      <a:endParaRPr lang="ko-KR" altLang="en-US" sz="1200" dirty="0"/>
                    </a:p>
                  </a:txBody>
                  <a:tcPr marL="7200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CalendarCalculator.isLunarMonth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윤년 처리 기능 테스트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Pass</a:t>
                      </a:r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1719815786"/>
                  </a:ext>
                </a:extLst>
              </a:tr>
              <a:tr h="306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CC 02</a:t>
                      </a:r>
                      <a:endParaRPr lang="ko-KR" altLang="en-US" sz="1200" dirty="0"/>
                    </a:p>
                  </a:txBody>
                  <a:tcPr marL="7200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CalendarCalculator.formatDate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“xx-</a:t>
                      </a:r>
                      <a:r>
                        <a:rPr lang="en-US" altLang="ko-KR" sz="1050" dirty="0" err="1"/>
                        <a:t>yy</a:t>
                      </a:r>
                      <a:r>
                        <a:rPr lang="en-US" altLang="ko-KR" sz="1050" dirty="0"/>
                        <a:t>-</a:t>
                      </a:r>
                      <a:r>
                        <a:rPr lang="en-US" altLang="ko-KR" sz="1050" dirty="0" err="1"/>
                        <a:t>zz</a:t>
                      </a:r>
                      <a:r>
                        <a:rPr lang="en-US" altLang="ko-KR" sz="1050" dirty="0"/>
                        <a:t>” </a:t>
                      </a:r>
                      <a:r>
                        <a:rPr lang="ko-KR" altLang="en-US" sz="1050" dirty="0"/>
                        <a:t>문자열 </a:t>
                      </a:r>
                      <a:r>
                        <a:rPr lang="en-US" altLang="ko-KR" sz="1050" dirty="0"/>
                        <a:t>-&gt; (xx,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 err="1"/>
                        <a:t>yy</a:t>
                      </a:r>
                      <a:r>
                        <a:rPr lang="en-US" altLang="ko-KR" sz="1050" dirty="0"/>
                        <a:t>,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 err="1"/>
                        <a:t>zz</a:t>
                      </a:r>
                      <a:r>
                        <a:rPr lang="en-US" altLang="ko-KR" sz="1050" dirty="0"/>
                        <a:t>) Tuple </a:t>
                      </a:r>
                      <a:r>
                        <a:rPr lang="ko-KR" altLang="en-US" sz="1050" dirty="0"/>
                        <a:t>가공 기능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Pass</a:t>
                      </a:r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750086017"/>
                  </a:ext>
                </a:extLst>
              </a:tr>
              <a:tr h="306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CC 04</a:t>
                      </a:r>
                      <a:endParaRPr lang="ko-KR" altLang="en-US" sz="1200" dirty="0"/>
                    </a:p>
                  </a:txBody>
                  <a:tcPr marL="7200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CalendarCalculator.toSolarDate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음력 </a:t>
                      </a:r>
                      <a:r>
                        <a:rPr lang="en-US" altLang="ko-KR" sz="1200" dirty="0"/>
                        <a:t>-&gt; </a:t>
                      </a:r>
                      <a:r>
                        <a:rPr lang="ko-KR" altLang="en-US" sz="1200" dirty="0"/>
                        <a:t>양력 변환 기능 테스트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Pass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3008624949"/>
                  </a:ext>
                </a:extLst>
              </a:tr>
              <a:tr h="306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CC 05</a:t>
                      </a:r>
                      <a:endParaRPr lang="ko-KR" altLang="en-US" sz="1200" dirty="0"/>
                    </a:p>
                  </a:txBody>
                  <a:tcPr marL="7200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CalendarCalculator.toLunarDate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양력 </a:t>
                      </a:r>
                      <a:r>
                        <a:rPr lang="en-US" altLang="ko-KR" sz="1200" dirty="0"/>
                        <a:t>-&gt; </a:t>
                      </a:r>
                      <a:r>
                        <a:rPr lang="ko-KR" altLang="en-US" sz="1200" dirty="0"/>
                        <a:t>음력 변환 기능 테스트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Pass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1783107652"/>
                  </a:ext>
                </a:extLst>
              </a:tr>
              <a:tr h="306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CC 06</a:t>
                      </a:r>
                      <a:endParaRPr lang="ko-KR" altLang="en-US" sz="1200" dirty="0"/>
                    </a:p>
                  </a:txBody>
                  <a:tcPr marL="7200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CalendarCalculator.getSolarHoliday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음력 휴일 </a:t>
                      </a:r>
                      <a:r>
                        <a:rPr lang="en-US" altLang="ko-KR" sz="1200" dirty="0"/>
                        <a:t>-&gt; </a:t>
                      </a:r>
                      <a:r>
                        <a:rPr lang="ko-KR" altLang="en-US" sz="1200" dirty="0"/>
                        <a:t>양력 휴일 변환 기능 테스트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Pass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668470449"/>
                  </a:ext>
                </a:extLst>
              </a:tr>
              <a:tr h="306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CM 01</a:t>
                      </a:r>
                      <a:endParaRPr lang="ko-KR" altLang="en-US" sz="1200" dirty="0"/>
                    </a:p>
                  </a:txBody>
                  <a:tcPr marL="7200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MyCalendar.makeCalendar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달력 리스트 제작 기능 테스트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Pass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2458786645"/>
                  </a:ext>
                </a:extLst>
              </a:tr>
              <a:tr h="306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CM 02</a:t>
                      </a:r>
                      <a:endParaRPr lang="ko-KR" altLang="en-US" sz="1200" dirty="0"/>
                    </a:p>
                  </a:txBody>
                  <a:tcPr marL="7200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MyCalendar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정방형 달력 리스트 제작 기능 테스트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Pass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2713476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78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요구사항 명세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/>
              <a:t>요구사항 명세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8608EA5-3D2A-42A1-BD19-00BD48AD1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00935"/>
              </p:ext>
            </p:extLst>
          </p:nvPr>
        </p:nvGraphicFramePr>
        <p:xfrm>
          <a:off x="852196" y="1987381"/>
          <a:ext cx="10487607" cy="31248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1735">
                  <a:extLst>
                    <a:ext uri="{9D8B030D-6E8A-4147-A177-3AD203B41FA5}">
                      <a16:colId xmlns:a16="http://schemas.microsoft.com/office/drawing/2014/main" val="1472000666"/>
                    </a:ext>
                  </a:extLst>
                </a:gridCol>
                <a:gridCol w="4300634">
                  <a:extLst>
                    <a:ext uri="{9D8B030D-6E8A-4147-A177-3AD203B41FA5}">
                      <a16:colId xmlns:a16="http://schemas.microsoft.com/office/drawing/2014/main" val="4284368180"/>
                    </a:ext>
                  </a:extLst>
                </a:gridCol>
                <a:gridCol w="4515238">
                  <a:extLst>
                    <a:ext uri="{9D8B030D-6E8A-4147-A177-3AD203B41FA5}">
                      <a16:colId xmlns:a16="http://schemas.microsoft.com/office/drawing/2014/main" val="4287067943"/>
                    </a:ext>
                  </a:extLst>
                </a:gridCol>
              </a:tblGrid>
              <a:tr h="4883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사항</a:t>
                      </a:r>
                    </a:p>
                  </a:txBody>
                  <a:tcPr marL="7200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marL="7200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578026"/>
                  </a:ext>
                </a:extLst>
              </a:tr>
              <a:tr h="1051559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비기능적 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요구사항</a:t>
                      </a:r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/>
                        <a:t>사용자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LcPeriod"/>
                        <a:tabLst/>
                        <a:defRPr/>
                      </a:pPr>
                      <a:r>
                        <a:rPr lang="ko-KR" altLang="en-US" sz="1400" dirty="0"/>
                        <a:t>사용자 스스로가 선택한 날짜를 알 수 있어야 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400050" marR="0" lvl="0" indent="-4000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LcPeriod"/>
                        <a:tabLst/>
                        <a:defRPr/>
                      </a:pPr>
                      <a:r>
                        <a:rPr lang="ko-KR" altLang="en-US" sz="1400" dirty="0"/>
                        <a:t>사용자가 지정된 범위 이상의 연도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일 혹은 시간을 선택할 수 없어야 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400050" marR="0" lvl="0" indent="-4000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LcPeriod"/>
                        <a:tabLst/>
                        <a:defRPr/>
                      </a:pPr>
                      <a:r>
                        <a:rPr lang="ko-KR" altLang="en-US" sz="1400" dirty="0"/>
                        <a:t>사용자가 오늘의 날짜를 알 수 있어야 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400050" marR="0" lvl="0" indent="-4000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LcPeriod"/>
                        <a:tabLst/>
                        <a:defRPr/>
                      </a:pPr>
                      <a:r>
                        <a:rPr lang="ko-KR" altLang="en-US" sz="1400" dirty="0"/>
                        <a:t>스케줄러는 사용자가 정확한 시간 범위를 선택하게 해야 한다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en-US" altLang="ko-KR" sz="1200" dirty="0"/>
                        <a:t>(ex. 13:00 ~ 12:24 </a:t>
                      </a:r>
                      <a:r>
                        <a:rPr lang="ko-KR" altLang="en-US" sz="1200" dirty="0"/>
                        <a:t>를 입력하지 못한다</a:t>
                      </a:r>
                      <a:r>
                        <a:rPr lang="en-US" altLang="ko-KR" sz="1200" dirty="0"/>
                        <a:t>.)</a:t>
                      </a:r>
                      <a:endParaRPr lang="en-US" altLang="ko-KR" sz="14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3272470095"/>
                  </a:ext>
                </a:extLst>
              </a:tr>
              <a:tr h="10515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/>
                        <a:t>구현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marL="400050" indent="-400050" algn="l" latinLnBrk="1">
                        <a:buAutoNum type="romanLcPeriod"/>
                      </a:pPr>
                      <a:r>
                        <a:rPr lang="en-US" altLang="ko-KR" sz="1400" b="0" dirty="0"/>
                        <a:t>Python </a:t>
                      </a:r>
                      <a:r>
                        <a:rPr lang="ko-KR" altLang="en-US" sz="1400" b="0" dirty="0"/>
                        <a:t>기반으로 프로그램을 작성한다</a:t>
                      </a:r>
                      <a:r>
                        <a:rPr lang="en-US" altLang="ko-KR" sz="1400" b="0" dirty="0"/>
                        <a:t>.</a:t>
                      </a:r>
                    </a:p>
                    <a:p>
                      <a:pPr marL="400050" indent="-400050" algn="l" latinLnBrk="1">
                        <a:buAutoNum type="romanLcPeriod"/>
                      </a:pPr>
                      <a:r>
                        <a:rPr lang="en-US" altLang="ko-KR" sz="1400" b="0" dirty="0" err="1"/>
                        <a:t>PyQt</a:t>
                      </a:r>
                      <a:r>
                        <a:rPr lang="ko-KR" altLang="en-US" sz="1400" b="0" dirty="0"/>
                        <a:t>를 사용하여 </a:t>
                      </a:r>
                      <a:r>
                        <a:rPr lang="en-US" altLang="ko-KR" sz="1400" b="0" dirty="0"/>
                        <a:t>GUI</a:t>
                      </a:r>
                      <a:r>
                        <a:rPr lang="ko-KR" altLang="en-US" sz="1400" b="0" dirty="0"/>
                        <a:t>를 구성한다</a:t>
                      </a:r>
                      <a:r>
                        <a:rPr lang="en-US" altLang="ko-KR" sz="1400" b="0" dirty="0"/>
                        <a:t>.</a:t>
                      </a:r>
                      <a:endParaRPr lang="ko-KR" altLang="en-US" sz="1400" b="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51094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248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설계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초기 화면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/>
              <a:t>요구사항 명세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6BC9AC4-DE7C-490B-882F-1A8A04D49F49}"/>
              </a:ext>
            </a:extLst>
          </p:cNvPr>
          <p:cNvSpPr/>
          <p:nvPr/>
        </p:nvSpPr>
        <p:spPr>
          <a:xfrm>
            <a:off x="1748590" y="1852863"/>
            <a:ext cx="8250389" cy="40586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D73DD7-58C2-4DDA-AAF9-EED60DE3242B}"/>
              </a:ext>
            </a:extLst>
          </p:cNvPr>
          <p:cNvSpPr/>
          <p:nvPr/>
        </p:nvSpPr>
        <p:spPr>
          <a:xfrm>
            <a:off x="1876925" y="1989221"/>
            <a:ext cx="1788685" cy="4812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스케줄러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B39F84-D249-481B-9941-87D8C0492AE9}"/>
              </a:ext>
            </a:extLst>
          </p:cNvPr>
          <p:cNvSpPr/>
          <p:nvPr/>
        </p:nvSpPr>
        <p:spPr>
          <a:xfrm>
            <a:off x="3932699" y="1989220"/>
            <a:ext cx="1788685" cy="4812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음력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B84976-369C-484F-9802-DFA70B82A5A1}"/>
              </a:ext>
            </a:extLst>
          </p:cNvPr>
          <p:cNvSpPr/>
          <p:nvPr/>
        </p:nvSpPr>
        <p:spPr>
          <a:xfrm>
            <a:off x="2863515" y="2751221"/>
            <a:ext cx="802093" cy="216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24296E-CD20-4F6F-93BE-C436230763A6}"/>
              </a:ext>
            </a:extLst>
          </p:cNvPr>
          <p:cNvSpPr/>
          <p:nvPr/>
        </p:nvSpPr>
        <p:spPr>
          <a:xfrm>
            <a:off x="3879378" y="2751221"/>
            <a:ext cx="620432" cy="216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C25952-FF8E-4834-8A4B-013AFFD72F45}"/>
              </a:ext>
            </a:extLst>
          </p:cNvPr>
          <p:cNvSpPr/>
          <p:nvPr/>
        </p:nvSpPr>
        <p:spPr>
          <a:xfrm>
            <a:off x="2863515" y="2751221"/>
            <a:ext cx="620432" cy="2165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8127D9FB-FE12-44EE-B221-D836060CA441}"/>
              </a:ext>
            </a:extLst>
          </p:cNvPr>
          <p:cNvSpPr/>
          <p:nvPr/>
        </p:nvSpPr>
        <p:spPr>
          <a:xfrm rot="10800000">
            <a:off x="3520042" y="2809373"/>
            <a:ext cx="116305" cy="100263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D8C4FA8-6B6E-414E-B09C-76AE21B16089}"/>
              </a:ext>
            </a:extLst>
          </p:cNvPr>
          <p:cNvSpPr/>
          <p:nvPr/>
        </p:nvSpPr>
        <p:spPr>
          <a:xfrm>
            <a:off x="3874985" y="2751221"/>
            <a:ext cx="440341" cy="2165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6745C5F3-D44F-4A90-ADE5-8FD76065AA2B}"/>
              </a:ext>
            </a:extLst>
          </p:cNvPr>
          <p:cNvSpPr/>
          <p:nvPr/>
        </p:nvSpPr>
        <p:spPr>
          <a:xfrm rot="10800000">
            <a:off x="4344217" y="2809374"/>
            <a:ext cx="116305" cy="100263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5212EFE-D283-457B-B067-CA5374FDE07B}"/>
              </a:ext>
            </a:extLst>
          </p:cNvPr>
          <p:cNvSpPr/>
          <p:nvPr/>
        </p:nvSpPr>
        <p:spPr>
          <a:xfrm>
            <a:off x="2490530" y="2695074"/>
            <a:ext cx="280737" cy="32886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&lt;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7141AC-21E7-477D-9216-CD2C1EFD16FB}"/>
              </a:ext>
            </a:extLst>
          </p:cNvPr>
          <p:cNvSpPr/>
          <p:nvPr/>
        </p:nvSpPr>
        <p:spPr>
          <a:xfrm>
            <a:off x="4606714" y="2695074"/>
            <a:ext cx="280737" cy="32886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A6262CC-318D-4C80-A5C4-10FCDE1F6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129951"/>
              </p:ext>
            </p:extLst>
          </p:nvPr>
        </p:nvGraphicFramePr>
        <p:xfrm>
          <a:off x="2247232" y="3129964"/>
          <a:ext cx="3133935" cy="2427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05">
                  <a:extLst>
                    <a:ext uri="{9D8B030D-6E8A-4147-A177-3AD203B41FA5}">
                      <a16:colId xmlns:a16="http://schemas.microsoft.com/office/drawing/2014/main" val="1069566144"/>
                    </a:ext>
                  </a:extLst>
                </a:gridCol>
                <a:gridCol w="447705">
                  <a:extLst>
                    <a:ext uri="{9D8B030D-6E8A-4147-A177-3AD203B41FA5}">
                      <a16:colId xmlns:a16="http://schemas.microsoft.com/office/drawing/2014/main" val="978050458"/>
                    </a:ext>
                  </a:extLst>
                </a:gridCol>
                <a:gridCol w="447705">
                  <a:extLst>
                    <a:ext uri="{9D8B030D-6E8A-4147-A177-3AD203B41FA5}">
                      <a16:colId xmlns:a16="http://schemas.microsoft.com/office/drawing/2014/main" val="1981799857"/>
                    </a:ext>
                  </a:extLst>
                </a:gridCol>
                <a:gridCol w="447705">
                  <a:extLst>
                    <a:ext uri="{9D8B030D-6E8A-4147-A177-3AD203B41FA5}">
                      <a16:colId xmlns:a16="http://schemas.microsoft.com/office/drawing/2014/main" val="3393046664"/>
                    </a:ext>
                  </a:extLst>
                </a:gridCol>
                <a:gridCol w="447705">
                  <a:extLst>
                    <a:ext uri="{9D8B030D-6E8A-4147-A177-3AD203B41FA5}">
                      <a16:colId xmlns:a16="http://schemas.microsoft.com/office/drawing/2014/main" val="3777325422"/>
                    </a:ext>
                  </a:extLst>
                </a:gridCol>
                <a:gridCol w="447705">
                  <a:extLst>
                    <a:ext uri="{9D8B030D-6E8A-4147-A177-3AD203B41FA5}">
                      <a16:colId xmlns:a16="http://schemas.microsoft.com/office/drawing/2014/main" val="2902413671"/>
                    </a:ext>
                  </a:extLst>
                </a:gridCol>
                <a:gridCol w="447705">
                  <a:extLst>
                    <a:ext uri="{9D8B030D-6E8A-4147-A177-3AD203B41FA5}">
                      <a16:colId xmlns:a16="http://schemas.microsoft.com/office/drawing/2014/main" val="814101690"/>
                    </a:ext>
                  </a:extLst>
                </a:gridCol>
              </a:tblGrid>
              <a:tr h="3467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marL="77673" marR="77673" marT="38837" marB="388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 marL="77673" marR="77673" marT="38837" marB="388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수</a:t>
                      </a:r>
                    </a:p>
                  </a:txBody>
                  <a:tcPr marL="77673" marR="77673" marT="38837" marB="388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목</a:t>
                      </a:r>
                    </a:p>
                  </a:txBody>
                  <a:tcPr marL="77673" marR="77673" marT="38837" marB="388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금</a:t>
                      </a:r>
                    </a:p>
                  </a:txBody>
                  <a:tcPr marL="77673" marR="77673" marT="38837" marB="388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토</a:t>
                      </a:r>
                    </a:p>
                  </a:txBody>
                  <a:tcPr marL="77673" marR="77673" marT="38837" marB="388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marL="77673" marR="77673" marT="38837" marB="3883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177111"/>
                  </a:ext>
                </a:extLst>
              </a:tr>
              <a:tr h="346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26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27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28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29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54511"/>
                  </a:ext>
                </a:extLst>
              </a:tr>
              <a:tr h="346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28187"/>
                  </a:ext>
                </a:extLst>
              </a:tr>
              <a:tr h="346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9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10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11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12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13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14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15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941961"/>
                  </a:ext>
                </a:extLst>
              </a:tr>
              <a:tr h="346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16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17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18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19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20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21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22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645729"/>
                  </a:ext>
                </a:extLst>
              </a:tr>
              <a:tr h="346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23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24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25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26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27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28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29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565505"/>
                  </a:ext>
                </a:extLst>
              </a:tr>
              <a:tr h="346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30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31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55218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1517248-6737-499D-A970-8B9DFE4E73F1}"/>
              </a:ext>
            </a:extLst>
          </p:cNvPr>
          <p:cNvSpPr txBox="1"/>
          <p:nvPr/>
        </p:nvSpPr>
        <p:spPr>
          <a:xfrm>
            <a:off x="5959570" y="2112767"/>
            <a:ext cx="748147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Title: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Place: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Time: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Content:</a:t>
            </a:r>
            <a:endParaRPr lang="ko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205C1F-0569-4936-810A-E872015F45BB}"/>
              </a:ext>
            </a:extLst>
          </p:cNvPr>
          <p:cNvSpPr/>
          <p:nvPr/>
        </p:nvSpPr>
        <p:spPr>
          <a:xfrm>
            <a:off x="6467185" y="2202884"/>
            <a:ext cx="3379393" cy="185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02D646-B2C1-4D2A-8206-A964A625228E}"/>
              </a:ext>
            </a:extLst>
          </p:cNvPr>
          <p:cNvSpPr/>
          <p:nvPr/>
        </p:nvSpPr>
        <p:spPr>
          <a:xfrm>
            <a:off x="6467185" y="2505719"/>
            <a:ext cx="3379393" cy="185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02DE961-2E7D-424A-A4E7-10C0F719CB55}"/>
              </a:ext>
            </a:extLst>
          </p:cNvPr>
          <p:cNvSpPr/>
          <p:nvPr/>
        </p:nvSpPr>
        <p:spPr>
          <a:xfrm>
            <a:off x="6707717" y="3014568"/>
            <a:ext cx="3138860" cy="2294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56A7237-B814-4B6B-8C62-D104F664E2D2}"/>
              </a:ext>
            </a:extLst>
          </p:cNvPr>
          <p:cNvSpPr/>
          <p:nvPr/>
        </p:nvSpPr>
        <p:spPr>
          <a:xfrm>
            <a:off x="6096000" y="5464016"/>
            <a:ext cx="3750577" cy="2926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Modifying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A12BD4BF-12B1-4382-8740-FF040AE8C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800750"/>
              </p:ext>
            </p:extLst>
          </p:nvPr>
        </p:nvGraphicFramePr>
        <p:xfrm>
          <a:off x="6720158" y="2736807"/>
          <a:ext cx="599068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61">
                  <a:extLst>
                    <a:ext uri="{9D8B030D-6E8A-4147-A177-3AD203B41FA5}">
                      <a16:colId xmlns:a16="http://schemas.microsoft.com/office/drawing/2014/main" val="2468732422"/>
                    </a:ext>
                  </a:extLst>
                </a:gridCol>
                <a:gridCol w="237307">
                  <a:extLst>
                    <a:ext uri="{9D8B030D-6E8A-4147-A177-3AD203B41FA5}">
                      <a16:colId xmlns:a16="http://schemas.microsoft.com/office/drawing/2014/main" val="333396092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23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915144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FC01BA66-3BF5-49E0-BE5C-C02E48E98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731597"/>
              </p:ext>
            </p:extLst>
          </p:nvPr>
        </p:nvGraphicFramePr>
        <p:xfrm>
          <a:off x="7372220" y="2736807"/>
          <a:ext cx="599068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61">
                  <a:extLst>
                    <a:ext uri="{9D8B030D-6E8A-4147-A177-3AD203B41FA5}">
                      <a16:colId xmlns:a16="http://schemas.microsoft.com/office/drawing/2014/main" val="2468732422"/>
                    </a:ext>
                  </a:extLst>
                </a:gridCol>
                <a:gridCol w="237307">
                  <a:extLst>
                    <a:ext uri="{9D8B030D-6E8A-4147-A177-3AD203B41FA5}">
                      <a16:colId xmlns:a16="http://schemas.microsoft.com/office/drawing/2014/main" val="333396092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23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915144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DE199777-3E3A-4D1A-BC0C-26228A732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52099"/>
              </p:ext>
            </p:extLst>
          </p:nvPr>
        </p:nvGraphicFramePr>
        <p:xfrm>
          <a:off x="8226772" y="2736807"/>
          <a:ext cx="599068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61">
                  <a:extLst>
                    <a:ext uri="{9D8B030D-6E8A-4147-A177-3AD203B41FA5}">
                      <a16:colId xmlns:a16="http://schemas.microsoft.com/office/drawing/2014/main" val="2468732422"/>
                    </a:ext>
                  </a:extLst>
                </a:gridCol>
                <a:gridCol w="237307">
                  <a:extLst>
                    <a:ext uri="{9D8B030D-6E8A-4147-A177-3AD203B41FA5}">
                      <a16:colId xmlns:a16="http://schemas.microsoft.com/office/drawing/2014/main" val="333396092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23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915144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E2526A5F-D596-450A-992C-049BF258E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994059"/>
              </p:ext>
            </p:extLst>
          </p:nvPr>
        </p:nvGraphicFramePr>
        <p:xfrm>
          <a:off x="8911017" y="2729530"/>
          <a:ext cx="599068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61">
                  <a:extLst>
                    <a:ext uri="{9D8B030D-6E8A-4147-A177-3AD203B41FA5}">
                      <a16:colId xmlns:a16="http://schemas.microsoft.com/office/drawing/2014/main" val="2468732422"/>
                    </a:ext>
                  </a:extLst>
                </a:gridCol>
                <a:gridCol w="237307">
                  <a:extLst>
                    <a:ext uri="{9D8B030D-6E8A-4147-A177-3AD203B41FA5}">
                      <a16:colId xmlns:a16="http://schemas.microsoft.com/office/drawing/2014/main" val="333396092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23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915144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D5D04128-35AF-4BAD-B158-EC654E2665D1}"/>
              </a:ext>
            </a:extLst>
          </p:cNvPr>
          <p:cNvSpPr txBox="1"/>
          <p:nvPr/>
        </p:nvSpPr>
        <p:spPr>
          <a:xfrm>
            <a:off x="7978373" y="2715147"/>
            <a:ext cx="167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~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7281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설계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좌측 레이아웃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/>
              <a:t>요구사항 명세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D73DD7-58C2-4DDA-AAF9-EED60DE3242B}"/>
              </a:ext>
            </a:extLst>
          </p:cNvPr>
          <p:cNvSpPr/>
          <p:nvPr/>
        </p:nvSpPr>
        <p:spPr>
          <a:xfrm>
            <a:off x="1016954" y="1989221"/>
            <a:ext cx="1788685" cy="4812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스케줄러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B39F84-D249-481B-9941-87D8C0492AE9}"/>
              </a:ext>
            </a:extLst>
          </p:cNvPr>
          <p:cNvSpPr/>
          <p:nvPr/>
        </p:nvSpPr>
        <p:spPr>
          <a:xfrm>
            <a:off x="3072728" y="1989220"/>
            <a:ext cx="1788685" cy="4812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음력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B84976-369C-484F-9802-DFA70B82A5A1}"/>
              </a:ext>
            </a:extLst>
          </p:cNvPr>
          <p:cNvSpPr/>
          <p:nvPr/>
        </p:nvSpPr>
        <p:spPr>
          <a:xfrm>
            <a:off x="2003544" y="2751221"/>
            <a:ext cx="802093" cy="216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24296E-CD20-4F6F-93BE-C436230763A6}"/>
              </a:ext>
            </a:extLst>
          </p:cNvPr>
          <p:cNvSpPr/>
          <p:nvPr/>
        </p:nvSpPr>
        <p:spPr>
          <a:xfrm>
            <a:off x="3019407" y="2751221"/>
            <a:ext cx="620432" cy="216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C25952-FF8E-4834-8A4B-013AFFD72F45}"/>
              </a:ext>
            </a:extLst>
          </p:cNvPr>
          <p:cNvSpPr/>
          <p:nvPr/>
        </p:nvSpPr>
        <p:spPr>
          <a:xfrm>
            <a:off x="2003544" y="2751221"/>
            <a:ext cx="620432" cy="2165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8127D9FB-FE12-44EE-B221-D836060CA441}"/>
              </a:ext>
            </a:extLst>
          </p:cNvPr>
          <p:cNvSpPr/>
          <p:nvPr/>
        </p:nvSpPr>
        <p:spPr>
          <a:xfrm rot="10800000">
            <a:off x="2660071" y="2809373"/>
            <a:ext cx="116305" cy="100263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D8C4FA8-6B6E-414E-B09C-76AE21B16089}"/>
              </a:ext>
            </a:extLst>
          </p:cNvPr>
          <p:cNvSpPr/>
          <p:nvPr/>
        </p:nvSpPr>
        <p:spPr>
          <a:xfrm>
            <a:off x="3015014" y="2751221"/>
            <a:ext cx="440341" cy="2165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6745C5F3-D44F-4A90-ADE5-8FD76065AA2B}"/>
              </a:ext>
            </a:extLst>
          </p:cNvPr>
          <p:cNvSpPr/>
          <p:nvPr/>
        </p:nvSpPr>
        <p:spPr>
          <a:xfrm rot="10800000">
            <a:off x="3484246" y="2809374"/>
            <a:ext cx="116305" cy="100263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5212EFE-D283-457B-B067-CA5374FDE07B}"/>
              </a:ext>
            </a:extLst>
          </p:cNvPr>
          <p:cNvSpPr/>
          <p:nvPr/>
        </p:nvSpPr>
        <p:spPr>
          <a:xfrm>
            <a:off x="1630559" y="2695074"/>
            <a:ext cx="280737" cy="32886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&lt;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7141AC-21E7-477D-9216-CD2C1EFD16FB}"/>
              </a:ext>
            </a:extLst>
          </p:cNvPr>
          <p:cNvSpPr/>
          <p:nvPr/>
        </p:nvSpPr>
        <p:spPr>
          <a:xfrm>
            <a:off x="3746743" y="2695074"/>
            <a:ext cx="280737" cy="32886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A6262CC-318D-4C80-A5C4-10FCDE1F6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785910"/>
              </p:ext>
            </p:extLst>
          </p:nvPr>
        </p:nvGraphicFramePr>
        <p:xfrm>
          <a:off x="1387261" y="3129964"/>
          <a:ext cx="3133935" cy="2427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05">
                  <a:extLst>
                    <a:ext uri="{9D8B030D-6E8A-4147-A177-3AD203B41FA5}">
                      <a16:colId xmlns:a16="http://schemas.microsoft.com/office/drawing/2014/main" val="1069566144"/>
                    </a:ext>
                  </a:extLst>
                </a:gridCol>
                <a:gridCol w="447705">
                  <a:extLst>
                    <a:ext uri="{9D8B030D-6E8A-4147-A177-3AD203B41FA5}">
                      <a16:colId xmlns:a16="http://schemas.microsoft.com/office/drawing/2014/main" val="978050458"/>
                    </a:ext>
                  </a:extLst>
                </a:gridCol>
                <a:gridCol w="447705">
                  <a:extLst>
                    <a:ext uri="{9D8B030D-6E8A-4147-A177-3AD203B41FA5}">
                      <a16:colId xmlns:a16="http://schemas.microsoft.com/office/drawing/2014/main" val="1981799857"/>
                    </a:ext>
                  </a:extLst>
                </a:gridCol>
                <a:gridCol w="447705">
                  <a:extLst>
                    <a:ext uri="{9D8B030D-6E8A-4147-A177-3AD203B41FA5}">
                      <a16:colId xmlns:a16="http://schemas.microsoft.com/office/drawing/2014/main" val="3393046664"/>
                    </a:ext>
                  </a:extLst>
                </a:gridCol>
                <a:gridCol w="447705">
                  <a:extLst>
                    <a:ext uri="{9D8B030D-6E8A-4147-A177-3AD203B41FA5}">
                      <a16:colId xmlns:a16="http://schemas.microsoft.com/office/drawing/2014/main" val="3777325422"/>
                    </a:ext>
                  </a:extLst>
                </a:gridCol>
                <a:gridCol w="447705">
                  <a:extLst>
                    <a:ext uri="{9D8B030D-6E8A-4147-A177-3AD203B41FA5}">
                      <a16:colId xmlns:a16="http://schemas.microsoft.com/office/drawing/2014/main" val="2902413671"/>
                    </a:ext>
                  </a:extLst>
                </a:gridCol>
                <a:gridCol w="447705">
                  <a:extLst>
                    <a:ext uri="{9D8B030D-6E8A-4147-A177-3AD203B41FA5}">
                      <a16:colId xmlns:a16="http://schemas.microsoft.com/office/drawing/2014/main" val="814101690"/>
                    </a:ext>
                  </a:extLst>
                </a:gridCol>
              </a:tblGrid>
              <a:tr h="3467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marL="77673" marR="77673" marT="38837" marB="388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 marL="77673" marR="77673" marT="38837" marB="388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수</a:t>
                      </a:r>
                    </a:p>
                  </a:txBody>
                  <a:tcPr marL="77673" marR="77673" marT="38837" marB="388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목</a:t>
                      </a:r>
                    </a:p>
                  </a:txBody>
                  <a:tcPr marL="77673" marR="77673" marT="38837" marB="388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금</a:t>
                      </a:r>
                    </a:p>
                  </a:txBody>
                  <a:tcPr marL="77673" marR="77673" marT="38837" marB="388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토</a:t>
                      </a:r>
                    </a:p>
                  </a:txBody>
                  <a:tcPr marL="77673" marR="77673" marT="38837" marB="388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marL="77673" marR="77673" marT="38837" marB="3883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177111"/>
                  </a:ext>
                </a:extLst>
              </a:tr>
              <a:tr h="346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26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27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28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29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54511"/>
                  </a:ext>
                </a:extLst>
              </a:tr>
              <a:tr h="346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28187"/>
                  </a:ext>
                </a:extLst>
              </a:tr>
              <a:tr h="346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9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10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11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12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13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14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15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941961"/>
                  </a:ext>
                </a:extLst>
              </a:tr>
              <a:tr h="346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16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17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18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19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20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21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22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645729"/>
                  </a:ext>
                </a:extLst>
              </a:tr>
              <a:tr h="346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23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24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25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26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27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28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29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565505"/>
                  </a:ext>
                </a:extLst>
              </a:tr>
              <a:tr h="346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30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31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552183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8DC9E162-324D-4626-A8A3-F6CDBD4F5E4B}"/>
              </a:ext>
            </a:extLst>
          </p:cNvPr>
          <p:cNvSpPr/>
          <p:nvPr/>
        </p:nvSpPr>
        <p:spPr>
          <a:xfrm>
            <a:off x="838200" y="1764629"/>
            <a:ext cx="4198776" cy="3983028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652FCE4-BA74-405B-9F7C-3B990F2F2EA6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4978331" y="1904459"/>
            <a:ext cx="2926464" cy="3251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5EFE78F-12BC-4320-8260-6DD4330445A7}"/>
              </a:ext>
            </a:extLst>
          </p:cNvPr>
          <p:cNvSpPr/>
          <p:nvPr/>
        </p:nvSpPr>
        <p:spPr>
          <a:xfrm>
            <a:off x="880637" y="1904459"/>
            <a:ext cx="4097694" cy="650246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272ABB3-4CDA-4E88-9246-5AA4BE6867A8}"/>
              </a:ext>
            </a:extLst>
          </p:cNvPr>
          <p:cNvSpPr/>
          <p:nvPr/>
        </p:nvSpPr>
        <p:spPr>
          <a:xfrm>
            <a:off x="888741" y="2660733"/>
            <a:ext cx="4097694" cy="363203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381D1C-4B1E-447A-A07F-77F23D6ED515}"/>
              </a:ext>
            </a:extLst>
          </p:cNvPr>
          <p:cNvSpPr/>
          <p:nvPr/>
        </p:nvSpPr>
        <p:spPr>
          <a:xfrm>
            <a:off x="880637" y="3093254"/>
            <a:ext cx="4097694" cy="2579758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2DD974-10AF-466F-8D7B-5EDEE144CE96}"/>
              </a:ext>
            </a:extLst>
          </p:cNvPr>
          <p:cNvSpPr txBox="1"/>
          <p:nvPr/>
        </p:nvSpPr>
        <p:spPr>
          <a:xfrm>
            <a:off x="7896573" y="1715790"/>
            <a:ext cx="35971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Widget: </a:t>
            </a:r>
            <a:r>
              <a:rPr lang="en-US" altLang="ko-KR" sz="1400" dirty="0"/>
              <a:t>Button</a:t>
            </a:r>
          </a:p>
          <a:p>
            <a:r>
              <a:rPr lang="ko-KR" altLang="en-US" sz="1400" b="1" dirty="0"/>
              <a:t>기능</a:t>
            </a:r>
            <a:r>
              <a:rPr lang="en-US" altLang="ko-KR" sz="1400" b="1" dirty="0"/>
              <a:t>:</a:t>
            </a:r>
            <a:r>
              <a:rPr lang="en-US" altLang="ko-KR" sz="1400" dirty="0"/>
              <a:t> </a:t>
            </a:r>
            <a:r>
              <a:rPr lang="ko-KR" altLang="en-US" sz="1400" dirty="0"/>
              <a:t>클릭 시 </a:t>
            </a:r>
            <a:r>
              <a:rPr lang="en-US" altLang="ko-KR" sz="1400" dirty="0"/>
              <a:t>main Layout </a:t>
            </a:r>
          </a:p>
          <a:p>
            <a:r>
              <a:rPr lang="ko-KR" altLang="en-US" sz="1400" dirty="0"/>
              <a:t>우측의 탭을 바꾸어 준다</a:t>
            </a:r>
            <a:r>
              <a:rPr lang="en-US" altLang="ko-KR" sz="1400" dirty="0"/>
              <a:t>.</a:t>
            </a:r>
            <a:endParaRPr lang="en-US" altLang="ko-KR" sz="14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6A572EF-310C-45D2-A5F7-7B5D35A0700C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027480" y="2831457"/>
            <a:ext cx="3877315" cy="280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A02DDC9-5246-41FA-B6AF-91F18D02B23D}"/>
              </a:ext>
            </a:extLst>
          </p:cNvPr>
          <p:cNvSpPr txBox="1"/>
          <p:nvPr/>
        </p:nvSpPr>
        <p:spPr>
          <a:xfrm>
            <a:off x="7896573" y="2672020"/>
            <a:ext cx="35971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Widget: </a:t>
            </a:r>
            <a:r>
              <a:rPr lang="en-US" altLang="ko-KR" sz="1400" dirty="0"/>
              <a:t>Button</a:t>
            </a:r>
          </a:p>
          <a:p>
            <a:r>
              <a:rPr lang="ko-KR" altLang="en-US" sz="1400" b="1" dirty="0"/>
              <a:t>기능</a:t>
            </a:r>
            <a:r>
              <a:rPr lang="en-US" altLang="ko-KR" sz="1400" b="1" dirty="0"/>
              <a:t>:</a:t>
            </a:r>
            <a:r>
              <a:rPr lang="en-US" altLang="ko-KR" sz="1400" dirty="0"/>
              <a:t> </a:t>
            </a:r>
            <a:r>
              <a:rPr lang="ko-KR" altLang="en-US" sz="1400" dirty="0"/>
              <a:t>클릭 시 이전</a:t>
            </a:r>
            <a:r>
              <a:rPr lang="en-US" altLang="ko-KR" sz="1400" dirty="0"/>
              <a:t> </a:t>
            </a:r>
            <a:r>
              <a:rPr lang="ko-KR" altLang="en-US" sz="1400" dirty="0"/>
              <a:t>혹은 다음 달로 넘어간다</a:t>
            </a:r>
            <a:r>
              <a:rPr lang="en-US" altLang="ko-KR" sz="1400" dirty="0"/>
              <a:t>. 1</a:t>
            </a:r>
            <a:r>
              <a:rPr lang="ko-KR" altLang="en-US" sz="1400" dirty="0"/>
              <a:t>월일 경우 이전 해 </a:t>
            </a:r>
            <a:r>
              <a:rPr lang="en-US" altLang="ko-KR" sz="1400" dirty="0"/>
              <a:t>12</a:t>
            </a:r>
            <a:r>
              <a:rPr lang="ko-KR" altLang="en-US" sz="1400" dirty="0"/>
              <a:t>월</a:t>
            </a:r>
            <a:r>
              <a:rPr lang="en-US" altLang="ko-KR" sz="1400" dirty="0"/>
              <a:t>, 12</a:t>
            </a:r>
            <a:r>
              <a:rPr lang="ko-KR" altLang="en-US" sz="1400" dirty="0"/>
              <a:t>월인 경우 다음 해 </a:t>
            </a:r>
            <a:r>
              <a:rPr lang="en-US" altLang="ko-KR" sz="1400" dirty="0"/>
              <a:t>1</a:t>
            </a:r>
            <a:r>
              <a:rPr lang="ko-KR" altLang="en-US" sz="1400" dirty="0"/>
              <a:t>월로 넘어간다</a:t>
            </a:r>
            <a:r>
              <a:rPr lang="en-US" altLang="ko-KR" sz="1400" dirty="0"/>
              <a:t>.</a:t>
            </a:r>
            <a:endParaRPr lang="en-US" altLang="ko-KR" sz="1400" b="1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12540DA6-173D-42A6-8EBA-413F9693270E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2937588" y="3023936"/>
            <a:ext cx="4967207" cy="9371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1242FF0-BC8A-45C9-921A-2CE42995C907}"/>
              </a:ext>
            </a:extLst>
          </p:cNvPr>
          <p:cNvSpPr txBox="1"/>
          <p:nvPr/>
        </p:nvSpPr>
        <p:spPr>
          <a:xfrm>
            <a:off x="7904795" y="3784623"/>
            <a:ext cx="35971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Widget: </a:t>
            </a:r>
            <a:r>
              <a:rPr lang="en-US" altLang="ko-KR" sz="1400" dirty="0"/>
              <a:t>Combo Box</a:t>
            </a:r>
          </a:p>
          <a:p>
            <a:r>
              <a:rPr lang="ko-KR" altLang="en-US" sz="1400" b="1" dirty="0"/>
              <a:t>기능</a:t>
            </a:r>
            <a:r>
              <a:rPr lang="en-US" altLang="ko-KR" sz="1400" b="1" dirty="0"/>
              <a:t>:</a:t>
            </a:r>
            <a:r>
              <a:rPr lang="en-US" altLang="ko-KR" sz="1400" dirty="0"/>
              <a:t> </a:t>
            </a:r>
            <a:r>
              <a:rPr lang="ko-KR" altLang="en-US" sz="1400" dirty="0"/>
              <a:t>특정 연도</a:t>
            </a:r>
            <a:r>
              <a:rPr lang="en-US" altLang="ko-KR" sz="1400" dirty="0"/>
              <a:t>, </a:t>
            </a:r>
            <a:r>
              <a:rPr lang="ko-KR" altLang="en-US" sz="1400" dirty="0"/>
              <a:t>월로 이동한다</a:t>
            </a:r>
            <a:r>
              <a:rPr lang="en-US" altLang="ko-KR" sz="1400" dirty="0"/>
              <a:t>. </a:t>
            </a:r>
            <a:r>
              <a:rPr lang="ko-KR" altLang="en-US" sz="1400" dirty="0"/>
              <a:t>년의 경우 </a:t>
            </a:r>
            <a:r>
              <a:rPr lang="en-US" altLang="ko-KR" sz="1400" dirty="0"/>
              <a:t>(1980 ~ 2040), </a:t>
            </a:r>
            <a:r>
              <a:rPr lang="ko-KR" altLang="en-US" sz="1400" dirty="0"/>
              <a:t>월의 경우 </a:t>
            </a:r>
            <a:r>
              <a:rPr lang="en-US" altLang="ko-KR" sz="1400" dirty="0"/>
              <a:t>(1 ~ 12) </a:t>
            </a:r>
            <a:r>
              <a:rPr lang="ko-KR" altLang="en-US" sz="1400" dirty="0"/>
              <a:t>를 범위로 잡는다</a:t>
            </a:r>
            <a:r>
              <a:rPr lang="en-US" altLang="ko-KR" sz="1400" dirty="0"/>
              <a:t>.</a:t>
            </a:r>
            <a:endParaRPr lang="en-US" altLang="ko-KR" sz="14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0AC8D8C-1405-4187-A5EC-401C56BBE643}"/>
              </a:ext>
            </a:extLst>
          </p:cNvPr>
          <p:cNvCxnSpPr>
            <a:cxnSpLocks/>
          </p:cNvCxnSpPr>
          <p:nvPr/>
        </p:nvCxnSpPr>
        <p:spPr>
          <a:xfrm>
            <a:off x="4565078" y="4773157"/>
            <a:ext cx="3375377" cy="3213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3EC672A-4F0A-455A-AE81-C7625BA4E6D6}"/>
              </a:ext>
            </a:extLst>
          </p:cNvPr>
          <p:cNvSpPr txBox="1"/>
          <p:nvPr/>
        </p:nvSpPr>
        <p:spPr>
          <a:xfrm>
            <a:off x="7940455" y="4951864"/>
            <a:ext cx="35971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layout:</a:t>
            </a:r>
            <a:r>
              <a:rPr lang="en-US" altLang="ko-KR" sz="1400" dirty="0"/>
              <a:t> Grid, </a:t>
            </a:r>
            <a:r>
              <a:rPr lang="en-US" altLang="ko-KR" sz="1400" b="1" dirty="0"/>
              <a:t>Widget: </a:t>
            </a:r>
            <a:r>
              <a:rPr lang="en-US" altLang="ko-KR" sz="1400" dirty="0"/>
              <a:t>Button</a:t>
            </a:r>
          </a:p>
          <a:p>
            <a:r>
              <a:rPr lang="ko-KR" altLang="en-US" sz="1400" b="1" dirty="0"/>
              <a:t>기능</a:t>
            </a:r>
            <a:r>
              <a:rPr lang="en-US" altLang="ko-KR" sz="1400" b="1" dirty="0"/>
              <a:t>:</a:t>
            </a:r>
            <a:r>
              <a:rPr lang="en-US" altLang="ko-KR" sz="1400" dirty="0"/>
              <a:t> </a:t>
            </a:r>
            <a:r>
              <a:rPr lang="ko-KR" altLang="en-US" sz="1400" dirty="0"/>
              <a:t>특정 연도</a:t>
            </a:r>
            <a:r>
              <a:rPr lang="en-US" altLang="ko-KR" sz="1400" dirty="0"/>
              <a:t>, </a:t>
            </a:r>
            <a:r>
              <a:rPr lang="ko-KR" altLang="en-US" sz="1400" dirty="0"/>
              <a:t>월에 따른 달력을 출력한다</a:t>
            </a:r>
            <a:r>
              <a:rPr lang="en-US" altLang="ko-KR" sz="1400" dirty="0"/>
              <a:t>. </a:t>
            </a:r>
            <a:r>
              <a:rPr lang="ko-KR" altLang="en-US" sz="1400" dirty="0"/>
              <a:t>휴일일 경우 일자가 붉게 표시된다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일정이 있을 경우</a:t>
            </a:r>
            <a:r>
              <a:rPr lang="en-US" altLang="ko-KR" sz="1400" dirty="0"/>
              <a:t>,</a:t>
            </a:r>
            <a:r>
              <a:rPr lang="ko-KR" altLang="en-US" sz="1400" dirty="0"/>
              <a:t> 버튼이 푸른색으로 표시된다</a:t>
            </a:r>
            <a:r>
              <a:rPr lang="en-US" altLang="ko-KR" sz="1400" dirty="0"/>
              <a:t>.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83370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설계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우측 레이아웃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스케줄러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/>
              <a:t>요구사항 명세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71CA54-08C8-45AB-9237-6E5357870766}"/>
              </a:ext>
            </a:extLst>
          </p:cNvPr>
          <p:cNvSpPr txBox="1"/>
          <p:nvPr/>
        </p:nvSpPr>
        <p:spPr>
          <a:xfrm>
            <a:off x="838200" y="2122097"/>
            <a:ext cx="748147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Title: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Place: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Time: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Content:</a:t>
            </a:r>
            <a:endParaRPr lang="ko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1500A35-2F21-4DCF-8246-48C9FDE10CC2}"/>
              </a:ext>
            </a:extLst>
          </p:cNvPr>
          <p:cNvSpPr/>
          <p:nvPr/>
        </p:nvSpPr>
        <p:spPr>
          <a:xfrm>
            <a:off x="1345815" y="2212214"/>
            <a:ext cx="3379393" cy="185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53C602E-8C01-41EC-AD56-F52540A77C0E}"/>
              </a:ext>
            </a:extLst>
          </p:cNvPr>
          <p:cNvSpPr/>
          <p:nvPr/>
        </p:nvSpPr>
        <p:spPr>
          <a:xfrm>
            <a:off x="1345815" y="2515049"/>
            <a:ext cx="3379393" cy="185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18F686F-2985-4007-B7D5-C34F623CBD5E}"/>
              </a:ext>
            </a:extLst>
          </p:cNvPr>
          <p:cNvSpPr/>
          <p:nvPr/>
        </p:nvSpPr>
        <p:spPr>
          <a:xfrm>
            <a:off x="1586347" y="3023898"/>
            <a:ext cx="3138860" cy="2294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15B429D-95B7-4BB5-849B-F936AD82A269}"/>
              </a:ext>
            </a:extLst>
          </p:cNvPr>
          <p:cNvSpPr/>
          <p:nvPr/>
        </p:nvSpPr>
        <p:spPr>
          <a:xfrm>
            <a:off x="974630" y="5473346"/>
            <a:ext cx="3750577" cy="2926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Modifying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6E36915F-07C2-4EAE-9F81-5356AA55D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621844"/>
              </p:ext>
            </p:extLst>
          </p:nvPr>
        </p:nvGraphicFramePr>
        <p:xfrm>
          <a:off x="1598788" y="2746137"/>
          <a:ext cx="599068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61">
                  <a:extLst>
                    <a:ext uri="{9D8B030D-6E8A-4147-A177-3AD203B41FA5}">
                      <a16:colId xmlns:a16="http://schemas.microsoft.com/office/drawing/2014/main" val="2468732422"/>
                    </a:ext>
                  </a:extLst>
                </a:gridCol>
                <a:gridCol w="237307">
                  <a:extLst>
                    <a:ext uri="{9D8B030D-6E8A-4147-A177-3AD203B41FA5}">
                      <a16:colId xmlns:a16="http://schemas.microsoft.com/office/drawing/2014/main" val="333396092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23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915144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B89B2514-580C-4EBB-8DFC-CA5AB426D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033612"/>
              </p:ext>
            </p:extLst>
          </p:nvPr>
        </p:nvGraphicFramePr>
        <p:xfrm>
          <a:off x="2250850" y="2746137"/>
          <a:ext cx="599068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61">
                  <a:extLst>
                    <a:ext uri="{9D8B030D-6E8A-4147-A177-3AD203B41FA5}">
                      <a16:colId xmlns:a16="http://schemas.microsoft.com/office/drawing/2014/main" val="2468732422"/>
                    </a:ext>
                  </a:extLst>
                </a:gridCol>
                <a:gridCol w="237307">
                  <a:extLst>
                    <a:ext uri="{9D8B030D-6E8A-4147-A177-3AD203B41FA5}">
                      <a16:colId xmlns:a16="http://schemas.microsoft.com/office/drawing/2014/main" val="333396092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23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915144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CF621517-8B51-4442-8E17-15C522B1C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164285"/>
              </p:ext>
            </p:extLst>
          </p:nvPr>
        </p:nvGraphicFramePr>
        <p:xfrm>
          <a:off x="3105402" y="2746137"/>
          <a:ext cx="599068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61">
                  <a:extLst>
                    <a:ext uri="{9D8B030D-6E8A-4147-A177-3AD203B41FA5}">
                      <a16:colId xmlns:a16="http://schemas.microsoft.com/office/drawing/2014/main" val="2468732422"/>
                    </a:ext>
                  </a:extLst>
                </a:gridCol>
                <a:gridCol w="237307">
                  <a:extLst>
                    <a:ext uri="{9D8B030D-6E8A-4147-A177-3AD203B41FA5}">
                      <a16:colId xmlns:a16="http://schemas.microsoft.com/office/drawing/2014/main" val="333396092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23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915144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96CA843-22C3-4C95-BAA6-04EB3CD24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012546"/>
              </p:ext>
            </p:extLst>
          </p:nvPr>
        </p:nvGraphicFramePr>
        <p:xfrm>
          <a:off x="3789647" y="2738860"/>
          <a:ext cx="599068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61">
                  <a:extLst>
                    <a:ext uri="{9D8B030D-6E8A-4147-A177-3AD203B41FA5}">
                      <a16:colId xmlns:a16="http://schemas.microsoft.com/office/drawing/2014/main" val="2468732422"/>
                    </a:ext>
                  </a:extLst>
                </a:gridCol>
                <a:gridCol w="237307">
                  <a:extLst>
                    <a:ext uri="{9D8B030D-6E8A-4147-A177-3AD203B41FA5}">
                      <a16:colId xmlns:a16="http://schemas.microsoft.com/office/drawing/2014/main" val="333396092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23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91514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94454CE-4C23-4EF9-81B4-9DE8BD86678E}"/>
              </a:ext>
            </a:extLst>
          </p:cNvPr>
          <p:cNvSpPr txBox="1"/>
          <p:nvPr/>
        </p:nvSpPr>
        <p:spPr>
          <a:xfrm>
            <a:off x="2857003" y="2724477"/>
            <a:ext cx="167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~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ED7604F-3665-47E1-A659-874F1019BF62}"/>
              </a:ext>
            </a:extLst>
          </p:cNvPr>
          <p:cNvSpPr/>
          <p:nvPr/>
        </p:nvSpPr>
        <p:spPr>
          <a:xfrm>
            <a:off x="838200" y="2133758"/>
            <a:ext cx="4097694" cy="3259335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11FE95A-D583-4DE4-BE7B-7392F28B58C3}"/>
              </a:ext>
            </a:extLst>
          </p:cNvPr>
          <p:cNvSpPr/>
          <p:nvPr/>
        </p:nvSpPr>
        <p:spPr>
          <a:xfrm>
            <a:off x="838200" y="5438428"/>
            <a:ext cx="4097694" cy="397735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1041347-9980-44CF-8A4C-0085890CBA64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4725208" y="2006023"/>
            <a:ext cx="3605474" cy="2990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2CB381A-AAD7-43F6-995A-5C43535ED00E}"/>
              </a:ext>
            </a:extLst>
          </p:cNvPr>
          <p:cNvSpPr txBox="1"/>
          <p:nvPr/>
        </p:nvSpPr>
        <p:spPr>
          <a:xfrm>
            <a:off x="8330682" y="1860487"/>
            <a:ext cx="347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Widget:</a:t>
            </a:r>
            <a:r>
              <a:rPr lang="en-US" altLang="ko-KR" sz="1400" dirty="0"/>
              <a:t> label, </a:t>
            </a:r>
            <a:r>
              <a:rPr lang="en-US" altLang="ko-KR" sz="1400" dirty="0" err="1"/>
              <a:t>LineEdit</a:t>
            </a:r>
            <a:endParaRPr lang="en-US" altLang="ko-KR" sz="1400" dirty="0"/>
          </a:p>
          <a:p>
            <a:r>
              <a:rPr lang="ko-KR" altLang="en-US" sz="1400" b="1" dirty="0"/>
              <a:t>기능</a:t>
            </a:r>
            <a:r>
              <a:rPr lang="en-US" altLang="ko-KR" sz="1400" b="1" dirty="0"/>
              <a:t>:</a:t>
            </a:r>
            <a:r>
              <a:rPr lang="en-US" altLang="ko-KR" sz="1400" dirty="0"/>
              <a:t> </a:t>
            </a:r>
            <a:r>
              <a:rPr lang="ko-KR" altLang="en-US" sz="1400" dirty="0"/>
              <a:t>일정의 제목을 입력 받는다</a:t>
            </a:r>
            <a:r>
              <a:rPr lang="en-US" altLang="ko-KR" sz="1400" dirty="0"/>
              <a:t>.</a:t>
            </a:r>
            <a:endParaRPr lang="ko-KR" altLang="en-US" sz="1400" b="1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483BAC8-5B94-4FCD-8A04-586AFBCC3CA6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4725208" y="2607926"/>
            <a:ext cx="3605474" cy="766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0491FA3-3DC9-47F0-95D6-BA36D0642893}"/>
              </a:ext>
            </a:extLst>
          </p:cNvPr>
          <p:cNvSpPr txBox="1"/>
          <p:nvPr/>
        </p:nvSpPr>
        <p:spPr>
          <a:xfrm>
            <a:off x="8330682" y="2515049"/>
            <a:ext cx="347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Widget:</a:t>
            </a:r>
            <a:r>
              <a:rPr lang="en-US" altLang="ko-KR" sz="1400" dirty="0"/>
              <a:t> label, </a:t>
            </a:r>
            <a:r>
              <a:rPr lang="en-US" altLang="ko-KR" sz="1400" dirty="0" err="1"/>
              <a:t>LineEdit</a:t>
            </a:r>
            <a:endParaRPr lang="en-US" altLang="ko-KR" sz="1400" dirty="0"/>
          </a:p>
          <a:p>
            <a:r>
              <a:rPr lang="ko-KR" altLang="en-US" sz="1400" b="1" dirty="0"/>
              <a:t>기능</a:t>
            </a:r>
            <a:r>
              <a:rPr lang="en-US" altLang="ko-KR" sz="1400" b="1" dirty="0"/>
              <a:t>:</a:t>
            </a:r>
            <a:r>
              <a:rPr lang="en-US" altLang="ko-KR" sz="1400" dirty="0"/>
              <a:t> </a:t>
            </a:r>
            <a:r>
              <a:rPr lang="ko-KR" altLang="en-US" sz="1400" dirty="0"/>
              <a:t>일정의 장소를 입력 받는다</a:t>
            </a:r>
            <a:r>
              <a:rPr lang="en-US" altLang="ko-KR" sz="1400" dirty="0"/>
              <a:t>.</a:t>
            </a:r>
            <a:endParaRPr lang="ko-KR" altLang="en-US" sz="1400" b="1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9550F88-1626-41A2-8B9A-E2A01C5D99DD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388715" y="2855700"/>
            <a:ext cx="3941967" cy="352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40268F5-2D36-4BE0-9585-92E7BAA3F3CF}"/>
              </a:ext>
            </a:extLst>
          </p:cNvPr>
          <p:cNvSpPr txBox="1"/>
          <p:nvPr/>
        </p:nvSpPr>
        <p:spPr>
          <a:xfrm>
            <a:off x="8330682" y="3038269"/>
            <a:ext cx="347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Widget:</a:t>
            </a:r>
            <a:r>
              <a:rPr lang="en-US" altLang="ko-KR" sz="1400" dirty="0"/>
              <a:t> label, Spinner</a:t>
            </a:r>
          </a:p>
          <a:p>
            <a:r>
              <a:rPr lang="ko-KR" altLang="en-US" sz="1400" b="1" dirty="0"/>
              <a:t>기능</a:t>
            </a:r>
            <a:r>
              <a:rPr lang="en-US" altLang="ko-KR" sz="1400" b="1" dirty="0"/>
              <a:t>:</a:t>
            </a:r>
            <a:r>
              <a:rPr lang="en-US" altLang="ko-KR" sz="1400" dirty="0"/>
              <a:t> </a:t>
            </a:r>
            <a:r>
              <a:rPr lang="ko-KR" altLang="en-US" sz="1400" dirty="0"/>
              <a:t>일정의 시간을 입력 받는다</a:t>
            </a:r>
            <a:r>
              <a:rPr lang="en-US" altLang="ko-KR" sz="1400" dirty="0"/>
              <a:t>.</a:t>
            </a:r>
            <a:endParaRPr lang="ko-KR" altLang="en-US" sz="1400" b="1" dirty="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296BC3B-784B-4734-ADF0-6D4B4BD7084F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4725207" y="3731011"/>
            <a:ext cx="3645018" cy="4401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E262060-625F-4E39-84DD-65E1525E1D0D}"/>
              </a:ext>
            </a:extLst>
          </p:cNvPr>
          <p:cNvSpPr txBox="1"/>
          <p:nvPr/>
        </p:nvSpPr>
        <p:spPr>
          <a:xfrm>
            <a:off x="8370225" y="3561489"/>
            <a:ext cx="347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Widget:</a:t>
            </a:r>
            <a:r>
              <a:rPr lang="en-US" altLang="ko-KR" sz="1400" dirty="0"/>
              <a:t> label, TextEdit</a:t>
            </a:r>
          </a:p>
          <a:p>
            <a:r>
              <a:rPr lang="ko-KR" altLang="en-US" sz="1400" b="1" dirty="0"/>
              <a:t>기능</a:t>
            </a:r>
            <a:r>
              <a:rPr lang="en-US" altLang="ko-KR" sz="1400" b="1" dirty="0"/>
              <a:t>:</a:t>
            </a:r>
            <a:r>
              <a:rPr lang="en-US" altLang="ko-KR" sz="1400" dirty="0"/>
              <a:t> </a:t>
            </a:r>
            <a:r>
              <a:rPr lang="ko-KR" altLang="en-US" sz="1400" dirty="0"/>
              <a:t>일정의 내용을 입력 받는다</a:t>
            </a:r>
            <a:r>
              <a:rPr lang="en-US" altLang="ko-KR" sz="1400" dirty="0"/>
              <a:t>.</a:t>
            </a:r>
            <a:endParaRPr lang="ko-KR" altLang="en-US" sz="1400" b="1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0B7A9BA-AC36-496F-8DB8-A866FBBCB046}"/>
              </a:ext>
            </a:extLst>
          </p:cNvPr>
          <p:cNvCxnSpPr>
            <a:cxnSpLocks/>
            <a:stCxn id="34" idx="3"/>
            <a:endCxn id="67" idx="1"/>
          </p:cNvCxnSpPr>
          <p:nvPr/>
        </p:nvCxnSpPr>
        <p:spPr>
          <a:xfrm flipV="1">
            <a:off x="4725207" y="4869539"/>
            <a:ext cx="3605474" cy="7501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5F2EF2E-6277-4C82-AD3A-F029216C1ACD}"/>
              </a:ext>
            </a:extLst>
          </p:cNvPr>
          <p:cNvSpPr txBox="1"/>
          <p:nvPr/>
        </p:nvSpPr>
        <p:spPr>
          <a:xfrm>
            <a:off x="8330681" y="4607929"/>
            <a:ext cx="347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Widget:</a:t>
            </a:r>
            <a:r>
              <a:rPr lang="en-US" altLang="ko-KR" sz="1400" dirty="0"/>
              <a:t> Button</a:t>
            </a:r>
          </a:p>
          <a:p>
            <a:r>
              <a:rPr lang="ko-KR" altLang="en-US" sz="1400" b="1" dirty="0"/>
              <a:t>기능</a:t>
            </a:r>
            <a:r>
              <a:rPr lang="en-US" altLang="ko-KR" sz="1400" b="1" dirty="0"/>
              <a:t>:</a:t>
            </a:r>
            <a:r>
              <a:rPr lang="en-US" altLang="ko-KR" sz="1400" dirty="0"/>
              <a:t> </a:t>
            </a:r>
            <a:r>
              <a:rPr lang="ko-KR" altLang="en-US" sz="1400" dirty="0"/>
              <a:t>일정의 내용을 저장한다</a:t>
            </a:r>
            <a:r>
              <a:rPr lang="en-US" altLang="ko-KR" sz="1400" dirty="0"/>
              <a:t>.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5551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설계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우측 레이아웃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음력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/>
              <a:t>요구사항 명세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711A8A-A1E3-43A0-8261-E18BA616CAEA}"/>
              </a:ext>
            </a:extLst>
          </p:cNvPr>
          <p:cNvSpPr txBox="1"/>
          <p:nvPr/>
        </p:nvSpPr>
        <p:spPr>
          <a:xfrm>
            <a:off x="838200" y="2701255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오늘의 날짜정보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72486-DE26-49F7-98D8-BEC4B37F3057}"/>
              </a:ext>
            </a:extLst>
          </p:cNvPr>
          <p:cNvSpPr txBox="1"/>
          <p:nvPr/>
        </p:nvSpPr>
        <p:spPr>
          <a:xfrm>
            <a:off x="838200" y="3070587"/>
            <a:ext cx="3677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양력 날짜</a:t>
            </a:r>
            <a:r>
              <a:rPr lang="en-US" altLang="ko-KR" sz="1400" dirty="0"/>
              <a:t>		20XX-XX-XX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BD9F85-FD91-4348-A096-BA23C2930D38}"/>
              </a:ext>
            </a:extLst>
          </p:cNvPr>
          <p:cNvSpPr txBox="1"/>
          <p:nvPr/>
        </p:nvSpPr>
        <p:spPr>
          <a:xfrm>
            <a:off x="838200" y="3378364"/>
            <a:ext cx="3677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음력 날짜</a:t>
            </a:r>
            <a:r>
              <a:rPr lang="en-US" altLang="ko-KR" sz="1400" dirty="0"/>
              <a:t>		20XX-XX-XX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4796F0C-A2B1-4EFE-B314-9F65CF9D1D54}"/>
              </a:ext>
            </a:extLst>
          </p:cNvPr>
          <p:cNvSpPr/>
          <p:nvPr/>
        </p:nvSpPr>
        <p:spPr>
          <a:xfrm>
            <a:off x="838200" y="2701256"/>
            <a:ext cx="4340290" cy="1842752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E164B2F2-578D-4E45-AD9E-62560F2E7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438694"/>
              </p:ext>
            </p:extLst>
          </p:nvPr>
        </p:nvGraphicFramePr>
        <p:xfrm>
          <a:off x="941437" y="3814860"/>
          <a:ext cx="599068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61">
                  <a:extLst>
                    <a:ext uri="{9D8B030D-6E8A-4147-A177-3AD203B41FA5}">
                      <a16:colId xmlns:a16="http://schemas.microsoft.com/office/drawing/2014/main" val="2468732422"/>
                    </a:ext>
                  </a:extLst>
                </a:gridCol>
                <a:gridCol w="237307">
                  <a:extLst>
                    <a:ext uri="{9D8B030D-6E8A-4147-A177-3AD203B41FA5}">
                      <a16:colId xmlns:a16="http://schemas.microsoft.com/office/drawing/2014/main" val="333396092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23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915144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50EAF181-B9DA-454E-A0F5-A12CEBA67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89050"/>
              </p:ext>
            </p:extLst>
          </p:nvPr>
        </p:nvGraphicFramePr>
        <p:xfrm>
          <a:off x="1607374" y="3814860"/>
          <a:ext cx="599068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61">
                  <a:extLst>
                    <a:ext uri="{9D8B030D-6E8A-4147-A177-3AD203B41FA5}">
                      <a16:colId xmlns:a16="http://schemas.microsoft.com/office/drawing/2014/main" val="2468732422"/>
                    </a:ext>
                  </a:extLst>
                </a:gridCol>
                <a:gridCol w="237307">
                  <a:extLst>
                    <a:ext uri="{9D8B030D-6E8A-4147-A177-3AD203B41FA5}">
                      <a16:colId xmlns:a16="http://schemas.microsoft.com/office/drawing/2014/main" val="333396092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23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915144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0651FA1B-EBFB-41DF-9987-F270AC14D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985079"/>
              </p:ext>
            </p:extLst>
          </p:nvPr>
        </p:nvGraphicFramePr>
        <p:xfrm>
          <a:off x="2273311" y="3814860"/>
          <a:ext cx="599068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61">
                  <a:extLst>
                    <a:ext uri="{9D8B030D-6E8A-4147-A177-3AD203B41FA5}">
                      <a16:colId xmlns:a16="http://schemas.microsoft.com/office/drawing/2014/main" val="2468732422"/>
                    </a:ext>
                  </a:extLst>
                </a:gridCol>
                <a:gridCol w="237307">
                  <a:extLst>
                    <a:ext uri="{9D8B030D-6E8A-4147-A177-3AD203B41FA5}">
                      <a16:colId xmlns:a16="http://schemas.microsoft.com/office/drawing/2014/main" val="333396092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23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915144"/>
                  </a:ext>
                </a:extLst>
              </a:tr>
            </a:tbl>
          </a:graphicData>
        </a:graphic>
      </p:graphicFrame>
      <p:sp>
        <p:nvSpPr>
          <p:cNvPr id="53" name="직사각형 52">
            <a:extLst>
              <a:ext uri="{FF2B5EF4-FFF2-40B4-BE49-F238E27FC236}">
                <a16:creationId xmlns:a16="http://schemas.microsoft.com/office/drawing/2014/main" id="{4A7EC899-857C-467A-89AE-266B1096BCBA}"/>
              </a:ext>
            </a:extLst>
          </p:cNvPr>
          <p:cNvSpPr/>
          <p:nvPr/>
        </p:nvSpPr>
        <p:spPr>
          <a:xfrm>
            <a:off x="2914262" y="3814860"/>
            <a:ext cx="883298" cy="233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양력 </a:t>
            </a:r>
            <a:r>
              <a:rPr lang="en-US" altLang="ko-KR" sz="900" dirty="0">
                <a:solidFill>
                  <a:schemeClr val="tx1"/>
                </a:solidFill>
              </a:rPr>
              <a:t>-&gt; </a:t>
            </a:r>
            <a:r>
              <a:rPr lang="ko-KR" altLang="en-US" sz="900" dirty="0">
                <a:solidFill>
                  <a:schemeClr val="tx1"/>
                </a:solidFill>
              </a:rPr>
              <a:t>음력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0B22A89-6A00-4B11-A680-232667EB855A}"/>
              </a:ext>
            </a:extLst>
          </p:cNvPr>
          <p:cNvSpPr/>
          <p:nvPr/>
        </p:nvSpPr>
        <p:spPr>
          <a:xfrm>
            <a:off x="3839443" y="3775144"/>
            <a:ext cx="599068" cy="3027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Convert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55C0983-8F7D-4500-A21E-83D647931660}"/>
              </a:ext>
            </a:extLst>
          </p:cNvPr>
          <p:cNvSpPr/>
          <p:nvPr/>
        </p:nvSpPr>
        <p:spPr>
          <a:xfrm>
            <a:off x="4480394" y="3775144"/>
            <a:ext cx="599068" cy="3027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Reset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CA5AC0E0-2A4E-4CBD-88BA-0B54DAD75BE1}"/>
              </a:ext>
            </a:extLst>
          </p:cNvPr>
          <p:cNvCxnSpPr>
            <a:cxnSpLocks/>
          </p:cNvCxnSpPr>
          <p:nvPr/>
        </p:nvCxnSpPr>
        <p:spPr>
          <a:xfrm flipV="1">
            <a:off x="2668555" y="2006023"/>
            <a:ext cx="5662127" cy="88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B3A949A-F8A3-443E-9E51-08711EE792BF}"/>
              </a:ext>
            </a:extLst>
          </p:cNvPr>
          <p:cNvSpPr txBox="1"/>
          <p:nvPr/>
        </p:nvSpPr>
        <p:spPr>
          <a:xfrm>
            <a:off x="8330682" y="1860487"/>
            <a:ext cx="34709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Widget:</a:t>
            </a:r>
            <a:r>
              <a:rPr lang="en-US" altLang="ko-KR" sz="1400" dirty="0"/>
              <a:t> label</a:t>
            </a:r>
          </a:p>
          <a:p>
            <a:r>
              <a:rPr lang="ko-KR" altLang="en-US" sz="1400" b="1" dirty="0"/>
              <a:t>기능</a:t>
            </a:r>
            <a:r>
              <a:rPr lang="en-US" altLang="ko-KR" sz="1400" b="1" dirty="0"/>
              <a:t>:</a:t>
            </a:r>
            <a:r>
              <a:rPr lang="en-US" altLang="ko-KR" sz="1400" dirty="0"/>
              <a:t> </a:t>
            </a:r>
            <a:r>
              <a:rPr lang="ko-KR" altLang="en-US" sz="1400" dirty="0"/>
              <a:t>탭 이동시 등장</a:t>
            </a:r>
            <a:r>
              <a:rPr lang="en-US" altLang="ko-KR" sz="1400" dirty="0"/>
              <a:t>, Convert </a:t>
            </a:r>
            <a:r>
              <a:rPr lang="ko-KR" altLang="en-US" sz="1400" dirty="0"/>
              <a:t>버튼 입력 시 사라지고</a:t>
            </a:r>
            <a:r>
              <a:rPr lang="en-US" altLang="ko-KR" sz="1400" dirty="0"/>
              <a:t>, Reset </a:t>
            </a:r>
            <a:r>
              <a:rPr lang="ko-KR" altLang="en-US" sz="1400" dirty="0"/>
              <a:t>버튼을 입력하면 다시 나타난다</a:t>
            </a:r>
            <a:r>
              <a:rPr lang="en-US" altLang="ko-KR" sz="1400" dirty="0"/>
              <a:t>.</a:t>
            </a:r>
            <a:endParaRPr lang="ko-KR" altLang="en-US" sz="1400" b="1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36CED91-0DA1-4EAC-B67A-D369D57E286D}"/>
              </a:ext>
            </a:extLst>
          </p:cNvPr>
          <p:cNvCxnSpPr>
            <a:cxnSpLocks/>
          </p:cNvCxnSpPr>
          <p:nvPr/>
        </p:nvCxnSpPr>
        <p:spPr>
          <a:xfrm flipV="1">
            <a:off x="3797560" y="2871396"/>
            <a:ext cx="4575005" cy="3399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BCD0B94-5FEF-404A-98C6-43651FF8CFC5}"/>
              </a:ext>
            </a:extLst>
          </p:cNvPr>
          <p:cNvSpPr txBox="1"/>
          <p:nvPr/>
        </p:nvSpPr>
        <p:spPr>
          <a:xfrm>
            <a:off x="8330680" y="2757802"/>
            <a:ext cx="347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Widget:</a:t>
            </a:r>
            <a:r>
              <a:rPr lang="en-US" altLang="ko-KR" sz="1400" dirty="0"/>
              <a:t> label</a:t>
            </a:r>
          </a:p>
          <a:p>
            <a:r>
              <a:rPr lang="ko-KR" altLang="en-US" sz="1400" b="1" dirty="0"/>
              <a:t>기능</a:t>
            </a:r>
            <a:r>
              <a:rPr lang="en-US" altLang="ko-KR" sz="1400" b="1" dirty="0"/>
              <a:t>:</a:t>
            </a:r>
            <a:r>
              <a:rPr lang="en-US" altLang="ko-KR" sz="1400" dirty="0"/>
              <a:t> </a:t>
            </a:r>
            <a:r>
              <a:rPr lang="ko-KR" altLang="en-US" sz="1400" dirty="0"/>
              <a:t>변환된 양 </a:t>
            </a:r>
            <a:r>
              <a:rPr lang="en-US" altLang="ko-KR" sz="1400" dirty="0"/>
              <a:t>/ </a:t>
            </a:r>
            <a:r>
              <a:rPr lang="ko-KR" altLang="en-US" sz="1400" dirty="0"/>
              <a:t>음력 날짜가 출력된다</a:t>
            </a:r>
            <a:r>
              <a:rPr lang="en-US" altLang="ko-KR" sz="1400" dirty="0"/>
              <a:t>.</a:t>
            </a:r>
            <a:endParaRPr lang="ko-KR" altLang="en-US" sz="14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811922B-3CBA-45D5-814E-1959E1541994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1906908" y="3412165"/>
            <a:ext cx="6423773" cy="4026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BAD6F60-3B91-4E58-B596-AB1509942E37}"/>
              </a:ext>
            </a:extLst>
          </p:cNvPr>
          <p:cNvSpPr txBox="1"/>
          <p:nvPr/>
        </p:nvSpPr>
        <p:spPr>
          <a:xfrm>
            <a:off x="8330681" y="3289373"/>
            <a:ext cx="347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Widget:</a:t>
            </a:r>
            <a:r>
              <a:rPr lang="en-US" altLang="ko-KR" sz="1400" dirty="0"/>
              <a:t> Spinner</a:t>
            </a:r>
          </a:p>
          <a:p>
            <a:r>
              <a:rPr lang="ko-KR" altLang="en-US" sz="1400" b="1" dirty="0"/>
              <a:t>기능</a:t>
            </a:r>
            <a:r>
              <a:rPr lang="en-US" altLang="ko-KR" sz="1400" b="1" dirty="0"/>
              <a:t>:</a:t>
            </a:r>
            <a:r>
              <a:rPr lang="en-US" altLang="ko-KR" sz="1400" dirty="0"/>
              <a:t> </a:t>
            </a:r>
            <a:r>
              <a:rPr lang="ko-KR" altLang="en-US" sz="1400" dirty="0"/>
              <a:t>변환할 연도</a:t>
            </a:r>
            <a:r>
              <a:rPr lang="en-US" altLang="ko-KR" sz="1400" dirty="0"/>
              <a:t>, </a:t>
            </a:r>
            <a:r>
              <a:rPr lang="ko-KR" altLang="en-US" sz="1400" dirty="0"/>
              <a:t>월</a:t>
            </a:r>
            <a:r>
              <a:rPr lang="en-US" altLang="ko-KR" sz="1400" dirty="0"/>
              <a:t>, </a:t>
            </a:r>
            <a:r>
              <a:rPr lang="ko-KR" altLang="en-US" sz="1400" dirty="0"/>
              <a:t>일을 입력 받는다</a:t>
            </a:r>
            <a:r>
              <a:rPr lang="en-US" altLang="ko-KR" sz="1400" dirty="0"/>
              <a:t>.</a:t>
            </a:r>
            <a:endParaRPr lang="ko-KR" altLang="en-US" sz="1400" b="1" dirty="0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C1FBA97-F2EF-465B-941A-C6524E980794}"/>
              </a:ext>
            </a:extLst>
          </p:cNvPr>
          <p:cNvCxnSpPr>
            <a:cxnSpLocks/>
          </p:cNvCxnSpPr>
          <p:nvPr/>
        </p:nvCxnSpPr>
        <p:spPr>
          <a:xfrm flipV="1">
            <a:off x="3355911" y="4065243"/>
            <a:ext cx="5016654" cy="6568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658C220-513F-4AFB-AC62-3F1E89C7DA49}"/>
              </a:ext>
            </a:extLst>
          </p:cNvPr>
          <p:cNvSpPr txBox="1"/>
          <p:nvPr/>
        </p:nvSpPr>
        <p:spPr>
          <a:xfrm>
            <a:off x="8330681" y="3892813"/>
            <a:ext cx="34709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Widget:</a:t>
            </a:r>
            <a:r>
              <a:rPr lang="en-US" altLang="ko-KR" sz="1400" dirty="0"/>
              <a:t> combo Box</a:t>
            </a:r>
          </a:p>
          <a:p>
            <a:r>
              <a:rPr lang="ko-KR" altLang="en-US" sz="1400" b="1" dirty="0"/>
              <a:t>기능</a:t>
            </a:r>
            <a:r>
              <a:rPr lang="en-US" altLang="ko-KR" sz="1400" b="1" dirty="0"/>
              <a:t>:</a:t>
            </a:r>
            <a:r>
              <a:rPr lang="en-US" altLang="ko-KR" sz="1400" dirty="0"/>
              <a:t> </a:t>
            </a:r>
            <a:r>
              <a:rPr lang="ko-KR" altLang="en-US" sz="1400" dirty="0"/>
              <a:t>양력에서 음력으로 혹은</a:t>
            </a:r>
            <a:r>
              <a:rPr lang="en-US" altLang="ko-KR" sz="1400" dirty="0"/>
              <a:t>, </a:t>
            </a:r>
            <a:r>
              <a:rPr lang="ko-KR" altLang="en-US" sz="1400" dirty="0"/>
              <a:t>음력에서 양력으로 변환할 지를 선택한다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ko-KR" altLang="en-US" sz="1400" b="1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69068CD-DE8F-44C1-9B83-A3FF8397074B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3355911" y="4048540"/>
            <a:ext cx="0" cy="6735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03B0A9F-551B-4805-ADA6-DD5C77B9D310}"/>
              </a:ext>
            </a:extLst>
          </p:cNvPr>
          <p:cNvCxnSpPr>
            <a:cxnSpLocks/>
          </p:cNvCxnSpPr>
          <p:nvPr/>
        </p:nvCxnSpPr>
        <p:spPr>
          <a:xfrm flipV="1">
            <a:off x="4273420" y="4875993"/>
            <a:ext cx="4099145" cy="2091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EE73197-B30B-461B-A215-B457E443BF14}"/>
              </a:ext>
            </a:extLst>
          </p:cNvPr>
          <p:cNvSpPr txBox="1"/>
          <p:nvPr/>
        </p:nvSpPr>
        <p:spPr>
          <a:xfrm>
            <a:off x="8330682" y="4692919"/>
            <a:ext cx="34709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Widget:</a:t>
            </a:r>
            <a:r>
              <a:rPr lang="en-US" altLang="ko-KR" sz="1400" dirty="0"/>
              <a:t> Button</a:t>
            </a:r>
          </a:p>
          <a:p>
            <a:r>
              <a:rPr lang="ko-KR" altLang="en-US" sz="1400" b="1" dirty="0"/>
              <a:t>기능</a:t>
            </a:r>
            <a:r>
              <a:rPr lang="en-US" altLang="ko-KR" sz="1400" b="1" dirty="0"/>
              <a:t>:</a:t>
            </a:r>
            <a:r>
              <a:rPr lang="en-US" altLang="ko-KR" sz="1400" dirty="0"/>
              <a:t> Convert </a:t>
            </a:r>
            <a:r>
              <a:rPr lang="ko-KR" altLang="en-US" sz="1400" dirty="0"/>
              <a:t>버튼을 사용할 경우</a:t>
            </a:r>
            <a:r>
              <a:rPr lang="en-US" altLang="ko-KR" sz="1400" dirty="0"/>
              <a:t>, combo box</a:t>
            </a:r>
            <a:r>
              <a:rPr lang="ko-KR" altLang="en-US" sz="1400" dirty="0"/>
              <a:t>의 내용에 따라 양 </a:t>
            </a:r>
            <a:r>
              <a:rPr lang="en-US" altLang="ko-KR" sz="1400" dirty="0"/>
              <a:t>/ </a:t>
            </a:r>
            <a:r>
              <a:rPr lang="ko-KR" altLang="en-US" sz="1400" dirty="0"/>
              <a:t>음력을 변환한다</a:t>
            </a:r>
            <a:r>
              <a:rPr lang="en-US" altLang="ko-KR" sz="1400" dirty="0"/>
              <a:t>. Reset </a:t>
            </a:r>
            <a:r>
              <a:rPr lang="ko-KR" altLang="en-US" sz="1400" dirty="0"/>
              <a:t>버튼을 사용할 경우</a:t>
            </a:r>
            <a:r>
              <a:rPr lang="en-US" altLang="ko-KR" sz="1400" dirty="0"/>
              <a:t>, </a:t>
            </a:r>
            <a:r>
              <a:rPr lang="ko-KR" altLang="en-US" sz="1400" dirty="0"/>
              <a:t>현재의 날짜 정보</a:t>
            </a:r>
            <a:r>
              <a:rPr lang="en-US" altLang="ko-KR" sz="1400" dirty="0"/>
              <a:t>(</a:t>
            </a:r>
            <a:r>
              <a:rPr lang="ko-KR" altLang="en-US" sz="1400" dirty="0"/>
              <a:t>양력 </a:t>
            </a:r>
            <a:r>
              <a:rPr lang="en-US" altLang="ko-KR" sz="1400" dirty="0"/>
              <a:t>+ </a:t>
            </a:r>
            <a:r>
              <a:rPr lang="ko-KR" altLang="en-US" sz="1400" dirty="0"/>
              <a:t>음력</a:t>
            </a:r>
            <a:r>
              <a:rPr lang="en-US" altLang="ko-KR" sz="1400" dirty="0"/>
              <a:t>)</a:t>
            </a:r>
            <a:r>
              <a:rPr lang="ko-KR" altLang="en-US" sz="1400" dirty="0"/>
              <a:t>를 출력한다</a:t>
            </a:r>
            <a:r>
              <a:rPr lang="en-US" altLang="ko-KR" sz="1400" dirty="0"/>
              <a:t>.</a:t>
            </a:r>
            <a:endParaRPr lang="ko-KR" altLang="en-US" sz="1400" b="1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E6F78D3-3505-4862-BD9D-E48C99523C3B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4273420" y="4077943"/>
            <a:ext cx="506508" cy="10033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D2B9B103-F0DD-4979-ACC4-4D9D5D7FD8B2}"/>
              </a:ext>
            </a:extLst>
          </p:cNvPr>
          <p:cNvCxnSpPr>
            <a:cxnSpLocks/>
            <a:endCxn id="54" idx="2"/>
          </p:cNvCxnSpPr>
          <p:nvPr/>
        </p:nvCxnSpPr>
        <p:spPr>
          <a:xfrm flipH="1" flipV="1">
            <a:off x="4138977" y="4077943"/>
            <a:ext cx="134442" cy="10033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16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소프트웨어 구조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전체 구조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소프트웨어 설계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F86D1E7-8232-4D1D-9C0B-7BD231765F3B}"/>
              </a:ext>
            </a:extLst>
          </p:cNvPr>
          <p:cNvSpPr/>
          <p:nvPr/>
        </p:nvSpPr>
        <p:spPr>
          <a:xfrm>
            <a:off x="1640633" y="2696547"/>
            <a:ext cx="1819470" cy="2313991"/>
          </a:xfrm>
          <a:prstGeom prst="roundRect">
            <a:avLst/>
          </a:prstGeom>
          <a:noFill/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SWP_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Calendar.py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5F5D85D-0D25-4360-82D7-3DAFF963BCC5}"/>
              </a:ext>
            </a:extLst>
          </p:cNvPr>
          <p:cNvSpPr/>
          <p:nvPr/>
        </p:nvSpPr>
        <p:spPr>
          <a:xfrm>
            <a:off x="5186265" y="2696544"/>
            <a:ext cx="1819470" cy="2313991"/>
          </a:xfrm>
          <a:prstGeom prst="roundRect">
            <a:avLst/>
          </a:prstGeom>
          <a:noFill/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Calendar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Manager.py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5C50F97-566C-447A-BA87-A596A8DC7DD1}"/>
              </a:ext>
            </a:extLst>
          </p:cNvPr>
          <p:cNvSpPr/>
          <p:nvPr/>
        </p:nvSpPr>
        <p:spPr>
          <a:xfrm>
            <a:off x="8731897" y="2696544"/>
            <a:ext cx="1819470" cy="2313991"/>
          </a:xfrm>
          <a:prstGeom prst="roundRect">
            <a:avLst/>
          </a:prstGeom>
          <a:noFill/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Calendar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Calculator.py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938D6D-C8AB-49E6-8158-53FB76CFDB6C}"/>
              </a:ext>
            </a:extLst>
          </p:cNvPr>
          <p:cNvCxnSpPr/>
          <p:nvPr/>
        </p:nvCxnSpPr>
        <p:spPr>
          <a:xfrm>
            <a:off x="3666931" y="3536302"/>
            <a:ext cx="1259632" cy="0"/>
          </a:xfrm>
          <a:prstGeom prst="line">
            <a:avLst/>
          </a:prstGeom>
          <a:ln w="44450"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67BC36A-7E26-41B8-A2B8-F8AAF0EDF0FC}"/>
              </a:ext>
            </a:extLst>
          </p:cNvPr>
          <p:cNvCxnSpPr>
            <a:cxnSpLocks/>
          </p:cNvCxnSpPr>
          <p:nvPr/>
        </p:nvCxnSpPr>
        <p:spPr>
          <a:xfrm flipH="1">
            <a:off x="3666932" y="4024604"/>
            <a:ext cx="1259631" cy="1"/>
          </a:xfrm>
          <a:prstGeom prst="line">
            <a:avLst/>
          </a:prstGeom>
          <a:ln w="44450"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D90467A-0A6B-4CD8-9921-73F7DDA0A741}"/>
              </a:ext>
            </a:extLst>
          </p:cNvPr>
          <p:cNvCxnSpPr/>
          <p:nvPr/>
        </p:nvCxnSpPr>
        <p:spPr>
          <a:xfrm>
            <a:off x="7265436" y="3536301"/>
            <a:ext cx="1259632" cy="0"/>
          </a:xfrm>
          <a:prstGeom prst="line">
            <a:avLst/>
          </a:prstGeom>
          <a:ln w="44450"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5E65B9F-BE43-4B14-93D4-8FCE0170B333}"/>
              </a:ext>
            </a:extLst>
          </p:cNvPr>
          <p:cNvCxnSpPr>
            <a:cxnSpLocks/>
          </p:cNvCxnSpPr>
          <p:nvPr/>
        </p:nvCxnSpPr>
        <p:spPr>
          <a:xfrm flipH="1">
            <a:off x="7265437" y="4024603"/>
            <a:ext cx="1259631" cy="1"/>
          </a:xfrm>
          <a:prstGeom prst="line">
            <a:avLst/>
          </a:prstGeom>
          <a:ln w="44450"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F84AF88-595C-441E-89EE-B725DE89DECC}"/>
              </a:ext>
            </a:extLst>
          </p:cNvPr>
          <p:cNvSpPr txBox="1"/>
          <p:nvPr/>
        </p:nvSpPr>
        <p:spPr>
          <a:xfrm>
            <a:off x="1720720" y="2327212"/>
            <a:ext cx="165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Main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14903B-8AE7-4D84-8178-4E6778DDF46F}"/>
              </a:ext>
            </a:extLst>
          </p:cNvPr>
          <p:cNvSpPr txBox="1"/>
          <p:nvPr/>
        </p:nvSpPr>
        <p:spPr>
          <a:xfrm>
            <a:off x="5266352" y="2111769"/>
            <a:ext cx="1659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Managing Calendar</a:t>
            </a:r>
            <a:endParaRPr lang="ko-KR" alt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AE89EC-F1D7-43FA-BA18-A088A6102CBF}"/>
              </a:ext>
            </a:extLst>
          </p:cNvPr>
          <p:cNvSpPr txBox="1"/>
          <p:nvPr/>
        </p:nvSpPr>
        <p:spPr>
          <a:xfrm>
            <a:off x="8455478" y="2111769"/>
            <a:ext cx="2372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Calculating </a:t>
            </a:r>
          </a:p>
          <a:p>
            <a:pPr algn="ctr"/>
            <a:r>
              <a:rPr lang="en-US" altLang="ko-KR" sz="1600" b="1" dirty="0"/>
              <a:t>Lunar / Solar Day</a:t>
            </a:r>
            <a:endParaRPr lang="ko-KR" altLang="en-US" sz="1600" b="1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71A6EC4-35BD-4EBE-894C-0ED7E3407C06}"/>
              </a:ext>
            </a:extLst>
          </p:cNvPr>
          <p:cNvCxnSpPr>
            <a:cxnSpLocks/>
          </p:cNvCxnSpPr>
          <p:nvPr/>
        </p:nvCxnSpPr>
        <p:spPr>
          <a:xfrm>
            <a:off x="2407299" y="6161314"/>
            <a:ext cx="7399174" cy="0"/>
          </a:xfrm>
          <a:prstGeom prst="line">
            <a:avLst/>
          </a:prstGeom>
          <a:ln w="44450"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79FC55C-0EA1-4A60-B903-2675B96219F3}"/>
              </a:ext>
            </a:extLst>
          </p:cNvPr>
          <p:cNvCxnSpPr>
            <a:cxnSpLocks/>
          </p:cNvCxnSpPr>
          <p:nvPr/>
        </p:nvCxnSpPr>
        <p:spPr>
          <a:xfrm>
            <a:off x="2407299" y="5253139"/>
            <a:ext cx="0" cy="908175"/>
          </a:xfrm>
          <a:prstGeom prst="line">
            <a:avLst/>
          </a:prstGeom>
          <a:ln w="44450"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722766B-EF11-4D19-BA54-B7ABF8CCAAB0}"/>
              </a:ext>
            </a:extLst>
          </p:cNvPr>
          <p:cNvCxnSpPr>
            <a:cxnSpLocks/>
          </p:cNvCxnSpPr>
          <p:nvPr/>
        </p:nvCxnSpPr>
        <p:spPr>
          <a:xfrm flipV="1">
            <a:off x="9806473" y="5253139"/>
            <a:ext cx="0" cy="908176"/>
          </a:xfrm>
          <a:prstGeom prst="line">
            <a:avLst/>
          </a:prstGeom>
          <a:ln w="44450"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D8D96F9-76E5-4198-A97A-66A4342EAA56}"/>
              </a:ext>
            </a:extLst>
          </p:cNvPr>
          <p:cNvCxnSpPr>
            <a:cxnSpLocks/>
          </p:cNvCxnSpPr>
          <p:nvPr/>
        </p:nvCxnSpPr>
        <p:spPr>
          <a:xfrm>
            <a:off x="9333723" y="5253139"/>
            <a:ext cx="0" cy="662469"/>
          </a:xfrm>
          <a:prstGeom prst="line">
            <a:avLst/>
          </a:prstGeom>
          <a:ln w="44450"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FB5C6E7-DAD2-4235-9F97-5D58C75D6D61}"/>
              </a:ext>
            </a:extLst>
          </p:cNvPr>
          <p:cNvCxnSpPr>
            <a:cxnSpLocks/>
          </p:cNvCxnSpPr>
          <p:nvPr/>
        </p:nvCxnSpPr>
        <p:spPr>
          <a:xfrm flipH="1">
            <a:off x="2858276" y="5915608"/>
            <a:ext cx="6475447" cy="0"/>
          </a:xfrm>
          <a:prstGeom prst="line">
            <a:avLst/>
          </a:prstGeom>
          <a:ln w="44450"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71235B9-00F6-476D-A8C3-0EBAD9EEC887}"/>
              </a:ext>
            </a:extLst>
          </p:cNvPr>
          <p:cNvCxnSpPr>
            <a:cxnSpLocks/>
          </p:cNvCxnSpPr>
          <p:nvPr/>
        </p:nvCxnSpPr>
        <p:spPr>
          <a:xfrm flipV="1">
            <a:off x="2858276" y="5253139"/>
            <a:ext cx="0" cy="662469"/>
          </a:xfrm>
          <a:prstGeom prst="line">
            <a:avLst/>
          </a:prstGeom>
          <a:ln w="44450"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621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소프트웨어 구조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전체 구조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소프트웨어 설계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F86D1E7-8232-4D1D-9C0B-7BD231765F3B}"/>
              </a:ext>
            </a:extLst>
          </p:cNvPr>
          <p:cNvSpPr/>
          <p:nvPr/>
        </p:nvSpPr>
        <p:spPr>
          <a:xfrm>
            <a:off x="1640633" y="2696547"/>
            <a:ext cx="1819470" cy="2313991"/>
          </a:xfrm>
          <a:prstGeom prst="roundRect">
            <a:avLst/>
          </a:prstGeom>
          <a:noFill/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SWP_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Calendar.py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84AF88-595C-441E-89EE-B725DE89DECC}"/>
              </a:ext>
            </a:extLst>
          </p:cNvPr>
          <p:cNvSpPr txBox="1"/>
          <p:nvPr/>
        </p:nvSpPr>
        <p:spPr>
          <a:xfrm>
            <a:off x="1720720" y="2327212"/>
            <a:ext cx="165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Main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45FF1-3820-413C-87F5-985E77E08F3E}"/>
              </a:ext>
            </a:extLst>
          </p:cNvPr>
          <p:cNvSpPr txBox="1"/>
          <p:nvPr/>
        </p:nvSpPr>
        <p:spPr>
          <a:xfrm>
            <a:off x="5494175" y="2060892"/>
            <a:ext cx="599958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GUI</a:t>
            </a:r>
            <a:r>
              <a:rPr lang="ko-KR" altLang="en-US" sz="1600" b="1" dirty="0"/>
              <a:t>를 구성하고 메인 창을 띄운다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일정을 </a:t>
            </a:r>
            <a:r>
              <a:rPr lang="en-US" altLang="ko-KR" sz="1600" b="1" dirty="0"/>
              <a:t>pickle</a:t>
            </a:r>
            <a:r>
              <a:rPr lang="ko-KR" altLang="en-US" sz="1600" b="1" dirty="0"/>
              <a:t>로 저장한다</a:t>
            </a:r>
            <a:r>
              <a:rPr lang="en-US" altLang="ko-KR" sz="1600" b="1" dirty="0"/>
              <a:t>.</a:t>
            </a:r>
          </a:p>
          <a:p>
            <a:r>
              <a:rPr lang="ko-KR" altLang="en-US" sz="1600" dirty="0"/>
              <a:t>달력 연산 외의 모든 처리를 진행한다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caledarManager</a:t>
            </a:r>
            <a:r>
              <a:rPr lang="en-US" altLang="ko-KR" sz="1600" dirty="0"/>
              <a:t> </a:t>
            </a:r>
            <a:r>
              <a:rPr lang="ko-KR" altLang="en-US" sz="1600" dirty="0"/>
              <a:t>로부터 달력 정보를 받아 달력을 출력한다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calendarCalculator</a:t>
            </a:r>
            <a:r>
              <a:rPr lang="en-US" altLang="ko-KR" sz="1600" dirty="0"/>
              <a:t> </a:t>
            </a:r>
            <a:r>
              <a:rPr lang="ko-KR" altLang="en-US" sz="1600" dirty="0"/>
              <a:t>에게 연도</a:t>
            </a:r>
            <a:r>
              <a:rPr lang="en-US" altLang="ko-KR" sz="1600" dirty="0"/>
              <a:t>, </a:t>
            </a:r>
            <a:r>
              <a:rPr lang="ko-KR" altLang="en-US" sz="1600" dirty="0"/>
              <a:t>월</a:t>
            </a:r>
            <a:r>
              <a:rPr lang="en-US" altLang="ko-KR" sz="1600" dirty="0"/>
              <a:t>, </a:t>
            </a:r>
            <a:r>
              <a:rPr lang="ko-KR" altLang="en-US" sz="1600" dirty="0"/>
              <a:t>일을 보내고 음 </a:t>
            </a:r>
            <a:r>
              <a:rPr lang="en-US" altLang="ko-KR" sz="1600" dirty="0"/>
              <a:t>/</a:t>
            </a:r>
            <a:r>
              <a:rPr lang="ko-KR" altLang="en-US" sz="1600" dirty="0"/>
              <a:t>양력 날짜를 받는다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renderDate</a:t>
            </a:r>
            <a:r>
              <a:rPr lang="en-US" altLang="ko-KR" sz="1600" b="1" dirty="0"/>
              <a:t>()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btnEvent</a:t>
            </a:r>
            <a:r>
              <a:rPr lang="en-US" altLang="ko-KR" sz="1600" b="1" dirty="0"/>
              <a:t>()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Modifying()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previousMonth</a:t>
            </a:r>
            <a:r>
              <a:rPr lang="en-US" altLang="ko-KR" sz="1600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nextMonth</a:t>
            </a:r>
            <a:r>
              <a:rPr lang="en-US" altLang="ko-KR" sz="1600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selectionChanged</a:t>
            </a:r>
            <a:r>
              <a:rPr lang="en-US" altLang="ko-KR" sz="1600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clearLayout</a:t>
            </a:r>
            <a:r>
              <a:rPr lang="en-US" altLang="ko-KR" sz="1600" b="1" dirty="0"/>
              <a:t>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setScheduleUI</a:t>
            </a:r>
            <a:r>
              <a:rPr lang="en-US" altLang="ko-KR" sz="1600" b="1" dirty="0"/>
              <a:t>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setLunaDateUI</a:t>
            </a:r>
            <a:r>
              <a:rPr lang="en-US" altLang="ko-KR" sz="1600" b="1" dirty="0"/>
              <a:t>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display()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lunarBtnEvent</a:t>
            </a:r>
            <a:r>
              <a:rPr lang="en-US" altLang="ko-KR" sz="16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41210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소프트웨어 구조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전체 구조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소프트웨어 설계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F86D1E7-8232-4D1D-9C0B-7BD231765F3B}"/>
              </a:ext>
            </a:extLst>
          </p:cNvPr>
          <p:cNvSpPr/>
          <p:nvPr/>
        </p:nvSpPr>
        <p:spPr>
          <a:xfrm>
            <a:off x="1640633" y="2696547"/>
            <a:ext cx="1819470" cy="2313991"/>
          </a:xfrm>
          <a:prstGeom prst="roundRect">
            <a:avLst/>
          </a:prstGeom>
          <a:noFill/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calendar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Manager.py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84AF88-595C-441E-89EE-B725DE89DECC}"/>
              </a:ext>
            </a:extLst>
          </p:cNvPr>
          <p:cNvSpPr txBox="1"/>
          <p:nvPr/>
        </p:nvSpPr>
        <p:spPr>
          <a:xfrm>
            <a:off x="1720720" y="2111772"/>
            <a:ext cx="1659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Managing</a:t>
            </a:r>
          </a:p>
          <a:p>
            <a:pPr algn="ctr"/>
            <a:r>
              <a:rPr lang="en-US" altLang="ko-KR" sz="1600" b="1" dirty="0"/>
              <a:t>Calendar</a:t>
            </a:r>
            <a:endParaRPr lang="ko-KR" alt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45FF1-3820-413C-87F5-985E77E08F3E}"/>
              </a:ext>
            </a:extLst>
          </p:cNvPr>
          <p:cNvSpPr txBox="1"/>
          <p:nvPr/>
        </p:nvSpPr>
        <p:spPr>
          <a:xfrm>
            <a:off x="5494175" y="1837605"/>
            <a:ext cx="59995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달력 정보를 연산한다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일정을 클래스에 저장한다</a:t>
            </a:r>
            <a:r>
              <a:rPr lang="en-US" altLang="ko-KR" sz="1600" b="1" dirty="0"/>
              <a:t>.</a:t>
            </a:r>
          </a:p>
          <a:p>
            <a:r>
              <a:rPr lang="ko-KR" altLang="en-US" sz="1600" dirty="0"/>
              <a:t> 입력 받은 년</a:t>
            </a:r>
            <a:r>
              <a:rPr lang="en-US" altLang="ko-KR" sz="1600" dirty="0"/>
              <a:t>, </a:t>
            </a:r>
            <a:r>
              <a:rPr lang="ko-KR" altLang="en-US" sz="1600" dirty="0"/>
              <a:t>월</a:t>
            </a:r>
            <a:r>
              <a:rPr lang="en-US" altLang="ko-KR" sz="1600" dirty="0"/>
              <a:t>, </a:t>
            </a:r>
            <a:r>
              <a:rPr lang="ko-KR" altLang="en-US" sz="1600" dirty="0"/>
              <a:t>일로 </a:t>
            </a:r>
            <a:r>
              <a:rPr lang="en-US" altLang="ko-KR" sz="1600" dirty="0"/>
              <a:t>2</a:t>
            </a:r>
            <a:r>
              <a:rPr lang="ko-KR" altLang="en-US" sz="1600" dirty="0"/>
              <a:t>차원 배열을 생산한다</a:t>
            </a:r>
            <a:r>
              <a:rPr lang="en-US" altLang="ko-KR" sz="1600" dirty="0"/>
              <a:t>. </a:t>
            </a:r>
            <a:r>
              <a:rPr lang="ko-KR" altLang="en-US" sz="1600" dirty="0"/>
              <a:t>각 요소는 </a:t>
            </a:r>
            <a:r>
              <a:rPr lang="en-US" altLang="ko-KR" sz="1600" dirty="0"/>
              <a:t>1</a:t>
            </a:r>
            <a:r>
              <a:rPr lang="ko-KR" altLang="en-US" sz="1600" dirty="0"/>
              <a:t>부터 </a:t>
            </a:r>
            <a:r>
              <a:rPr lang="en-US" altLang="ko-KR" sz="1600" dirty="0"/>
              <a:t>30 </a:t>
            </a:r>
            <a:r>
              <a:rPr lang="ko-KR" altLang="en-US" sz="1600" dirty="0"/>
              <a:t>혹은 </a:t>
            </a:r>
            <a:r>
              <a:rPr lang="en-US" altLang="ko-KR" sz="1600" dirty="0"/>
              <a:t>31</a:t>
            </a:r>
            <a:r>
              <a:rPr lang="ko-KR" altLang="en-US" sz="1600" dirty="0"/>
              <a:t>로 구성되어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각 요소의 인덱스 값은 달력의 좌표 값을 나타낸다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휴일들을 </a:t>
            </a:r>
            <a:r>
              <a:rPr lang="ko-KR" altLang="en-US" sz="1600" dirty="0" err="1"/>
              <a:t>튜플로</a:t>
            </a:r>
            <a:r>
              <a:rPr lang="ko-KR" altLang="en-US" sz="1600" dirty="0"/>
              <a:t> 저장한다</a:t>
            </a:r>
            <a:r>
              <a:rPr lang="en-US" altLang="ko-KR" sz="1600" dirty="0"/>
              <a:t>. Ex.</a:t>
            </a:r>
            <a:r>
              <a:rPr lang="ko-KR" altLang="en-US" sz="1600" dirty="0"/>
              <a:t> </a:t>
            </a:r>
            <a:r>
              <a:rPr lang="en-US" altLang="ko-KR" sz="1600" dirty="0"/>
              <a:t>-&gt;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월</a:t>
            </a:r>
            <a:r>
              <a:rPr lang="en-US" altLang="ko-KR" sz="1600" dirty="0"/>
              <a:t>, </a:t>
            </a:r>
            <a:r>
              <a:rPr lang="ko-KR" altLang="en-US" sz="1600" dirty="0"/>
              <a:t>일</a:t>
            </a:r>
            <a:r>
              <a:rPr lang="en-US" altLang="ko-KR" sz="1600" dirty="0"/>
              <a:t>, </a:t>
            </a:r>
            <a:r>
              <a:rPr lang="ko-KR" altLang="en-US" sz="1600" dirty="0"/>
              <a:t>휴일 명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일정을 내부 클래스에 저장한다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 클래스는 </a:t>
            </a:r>
            <a:r>
              <a:rPr lang="en-US" altLang="ko-KR" sz="1600" dirty="0"/>
              <a:t>pickle</a:t>
            </a:r>
            <a:r>
              <a:rPr lang="ko-KR" altLang="en-US" sz="1600" dirty="0"/>
              <a:t>로 저장된다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getCalendar</a:t>
            </a:r>
            <a:r>
              <a:rPr lang="en-US" altLang="ko-KR" sz="1600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getMaxDay</a:t>
            </a:r>
            <a:r>
              <a:rPr lang="en-US" altLang="ko-KR" sz="1600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setYear</a:t>
            </a:r>
            <a:r>
              <a:rPr lang="en-US" altLang="ko-KR" sz="1600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setMonth</a:t>
            </a:r>
            <a:r>
              <a:rPr lang="en-US" altLang="ko-KR" sz="1600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setCalendar</a:t>
            </a:r>
            <a:r>
              <a:rPr lang="en-US" altLang="ko-KR" sz="1600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makeCalendar</a:t>
            </a:r>
            <a:r>
              <a:rPr lang="en-US" altLang="ko-KR" sz="1600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enrollHoliday</a:t>
            </a:r>
            <a:r>
              <a:rPr lang="en-US" altLang="ko-KR" sz="1600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loadHoliday</a:t>
            </a:r>
            <a:r>
              <a:rPr lang="en-US" altLang="ko-KR" sz="16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82942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1869</Words>
  <Application>Microsoft Office PowerPoint</Application>
  <PresentationFormat>와이드스크린</PresentationFormat>
  <Paragraphs>521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요구사항 명세</vt:lpstr>
      <vt:lpstr>요구사항 명세</vt:lpstr>
      <vt:lpstr>UI 설계(초기 화면)</vt:lpstr>
      <vt:lpstr>UI 설계(좌측 레이아웃)</vt:lpstr>
      <vt:lpstr>UI 설계(우측 레이아웃, 스케줄러)</vt:lpstr>
      <vt:lpstr>UI 설계(우측 레이아웃, 음력)</vt:lpstr>
      <vt:lpstr>소프트웨어 구조 설계(전체 구조)</vt:lpstr>
      <vt:lpstr>소프트웨어 구조 설계(전체 구조)</vt:lpstr>
      <vt:lpstr>소프트웨어 구조 설계(전체 구조)</vt:lpstr>
      <vt:lpstr>소프트웨어 구조 설계(전체 구조)</vt:lpstr>
      <vt:lpstr>소프트웨어 설계</vt:lpstr>
      <vt:lpstr>소프트웨어 설계</vt:lpstr>
      <vt:lpstr>소프트웨어 설계</vt:lpstr>
      <vt:lpstr>소프트웨어 설계</vt:lpstr>
      <vt:lpstr>소프트웨어 설계</vt:lpstr>
      <vt:lpstr>소프트웨어 설계</vt:lpstr>
      <vt:lpstr>테스트 보고서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 Design - Ras Car -</dc:title>
  <dc:creator>Jung Hyeok Im</dc:creator>
  <cp:lastModifiedBy>Jung Hyeok Im</cp:lastModifiedBy>
  <cp:revision>50</cp:revision>
  <dcterms:created xsi:type="dcterms:W3CDTF">2018-12-02T13:43:44Z</dcterms:created>
  <dcterms:modified xsi:type="dcterms:W3CDTF">2018-12-10T16:20:23Z</dcterms:modified>
</cp:coreProperties>
</file>