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2" r:id="rId9"/>
    <p:sldId id="263" r:id="rId10"/>
    <p:sldId id="25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25B"/>
    <a:srgbClr val="453C67"/>
    <a:srgbClr val="000C40"/>
    <a:srgbClr val="E52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588-AECB-00DB-E39C-6DCD2548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C578-6567-69BB-90CB-6E5C6E434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1C04-46D4-B8AA-34AF-BF3DE7D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A307-03A1-52FD-1B96-4919C19A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87F1-F1ED-4754-83E1-839F6468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97E7-4432-0C53-4407-E72D8EFC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5049A-C00D-1150-72E0-022EA9D6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806A-A179-2484-F321-F111E45D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9CB7-951A-016C-4F2C-B2A50C8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7370-0F1E-8A7F-C2FD-AA2BF04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CB7FD-31ED-BE31-2A20-A648979E2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DB82-40EB-9040-99D4-92FCC055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98A3-4FED-4397-3032-1BBDCDAE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9A35-691E-E121-A855-F82F674F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4377-4907-680B-BF74-B519EDF6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24B8-F957-3133-0731-77C9A8C8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C2D0-6893-DF8A-D785-7D30BF2B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7AA8-B16D-3EFA-EDDE-415B3276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F87F-3CF4-175F-454C-AFFEC1DD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7A57-4AAE-E812-C60F-03CCDA5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E708-7FAA-22E7-0BA6-87AE0EC0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7747-EF1B-89F8-AC08-B17A25D3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FF6D-8FDC-6C06-CB71-2B62A2F2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B2B5-8E9D-12E0-0377-120B0D3E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9413-C745-1853-BB24-F805D9E4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826B-A7FE-F7C8-A663-2FC6CC69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49BD-4F99-4311-14C6-812665B8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B77D-5588-303D-2B61-A1C08A934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2089-73CE-EF89-6776-79A7A68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8F7EB-D3F4-4D7E-F426-622289A1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E4CD-9447-01D6-D1F3-32984441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8687-AD04-AE36-52C5-D6CD749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8F9F-7F2D-5F0B-0627-814C7BA6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4618-8E98-82F1-9680-9A9C0FFB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F508A-C23E-AEDF-6997-E5FA49EC4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499F7-FE2E-CD5F-BC44-83C1E8721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A7249-C73C-FCA2-A4BF-775B3D08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73482-808A-4577-7324-2442FAD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18B4B-F993-EEAE-DDC1-B591DF99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B2F1-DC3F-4351-BD37-0867DDB5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9DEC5-DDD9-FD92-D8E6-CC45E0C0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5F681-DCE6-599E-F51A-C53D4797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45DE1-2866-A5D3-F213-05BFD09B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6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A2948-E95E-2234-A3CF-02E88364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09EB4-B0B1-EF8C-8759-7D62C6A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0648-C1C5-F2C6-6DF4-2717673F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3FB-7EFB-EE92-B178-1C78A2EF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C121-5719-8DE8-2CA7-CD2B6488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ABC3-3540-AB48-45AF-74C2B75E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366D-1A06-9924-3AB0-A964908D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E4DB-7AC6-B03C-5AFA-D5FF473C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5F93-B44C-62DE-6D42-F5B9BC1E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6ACA-07EF-2191-BD3B-B74D94C1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D5A1-DDF2-6CEB-DB54-77A5B33E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21FE7-1012-3715-B1D5-677D45AA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CD77-78CE-798E-DE19-957653A7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1B581-CF8C-00EF-370A-248EF65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88BA4-9BF4-5C8F-18FC-EBB6A08C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7D3F2-DBF4-ACBC-DA4B-02B2DA32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73CF-5172-3935-D4D4-31070DFA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EFFB-FC10-7BA1-7527-F0007939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5E1B-9A1B-425C-96C9-6C4FB0C6F96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2FBE-84BE-FD3B-E3F6-464CD3A7C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9CE4-F46B-2AA0-BFDD-2160EED25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6636-A203-4509-9755-36D1206A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umpy.org/doc/stable/user/absolute_beginners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471" y="2662084"/>
            <a:ext cx="8898194" cy="1246694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NumPy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What is NumPy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5AA9F-4924-5CC0-48A3-5A4BDEBF5975}"/>
              </a:ext>
            </a:extLst>
          </p:cNvPr>
          <p:cNvSpPr txBox="1">
            <a:spLocks/>
          </p:cNvSpPr>
          <p:nvPr/>
        </p:nvSpPr>
        <p:spPr>
          <a:xfrm>
            <a:off x="1299248" y="2986910"/>
            <a:ext cx="6049355" cy="1892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rgbClr val="000C40"/>
                </a:solidFill>
                <a:latin typeface="+mn-lt"/>
              </a:rPr>
              <a:t>Suatu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library  yang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terdiri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dari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objek array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multidimensi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dan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kumpulan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rutinitas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untuk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memproses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array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tersebut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.</a:t>
            </a:r>
          </a:p>
        </p:txBody>
      </p:sp>
      <p:pic>
        <p:nvPicPr>
          <p:cNvPr id="1026" name="Picture 2" descr="NumPy">
            <a:extLst>
              <a:ext uri="{FF2B5EF4-FFF2-40B4-BE49-F238E27FC236}">
                <a16:creationId xmlns:a16="http://schemas.microsoft.com/office/drawing/2014/main" id="{3DADC185-921A-5FF8-D4C0-9CBB79C1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27" y="28613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4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What is Library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5AA9F-4924-5CC0-48A3-5A4BDEBF5975}"/>
              </a:ext>
            </a:extLst>
          </p:cNvPr>
          <p:cNvSpPr txBox="1">
            <a:spLocks/>
          </p:cNvSpPr>
          <p:nvPr/>
        </p:nvSpPr>
        <p:spPr>
          <a:xfrm>
            <a:off x="1049028" y="2728493"/>
            <a:ext cx="6266172" cy="1892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000C40"/>
                </a:solidFill>
                <a:latin typeface="+mn-lt"/>
              </a:rPr>
              <a:t>library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adalah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kumpulan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code yang biasanya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terkumpul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dalam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sebuah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module/ package yang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dapat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di import/ reuse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ke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program lain.</a:t>
            </a:r>
          </a:p>
        </p:txBody>
      </p:sp>
      <p:pic>
        <p:nvPicPr>
          <p:cNvPr id="2050" name="Picture 2" descr="Library patterns: Why frameworks are evil - Tomas Petricek">
            <a:extLst>
              <a:ext uri="{FF2B5EF4-FFF2-40B4-BE49-F238E27FC236}">
                <a16:creationId xmlns:a16="http://schemas.microsoft.com/office/drawing/2014/main" id="{A52D8A55-EBC1-3B54-47FD-A93F1E71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92" y="2706747"/>
            <a:ext cx="3333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Creating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AA7C13-C0EA-8830-FC5A-762809FEF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269" y="2547596"/>
            <a:ext cx="7065462" cy="22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Initial Place Holders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5AE10-6F5D-E270-12AF-7BF88D04A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992" y="2245990"/>
            <a:ext cx="4812637" cy="28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D1B707-79BD-22AF-081C-1B1E2CBA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413" y="1706235"/>
            <a:ext cx="5789174" cy="411010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12BAF10-35C1-4772-DDA2-EDDBB821D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939073"/>
                  </p:ext>
                </p:extLst>
              </p:nvPr>
            </p:nvGraphicFramePr>
            <p:xfrm>
              <a:off x="-2702654" y="5228283"/>
              <a:ext cx="3048000" cy="1714500"/>
            </p:xfrm>
            <a:graphic>
              <a:graphicData uri="http://schemas.microsoft.com/office/powerpoint/2016/slidezoom">
                <pslz:sldZm>
                  <pslz:sldZmObj sldId="263" cId="2686553414">
                    <pslz:zmPr id="{EAFEF20F-DAF2-4CB5-A4FC-B0C7C6750EB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F12BAF10-35C1-4772-DDA2-EDDBB821D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702654" y="52282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5AA9F-4924-5CC0-48A3-5A4BDEBF5975}"/>
              </a:ext>
            </a:extLst>
          </p:cNvPr>
          <p:cNvSpPr txBox="1">
            <a:spLocks/>
          </p:cNvSpPr>
          <p:nvPr/>
        </p:nvSpPr>
        <p:spPr>
          <a:xfrm>
            <a:off x="6346930" y="3764745"/>
            <a:ext cx="4885753" cy="961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srgbClr val="000C40"/>
              </a:solidFill>
              <a:latin typeface="+mn-lt"/>
            </a:endParaRPr>
          </a:p>
          <a:p>
            <a:pPr algn="l"/>
            <a:br>
              <a:rPr lang="en-US" sz="3200" dirty="0">
                <a:solidFill>
                  <a:srgbClr val="000C40"/>
                </a:solidFill>
                <a:latin typeface="+mn-lt"/>
              </a:rPr>
            </a:br>
            <a:endParaRPr lang="en-US" sz="3200" dirty="0">
              <a:solidFill>
                <a:srgbClr val="000C40"/>
              </a:solidFill>
              <a:latin typeface="+mn-lt"/>
            </a:endParaRPr>
          </a:p>
          <a:p>
            <a:pPr algn="l"/>
            <a:br>
              <a:rPr lang="en-US" sz="3200" dirty="0">
                <a:solidFill>
                  <a:srgbClr val="000C40"/>
                </a:solidFill>
                <a:latin typeface="+mn-lt"/>
              </a:rPr>
            </a:br>
            <a:br>
              <a:rPr lang="en-US" sz="3200" dirty="0">
                <a:solidFill>
                  <a:srgbClr val="000C40"/>
                </a:solidFill>
                <a:latin typeface="+mn-lt"/>
              </a:rPr>
            </a:br>
            <a:br>
              <a:rPr lang="en-US" sz="3200" dirty="0">
                <a:solidFill>
                  <a:srgbClr val="000C40"/>
                </a:solidFill>
                <a:latin typeface="+mn-lt"/>
              </a:rPr>
            </a:br>
            <a:r>
              <a:rPr lang="en-US" sz="3200" dirty="0">
                <a:solidFill>
                  <a:srgbClr val="000C40"/>
                </a:solidFill>
                <a:latin typeface="+mn-lt"/>
              </a:rPr>
              <a:t>1. Install NumPy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dengan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pip</a:t>
            </a:r>
          </a:p>
          <a:p>
            <a:pPr algn="l"/>
            <a:r>
              <a:rPr lang="en-US" sz="3200" dirty="0">
                <a:solidFill>
                  <a:srgbClr val="000C40"/>
                </a:solidFill>
                <a:latin typeface="+mn-lt"/>
              </a:rPr>
              <a:t>2. Import library NumPy</a:t>
            </a:r>
          </a:p>
          <a:p>
            <a:pPr algn="l"/>
            <a:endParaRPr lang="en-US" sz="3200" dirty="0">
              <a:solidFill>
                <a:srgbClr val="000C4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0AEA7-C81C-FDBF-67F6-C2E8C5F7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039" y="2897479"/>
            <a:ext cx="3967088" cy="1828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EAB48B-389B-59AE-E9B3-898C02D88268}"/>
              </a:ext>
            </a:extLst>
          </p:cNvPr>
          <p:cNvSpPr txBox="1">
            <a:spLocks/>
          </p:cNvSpPr>
          <p:nvPr/>
        </p:nvSpPr>
        <p:spPr>
          <a:xfrm>
            <a:off x="6346930" y="4584400"/>
            <a:ext cx="4576045" cy="45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srgbClr val="000C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7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TUGAS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75AA9F-4924-5CC0-48A3-5A4BDEBF5975}"/>
              </a:ext>
            </a:extLst>
          </p:cNvPr>
          <p:cNvSpPr txBox="1">
            <a:spLocks/>
          </p:cNvSpPr>
          <p:nvPr/>
        </p:nvSpPr>
        <p:spPr>
          <a:xfrm>
            <a:off x="1265552" y="2825217"/>
            <a:ext cx="9387518" cy="1892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3200" dirty="0" err="1">
                <a:solidFill>
                  <a:srgbClr val="000C40"/>
                </a:solidFill>
                <a:latin typeface="+mn-lt"/>
              </a:rPr>
              <a:t>Buatlah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contoh program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dengan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Menggunakan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minimal 3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Fungsi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dari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NumPy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sekreatif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mungkin,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rgbClr val="000C40"/>
                </a:solidFill>
                <a:latin typeface="+mn-lt"/>
              </a:rPr>
              <a:t>Buat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perkalian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matrik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>
                <a:solidFill>
                  <a:srgbClr val="000C40"/>
                </a:solidFill>
                <a:latin typeface="+mn-lt"/>
              </a:rPr>
              <a:t>(manual)</a:t>
            </a:r>
            <a:endParaRPr lang="en-US" sz="3200" dirty="0">
              <a:solidFill>
                <a:srgbClr val="000C40"/>
              </a:solidFill>
              <a:latin typeface="+mn-lt"/>
            </a:endParaRPr>
          </a:p>
          <a:p>
            <a:pPr algn="l"/>
            <a:r>
              <a:rPr lang="en-US" sz="3200" dirty="0" err="1">
                <a:solidFill>
                  <a:srgbClr val="000C40"/>
                </a:solidFill>
                <a:latin typeface="+mn-lt"/>
              </a:rPr>
              <a:t>Screenshoot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blok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program dan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beri</a:t>
            </a:r>
            <a:r>
              <a:rPr lang="en-US" sz="3200" dirty="0">
                <a:solidFill>
                  <a:srgbClr val="000C4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000C40"/>
                </a:solidFill>
                <a:latin typeface="+mn-lt"/>
              </a:rPr>
              <a:t>penjelasan</a:t>
            </a:r>
            <a:endParaRPr lang="en-US" sz="3200" dirty="0">
              <a:solidFill>
                <a:srgbClr val="000C40"/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EAB48B-389B-59AE-E9B3-898C02D88268}"/>
              </a:ext>
            </a:extLst>
          </p:cNvPr>
          <p:cNvSpPr txBox="1">
            <a:spLocks/>
          </p:cNvSpPr>
          <p:nvPr/>
        </p:nvSpPr>
        <p:spPr>
          <a:xfrm>
            <a:off x="6346930" y="4584400"/>
            <a:ext cx="4576045" cy="45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srgbClr val="000C40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26E3AC-FF5F-1AB6-08E7-8A76011F14A4}"/>
              </a:ext>
            </a:extLst>
          </p:cNvPr>
          <p:cNvSpPr txBox="1">
            <a:spLocks/>
          </p:cNvSpPr>
          <p:nvPr/>
        </p:nvSpPr>
        <p:spPr>
          <a:xfrm>
            <a:off x="1265552" y="2322729"/>
            <a:ext cx="4639201" cy="491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000C40"/>
                </a:solidFill>
                <a:latin typeface="+mn-lt"/>
              </a:rPr>
              <a:t>Deadline, 5 </a:t>
            </a:r>
            <a:r>
              <a:rPr lang="en-US" sz="2000" dirty="0" err="1">
                <a:solidFill>
                  <a:srgbClr val="000C40"/>
                </a:solidFill>
                <a:latin typeface="+mn-lt"/>
              </a:rPr>
              <a:t>Februari</a:t>
            </a:r>
            <a:r>
              <a:rPr lang="en-US" sz="2000" dirty="0">
                <a:solidFill>
                  <a:srgbClr val="000C40"/>
                </a:solidFill>
                <a:latin typeface="+mn-lt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258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C128D1-069E-DA99-B6E4-2829601E68A0}"/>
              </a:ext>
            </a:extLst>
          </p:cNvPr>
          <p:cNvSpPr/>
          <p:nvPr/>
        </p:nvSpPr>
        <p:spPr>
          <a:xfrm>
            <a:off x="11464264" y="221055"/>
            <a:ext cx="944243" cy="713747"/>
          </a:xfrm>
          <a:prstGeom prst="roundRect">
            <a:avLst/>
          </a:prstGeom>
          <a:solidFill>
            <a:srgbClr val="E52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64F27-DC4E-88B6-3150-3D165C30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670" y="944232"/>
            <a:ext cx="5351283" cy="7216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C40"/>
                </a:solidFill>
                <a:latin typeface="Berlin Sans FB Demi" panose="020B0604020202020204" pitchFamily="34" charset="0"/>
              </a:rPr>
              <a:t>NumPy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97747-4732-00CB-6809-1F5AE00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44" y="221056"/>
            <a:ext cx="1356739" cy="49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D24B7-77EE-3CE2-D9B9-34E43358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" y="221056"/>
            <a:ext cx="944243" cy="492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76CB7D-7E1C-44C4-3615-2A83F0B0B76E}"/>
              </a:ext>
            </a:extLst>
          </p:cNvPr>
          <p:cNvSpPr/>
          <p:nvPr/>
        </p:nvSpPr>
        <p:spPr>
          <a:xfrm>
            <a:off x="0" y="6427694"/>
            <a:ext cx="12192000" cy="443753"/>
          </a:xfrm>
          <a:prstGeom prst="rect">
            <a:avLst/>
          </a:prstGeom>
          <a:solidFill>
            <a:srgbClr val="000C40"/>
          </a:solidFill>
          <a:ln>
            <a:solidFill>
              <a:srgbClr val="000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3200-BE11-95AF-57AE-FD37D91DB7F4}"/>
              </a:ext>
            </a:extLst>
          </p:cNvPr>
          <p:cNvSpPr txBox="1"/>
          <p:nvPr/>
        </p:nvSpPr>
        <p:spPr>
          <a:xfrm>
            <a:off x="255614" y="6450568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 Januari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48B00-54FC-A4F4-44FD-0FF7F762A603}"/>
              </a:ext>
            </a:extLst>
          </p:cNvPr>
          <p:cNvSpPr txBox="1"/>
          <p:nvPr/>
        </p:nvSpPr>
        <p:spPr>
          <a:xfrm>
            <a:off x="8422219" y="6468035"/>
            <a:ext cx="35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CODER | DIVISI DATA ENGINEERING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B21D0-89CE-AFD8-1125-E753420F2E59}"/>
              </a:ext>
            </a:extLst>
          </p:cNvPr>
          <p:cNvCxnSpPr/>
          <p:nvPr/>
        </p:nvCxnSpPr>
        <p:spPr>
          <a:xfrm>
            <a:off x="0" y="6414247"/>
            <a:ext cx="12192000" cy="0"/>
          </a:xfrm>
          <a:prstGeom prst="line">
            <a:avLst/>
          </a:prstGeom>
          <a:ln w="76200">
            <a:solidFill>
              <a:srgbClr val="E52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98B559-A49F-D559-BBFC-0E3CD072050B}"/>
              </a:ext>
            </a:extLst>
          </p:cNvPr>
          <p:cNvSpPr/>
          <p:nvPr/>
        </p:nvSpPr>
        <p:spPr>
          <a:xfrm>
            <a:off x="11113287" y="-118778"/>
            <a:ext cx="1295220" cy="713747"/>
          </a:xfrm>
          <a:prstGeom prst="roundRect">
            <a:avLst/>
          </a:prstGeom>
          <a:solidFill>
            <a:srgbClr val="000C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8CFD00-8E24-AACA-F642-FBA337B2C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43"/>
          <a:stretch/>
        </p:blipFill>
        <p:spPr>
          <a:xfrm>
            <a:off x="-192162" y="4311768"/>
            <a:ext cx="680398" cy="18920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EAB48B-389B-59AE-E9B3-898C02D88268}"/>
              </a:ext>
            </a:extLst>
          </p:cNvPr>
          <p:cNvSpPr txBox="1">
            <a:spLocks/>
          </p:cNvSpPr>
          <p:nvPr/>
        </p:nvSpPr>
        <p:spPr>
          <a:xfrm>
            <a:off x="6346930" y="4584400"/>
            <a:ext cx="4576045" cy="45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srgbClr val="000C4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B645C-94A3-288B-02ED-F97A0F8B43E4}"/>
              </a:ext>
            </a:extLst>
          </p:cNvPr>
          <p:cNvSpPr txBox="1"/>
          <p:nvPr/>
        </p:nvSpPr>
        <p:spPr>
          <a:xfrm>
            <a:off x="1081549" y="2025558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https://numpy.org/doc/stable/user/absolute_beginners.html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DF20A5EC6D84C846B85AC1FFA95EC" ma:contentTypeVersion="11" ma:contentTypeDescription="Create a new document." ma:contentTypeScope="" ma:versionID="7f5a15a3d164154e0e3f40405f9be476">
  <xsd:schema xmlns:xsd="http://www.w3.org/2001/XMLSchema" xmlns:xs="http://www.w3.org/2001/XMLSchema" xmlns:p="http://schemas.microsoft.com/office/2006/metadata/properties" xmlns:ns3="868d9065-ad33-40a6-b3ec-443dc260a067" xmlns:ns4="2819811b-94b8-49b1-a9bc-4cfad4630a06" targetNamespace="http://schemas.microsoft.com/office/2006/metadata/properties" ma:root="true" ma:fieldsID="8af17ce9e548577930804b004d891c72" ns3:_="" ns4:_="">
    <xsd:import namespace="868d9065-ad33-40a6-b3ec-443dc260a067"/>
    <xsd:import namespace="2819811b-94b8-49b1-a9bc-4cfad4630a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d9065-ad33-40a6-b3ec-443dc260a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9811b-94b8-49b1-a9bc-4cfad4630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8d9065-ad33-40a6-b3ec-443dc260a067" xsi:nil="true"/>
  </documentManagement>
</p:properties>
</file>

<file path=customXml/itemProps1.xml><?xml version="1.0" encoding="utf-8"?>
<ds:datastoreItem xmlns:ds="http://schemas.openxmlformats.org/officeDocument/2006/customXml" ds:itemID="{C46A972F-EBBD-4CB3-A1BF-1457FCB6D6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65A77A-F662-451E-81F2-69AE4A503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8d9065-ad33-40a6-b3ec-443dc260a067"/>
    <ds:schemaRef ds:uri="2819811b-94b8-49b1-a9bc-4cfad4630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9BBE44-E113-4842-974A-53B232477521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819811b-94b8-49b1-a9bc-4cfad4630a06"/>
    <ds:schemaRef ds:uri="868d9065-ad33-40a6-b3ec-443dc260a06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Office Theme</vt:lpstr>
      <vt:lpstr>NumPy Array</vt:lpstr>
      <vt:lpstr>What is NumPy ?</vt:lpstr>
      <vt:lpstr>What is Library ?</vt:lpstr>
      <vt:lpstr>Creating Array</vt:lpstr>
      <vt:lpstr>Initial Place Holders</vt:lpstr>
      <vt:lpstr>Operations</vt:lpstr>
      <vt:lpstr>Getting Started</vt:lpstr>
      <vt:lpstr>TUGAS</vt:lpstr>
      <vt:lpstr>NumPy 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 Student</dc:creator>
  <cp:lastModifiedBy>whisnumurty galih ananta</cp:lastModifiedBy>
  <cp:revision>3</cp:revision>
  <dcterms:created xsi:type="dcterms:W3CDTF">2023-01-07T23:51:10Z</dcterms:created>
  <dcterms:modified xsi:type="dcterms:W3CDTF">2023-01-25T14:18:00Z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0x010100D97DF20A5EC6D84C846B85AC1FFA95EC</vt:lpwstr>
  </property>
</Properties>
</file>