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259" r:id="rId3"/>
    <p:sldId id="433" r:id="rId4"/>
    <p:sldId id="335" r:id="rId5"/>
    <p:sldId id="296" r:id="rId6"/>
    <p:sldId id="342" r:id="rId7"/>
    <p:sldId id="337" r:id="rId8"/>
    <p:sldId id="365" r:id="rId9"/>
    <p:sldId id="401" r:id="rId10"/>
    <p:sldId id="419" r:id="rId11"/>
    <p:sldId id="338" r:id="rId12"/>
    <p:sldId id="403" r:id="rId13"/>
    <p:sldId id="409" r:id="rId14"/>
    <p:sldId id="407" r:id="rId15"/>
    <p:sldId id="408" r:id="rId16"/>
    <p:sldId id="410" r:id="rId17"/>
    <p:sldId id="404" r:id="rId18"/>
    <p:sldId id="405" r:id="rId19"/>
    <p:sldId id="406" r:id="rId20"/>
    <p:sldId id="339" r:id="rId21"/>
    <p:sldId id="340" r:id="rId22"/>
    <p:sldId id="386" r:id="rId23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/>
    <p:restoredTop sz="93572"/>
  </p:normalViewPr>
  <p:slideViewPr>
    <p:cSldViewPr showGuides="1">
      <p:cViewPr varScale="1">
        <p:scale>
          <a:sx n="86" d="100"/>
          <a:sy n="86" d="100"/>
        </p:scale>
        <p:origin x="1321" y="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47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7AEC3-BB6F-5E48-80B4-D365949FE9D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2022/5/25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</a:t>
            </a:fld>
            <a:endParaRPr lang="en-US" altLang="zh-CN" sz="1200"/>
          </a:p>
        </p:txBody>
      </p:sp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10</a:t>
            </a:fld>
            <a:endParaRPr lang="en-US" altLang="zh-CN" sz="1200"/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11</a:t>
            </a:fld>
            <a:endParaRPr lang="en-US" altLang="zh-CN" sz="1200"/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12</a:t>
            </a:fld>
            <a:endParaRPr lang="en-US" altLang="zh-CN" sz="1200"/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13</a:t>
            </a:fld>
            <a:endParaRPr lang="en-US" altLang="zh-CN" sz="1200"/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14</a:t>
            </a:fld>
            <a:endParaRPr lang="en-US" altLang="zh-CN" sz="1200"/>
          </a:p>
        </p:txBody>
      </p:sp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15</a:t>
            </a:fld>
            <a:endParaRPr lang="en-US" altLang="zh-CN" sz="1200"/>
          </a:p>
        </p:txBody>
      </p:sp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16</a:t>
            </a:fld>
            <a:endParaRPr lang="en-US" altLang="zh-CN" sz="1200"/>
          </a:p>
        </p:txBody>
      </p:sp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17</a:t>
            </a:fld>
            <a:endParaRPr lang="en-US" altLang="zh-CN" sz="1200"/>
          </a:p>
        </p:txBody>
      </p:sp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18</a:t>
            </a:fld>
            <a:endParaRPr lang="en-US" altLang="zh-CN" sz="1200"/>
          </a:p>
        </p:txBody>
      </p:sp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19</a:t>
            </a:fld>
            <a:endParaRPr lang="en-US" altLang="zh-CN" sz="1200"/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2</a:t>
            </a:fld>
            <a:endParaRPr lang="en-US" altLang="zh-CN" sz="1200"/>
          </a:p>
        </p:txBody>
      </p:sp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20</a:t>
            </a:fld>
            <a:endParaRPr lang="en-US" altLang="zh-CN" sz="1200"/>
          </a:p>
        </p:txBody>
      </p:sp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21</a:t>
            </a:fld>
            <a:endParaRPr lang="en-US" altLang="zh-CN" sz="1200"/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3</a:t>
            </a:fld>
            <a:endParaRPr lang="en-US" altLang="zh-CN" sz="1200"/>
          </a:p>
        </p:txBody>
      </p:sp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4</a:t>
            </a:fld>
            <a:endParaRPr lang="en-US" altLang="zh-CN" sz="1200"/>
          </a:p>
        </p:txBody>
      </p:sp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5</a:t>
            </a:fld>
            <a:endParaRPr lang="en-US" altLang="zh-CN" sz="1200"/>
          </a:p>
        </p:txBody>
      </p:sp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6</a:t>
            </a:fld>
            <a:endParaRPr lang="en-US" altLang="zh-CN" sz="1200"/>
          </a:p>
        </p:txBody>
      </p:sp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7</a:t>
            </a:fld>
            <a:endParaRPr lang="en-US" altLang="zh-CN" sz="1200"/>
          </a:p>
        </p:txBody>
      </p:sp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8</a:t>
            </a:fld>
            <a:endParaRPr lang="en-US" altLang="zh-CN" sz="1200"/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9</a:t>
            </a:fld>
            <a:endParaRPr lang="en-US" altLang="zh-CN" sz="1200"/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859712" cy="8509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1125538"/>
            <a:ext cx="8229600" cy="49291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859712" cy="8509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1125538"/>
            <a:ext cx="8229600" cy="49291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827088" y="188913"/>
            <a:ext cx="7859712" cy="850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250825" y="1125538"/>
            <a:ext cx="8229600" cy="4929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黑体" panose="02010609060101010101" pitchFamily="4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  <a:cs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  <a:cs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  <a:cs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  <a:cs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66"/>
          </a:solidFill>
          <a:latin typeface="+mn-lt"/>
          <a:ea typeface="+mn-ea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000066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827088" y="188913"/>
            <a:ext cx="7859712" cy="850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250825" y="1125538"/>
            <a:ext cx="8229600" cy="4929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 eaLnBrk="1" fontAlgn="base" hangingPunct="1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年春夏学期－软件工程实验</a:t>
            </a:r>
            <a:endParaRPr lang="en-US" altLang="zh-CN" sz="1400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黑体" panose="02010609060101010101" pitchFamily="4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  <a:cs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  <a:cs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  <a:cs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  <a:cs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66"/>
          </a:solidFill>
          <a:latin typeface="+mn-lt"/>
          <a:ea typeface="+mn-ea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000066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ctrTitle"/>
          </p:nvPr>
        </p:nvSpPr>
        <p:spPr>
          <a:xfrm>
            <a:off x="0" y="1387475"/>
            <a:ext cx="9144000" cy="1470025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2400"/>
              <a:t>大规模信息系统构建技术导论</a:t>
            </a:r>
            <a:br>
              <a:rPr lang="zh-CN" altLang="en-US"/>
            </a:br>
            <a:r>
              <a:rPr lang="zh-CN" altLang="en-US"/>
              <a:t>项目展示</a:t>
            </a:r>
          </a:p>
        </p:txBody>
      </p:sp>
      <p:sp>
        <p:nvSpPr>
          <p:cNvPr id="4098" name="Rectangle 3"/>
          <p:cNvSpPr>
            <a:spLocks noGrp="1"/>
          </p:cNvSpPr>
          <p:nvPr>
            <p:ph type="subTitle" idx="1"/>
          </p:nvPr>
        </p:nvSpPr>
        <p:spPr>
          <a:xfrm>
            <a:off x="1331913" y="3470275"/>
            <a:ext cx="6119812" cy="2160588"/>
          </a:xfrm>
        </p:spPr>
        <p:txBody>
          <a:bodyPr vert="horz" wrap="square" lIns="91440" tIns="45720" rIns="91440" bIns="45720" anchor="t" anchorCtr="0"/>
          <a:lstStyle/>
          <a:p>
            <a:pPr lvl="1" algn="r" eaLnBrk="1" hangingPunct="1"/>
            <a:r>
              <a:rPr lang="zh-CN" altLang="en-US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组长：杨特</a:t>
            </a:r>
            <a:endParaRPr lang="en-US" altLang="zh-CN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r" eaLnBrk="1" hangingPunct="1"/>
            <a:r>
              <a:rPr lang="zh-CN" altLang="en-US" dirty="0"/>
              <a:t>组员：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李昊</a:t>
            </a:r>
          </a:p>
          <a:p>
            <a:pPr lvl="1" algn="r" eaLnBrk="1" hangingPunct="1"/>
            <a:r>
              <a:rPr lang="en-US" altLang="zh-CN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2022.05.24</a:t>
            </a:r>
          </a:p>
          <a:p>
            <a:pPr lvl="1" eaLnBrk="1" hangingPunct="1"/>
            <a:endParaRPr lang="zh-CN" altLang="en-US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</a:pPr>
            <a:endParaRPr kumimoji="1" lang="en-US" altLang="zh-CN" dirty="0">
              <a:latin typeface="+mn-lt"/>
              <a:ea typeface="+mn-ea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"/>
          <p:cNvSpPr>
            <a:spLocks noGrp="1"/>
          </p:cNvSpPr>
          <p:nvPr>
            <p:ph type="title"/>
          </p:nvPr>
        </p:nvSpPr>
        <p:spPr>
          <a:xfrm>
            <a:off x="642938" y="1916113"/>
            <a:ext cx="7858125" cy="187325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/>
              <a:t>Part 3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详细设计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idx="1"/>
          </p:nvPr>
        </p:nvSpPr>
        <p:spPr>
          <a:xfrm>
            <a:off x="900113" y="188913"/>
            <a:ext cx="3095625" cy="57467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zh-CN"/>
              <a:t>Zookeeper</a:t>
            </a:r>
            <a:r>
              <a:rPr lang="zh-CN" altLang="en-US"/>
              <a:t>节点结构</a:t>
            </a:r>
            <a:endParaRPr lang="en-US" altLang="zh-CN"/>
          </a:p>
        </p:txBody>
      </p:sp>
      <p:sp>
        <p:nvSpPr>
          <p:cNvPr id="22530" name="文本框 5"/>
          <p:cNvSpPr txBox="1"/>
          <p:nvPr/>
        </p:nvSpPr>
        <p:spPr>
          <a:xfrm>
            <a:off x="900113" y="3644900"/>
            <a:ext cx="7345362" cy="2949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Zookeeper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结点分为四个部分：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server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tables, indexes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party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1.Server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部分储存每个服务器的相关信息并负责指令的传递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2.Tables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储存每个表的储存位置，用于查找对应的服务器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3.Indexes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储存每个索引的位置。主要是由于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drop index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命令只指定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index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name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，需要能够查找对应服务器。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4.Party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维护一个服务器在线列表，用于容错容灾。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Char char="•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531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763588"/>
            <a:ext cx="8369300" cy="2767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1"/>
          <p:cNvSpPr>
            <a:spLocks noGrp="1"/>
          </p:cNvSpPr>
          <p:nvPr>
            <p:ph idx="1"/>
          </p:nvPr>
        </p:nvSpPr>
        <p:spPr>
          <a:xfrm>
            <a:off x="900113" y="188913"/>
            <a:ext cx="3095625" cy="57467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zh-CN"/>
              <a:t>MiniSQL</a:t>
            </a:r>
            <a:r>
              <a:rPr lang="zh-CN" altLang="en-US"/>
              <a:t>架构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2457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125538"/>
            <a:ext cx="4579938" cy="4322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1"/>
          <p:cNvSpPr>
            <a:spLocks noGrp="1"/>
          </p:cNvSpPr>
          <p:nvPr>
            <p:ph idx="1"/>
          </p:nvPr>
        </p:nvSpPr>
        <p:spPr>
          <a:xfrm>
            <a:off x="900113" y="188913"/>
            <a:ext cx="3095625" cy="57467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/>
              <a:t>命令处理</a:t>
            </a:r>
            <a:endParaRPr lang="en-US" altLang="zh-CN"/>
          </a:p>
        </p:txBody>
      </p:sp>
      <p:pic>
        <p:nvPicPr>
          <p:cNvPr id="2662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5" y="620713"/>
            <a:ext cx="5292725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文本框 5"/>
          <p:cNvSpPr txBox="1"/>
          <p:nvPr/>
        </p:nvSpPr>
        <p:spPr>
          <a:xfrm>
            <a:off x="900113" y="3644900"/>
            <a:ext cx="7345362" cy="2543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命令处理流程：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AutoNum type="arabicPeriod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Create table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命令。读取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zookeeper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中各个服务器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info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结点下的统计信息，选取存储数据较少的两个服务器，在对应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instruction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结点下生成指令结点。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Minisql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程序处理完后，会将结果写入指令结点下的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result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结点，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并且会在服务器下的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tables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结点和根目录下的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tables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结点创建该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结点，还会在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info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下更新相关统计信息。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1"/>
          <p:cNvSpPr>
            <a:spLocks noGrp="1"/>
          </p:cNvSpPr>
          <p:nvPr>
            <p:ph idx="1"/>
          </p:nvPr>
        </p:nvSpPr>
        <p:spPr>
          <a:xfrm>
            <a:off x="900113" y="188913"/>
            <a:ext cx="3095625" cy="57467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/>
              <a:t>命令处理</a:t>
            </a:r>
            <a:endParaRPr lang="en-US" altLang="zh-CN"/>
          </a:p>
        </p:txBody>
      </p:sp>
      <p:sp>
        <p:nvSpPr>
          <p:cNvPr id="28674" name="文本框 4"/>
          <p:cNvSpPr txBox="1"/>
          <p:nvPr/>
        </p:nvSpPr>
        <p:spPr>
          <a:xfrm>
            <a:off x="898525" y="763588"/>
            <a:ext cx="7345363" cy="1287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drop table / create index / insert / delete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语句。这四类指令会查找储存对应表的服务器，然后将指令同时写入这些服务器的对应结点中。结果返回和信息同步和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create table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类似。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文本框 8"/>
          <p:cNvSpPr txBox="1"/>
          <p:nvPr/>
        </p:nvSpPr>
        <p:spPr>
          <a:xfrm>
            <a:off x="898525" y="2349500"/>
            <a:ext cx="7345363" cy="871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指令会从储存对应表的服务器中随机选取一台写入指令，实现简单的负载平衡。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文本框 9"/>
          <p:cNvSpPr txBox="1"/>
          <p:nvPr/>
        </p:nvSpPr>
        <p:spPr>
          <a:xfrm>
            <a:off x="898525" y="3573463"/>
            <a:ext cx="7345363" cy="8715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4. drop index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语句。由于此指令只提供了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index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name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，需要从根目录下的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indexes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查找对应的服务器。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文本框 9"/>
          <p:cNvSpPr txBox="1"/>
          <p:nvPr/>
        </p:nvSpPr>
        <p:spPr>
          <a:xfrm>
            <a:off x="898525" y="4794250"/>
            <a:ext cx="7345363" cy="454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 exec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file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语句。读取文件中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指令，具体执行和上面同理。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900113" y="188913"/>
            <a:ext cx="3095625" cy="57467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/>
              <a:t>命令处理流程</a:t>
            </a:r>
            <a:endParaRPr lang="en-US" altLang="zh-CN"/>
          </a:p>
        </p:txBody>
      </p:sp>
      <p:pic>
        <p:nvPicPr>
          <p:cNvPr id="3072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88913"/>
            <a:ext cx="4060825" cy="648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1"/>
          <p:cNvSpPr>
            <a:spLocks noGrp="1"/>
          </p:cNvSpPr>
          <p:nvPr>
            <p:ph idx="1"/>
          </p:nvPr>
        </p:nvSpPr>
        <p:spPr>
          <a:xfrm>
            <a:off x="900113" y="188913"/>
            <a:ext cx="2736850" cy="57467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/>
              <a:t>副本管理</a:t>
            </a:r>
            <a:endParaRPr lang="en-US" altLang="zh-CN"/>
          </a:p>
        </p:txBody>
      </p:sp>
      <p:sp>
        <p:nvSpPr>
          <p:cNvPr id="32770" name="文本框 4"/>
          <p:cNvSpPr txBox="1"/>
          <p:nvPr/>
        </p:nvSpPr>
        <p:spPr>
          <a:xfrm>
            <a:off x="827088" y="836613"/>
            <a:ext cx="7345362" cy="41957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创建新表时，选择两台数据较少的服务器作为目标服务器。</a:t>
            </a:r>
          </a:p>
          <a:p>
            <a:pPr eaLnBrk="0" hangingPunct="0">
              <a:lnSpc>
                <a:spcPct val="150000"/>
              </a:lnSpc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外的指令，都会同时写入两台目标服务器，保证副本的同步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如果有一台服务器下线，容错容灾模块会进行处理，对数据表进行复制备份，保证表一定存在两个副本。</a:t>
            </a:r>
          </a:p>
          <a:p>
            <a:pPr eaLnBrk="0" hangingPunct="0">
              <a:lnSpc>
                <a:spcPct val="150000"/>
              </a:lnSpc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Char char="•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1"/>
          <p:cNvSpPr>
            <a:spLocks noGrp="1"/>
          </p:cNvSpPr>
          <p:nvPr>
            <p:ph idx="1"/>
          </p:nvPr>
        </p:nvSpPr>
        <p:spPr>
          <a:xfrm>
            <a:off x="900113" y="188913"/>
            <a:ext cx="2736850" cy="57467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/>
              <a:t>负载均衡</a:t>
            </a:r>
            <a:endParaRPr lang="en-US" altLang="zh-CN"/>
          </a:p>
        </p:txBody>
      </p:sp>
      <p:sp>
        <p:nvSpPr>
          <p:cNvPr id="34818" name="文本框 5"/>
          <p:cNvSpPr txBox="1"/>
          <p:nvPr/>
        </p:nvSpPr>
        <p:spPr>
          <a:xfrm>
            <a:off x="900113" y="1052513"/>
            <a:ext cx="7343775" cy="2392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负载均衡主要跟两个指令相关：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create table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指令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创建新表时，从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zookeeper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节点读取服务器的数据量信息，选择两台数据较少的服务器作为目标服务器。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 Select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指令随机选取目标服务器交互，减少服务器读取压力。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1"/>
          <p:cNvSpPr>
            <a:spLocks noGrp="1"/>
          </p:cNvSpPr>
          <p:nvPr>
            <p:ph idx="1"/>
          </p:nvPr>
        </p:nvSpPr>
        <p:spPr>
          <a:xfrm>
            <a:off x="900113" y="188913"/>
            <a:ext cx="2736850" cy="57467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/>
              <a:t>容错容灾</a:t>
            </a:r>
            <a:endParaRPr lang="en-US" altLang="zh-CN"/>
          </a:p>
        </p:txBody>
      </p:sp>
      <p:sp>
        <p:nvSpPr>
          <p:cNvPr id="36866" name="文本框 5"/>
          <p:cNvSpPr txBox="1"/>
          <p:nvPr/>
        </p:nvSpPr>
        <p:spPr>
          <a:xfrm>
            <a:off x="827088" y="836613"/>
            <a:ext cx="7345362" cy="5024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AutoNum type="arabicPeriod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kazoo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party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模块，在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/party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下维护一个服务器在线列表。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buAutoNum type="arabicPeriod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buAutoNum type="arabicPeriod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服务器启动时，会在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/party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下创建一个子结点。服务器正常终止或者意外结束时，都会删除这个子结点。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buAutoNum type="arabicPeriod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buAutoNum type="arabicPeriod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所有服务器都会监听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/party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下的子结点。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buAutoNum type="arabicPeriod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buAutoNum type="arabicPeriod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当监听到有子结点被删除，剩余服务器会查看是否有储存在本服务器上的表的副本丢失（通过服务器下的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tables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结点和根目录下的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tables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比较得出）。如果有副本丢失，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minisql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程序会选择一个新的服务器，将表通过指令的方式（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指令是生成的，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create table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index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相关指令存储下服务器的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tables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结点下）复制过去。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2"/>
          <p:cNvSpPr>
            <a:spLocks noGrp="1"/>
          </p:cNvSpPr>
          <p:nvPr>
            <p:ph type="title"/>
          </p:nvPr>
        </p:nvSpPr>
        <p:spPr>
          <a:xfrm>
            <a:off x="642938" y="1916113"/>
            <a:ext cx="7858125" cy="187325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/>
              <a:t>Part 4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测试与运行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0682884"/>
              </p:ext>
            </p:extLst>
          </p:nvPr>
        </p:nvGraphicFramePr>
        <p:xfrm>
          <a:off x="1475740" y="1988820"/>
          <a:ext cx="6584315" cy="28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8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成员姓名</a:t>
                      </a:r>
                      <a:endParaRPr lang="en-US" altLang="en-US" sz="2000" b="1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学号</a:t>
                      </a:r>
                      <a:endParaRPr lang="en-US" altLang="en-US" sz="2000" b="1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分工</a:t>
                      </a:r>
                      <a:endParaRPr lang="en-US" altLang="en-US" sz="2000" b="1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杨特</a:t>
                      </a:r>
                      <a:endParaRPr lang="en-US" altLang="en-US" sz="2000" b="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190105709</a:t>
                      </a:r>
                      <a:endParaRPr lang="en-US" altLang="en-US" sz="20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Master, region, Z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ookeeper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结构搭建与集群配置，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interpreter, API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李昊</a:t>
                      </a:r>
                      <a:endParaRPr lang="en-US" altLang="en-US" sz="2000" b="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3180105079</a:t>
                      </a:r>
                      <a:endParaRPr lang="en-US" altLang="en-US" sz="2000" b="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Client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index_manager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buffer_manager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record_manager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2"/>
          <p:cNvSpPr>
            <a:spLocks noGrp="1"/>
          </p:cNvSpPr>
          <p:nvPr>
            <p:ph type="title"/>
          </p:nvPr>
        </p:nvSpPr>
        <p:spPr>
          <a:xfrm>
            <a:off x="642938" y="1916113"/>
            <a:ext cx="7858125" cy="187325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/>
              <a:t>Part 5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问答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2"/>
          <p:cNvSpPr>
            <a:spLocks noGrp="1"/>
          </p:cNvSpPr>
          <p:nvPr>
            <p:ph type="title"/>
          </p:nvPr>
        </p:nvSpPr>
        <p:spPr>
          <a:xfrm>
            <a:off x="642938" y="1916113"/>
            <a:ext cx="7858125" cy="1873250"/>
          </a:xfrm>
        </p:spPr>
        <p:txBody>
          <a:bodyPr vert="horz" wrap="square" lIns="91440" tIns="45720" rIns="91440" bIns="45720" anchor="ctr" anchorCtr="0"/>
          <a:lstStyle/>
          <a:p>
            <a:br>
              <a:rPr lang="en-US" altLang="zh-CN"/>
            </a:b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End</a:t>
            </a:r>
            <a:br>
              <a:rPr lang="en-US" altLang="zh-CN"/>
            </a:b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2"/>
          <p:cNvSpPr>
            <a:spLocks noGrp="1"/>
          </p:cNvSpPr>
          <p:nvPr>
            <p:ph type="title"/>
          </p:nvPr>
        </p:nvSpPr>
        <p:spPr>
          <a:xfrm>
            <a:off x="642938" y="-315912"/>
            <a:ext cx="7858125" cy="187325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/>
              <a:t>Content</a:t>
            </a:r>
            <a:endParaRPr lang="zh-CN" altLang="en-US"/>
          </a:p>
        </p:txBody>
      </p:sp>
      <p:sp>
        <p:nvSpPr>
          <p:cNvPr id="6146" name="标题 2"/>
          <p:cNvSpPr txBox="1"/>
          <p:nvPr/>
        </p:nvSpPr>
        <p:spPr>
          <a:xfrm>
            <a:off x="2700338" y="3573463"/>
            <a:ext cx="7858125" cy="1873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1</a:t>
            </a:r>
            <a:r>
              <a:rPr lang="zh-CN" altLang="en-US" sz="28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：项目概况</a:t>
            </a:r>
            <a:endParaRPr lang="en-US" altLang="zh-CN" sz="28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8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2</a:t>
            </a:r>
            <a:r>
              <a:rPr lang="zh-CN" altLang="en-US" sz="28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：总体设计</a:t>
            </a:r>
            <a:endParaRPr lang="en-US" altLang="zh-CN" sz="28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8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3</a:t>
            </a:r>
            <a:r>
              <a:rPr lang="zh-CN" altLang="en-US" sz="28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：详细设计</a:t>
            </a:r>
            <a:endParaRPr lang="en-US" altLang="zh-CN" sz="28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8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4</a:t>
            </a:r>
            <a:r>
              <a:rPr lang="zh-CN" altLang="en-US" sz="28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：测试与运行</a:t>
            </a:r>
            <a:endParaRPr lang="en-US" altLang="zh-CN" sz="28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8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5</a:t>
            </a:r>
            <a:r>
              <a:rPr lang="zh-CN" altLang="en-US" sz="28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：问答</a:t>
            </a:r>
            <a:endParaRPr lang="en-US" altLang="zh-CN" sz="28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8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/>
            <a:endParaRPr lang="zh-CN" altLang="en-US" sz="28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/>
            <a:endParaRPr lang="zh-CN" altLang="en-US" sz="28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/>
            <a:endParaRPr lang="zh-CN" altLang="en-US" sz="28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/>
            <a:endParaRPr lang="zh-CN" altLang="en-US" sz="28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2"/>
          <p:cNvSpPr>
            <a:spLocks noGrp="1"/>
          </p:cNvSpPr>
          <p:nvPr>
            <p:ph type="title"/>
          </p:nvPr>
        </p:nvSpPr>
        <p:spPr>
          <a:xfrm>
            <a:off x="642938" y="1916113"/>
            <a:ext cx="7858125" cy="187325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/>
              <a:t>Part 1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项目概况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内容占位符 1"/>
          <p:cNvSpPr>
            <a:spLocks noGrp="1"/>
          </p:cNvSpPr>
          <p:nvPr>
            <p:ph idx="1"/>
          </p:nvPr>
        </p:nvSpPr>
        <p:spPr>
          <a:xfrm>
            <a:off x="900113" y="188913"/>
            <a:ext cx="2736850" cy="57467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/>
              <a:t>项目概况</a:t>
            </a:r>
            <a:endParaRPr lang="en-US" altLang="zh-CN"/>
          </a:p>
        </p:txBody>
      </p:sp>
      <p:sp>
        <p:nvSpPr>
          <p:cNvPr id="10242" name="文本框 1"/>
          <p:cNvSpPr txBox="1"/>
          <p:nvPr/>
        </p:nvSpPr>
        <p:spPr>
          <a:xfrm>
            <a:off x="827088" y="981075"/>
            <a:ext cx="7345362" cy="2031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本次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我们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开发的是一个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分布式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MiniSQL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系统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我们选择在单机上模拟集群环境，使用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Python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语言进行开发，并用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Kazoo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库调用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ZookeeperAPI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接口</a:t>
            </a:r>
          </a:p>
          <a:p>
            <a:pPr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下面是我们的系统环境配置：</a:t>
            </a:r>
          </a:p>
        </p:txBody>
      </p:sp>
      <p:graphicFrame>
        <p:nvGraphicFramePr>
          <p:cNvPr id="22531" name="表格 22530"/>
          <p:cNvGraphicFramePr/>
          <p:nvPr>
            <p:custDataLst>
              <p:tags r:id="rId1"/>
            </p:custDataLst>
          </p:nvPr>
        </p:nvGraphicFramePr>
        <p:xfrm>
          <a:off x="852488" y="3284538"/>
          <a:ext cx="6975475" cy="1879600"/>
        </p:xfrm>
        <a:graphic>
          <a:graphicData uri="http://schemas.openxmlformats.org/drawingml/2006/table">
            <a:tbl>
              <a:tblPr/>
              <a:tblGrid>
                <a:gridCol w="318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zh-CN" altLang="zh-CN" b="1">
                          <a:latin typeface="Times New Roman" panose="02020603050405020304" pitchFamily="18" charset="0"/>
                        </a:rPr>
                        <a:t>操作</a:t>
                      </a:r>
                      <a:r>
                        <a:rPr lang="zh-CN" altLang="zh-CN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系统</a:t>
                      </a:r>
                      <a:endParaRPr lang="zh-CN" altLang="zh-CN">
                        <a:latin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windows10</a:t>
                      </a:r>
                      <a:endParaRPr lang="zh-CN" altLang="zh-CN">
                        <a:latin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ClrTx/>
                        <a:buSzTx/>
                        <a:buFontTx/>
                        <a:buNone/>
                      </a:pPr>
                      <a:r>
                        <a:rPr lang="zh-CN" altLang="zh-CN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开发工具</a:t>
                      </a:r>
                    </a:p>
                  </a:txBody>
                  <a:tcPr marL="68581" marR="68581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</a:rPr>
                        <a:t>Pycharm</a:t>
                      </a:r>
                    </a:p>
                  </a:txBody>
                  <a:tcPr marL="68581" marR="68581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zh-CN" altLang="zh-CN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编程语言</a:t>
                      </a:r>
                      <a:endParaRPr lang="zh-CN" altLang="zh-CN">
                        <a:latin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python 3.9</a:t>
                      </a:r>
                      <a:endParaRPr lang="zh-CN" altLang="zh-CN">
                        <a:latin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2"/>
          <p:cNvSpPr>
            <a:spLocks noGrp="1"/>
          </p:cNvSpPr>
          <p:nvPr>
            <p:ph type="title"/>
          </p:nvPr>
        </p:nvSpPr>
        <p:spPr>
          <a:xfrm>
            <a:off x="642938" y="1916113"/>
            <a:ext cx="7858125" cy="187325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/>
              <a:t>Part 2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总体设计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1"/>
          <p:cNvSpPr>
            <a:spLocks noGrp="1"/>
          </p:cNvSpPr>
          <p:nvPr>
            <p:ph idx="1"/>
          </p:nvPr>
        </p:nvSpPr>
        <p:spPr>
          <a:xfrm>
            <a:off x="900113" y="188913"/>
            <a:ext cx="2736850" cy="57467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/>
              <a:t>总体架构设计</a:t>
            </a:r>
            <a:endParaRPr lang="en-US" altLang="zh-CN"/>
          </a:p>
        </p:txBody>
      </p:sp>
      <p:sp>
        <p:nvSpPr>
          <p:cNvPr id="14338" name="文本框 5"/>
          <p:cNvSpPr txBox="1"/>
          <p:nvPr/>
        </p:nvSpPr>
        <p:spPr>
          <a:xfrm>
            <a:off x="827088" y="836613"/>
            <a:ext cx="7345362" cy="590804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系统整体分为几个模块：客户端、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Zookeeper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集群、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MiniSQL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集群、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master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region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客户端功能：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接收用户命令行或者文件输入的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根据副本和负载均衡的相关配置，得出该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语句对应的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MiniSQL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服务器。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将该指令同步到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zookeeper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的对应服务器结点上。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Zookeeper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集群功能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 eaLnBrk="0" hangingPunct="0">
              <a:lnSpc>
                <a:spcPct val="150000"/>
              </a:lnSpc>
              <a:buAutoNum type="arabicPeriod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暂时储存还未返回处理结果的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AutoNum type="arabicPeriod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储存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MiniSQL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服务器的相关统计信息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AutoNum type="arabicPeriod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储存数据库的表位置信息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AutoNum type="arabicPeriod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1"/>
          <p:cNvSpPr>
            <a:spLocks noGrp="1"/>
          </p:cNvSpPr>
          <p:nvPr>
            <p:ph idx="1"/>
          </p:nvPr>
        </p:nvSpPr>
        <p:spPr>
          <a:xfrm>
            <a:off x="900113" y="188913"/>
            <a:ext cx="2736850" cy="57467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/>
              <a:t>总体架构设计</a:t>
            </a:r>
            <a:endParaRPr lang="en-US" altLang="zh-CN"/>
          </a:p>
        </p:txBody>
      </p:sp>
      <p:sp>
        <p:nvSpPr>
          <p:cNvPr id="16386" name="文本框 5"/>
          <p:cNvSpPr txBox="1"/>
          <p:nvPr/>
        </p:nvSpPr>
        <p:spPr>
          <a:xfrm>
            <a:off x="827088" y="836613"/>
            <a:ext cx="7345362" cy="3365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MiniSQL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集群功能：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MiniSQL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的所有功能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监听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Zookeeper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中本服务器的指令结点，读取、处理并返回结果到指令相应的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result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子结点上。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Zookeeper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监听在线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MiniSQL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情况，如果有跟本机相关的副本服务器下线，自动创建新副本。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Char char="•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8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3860800"/>
            <a:ext cx="8785225" cy="1362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1"/>
          <p:cNvSpPr>
            <a:spLocks noGrp="1"/>
          </p:cNvSpPr>
          <p:nvPr>
            <p:ph idx="1"/>
          </p:nvPr>
        </p:nvSpPr>
        <p:spPr>
          <a:xfrm>
            <a:off x="900113" y="188913"/>
            <a:ext cx="2736850" cy="57467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/>
              <a:t>总体架构设计</a:t>
            </a:r>
            <a:endParaRPr lang="en-US" altLang="zh-CN"/>
          </a:p>
        </p:txBody>
      </p:sp>
      <p:sp>
        <p:nvSpPr>
          <p:cNvPr id="16386" name="文本框 5"/>
          <p:cNvSpPr txBox="1"/>
          <p:nvPr/>
        </p:nvSpPr>
        <p:spPr>
          <a:xfrm>
            <a:off x="827088" y="836613"/>
            <a:ext cx="7345362" cy="2584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master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功能：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主从复制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容错容灾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region</a:t>
            </a:r>
            <a:r>
              <a:rPr lang="zh-CN" altLang="en-US">
                <a:sym typeface="+mn-ea"/>
              </a:rPr>
              <a:t>功能：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连接主服务器，执行数据库操作指令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Char char="•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IxYTdjNDc2NzFlZTlhNWQxYTE3NDA4ZWNhYTJmNT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3c1735c-c894-4d96-adaf-1efb4a58c477}"/>
  <p:tag name="TABLE_ENDDRAG_ORIGIN_RECT" val="518*198"/>
  <p:tag name="TABLE_ENDDRAG_RECT" val="87*156*518*1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82a92c-64e3-4fa9-913c-a2f5b5a4313a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944</Words>
  <Application>Microsoft Office PowerPoint</Application>
  <PresentationFormat>全屏显示(4:3)</PresentationFormat>
  <Paragraphs>124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宋体</vt:lpstr>
      <vt:lpstr>Arial</vt:lpstr>
      <vt:lpstr>Times New Roman</vt:lpstr>
      <vt:lpstr>默认设计模板</vt:lpstr>
      <vt:lpstr>1_默认设计模板</vt:lpstr>
      <vt:lpstr>大规模信息系统构建技术导论 项目展示</vt:lpstr>
      <vt:lpstr>PowerPoint 演示文稿</vt:lpstr>
      <vt:lpstr>Content</vt:lpstr>
      <vt:lpstr>Part 1  项目概况</vt:lpstr>
      <vt:lpstr>PowerPoint 演示文稿</vt:lpstr>
      <vt:lpstr>Part 2  总体设计</vt:lpstr>
      <vt:lpstr>PowerPoint 演示文稿</vt:lpstr>
      <vt:lpstr>PowerPoint 演示文稿</vt:lpstr>
      <vt:lpstr>PowerPoint 演示文稿</vt:lpstr>
      <vt:lpstr>Part 3  详细设计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4  测试与运行</vt:lpstr>
      <vt:lpstr>Part 5  问答</vt:lpstr>
      <vt:lpstr> The End 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杨 特</cp:lastModifiedBy>
  <cp:revision>808</cp:revision>
  <dcterms:created xsi:type="dcterms:W3CDTF">2007-07-09T05:40:00Z</dcterms:created>
  <dcterms:modified xsi:type="dcterms:W3CDTF">2022-05-25T03:54:21Z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DCD8CA2AE461457082057910580C4C73</vt:lpwstr>
  </property>
  <property fmtid="{D5CDD505-2E9C-101B-9397-08002B2CF9AE}" pid="3" name="KSOProductBuildVer">
    <vt:lpwstr>2052-11.1.0.11744</vt:lpwstr>
  </property>
</Properties>
</file>