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5" r:id="rId6"/>
    <p:sldId id="285" r:id="rId7"/>
    <p:sldId id="260" r:id="rId8"/>
    <p:sldId id="286" r:id="rId9"/>
    <p:sldId id="262" r:id="rId10"/>
    <p:sldId id="287" r:id="rId11"/>
    <p:sldId id="268" r:id="rId12"/>
    <p:sldId id="258" r:id="rId13"/>
    <p:sldId id="288" r:id="rId14"/>
    <p:sldId id="28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170" autoAdjust="0"/>
  </p:normalViewPr>
  <p:slideViewPr>
    <p:cSldViewPr snapToGrid="0">
      <p:cViewPr>
        <p:scale>
          <a:sx n="60" d="100"/>
          <a:sy n="60" d="100"/>
        </p:scale>
        <p:origin x="11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C5AD8-AE53-4795-AAEC-48920FD2C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F1021-B2C2-41D6-BC88-2E6403831C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F1021-B2C2-41D6-BC88-2E6403831C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Remove Duplicate…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F1021-B2C2-41D6-BC88-2E6403831C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10.11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F1021-B2C2-41D6-BC88-2E6403831C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Full-</a:t>
            </a:r>
            <a:r>
              <a:rPr lang="en-US" altLang="zh-CN" dirty="0" err="1"/>
              <a:t>Stackframework</a:t>
            </a:r>
            <a:r>
              <a:rPr lang="en-US" altLang="zh-CN" dirty="0"/>
              <a:t>  Website Apps   </a:t>
            </a:r>
            <a:endParaRPr lang="en-US" altLang="zh-CN" dirty="0"/>
          </a:p>
          <a:p>
            <a:r>
              <a:rPr lang="en-US" altLang="zh-CN" dirty="0" err="1"/>
              <a:t>Youtube</a:t>
            </a:r>
            <a:r>
              <a:rPr lang="en-US" altLang="zh-CN" dirty="0"/>
              <a:t>, google , Yahoo Maps, Instagram</a:t>
            </a:r>
            <a:r>
              <a:rPr lang="zh-CN" altLang="en-US" dirty="0"/>
              <a:t>、豆瓣、知乎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F1021-B2C2-41D6-BC88-2E6403831C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9820" y="1934845"/>
            <a:ext cx="7367270" cy="17576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Crawling and Analysing Python-questions on Stack-Overflow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14" y="4333461"/>
            <a:ext cx="7580160" cy="125118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B: Gu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Chaowen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Hu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Zijian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Niu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Yunlu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39065" y="2102485"/>
            <a:ext cx="7480300" cy="454533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39445" y="908050"/>
            <a:ext cx="113696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Tx/>
            </a:pPr>
            <a:endParaRPr lang="en-US" altLang="zh-CN" dirty="0" err="1">
              <a:sym typeface="+mn-ea"/>
            </a:endParaRPr>
          </a:p>
          <a:p>
            <a:pPr>
              <a:buClrTx/>
              <a:buSzTx/>
              <a:buFontTx/>
            </a:pPr>
            <a:r>
              <a:rPr lang="en-US" altLang="zh-CN" dirty="0" err="1">
                <a:sym typeface="+mn-ea"/>
              </a:rPr>
              <a:t>U</a:t>
            </a:r>
            <a:r>
              <a:rPr lang="en-US" altLang="zh-CN" dirty="0" err="1">
                <a:sym typeface="+mn-ea"/>
              </a:rPr>
              <a:t>se </a:t>
            </a:r>
            <a:r>
              <a:rPr lang="en-US" altLang="zh-CN" dirty="0" err="1">
                <a:sym typeface="+mn-ea"/>
              </a:rPr>
              <a:t>sns.barplot to show the</a:t>
            </a:r>
            <a:r>
              <a:rPr lang="en-US" altLang="zh-CN" b="1" dirty="0" err="1">
                <a:sym typeface="+mn-ea"/>
              </a:rPr>
              <a:t> </a:t>
            </a:r>
            <a:r>
              <a:rPr lang="en-US" altLang="zh-CN" sz="2400" b="1" dirty="0" err="1">
                <a:sym typeface="+mn-ea"/>
              </a:rPr>
              <a:t>top 10</a:t>
            </a:r>
            <a:r>
              <a:rPr lang="en-US" altLang="zh-CN" sz="2400" dirty="0" err="1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related topic</a:t>
            </a:r>
            <a:r>
              <a:rPr lang="en-US" altLang="zh-CN" dirty="0" err="1">
                <a:sym typeface="+mn-ea"/>
              </a:rPr>
              <a:t> and select the</a:t>
            </a:r>
            <a:r>
              <a:rPr lang="en-US" altLang="zh-CN" b="1" dirty="0" err="1">
                <a:sym typeface="+mn-ea"/>
              </a:rPr>
              <a:t> </a:t>
            </a:r>
            <a:r>
              <a:rPr lang="en-US" altLang="zh-CN" sz="2400" b="1" dirty="0" err="1">
                <a:sym typeface="+mn-ea"/>
              </a:rPr>
              <a:t>top 200</a:t>
            </a:r>
            <a:r>
              <a:rPr lang="en-US" altLang="zh-CN" dirty="0" err="1">
                <a:sym typeface="+mn-ea"/>
              </a:rPr>
              <a:t> related topic and show as wordcloud:</a:t>
            </a:r>
            <a:r>
              <a:rPr lang="en-US" altLang="zh-CN" dirty="0" err="1">
                <a:sym typeface="+mn-ea"/>
              </a:rPr>
              <a:t> as follow:</a:t>
            </a:r>
            <a:endParaRPr lang="en-US" altLang="zh-CN" dirty="0" err="1">
              <a:sym typeface="+mn-ea"/>
            </a:endParaRPr>
          </a:p>
        </p:txBody>
      </p:sp>
      <p:pic>
        <p:nvPicPr>
          <p:cNvPr id="15" name="图片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90005" y="2437130"/>
            <a:ext cx="5680075" cy="38754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639445" y="360045"/>
            <a:ext cx="84766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Ana</a:t>
            </a:r>
            <a:r>
              <a:rPr lang="en-US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lyze 3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r>
              <a:rPr lang="en-US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T</a:t>
            </a:r>
            <a:r>
              <a:rPr lang="en-US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ags and python question, what is the most relative topic with python?</a:t>
            </a:r>
            <a:endParaRPr lang="en-US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endParaRPr lang="en-US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860" y="802640"/>
            <a:ext cx="4830445" cy="250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64885" y="796925"/>
            <a:ext cx="4594225" cy="26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`_T{0ED(7S@7CH}HYC0K`J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3749675"/>
            <a:ext cx="3338195" cy="3105785"/>
          </a:xfrm>
          <a:prstGeom prst="rect">
            <a:avLst/>
          </a:prstGeom>
        </p:spPr>
      </p:pic>
      <p:pic>
        <p:nvPicPr>
          <p:cNvPr id="17" name="图片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1675" y="3714115"/>
            <a:ext cx="5732145" cy="28803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386080" y="157480"/>
            <a:ext cx="84766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Analyze 4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r>
              <a:rPr lang="en-US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Votes and python questions</a:t>
            </a:r>
            <a:endParaRPr lang="en-US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endParaRPr lang="en-US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7500" y="65722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2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top 10 votes questions</a:t>
            </a:r>
            <a:endParaRPr lang="en-US" altLang="en-US" sz="12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39330" y="527050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2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questions is less than 1k votes</a:t>
            </a:r>
            <a:endParaRPr lang="en-US" altLang="en-US" sz="12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2370" y="343852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200" b="1">
                <a:solidFill>
                  <a:srgbClr val="000000"/>
                </a:solidFill>
                <a:latin typeface="Times New Roman" panose="02020603050405020304" charset="0"/>
                <a:ea typeface="等线" panose="02010600030101010101" charset="-122"/>
              </a:rPr>
              <a:t>most common 25 words in questions</a:t>
            </a:r>
            <a:endParaRPr lang="en-US" sz="1200" b="1">
              <a:solidFill>
                <a:srgbClr val="000000"/>
              </a:solidFill>
              <a:latin typeface="Times New Roman" panose="02020603050405020304" charset="0"/>
              <a:ea typeface="等线" panose="02010600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04685" y="343852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200" b="1">
                <a:solidFill>
                  <a:srgbClr val="000000"/>
                </a:solidFill>
                <a:latin typeface="Times New Roman" panose="02020603050405020304" charset="0"/>
                <a:ea typeface="等线" panose="02010600030101010101" charset="-122"/>
              </a:rPr>
              <a:t>most common words in the most votes questions</a:t>
            </a:r>
            <a:endParaRPr lang="en-US" altLang="en-US" sz="1200" b="1">
              <a:solidFill>
                <a:srgbClr val="000000"/>
              </a:solidFill>
              <a:latin typeface="Times New Roman" panose="02020603050405020304" charset="0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86080" y="157480"/>
            <a:ext cx="84766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Analyze 5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r>
              <a:rPr lang="en-US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Do older questions have more votes? And more views? And answers?</a:t>
            </a:r>
            <a:endParaRPr lang="en-US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/>
            <a:endParaRPr lang="en-US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19" name="图片 1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22750" y="626110"/>
            <a:ext cx="3783965" cy="3053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75" y="3368040"/>
            <a:ext cx="4601210" cy="322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03515" y="2393315"/>
            <a:ext cx="4528185" cy="4307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340985" y="626110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2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Days&amp;Views</a:t>
            </a:r>
            <a:endParaRPr lang="en-US" sz="12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0010" y="3368040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2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Days&amp;Votes</a:t>
            </a:r>
            <a:endParaRPr lang="en-US" sz="12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62695" y="247078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2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Days&amp;Answers</a:t>
            </a:r>
            <a:endParaRPr lang="en-US" sz="12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5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360" y="802640"/>
            <a:ext cx="1154430" cy="24117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11655" y="1586865"/>
            <a:ext cx="16211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2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new column 'Day': the largest in data and minus the date</a:t>
            </a:r>
            <a:endParaRPr lang="zh-CN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/>
              <a:t>Thanks for Your Attention</a:t>
            </a:r>
            <a:br>
              <a:rPr lang="en-US" altLang="zh-CN" sz="5400" dirty="0"/>
            </a:br>
            <a:r>
              <a:rPr lang="en-US" altLang="zh-CN" sz="5400" dirty="0"/>
              <a:t>Q &amp; A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br>
              <a:rPr lang="en-US" altLang="zh-CN" dirty="0"/>
            </a:br>
            <a:r>
              <a:rPr lang="en-US" altLang="zh-CN" dirty="0"/>
              <a:t>Collection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795130"/>
            <a:ext cx="7315200" cy="5287618"/>
          </a:xfrm>
        </p:spPr>
        <p:txBody>
          <a:bodyPr/>
          <a:lstStyle/>
          <a:p>
            <a:r>
              <a:rPr lang="en-US" altLang="zh-CN" dirty="0"/>
              <a:t>Data Resource : Stack Overflow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Method : </a:t>
            </a:r>
            <a:r>
              <a:rPr lang="en-US" altLang="zh-CN" dirty="0" err="1"/>
              <a:t>Scr</a:t>
            </a:r>
            <a:r>
              <a:rPr lang="en-US" altLang="zh-CN" dirty="0" err="1"/>
              <a:t>apy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Storage : MongoDB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br>
              <a:rPr lang="en-US" altLang="zh-CN" dirty="0"/>
            </a:br>
            <a:r>
              <a:rPr lang="en-US" altLang="zh-CN" dirty="0"/>
              <a:t>Collection:</a:t>
            </a:r>
            <a:br>
              <a:rPr lang="en-US" altLang="zh-CN" dirty="0"/>
            </a:br>
            <a:r>
              <a:rPr lang="en-US" altLang="zh-CN" dirty="0" err="1"/>
              <a:t>Scrapy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677790" y="202246"/>
            <a:ext cx="5529580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/>
              <a:t>Why Scrapy not API?</a:t>
            </a:r>
            <a:endParaRPr lang="en-US" altLang="zh-CN" b="1" dirty="0"/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will get limiting quantity of datasets  i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f we use API.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2850" y="1019810"/>
            <a:ext cx="7419340" cy="516763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708400" y="6350635"/>
            <a:ext cx="75037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X-path to find the location of any element we want on the webpage.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56955" y="2352675"/>
            <a:ext cx="2517140" cy="40640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br>
              <a:rPr lang="en-US" altLang="zh-CN" dirty="0"/>
            </a:br>
            <a:r>
              <a:rPr lang="en-US" altLang="zh-CN" dirty="0"/>
              <a:t>Collection:</a:t>
            </a:r>
            <a:br>
              <a:rPr lang="en-US" altLang="zh-CN" dirty="0"/>
            </a:br>
            <a:r>
              <a:rPr lang="en-US" altLang="zh-CN" dirty="0"/>
              <a:t>Storage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677790" y="202246"/>
            <a:ext cx="4698365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/>
              <a:t>Why  MongoDB not SQL?</a:t>
            </a:r>
            <a:endParaRPr lang="en-US" altLang="zh-CN" b="1" dirty="0"/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MongoDB is python friendly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（pymongo）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.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56955" y="2352675"/>
            <a:ext cx="2517140" cy="40640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5690" y="1038860"/>
            <a:ext cx="4822825" cy="244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2605" y="1038860"/>
            <a:ext cx="4705350" cy="45967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699510" y="3600450"/>
            <a:ext cx="317309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光小标宋_CNKI" panose="02000500000000000000" charset="-122"/>
                <a:ea typeface="华光小标宋_CNKI" panose="02000500000000000000" charset="-122"/>
              </a:rPr>
              <a:t>447MB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our local MongoDB database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96735" y="576326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光小标宋_CNKI" panose="02000500000000000000" charset="-122"/>
                <a:ea typeface="华光小标宋_CNKI" panose="02000500000000000000" charset="-122"/>
              </a:rPr>
              <a:t>9 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columns &amp;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光小标宋_CNKI" panose="02000500000000000000" charset="-122"/>
                <a:ea typeface="华光小标宋_CNKI" panose="02000500000000000000" charset="-122"/>
              </a:rPr>
              <a:t>M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光小标宋_CNKI" panose="02000500000000000000" charset="-122"/>
                <a:ea typeface="华光小标宋_CNKI" panose="02000500000000000000" charset="-122"/>
              </a:rPr>
              <a:t>illions 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rows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br>
              <a:rPr lang="en-US" altLang="zh-CN" dirty="0"/>
            </a:br>
            <a:r>
              <a:rPr lang="en-US" altLang="zh-CN" dirty="0"/>
              <a:t>Cleaning&amp;</a:t>
            </a:r>
            <a:r>
              <a:rPr lang="en-US" altLang="zh-CN" dirty="0">
                <a:sym typeface="+mn-ea"/>
              </a:rPr>
              <a:t>Processing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241300"/>
            <a:ext cx="3475355" cy="93472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87020" y="1848485"/>
            <a:ext cx="15506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D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ata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 descr="GB9KD_ZE8KGLAGKNYK3SOC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10" y="1176020"/>
            <a:ext cx="10058400" cy="3059430"/>
          </a:xfrm>
          <a:prstGeom prst="rect">
            <a:avLst/>
          </a:prstGeom>
        </p:spPr>
      </p:pic>
      <p:pic>
        <p:nvPicPr>
          <p:cNvPr id="12" name="图片 11" descr="15MME`_88(3RORH22`_U`_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4235450"/>
            <a:ext cx="10058400" cy="25711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7020" y="5160645"/>
            <a:ext cx="15506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Cleaned D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ata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7020" y="241300"/>
            <a:ext cx="15506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Loading 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ata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</a:t>
            </a:r>
            <a:br>
              <a:rPr lang="en-US" altLang="zh-CN" dirty="0"/>
            </a:br>
            <a:r>
              <a:rPr lang="en-US" altLang="zh-CN" dirty="0"/>
              <a:t>Analysis</a:t>
            </a:r>
            <a:br>
              <a:rPr lang="en-US" altLang="zh-CN" dirty="0"/>
            </a:br>
            <a:r>
              <a:rPr lang="en-US" altLang="zh-CN" dirty="0"/>
              <a:t>&amp;</a:t>
            </a:r>
            <a:br>
              <a:rPr lang="en-US" altLang="zh-CN" dirty="0"/>
            </a:br>
            <a:r>
              <a:rPr lang="en-US" altLang="zh-CN" dirty="0"/>
              <a:t>Findings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UHDND~FC5[OM{8L@P_V~21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9765" y="427990"/>
            <a:ext cx="7105650" cy="58388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70510" y="612140"/>
            <a:ext cx="455295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ClrTx/>
              <a:buSzTx/>
              <a:buFontTx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Our datasets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start from 2008-08-02 to 2019-12-1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8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so we consider the 2008 and 2019 data is not complete. We set the date as index and select the only 2009-2018 data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.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10" y="4667250"/>
            <a:ext cx="455231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see that the questions of python raised by years and seems that python is more and more popular.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0510" y="137160"/>
            <a:ext cx="594169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nalyze 1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r>
              <a:rPr lang="en-US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To see the python questions asked by year</a:t>
            </a:r>
            <a:endParaRPr lang="en-US" altLang="en-US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9440" y="1069975"/>
            <a:ext cx="10618470" cy="418973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03250" y="5432425"/>
            <a:ext cx="10962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>
                <a:sym typeface="+mn-ea"/>
              </a:rPr>
              <a:t>I</a:t>
            </a:r>
            <a:r>
              <a:rPr lang="en-US" altLang="zh-CN">
                <a:sym typeface="+mn-ea"/>
              </a:rPr>
              <a:t>n March, July and November there are 3 peaks. We guess there maybe a lot of students users and these 3 month is usually when they do their project or related python homework.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9440" y="6272530"/>
            <a:ext cx="97047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800" b="0"/>
              <a:t>January is the lowest maybe they go back home to celebrate the New Year Festival</a:t>
            </a:r>
            <a:r>
              <a:rPr lang="zh-CN" altLang="en-US" sz="1800" b="0"/>
              <a:t>！！</a:t>
            </a:r>
            <a:endParaRPr lang="zh-CN" altLang="en-US" sz="1800" b="0"/>
          </a:p>
        </p:txBody>
      </p:sp>
      <p:sp>
        <p:nvSpPr>
          <p:cNvPr id="3" name="文本框 2"/>
          <p:cNvSpPr txBox="1"/>
          <p:nvPr/>
        </p:nvSpPr>
        <p:spPr>
          <a:xfrm>
            <a:off x="270510" y="268605"/>
            <a:ext cx="847661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Analyze 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r>
              <a:rPr lang="en-US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To see the python questions asked</a:t>
            </a:r>
            <a:r>
              <a:rPr lang="en-US" altLang="zh-CN">
                <a:sym typeface="+mn-ea"/>
              </a:rPr>
              <a:t>  </a:t>
            </a:r>
            <a:r>
              <a:rPr lang="en-US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per month</a:t>
            </a:r>
            <a:endParaRPr lang="en-US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45965388"/>
  <p:tag name="KSO_WM_UNIT_PLACING_PICTURE_USER_VIEWPORT" val="{&quot;height&quot;:4879,&quot;width&quot;:7668}"/>
</p:tagLst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0</TotalTime>
  <Words>1803</Words>
  <Application>WPS 演示</Application>
  <PresentationFormat>宽屏</PresentationFormat>
  <Paragraphs>80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Wingdings 2</vt:lpstr>
      <vt:lpstr>Corbel</vt:lpstr>
      <vt:lpstr>微软雅黑</vt:lpstr>
      <vt:lpstr>Arial Unicode MS</vt:lpstr>
      <vt:lpstr>幼圆</vt:lpstr>
      <vt:lpstr>等线</vt:lpstr>
      <vt:lpstr>Times New Roman</vt:lpstr>
      <vt:lpstr>华光仿宋一_CNKI</vt:lpstr>
      <vt:lpstr>华光大黑_CNKI</vt:lpstr>
      <vt:lpstr>华光大黑二_CNKI</vt:lpstr>
      <vt:lpstr>华光平黑_CNKI</vt:lpstr>
      <vt:lpstr>华光小标宋_CNKI</vt:lpstr>
      <vt:lpstr>框架</vt:lpstr>
      <vt:lpstr>Python Questions from Stack Overflow</vt:lpstr>
      <vt:lpstr>Data Collection</vt:lpstr>
      <vt:lpstr>Data Collection: Scapy</vt:lpstr>
      <vt:lpstr>Data Collection: Scrapy</vt:lpstr>
      <vt:lpstr>Data Cleaning</vt:lpstr>
      <vt:lpstr>PowerPoint 演示文稿</vt:lpstr>
      <vt:lpstr>Data Analysis &amp; Findings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Your Attention 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18362965592@163.com</dc:creator>
  <cp:lastModifiedBy>withouter</cp:lastModifiedBy>
  <cp:revision>24</cp:revision>
  <dcterms:created xsi:type="dcterms:W3CDTF">2019-12-16T06:08:00Z</dcterms:created>
  <dcterms:modified xsi:type="dcterms:W3CDTF">2019-12-18T15:45:21Z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