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8" r:id="rId12"/>
    <p:sldId id="263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12/8/2015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Groupe_(math%C3%A9matiques)" TargetMode="External"/><Relationship Id="rId2" Type="http://schemas.openxmlformats.org/officeDocument/2006/relationships/hyperlink" Target="https://fr.wikipedia.org/wiki/Al-Khw%C3%A2rizm%C3%A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At the </a:t>
            </a:r>
            <a:r>
              <a:rPr lang="fr-FR" dirty="0" err="1" smtClean="0"/>
              <a:t>beginning</a:t>
            </a:r>
            <a:r>
              <a:rPr lang="fr-FR" dirty="0" smtClean="0"/>
              <a:t> of </a:t>
            </a:r>
            <a:r>
              <a:rPr lang="fr-FR" dirty="0" err="1" smtClean="0"/>
              <a:t>mathematical</a:t>
            </a:r>
            <a:r>
              <a:rPr lang="fr-FR" dirty="0" smtClean="0"/>
              <a:t> </a:t>
            </a:r>
            <a:r>
              <a:rPr lang="fr-FR" dirty="0" err="1" smtClean="0"/>
              <a:t>objects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Jean-Frédéric Durand, M1, université Lille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99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Groups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group has to respect four </a:t>
            </a:r>
            <a:r>
              <a:rPr lang="fr-FR" dirty="0" err="1" smtClean="0"/>
              <a:t>rules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 smtClean="0"/>
              <a:t>Closure</a:t>
            </a:r>
            <a:endParaRPr lang="fr-FR" dirty="0" smtClean="0"/>
          </a:p>
          <a:p>
            <a:pPr lvl="2"/>
            <a:r>
              <a:rPr lang="fr-FR" dirty="0"/>
              <a:t> </a:t>
            </a:r>
            <a:r>
              <a:rPr lang="fr-FR" dirty="0" err="1" smtClean="0"/>
              <a:t>a,b</a:t>
            </a:r>
            <a:r>
              <a:rPr lang="fr-FR" dirty="0" smtClean="0"/>
              <a:t> in G; • in G</a:t>
            </a:r>
          </a:p>
          <a:p>
            <a:pPr lvl="1"/>
            <a:r>
              <a:rPr lang="fr-FR" dirty="0" err="1" smtClean="0"/>
              <a:t>Associativity</a:t>
            </a:r>
            <a:endParaRPr lang="fr-FR" dirty="0" smtClean="0"/>
          </a:p>
          <a:p>
            <a:pPr lvl="2"/>
            <a:r>
              <a:rPr lang="fr-FR" dirty="0"/>
              <a:t> </a:t>
            </a:r>
            <a:r>
              <a:rPr lang="fr-FR" dirty="0" err="1" smtClean="0"/>
              <a:t>a,b,c</a:t>
            </a:r>
            <a:r>
              <a:rPr lang="fr-FR" dirty="0" smtClean="0"/>
              <a:t> in G: (</a:t>
            </a:r>
            <a:r>
              <a:rPr lang="fr-FR" dirty="0" err="1" smtClean="0"/>
              <a:t>a•b</a:t>
            </a:r>
            <a:r>
              <a:rPr lang="fr-FR" dirty="0" smtClean="0"/>
              <a:t>)•c = a•(</a:t>
            </a:r>
            <a:r>
              <a:rPr lang="fr-FR" dirty="0" err="1" smtClean="0"/>
              <a:t>b•c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Identity</a:t>
            </a:r>
            <a:r>
              <a:rPr lang="fr-FR" dirty="0" smtClean="0"/>
              <a:t> </a:t>
            </a:r>
            <a:r>
              <a:rPr lang="fr-FR" dirty="0" err="1" smtClean="0"/>
              <a:t>Element</a:t>
            </a:r>
            <a:r>
              <a:rPr lang="fr-FR" dirty="0" smtClean="0"/>
              <a:t> (e)</a:t>
            </a:r>
          </a:p>
          <a:p>
            <a:pPr lvl="2"/>
            <a:r>
              <a:rPr lang="fr-FR" dirty="0"/>
              <a:t> </a:t>
            </a:r>
            <a:r>
              <a:rPr lang="fr-FR" dirty="0" err="1" smtClean="0"/>
              <a:t>e,a</a:t>
            </a:r>
            <a:r>
              <a:rPr lang="fr-FR" dirty="0" smtClean="0"/>
              <a:t> in G; </a:t>
            </a:r>
            <a:r>
              <a:rPr lang="fr-FR" dirty="0" err="1" smtClean="0"/>
              <a:t>e•a</a:t>
            </a:r>
            <a:r>
              <a:rPr lang="fr-FR" dirty="0" smtClean="0"/>
              <a:t> = </a:t>
            </a:r>
            <a:r>
              <a:rPr lang="fr-FR" dirty="0" err="1" smtClean="0"/>
              <a:t>a•e</a:t>
            </a:r>
            <a:r>
              <a:rPr lang="fr-FR" dirty="0" smtClean="0"/>
              <a:t> = a</a:t>
            </a:r>
          </a:p>
          <a:p>
            <a:pPr lvl="1"/>
            <a:r>
              <a:rPr lang="fr-FR" dirty="0" smtClean="0"/>
              <a:t>Inverse </a:t>
            </a:r>
            <a:r>
              <a:rPr lang="fr-FR" dirty="0" err="1" smtClean="0"/>
              <a:t>Element</a:t>
            </a:r>
            <a:endParaRPr lang="fr-FR" dirty="0"/>
          </a:p>
          <a:p>
            <a:pPr lvl="2"/>
            <a:r>
              <a:rPr lang="fr-FR" dirty="0" smtClean="0"/>
              <a:t> </a:t>
            </a:r>
            <a:r>
              <a:rPr lang="fr-FR" dirty="0" err="1" smtClean="0"/>
              <a:t>e,a,b</a:t>
            </a:r>
            <a:r>
              <a:rPr lang="fr-FR" dirty="0" smtClean="0"/>
              <a:t> in G; </a:t>
            </a:r>
            <a:r>
              <a:rPr lang="fr-FR" dirty="0" err="1" smtClean="0"/>
              <a:t>a•b</a:t>
            </a:r>
            <a:r>
              <a:rPr lang="fr-FR" dirty="0" smtClean="0"/>
              <a:t> = </a:t>
            </a:r>
            <a:r>
              <a:rPr lang="fr-FR" dirty="0" err="1" smtClean="0"/>
              <a:t>b•a</a:t>
            </a:r>
            <a:r>
              <a:rPr lang="fr-FR" dirty="0" smtClean="0"/>
              <a:t> = e</a:t>
            </a:r>
          </a:p>
        </p:txBody>
      </p:sp>
      <p:pic>
        <p:nvPicPr>
          <p:cNvPr id="4" name="Picture 2" descr="http://mfs1.cdnsw.com/fs/Root/4uzz0-Mirror_cube_bot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45"/>
          <a:stretch/>
        </p:blipFill>
        <p:spPr bwMode="auto">
          <a:xfrm>
            <a:off x="8740397" y="2649892"/>
            <a:ext cx="2641601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485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Mathematics</a:t>
            </a:r>
            <a:r>
              <a:rPr lang="fr-FR" dirty="0" smtClean="0"/>
              <a:t> are </a:t>
            </a:r>
            <a:r>
              <a:rPr lang="fr-FR" dirty="0" err="1" smtClean="0"/>
              <a:t>universal</a:t>
            </a:r>
            <a:r>
              <a:rPr lang="fr-FR" dirty="0" smtClean="0"/>
              <a:t> ?</a:t>
            </a:r>
          </a:p>
          <a:p>
            <a:r>
              <a:rPr lang="fr-FR" dirty="0" smtClean="0"/>
              <a:t>« </a:t>
            </a:r>
            <a:r>
              <a:rPr lang="fr-FR" dirty="0" err="1" smtClean="0"/>
              <a:t>Mathematics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an </a:t>
            </a:r>
            <a:r>
              <a:rPr lang="fr-FR" dirty="0" err="1" smtClean="0"/>
              <a:t>obviousness</a:t>
            </a:r>
            <a:r>
              <a:rPr lang="fr-FR" dirty="0" smtClean="0"/>
              <a:t> for </a:t>
            </a:r>
            <a:r>
              <a:rPr lang="fr-FR" dirty="0" err="1" smtClean="0"/>
              <a:t>everyone</a:t>
            </a:r>
            <a:r>
              <a:rPr lang="fr-FR" dirty="0" smtClean="0"/>
              <a:t>, </a:t>
            </a:r>
            <a:r>
              <a:rPr lang="fr-FR" dirty="0" err="1" smtClean="0"/>
              <a:t>because</a:t>
            </a:r>
            <a:r>
              <a:rPr lang="fr-FR" dirty="0" smtClean="0"/>
              <a:t> </a:t>
            </a:r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a </a:t>
            </a:r>
            <a:r>
              <a:rPr lang="fr-FR" dirty="0" err="1" smtClean="0"/>
              <a:t>logical</a:t>
            </a:r>
            <a:r>
              <a:rPr lang="fr-FR" dirty="0" smtClean="0"/>
              <a:t> </a:t>
            </a:r>
            <a:r>
              <a:rPr lang="fr-FR" dirty="0" err="1" smtClean="0"/>
              <a:t>concatenation</a:t>
            </a:r>
            <a:r>
              <a:rPr lang="fr-FR" dirty="0" smtClean="0"/>
              <a:t>,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in </a:t>
            </a:r>
            <a:r>
              <a:rPr lang="fr-FR" dirty="0" err="1" smtClean="0"/>
              <a:t>theroy</a:t>
            </a:r>
            <a:r>
              <a:rPr lang="fr-FR" dirty="0" smtClean="0"/>
              <a:t> a </a:t>
            </a:r>
            <a:r>
              <a:rPr lang="fr-FR" dirty="0" err="1" smtClean="0"/>
              <a:t>formality</a:t>
            </a:r>
            <a:r>
              <a:rPr lang="fr-FR" dirty="0" smtClean="0"/>
              <a:t> of the ‘</a:t>
            </a:r>
            <a:r>
              <a:rPr lang="fr-FR" dirty="0" err="1" smtClean="0"/>
              <a:t>common</a:t>
            </a:r>
            <a:r>
              <a:rPr lang="fr-FR" dirty="0" smtClean="0"/>
              <a:t> </a:t>
            </a:r>
            <a:r>
              <a:rPr lang="fr-FR" dirty="0" err="1" smtClean="0"/>
              <a:t>sense</a:t>
            </a:r>
            <a:r>
              <a:rPr lang="fr-FR" dirty="0" smtClean="0"/>
              <a:t>’ </a:t>
            </a:r>
            <a:r>
              <a:rPr lang="fr-FR" dirty="0" err="1" smtClean="0"/>
              <a:t>shared</a:t>
            </a:r>
            <a:r>
              <a:rPr lang="fr-FR" dirty="0" smtClean="0"/>
              <a:t> by </a:t>
            </a:r>
            <a:r>
              <a:rPr lang="fr-FR" dirty="0" err="1" smtClean="0"/>
              <a:t>everybody</a:t>
            </a:r>
            <a:r>
              <a:rPr lang="fr-FR" dirty="0" smtClean="0"/>
              <a:t> » Poincaré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883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Bibliography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Podcast Science</a:t>
            </a:r>
          </a:p>
          <a:p>
            <a:r>
              <a:rPr lang="fr-FR" dirty="0"/>
              <a:t>R. </a:t>
            </a:r>
            <a:r>
              <a:rPr lang="fr-FR" dirty="0" err="1"/>
              <a:t>Herz</a:t>
            </a:r>
            <a:r>
              <a:rPr lang="fr-FR" dirty="0"/>
              <a:t>-Fischler, A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History</a:t>
            </a:r>
            <a:r>
              <a:rPr lang="fr-FR" dirty="0"/>
              <a:t> of Division in </a:t>
            </a:r>
            <a:r>
              <a:rPr lang="fr-FR" dirty="0" err="1"/>
              <a:t>Extreme</a:t>
            </a:r>
            <a:r>
              <a:rPr lang="fr-FR" dirty="0"/>
              <a:t> and </a:t>
            </a:r>
            <a:r>
              <a:rPr lang="fr-FR" dirty="0" err="1"/>
              <a:t>Mean</a:t>
            </a:r>
            <a:r>
              <a:rPr lang="fr-FR" dirty="0"/>
              <a:t> Ratio, Wilfrid Laurier</a:t>
            </a:r>
            <a:r>
              <a:rPr lang="fr-FR" dirty="0" smtClean="0"/>
              <a:t>.</a:t>
            </a:r>
          </a:p>
          <a:p>
            <a:r>
              <a:rPr lang="fr-FR" dirty="0">
                <a:hlinkClick r:id="rId2"/>
              </a:rPr>
              <a:t>https://</a:t>
            </a:r>
            <a:r>
              <a:rPr lang="fr-FR" dirty="0" smtClean="0">
                <a:hlinkClick r:id="rId2"/>
              </a:rPr>
              <a:t>fr.wikipedia.org/wiki/Al-Khw%C3%A2rizm%C3%AE</a:t>
            </a:r>
            <a:endParaRPr lang="fr-FR" dirty="0" smtClean="0"/>
          </a:p>
          <a:p>
            <a:r>
              <a:rPr lang="fr-FR" dirty="0">
                <a:hlinkClick r:id="rId3"/>
              </a:rPr>
              <a:t>https://fr.wikipedia.org/wiki/Groupe_(math%C3%A9matiques</a:t>
            </a:r>
            <a:r>
              <a:rPr lang="fr-FR" dirty="0" smtClean="0">
                <a:hlinkClick r:id="rId3"/>
              </a:rPr>
              <a:t>)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162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Complex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Tartaglia </a:t>
            </a:r>
            <a:r>
              <a:rPr lang="fr-FR" dirty="0" err="1" smtClean="0"/>
              <a:t>find</a:t>
            </a:r>
            <a:r>
              <a:rPr lang="fr-FR" dirty="0" smtClean="0"/>
              <a:t> a </a:t>
            </a:r>
            <a:r>
              <a:rPr lang="fr-FR" dirty="0" err="1" smtClean="0"/>
              <a:t>way</a:t>
            </a:r>
            <a:r>
              <a:rPr lang="fr-FR" dirty="0" smtClean="0"/>
              <a:t> to </a:t>
            </a:r>
            <a:r>
              <a:rPr lang="fr-FR" dirty="0" err="1" smtClean="0"/>
              <a:t>solve</a:t>
            </a:r>
            <a:r>
              <a:rPr lang="fr-FR" dirty="0" smtClean="0"/>
              <a:t> 3 </a:t>
            </a:r>
            <a:r>
              <a:rPr lang="fr-FR" dirty="0" err="1" smtClean="0"/>
              <a:t>degrees</a:t>
            </a:r>
            <a:r>
              <a:rPr lang="fr-FR" dirty="0" smtClean="0"/>
              <a:t> of </a:t>
            </a:r>
            <a:r>
              <a:rPr lang="fr-FR" dirty="0" err="1" smtClean="0"/>
              <a:t>equations</a:t>
            </a:r>
            <a:endParaRPr lang="fr-FR" dirty="0" smtClean="0"/>
          </a:p>
          <a:p>
            <a:r>
              <a:rPr lang="fr-FR" dirty="0" err="1" smtClean="0"/>
              <a:t>Sometimes</a:t>
            </a:r>
            <a:r>
              <a:rPr lang="fr-FR" dirty="0" smtClean="0"/>
              <a:t> in the middle of the </a:t>
            </a:r>
            <a:r>
              <a:rPr lang="fr-FR" dirty="0" err="1" smtClean="0"/>
              <a:t>calculation</a:t>
            </a:r>
            <a:r>
              <a:rPr lang="fr-FR" dirty="0" smtClean="0"/>
              <a:t>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falls</a:t>
            </a:r>
            <a:r>
              <a:rPr lang="fr-FR" dirty="0" smtClean="0"/>
              <a:t> of a </a:t>
            </a:r>
            <a:r>
              <a:rPr lang="fr-FR" dirty="0" err="1" smtClean="0"/>
              <a:t>monster</a:t>
            </a:r>
            <a:r>
              <a:rPr lang="fr-FR" dirty="0" smtClean="0"/>
              <a:t>.</a:t>
            </a:r>
          </a:p>
          <a:p>
            <a:r>
              <a:rPr lang="fr-FR" dirty="0" smtClean="0"/>
              <a:t>A </a:t>
            </a:r>
            <a:r>
              <a:rPr lang="fr-FR" dirty="0" err="1" smtClean="0"/>
              <a:t>monster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square	</a:t>
            </a:r>
            <a:r>
              <a:rPr lang="fr-FR" dirty="0" err="1" smtClean="0"/>
              <a:t>root</a:t>
            </a:r>
            <a:r>
              <a:rPr lang="fr-FR" dirty="0" smtClean="0"/>
              <a:t> of a </a:t>
            </a:r>
            <a:r>
              <a:rPr lang="fr-FR" dirty="0" err="1" smtClean="0"/>
              <a:t>negative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numbers</a:t>
            </a:r>
            <a:r>
              <a:rPr lang="fr-FR" dirty="0" smtClean="0"/>
              <a:t> are </a:t>
            </a:r>
            <a:r>
              <a:rPr lang="fr-FR" dirty="0" err="1" smtClean="0"/>
              <a:t>called</a:t>
            </a:r>
            <a:r>
              <a:rPr lang="fr-FR" dirty="0" smtClean="0"/>
              <a:t> </a:t>
            </a:r>
            <a:r>
              <a:rPr lang="fr-FR" dirty="0" err="1" smtClean="0"/>
              <a:t>imaginary</a:t>
            </a:r>
            <a:r>
              <a:rPr lang="fr-FR" dirty="0" smtClean="0"/>
              <a:t> </a:t>
            </a:r>
            <a:r>
              <a:rPr lang="fr-FR" dirty="0" err="1" smtClean="0"/>
              <a:t>numbers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98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Complexe </a:t>
            </a:r>
            <a:r>
              <a:rPr lang="fr-FR" dirty="0" err="1" smtClean="0"/>
              <a:t>Number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Later</a:t>
            </a:r>
            <a:r>
              <a:rPr lang="fr-FR" dirty="0" smtClean="0"/>
              <a:t> D’Alembert </a:t>
            </a:r>
            <a:r>
              <a:rPr lang="fr-FR" dirty="0" err="1" smtClean="0"/>
              <a:t>found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these</a:t>
            </a:r>
            <a:r>
              <a:rPr lang="fr-FR" dirty="0" smtClean="0"/>
              <a:t> </a:t>
            </a:r>
            <a:r>
              <a:rPr lang="fr-FR" dirty="0" err="1" smtClean="0"/>
              <a:t>monster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multiple of a </a:t>
            </a:r>
            <a:r>
              <a:rPr lang="fr-FR" dirty="0" err="1" smtClean="0"/>
              <a:t>number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mulitply</a:t>
            </a:r>
            <a:r>
              <a:rPr lang="fr-FR" dirty="0" smtClean="0"/>
              <a:t> -1.</a:t>
            </a:r>
          </a:p>
          <a:p>
            <a:r>
              <a:rPr lang="fr-FR" dirty="0" err="1" smtClean="0"/>
              <a:t>Written</a:t>
            </a:r>
            <a:r>
              <a:rPr lang="fr-FR" dirty="0" smtClean="0"/>
              <a:t> </a:t>
            </a:r>
            <a:r>
              <a:rPr lang="fr-FR" dirty="0" err="1" smtClean="0"/>
              <a:t>a+ib</a:t>
            </a:r>
            <a:endParaRPr lang="fr-FR" dirty="0" smtClean="0"/>
          </a:p>
          <a:p>
            <a:r>
              <a:rPr lang="fr-FR" dirty="0" smtClean="0"/>
              <a:t>Complexe </a:t>
            </a:r>
            <a:r>
              <a:rPr lang="fr-FR" dirty="0" err="1" smtClean="0"/>
              <a:t>is</a:t>
            </a:r>
            <a:r>
              <a:rPr lang="fr-FR" dirty="0" smtClean="0"/>
              <a:t> not the </a:t>
            </a:r>
            <a:r>
              <a:rPr lang="fr-FR" dirty="0" err="1" smtClean="0"/>
              <a:t>meaning</a:t>
            </a:r>
            <a:r>
              <a:rPr lang="fr-FR" dirty="0" smtClean="0"/>
              <a:t> of </a:t>
            </a:r>
            <a:r>
              <a:rPr lang="fr-FR" dirty="0" err="1" smtClean="0"/>
              <a:t>difficulty</a:t>
            </a:r>
            <a:r>
              <a:rPr lang="fr-FR" dirty="0" smtClean="0"/>
              <a:t> </a:t>
            </a:r>
            <a:r>
              <a:rPr lang="fr-FR" dirty="0" err="1" smtClean="0"/>
              <a:t>here</a:t>
            </a:r>
            <a:r>
              <a:rPr lang="fr-FR" dirty="0" smtClean="0"/>
              <a:t>, but the </a:t>
            </a:r>
            <a:r>
              <a:rPr lang="fr-FR" dirty="0" err="1" smtClean="0"/>
              <a:t>fact</a:t>
            </a:r>
            <a:r>
              <a:rPr lang="fr-FR" dirty="0" smtClean="0"/>
              <a:t> of </a:t>
            </a:r>
            <a:r>
              <a:rPr lang="fr-FR" dirty="0" err="1" smtClean="0"/>
              <a:t>their</a:t>
            </a:r>
            <a:r>
              <a:rPr lang="fr-FR" dirty="0" smtClean="0"/>
              <a:t> composition in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member</a:t>
            </a:r>
            <a:r>
              <a:rPr lang="fr-FR" dirty="0" smtClean="0"/>
              <a:t>.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932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 </a:t>
            </a:r>
            <a:r>
              <a:rPr lang="fr-FR" dirty="0" err="1" smtClean="0"/>
              <a:t>you</a:t>
            </a:r>
            <a:r>
              <a:rPr lang="fr-FR" dirty="0" smtClean="0"/>
              <a:t> have a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27 ? (</a:t>
            </a:r>
            <a:r>
              <a:rPr lang="fr-FR" dirty="0" err="1" smtClean="0"/>
              <a:t>three</a:t>
            </a:r>
            <a:r>
              <a:rPr lang="fr-FR" dirty="0" smtClean="0"/>
              <a:t> times </a:t>
            </a:r>
            <a:r>
              <a:rPr lang="fr-FR" dirty="0" err="1" smtClean="0"/>
              <a:t>three</a:t>
            </a:r>
            <a:r>
              <a:rPr lang="fr-FR" dirty="0" smtClean="0"/>
              <a:t>)</a:t>
            </a:r>
          </a:p>
          <a:p>
            <a:r>
              <a:rPr lang="fr-FR" dirty="0" smtClean="0"/>
              <a:t>No ? </a:t>
            </a:r>
            <a:r>
              <a:rPr lang="fr-FR" dirty="0" err="1" smtClean="0"/>
              <a:t>Well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/>
              <a:t> </a:t>
            </a:r>
            <a:r>
              <a:rPr lang="fr-FR" dirty="0" smtClean="0"/>
              <a:t>are able to </a:t>
            </a:r>
            <a:r>
              <a:rPr lang="fr-FR" dirty="0" err="1" smtClean="0"/>
              <a:t>conceptualize</a:t>
            </a:r>
            <a:r>
              <a:rPr lang="fr-FR" dirty="0"/>
              <a:t> </a:t>
            </a:r>
            <a:r>
              <a:rPr lang="fr-FR" dirty="0" smtClean="0"/>
              <a:t>(abstraction).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7688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Birth</a:t>
            </a:r>
            <a:r>
              <a:rPr lang="fr-FR" dirty="0" smtClean="0"/>
              <a:t> of </a:t>
            </a:r>
            <a:r>
              <a:rPr lang="fr-FR" dirty="0" err="1" smtClean="0"/>
              <a:t>equations</a:t>
            </a:r>
            <a:endParaRPr lang="fr-FR" dirty="0" smtClean="0"/>
          </a:p>
          <a:p>
            <a:r>
              <a:rPr lang="fr-FR" dirty="0" err="1" smtClean="0"/>
              <a:t>Formalization</a:t>
            </a:r>
            <a:endParaRPr lang="fr-FR" dirty="0" smtClean="0"/>
          </a:p>
          <a:p>
            <a:r>
              <a:rPr lang="fr-FR" dirty="0" smtClean="0"/>
              <a:t>Groups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670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birth</a:t>
            </a:r>
            <a:r>
              <a:rPr lang="fr-FR" dirty="0" smtClean="0"/>
              <a:t> of Equations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This </a:t>
            </a:r>
            <a:r>
              <a:rPr lang="fr-FR" dirty="0" err="1" smtClean="0"/>
              <a:t>object</a:t>
            </a:r>
            <a:r>
              <a:rPr lang="fr-FR" dirty="0" smtClean="0"/>
              <a:t> </a:t>
            </a:r>
            <a:r>
              <a:rPr lang="fr-FR" dirty="0" err="1" smtClean="0"/>
              <a:t>called</a:t>
            </a:r>
            <a:r>
              <a:rPr lang="fr-FR" dirty="0" smtClean="0"/>
              <a:t> : </a:t>
            </a:r>
            <a:r>
              <a:rPr lang="fr-FR" dirty="0" err="1" smtClean="0"/>
              <a:t>unknown</a:t>
            </a:r>
            <a:r>
              <a:rPr lang="fr-FR" dirty="0" smtClean="0"/>
              <a:t> in </a:t>
            </a:r>
            <a:r>
              <a:rPr lang="fr-FR" dirty="0" err="1" smtClean="0"/>
              <a:t>mathematics</a:t>
            </a:r>
            <a:r>
              <a:rPr lang="fr-FR" dirty="0" smtClean="0"/>
              <a:t> has </a:t>
            </a:r>
            <a:r>
              <a:rPr lang="fr-FR" dirty="0" err="1" smtClean="0"/>
              <a:t>appeared</a:t>
            </a:r>
            <a:r>
              <a:rPr lang="fr-FR" dirty="0" smtClean="0"/>
              <a:t> for the time in the </a:t>
            </a:r>
            <a:r>
              <a:rPr lang="fr-FR" dirty="0" err="1" smtClean="0"/>
              <a:t>Antiquity</a:t>
            </a:r>
            <a:r>
              <a:rPr lang="fr-FR" dirty="0" smtClean="0"/>
              <a:t>.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problem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dirty="0" smtClean="0"/>
              <a:t> : « Division in </a:t>
            </a:r>
            <a:r>
              <a:rPr lang="fr-FR" dirty="0" err="1" smtClean="0"/>
              <a:t>Extrem</a:t>
            </a:r>
            <a:r>
              <a:rPr lang="fr-FR" dirty="0" smtClean="0"/>
              <a:t> and </a:t>
            </a:r>
            <a:r>
              <a:rPr lang="fr-FR" dirty="0" err="1" smtClean="0"/>
              <a:t>Mean</a:t>
            </a:r>
            <a:r>
              <a:rPr lang="fr-FR" dirty="0" smtClean="0"/>
              <a:t> Ratio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77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birth</a:t>
            </a:r>
            <a:r>
              <a:rPr lang="fr-FR" dirty="0" smtClean="0"/>
              <a:t> of Equations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10000" y="2416628"/>
            <a:ext cx="35750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The Goal </a:t>
            </a:r>
            <a:r>
              <a:rPr lang="fr-FR" sz="2400" dirty="0" err="1" smtClean="0"/>
              <a:t>is</a:t>
            </a:r>
            <a:r>
              <a:rPr lang="fr-FR" sz="2400" dirty="0" smtClean="0"/>
              <a:t> to </a:t>
            </a:r>
            <a:r>
              <a:rPr lang="fr-FR" sz="2400" dirty="0" err="1" smtClean="0"/>
              <a:t>divide</a:t>
            </a:r>
            <a:r>
              <a:rPr lang="fr-FR" sz="2400" dirty="0" smtClean="0"/>
              <a:t> a segment in </a:t>
            </a:r>
            <a:r>
              <a:rPr lang="fr-FR" sz="2400" dirty="0" err="1" smtClean="0"/>
              <a:t>two</a:t>
            </a:r>
            <a:r>
              <a:rPr lang="fr-FR" sz="2400" dirty="0" smtClean="0"/>
              <a:t>.</a:t>
            </a:r>
          </a:p>
          <a:p>
            <a:pPr algn="just"/>
            <a:endParaRPr lang="fr-FR" sz="2400" dirty="0" smtClean="0"/>
          </a:p>
          <a:p>
            <a:pPr algn="just"/>
            <a:r>
              <a:rPr lang="fr-FR" sz="2400" dirty="0" smtClean="0"/>
              <a:t>The </a:t>
            </a:r>
            <a:r>
              <a:rPr lang="fr-FR" sz="2400" dirty="0" err="1" smtClean="0"/>
              <a:t>little</a:t>
            </a:r>
            <a:r>
              <a:rPr lang="fr-FR" sz="2400" dirty="0" smtClean="0"/>
              <a:t> section </a:t>
            </a:r>
            <a:r>
              <a:rPr lang="fr-FR" sz="2400" dirty="0" err="1" smtClean="0"/>
              <a:t>divide</a:t>
            </a:r>
            <a:r>
              <a:rPr lang="fr-FR" sz="2400" dirty="0" smtClean="0"/>
              <a:t> by the </a:t>
            </a:r>
            <a:r>
              <a:rPr lang="fr-FR" sz="2400" dirty="0" err="1" smtClean="0"/>
              <a:t>tall</a:t>
            </a:r>
            <a:r>
              <a:rPr lang="fr-FR" sz="2400" dirty="0" smtClean="0"/>
              <a:t> section  </a:t>
            </a:r>
            <a:r>
              <a:rPr lang="fr-FR" sz="2400" dirty="0" err="1" smtClean="0"/>
              <a:t>equals</a:t>
            </a:r>
            <a:r>
              <a:rPr lang="fr-FR" sz="2400" dirty="0" smtClean="0"/>
              <a:t> the </a:t>
            </a:r>
            <a:r>
              <a:rPr lang="fr-FR" sz="2400" dirty="0" err="1" smtClean="0"/>
              <a:t>tall</a:t>
            </a:r>
            <a:r>
              <a:rPr lang="fr-FR" sz="2400" dirty="0" smtClean="0"/>
              <a:t> section </a:t>
            </a:r>
            <a:r>
              <a:rPr lang="fr-FR" sz="2400" dirty="0" err="1" smtClean="0"/>
              <a:t>divide</a:t>
            </a:r>
            <a:r>
              <a:rPr lang="fr-FR" sz="2400" dirty="0" smtClean="0"/>
              <a:t> by the </a:t>
            </a:r>
            <a:r>
              <a:rPr lang="fr-FR" sz="2400" dirty="0" err="1" smtClean="0"/>
              <a:t>entiere</a:t>
            </a:r>
            <a:r>
              <a:rPr lang="fr-FR" sz="2400" dirty="0" smtClean="0"/>
              <a:t> segment.</a:t>
            </a:r>
            <a:endParaRPr lang="fr-F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7008000" y="4950751"/>
                <a:ext cx="5184000" cy="1025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fr-FR" sz="3200" b="0" dirty="0" smtClean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000" y="4950751"/>
                <a:ext cx="5184000" cy="10257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/>
          <p:cNvCxnSpPr/>
          <p:nvPr/>
        </p:nvCxnSpPr>
        <p:spPr>
          <a:xfrm flipH="1">
            <a:off x="7726363" y="2829493"/>
            <a:ext cx="3413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7726363" y="2664278"/>
            <a:ext cx="0" cy="333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1149350" y="2664278"/>
            <a:ext cx="0" cy="333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9924980" y="2664278"/>
            <a:ext cx="0" cy="333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8668509" y="2416628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0377964" y="2416628"/>
            <a:ext cx="31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8615918" y="3487296"/>
            <a:ext cx="1665764" cy="36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A+B</a:t>
            </a:r>
            <a:endParaRPr lang="fr-FR" dirty="0"/>
          </a:p>
        </p:txBody>
      </p:sp>
      <p:sp>
        <p:nvSpPr>
          <p:cNvPr id="26" name="Forme libre 25"/>
          <p:cNvSpPr/>
          <p:nvPr/>
        </p:nvSpPr>
        <p:spPr>
          <a:xfrm>
            <a:off x="7734300" y="3156403"/>
            <a:ext cx="3403600" cy="292100"/>
          </a:xfrm>
          <a:custGeom>
            <a:avLst/>
            <a:gdLst>
              <a:gd name="connsiteX0" fmla="*/ 3403600 w 3403600"/>
              <a:gd name="connsiteY0" fmla="*/ 0 h 292100"/>
              <a:gd name="connsiteX1" fmla="*/ 1765300 w 3403600"/>
              <a:gd name="connsiteY1" fmla="*/ 292100 h 292100"/>
              <a:gd name="connsiteX2" fmla="*/ 0 w 3403600"/>
              <a:gd name="connsiteY2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3600" h="292100">
                <a:moveTo>
                  <a:pt x="3403600" y="0"/>
                </a:moveTo>
                <a:cubicBezTo>
                  <a:pt x="2868083" y="146050"/>
                  <a:pt x="2332567" y="292100"/>
                  <a:pt x="1765300" y="292100"/>
                </a:cubicBezTo>
                <a:cubicBezTo>
                  <a:pt x="1198033" y="292100"/>
                  <a:pt x="599016" y="146050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0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birth</a:t>
            </a:r>
            <a:r>
              <a:rPr lang="fr-FR" dirty="0" smtClean="0"/>
              <a:t> of Equations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565613"/>
          </a:xfrm>
        </p:spPr>
        <p:txBody>
          <a:bodyPr/>
          <a:lstStyle/>
          <a:p>
            <a:r>
              <a:rPr lang="fr-FR" dirty="0" err="1" smtClean="0"/>
              <a:t>Others</a:t>
            </a:r>
            <a:r>
              <a:rPr lang="fr-FR" dirty="0" smtClean="0"/>
              <a:t> </a:t>
            </a:r>
            <a:r>
              <a:rPr lang="fr-FR" dirty="0" err="1" smtClean="0"/>
              <a:t>problems</a:t>
            </a:r>
            <a:r>
              <a:rPr lang="fr-FR" dirty="0" smtClean="0"/>
              <a:t> </a:t>
            </a:r>
            <a:r>
              <a:rPr lang="fr-FR" dirty="0" err="1" smtClean="0"/>
              <a:t>talking</a:t>
            </a:r>
            <a:r>
              <a:rPr lang="fr-FR" dirty="0" smtClean="0"/>
              <a:t> about area.</a:t>
            </a:r>
          </a:p>
          <a:p>
            <a:r>
              <a:rPr lang="fr-FR" dirty="0" err="1" smtClean="0"/>
              <a:t>Egyptian</a:t>
            </a:r>
            <a:r>
              <a:rPr lang="fr-FR" dirty="0" smtClean="0"/>
              <a:t> : A </a:t>
            </a:r>
            <a:r>
              <a:rPr lang="fr-FR" dirty="0" err="1" smtClean="0"/>
              <a:t>number</a:t>
            </a:r>
            <a:r>
              <a:rPr lang="fr-FR" dirty="0" smtClean="0"/>
              <a:t> and </a:t>
            </a:r>
            <a:r>
              <a:rPr lang="fr-FR" dirty="0" err="1" smtClean="0"/>
              <a:t>its</a:t>
            </a:r>
            <a:r>
              <a:rPr lang="fr-FR" dirty="0" smtClean="0"/>
              <a:t> </a:t>
            </a:r>
            <a:r>
              <a:rPr lang="fr-FR" dirty="0" err="1" smtClean="0"/>
              <a:t>sevenths</a:t>
            </a:r>
            <a:r>
              <a:rPr lang="fr-FR" dirty="0" smtClean="0"/>
              <a:t> </a:t>
            </a:r>
            <a:r>
              <a:rPr lang="fr-FR" dirty="0" err="1" smtClean="0"/>
              <a:t>equals</a:t>
            </a:r>
            <a:r>
              <a:rPr lang="fr-FR" dirty="0" smtClean="0"/>
              <a:t> </a:t>
            </a:r>
            <a:r>
              <a:rPr lang="fr-FR" dirty="0" err="1" smtClean="0"/>
              <a:t>nineteen</a:t>
            </a:r>
            <a:r>
              <a:rPr lang="fr-FR" dirty="0" smtClean="0"/>
              <a:t>.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/>
              <a:t> </a:t>
            </a:r>
            <a:r>
              <a:rPr lang="fr-FR" dirty="0" smtClean="0"/>
              <a:t>?</a:t>
            </a:r>
          </a:p>
          <a:p>
            <a:r>
              <a:rPr lang="fr-FR" dirty="0" smtClean="0"/>
              <a:t>Greek : Thales, Euclide, Pythagore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10000" y="5676900"/>
            <a:ext cx="1057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Solving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r>
              <a:rPr lang="fr-FR" dirty="0" smtClean="0"/>
              <a:t> are </a:t>
            </a:r>
            <a:r>
              <a:rPr lang="fr-FR" dirty="0" err="1" smtClean="0"/>
              <a:t>geometrical</a:t>
            </a:r>
            <a:r>
              <a:rPr lang="fr-FR" dirty="0" smtClean="0"/>
              <a:t> or </a:t>
            </a:r>
            <a:r>
              <a:rPr lang="fr-FR" dirty="0" err="1" smtClean="0"/>
              <a:t>numerical</a:t>
            </a:r>
            <a:r>
              <a:rPr lang="fr-FR" dirty="0" smtClean="0"/>
              <a:t> and </a:t>
            </a:r>
            <a:r>
              <a:rPr lang="fr-FR" dirty="0" err="1" smtClean="0"/>
              <a:t>always</a:t>
            </a:r>
            <a:r>
              <a:rPr lang="fr-FR" dirty="0" smtClean="0"/>
              <a:t> about </a:t>
            </a:r>
            <a:r>
              <a:rPr lang="fr-FR" dirty="0" err="1" smtClean="0"/>
              <a:t>lenght</a:t>
            </a:r>
            <a:r>
              <a:rPr lang="fr-FR" dirty="0" smtClean="0"/>
              <a:t>, area or volume.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94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Formalization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 the </a:t>
            </a:r>
            <a:r>
              <a:rPr lang="fr-FR" dirty="0" err="1" smtClean="0"/>
              <a:t>ninth</a:t>
            </a:r>
            <a:r>
              <a:rPr lang="fr-FR" dirty="0" smtClean="0"/>
              <a:t> </a:t>
            </a:r>
            <a:r>
              <a:rPr lang="fr-FR" dirty="0" err="1" smtClean="0"/>
              <a:t>century</a:t>
            </a:r>
            <a:r>
              <a:rPr lang="fr-FR" dirty="0" smtClean="0"/>
              <a:t>, Al </a:t>
            </a:r>
            <a:r>
              <a:rPr lang="fr-FR" dirty="0" err="1" smtClean="0"/>
              <a:t>Khwarizmy</a:t>
            </a:r>
            <a:r>
              <a:rPr lang="fr-FR" dirty="0" smtClean="0"/>
              <a:t> </a:t>
            </a:r>
            <a:r>
              <a:rPr lang="fr-FR" dirty="0" err="1" smtClean="0"/>
              <a:t>invent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 smtClean="0"/>
              <a:t>Unknown</a:t>
            </a:r>
            <a:endParaRPr lang="fr-FR" dirty="0" smtClean="0"/>
          </a:p>
          <a:p>
            <a:pPr lvl="1"/>
            <a:r>
              <a:rPr lang="fr-FR" dirty="0" smtClean="0"/>
              <a:t>Equation</a:t>
            </a:r>
          </a:p>
          <a:p>
            <a:r>
              <a:rPr lang="fr-FR" dirty="0" smtClean="0"/>
              <a:t>He </a:t>
            </a:r>
            <a:r>
              <a:rPr lang="fr-FR" dirty="0" err="1" smtClean="0"/>
              <a:t>still</a:t>
            </a:r>
            <a:r>
              <a:rPr lang="fr-FR" dirty="0" smtClean="0"/>
              <a:t> uses sentences but gave up the </a:t>
            </a:r>
            <a:r>
              <a:rPr lang="fr-FR" dirty="0" err="1" smtClean="0"/>
              <a:t>thing</a:t>
            </a:r>
            <a:r>
              <a:rPr lang="fr-FR" dirty="0" smtClean="0"/>
              <a:t> </a:t>
            </a:r>
            <a:r>
              <a:rPr lang="fr-FR" dirty="0" err="1" smtClean="0"/>
              <a:t>behind</a:t>
            </a:r>
            <a:r>
              <a:rPr lang="fr-FR" dirty="0" smtClean="0"/>
              <a:t> the </a:t>
            </a:r>
            <a:r>
              <a:rPr lang="fr-FR" dirty="0" err="1" smtClean="0"/>
              <a:t>number</a:t>
            </a:r>
            <a:r>
              <a:rPr lang="fr-FR" dirty="0" smtClean="0"/>
              <a:t> (</a:t>
            </a:r>
            <a:r>
              <a:rPr lang="fr-FR" dirty="0" err="1" smtClean="0"/>
              <a:t>length</a:t>
            </a:r>
            <a:r>
              <a:rPr lang="fr-FR" dirty="0" smtClean="0"/>
              <a:t>, area, volumes…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r>
              <a:rPr lang="fr-FR" dirty="0" err="1"/>
              <a:t>Now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study</a:t>
            </a:r>
            <a:r>
              <a:rPr lang="fr-FR" dirty="0"/>
              <a:t> </a:t>
            </a:r>
            <a:r>
              <a:rPr lang="fr-FR" dirty="0" err="1"/>
              <a:t>equations</a:t>
            </a:r>
            <a:r>
              <a:rPr lang="fr-FR" dirty="0"/>
              <a:t> for </a:t>
            </a:r>
            <a:r>
              <a:rPr lang="fr-FR" dirty="0" err="1"/>
              <a:t>themselves</a:t>
            </a:r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50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Formalization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nineteenth</a:t>
            </a:r>
            <a:r>
              <a:rPr lang="fr-FR" dirty="0" smtClean="0"/>
              <a:t> </a:t>
            </a:r>
            <a:r>
              <a:rPr lang="fr-FR" dirty="0" err="1" smtClean="0"/>
              <a:t>century</a:t>
            </a:r>
            <a:r>
              <a:rPr lang="fr-FR" dirty="0" smtClean="0"/>
              <a:t> : Galois </a:t>
            </a:r>
            <a:r>
              <a:rPr lang="fr-FR" dirty="0" err="1" smtClean="0"/>
              <a:t>created</a:t>
            </a:r>
            <a:r>
              <a:rPr lang="fr-FR" dirty="0" smtClean="0"/>
              <a:t> the concept of « group  »</a:t>
            </a:r>
          </a:p>
          <a:p>
            <a:pPr lvl="1"/>
            <a:r>
              <a:rPr lang="fr-FR" dirty="0" smtClean="0"/>
              <a:t>For </a:t>
            </a:r>
            <a:r>
              <a:rPr lang="fr-FR" dirty="0" err="1" smtClean="0"/>
              <a:t>solving</a:t>
            </a:r>
            <a:r>
              <a:rPr lang="fr-FR" dirty="0" smtClean="0"/>
              <a:t> </a:t>
            </a:r>
            <a:r>
              <a:rPr lang="fr-FR" dirty="0" err="1" smtClean="0"/>
              <a:t>equations</a:t>
            </a:r>
            <a:r>
              <a:rPr lang="fr-FR" dirty="0" smtClean="0"/>
              <a:t> of </a:t>
            </a:r>
            <a:r>
              <a:rPr lang="fr-FR" dirty="0" err="1" smtClean="0"/>
              <a:t>higher</a:t>
            </a:r>
            <a:r>
              <a:rPr lang="fr-FR" dirty="0" smtClean="0"/>
              <a:t> </a:t>
            </a:r>
            <a:r>
              <a:rPr lang="fr-FR" dirty="0" err="1" smtClean="0"/>
              <a:t>degree</a:t>
            </a:r>
            <a:endParaRPr lang="fr-FR" dirty="0" smtClean="0"/>
          </a:p>
          <a:p>
            <a:pPr lvl="1"/>
            <a:r>
              <a:rPr lang="fr-FR" dirty="0" smtClean="0"/>
              <a:t>Open the </a:t>
            </a:r>
            <a:r>
              <a:rPr lang="fr-FR" dirty="0" err="1" smtClean="0"/>
              <a:t>way</a:t>
            </a:r>
            <a:r>
              <a:rPr lang="fr-FR" dirty="0" smtClean="0"/>
              <a:t> to a lot of </a:t>
            </a:r>
            <a:r>
              <a:rPr lang="fr-FR" dirty="0" err="1" smtClean="0"/>
              <a:t>derived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: </a:t>
            </a:r>
            <a:r>
              <a:rPr lang="fr-FR" dirty="0" err="1" smtClean="0"/>
              <a:t>circle</a:t>
            </a:r>
            <a:r>
              <a:rPr lang="fr-FR" dirty="0" smtClean="0"/>
              <a:t>, division 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058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Groups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group </a:t>
            </a:r>
            <a:r>
              <a:rPr lang="fr-FR" dirty="0" err="1" smtClean="0"/>
              <a:t>is</a:t>
            </a:r>
            <a:r>
              <a:rPr lang="fr-FR" dirty="0" smtClean="0"/>
              <a:t> a couple (G,S)</a:t>
            </a:r>
          </a:p>
          <a:p>
            <a:pPr lvl="1"/>
            <a:r>
              <a:rPr lang="fr-FR" dirty="0" smtClean="0"/>
              <a:t>G a set : [</a:t>
            </a:r>
            <a:r>
              <a:rPr lang="fr-FR" dirty="0" err="1" smtClean="0"/>
              <a:t>a,b</a:t>
            </a:r>
            <a:r>
              <a:rPr lang="fr-FR" dirty="0" smtClean="0"/>
              <a:t>] </a:t>
            </a:r>
          </a:p>
          <a:p>
            <a:pPr lvl="2"/>
            <a:r>
              <a:rPr lang="fr-FR" dirty="0" smtClean="0"/>
              <a:t>(number,variable,..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S an </a:t>
            </a:r>
            <a:r>
              <a:rPr lang="fr-FR" dirty="0" err="1" smtClean="0"/>
              <a:t>operation</a:t>
            </a:r>
            <a:r>
              <a:rPr lang="fr-FR" dirty="0" smtClean="0"/>
              <a:t> : • </a:t>
            </a:r>
          </a:p>
          <a:p>
            <a:pPr lvl="2"/>
            <a:r>
              <a:rPr lang="fr-FR" dirty="0" smtClean="0"/>
              <a:t>(+,-,*,/,..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5" name="Picture 2" descr="http://mfs1.cdnsw.com/fs/Root/4uzz0-Mirror_cube_both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1"/>
          <a:stretch/>
        </p:blipFill>
        <p:spPr bwMode="auto">
          <a:xfrm>
            <a:off x="8606612" y="2649892"/>
            <a:ext cx="2775386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026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475</TotalTime>
  <Words>402</Words>
  <Application>Microsoft Office PowerPoint</Application>
  <PresentationFormat>Grand écran</PresentationFormat>
  <Paragraphs>69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Century Gothic</vt:lpstr>
      <vt:lpstr>Wingdings 2</vt:lpstr>
      <vt:lpstr>Concis</vt:lpstr>
      <vt:lpstr>At the beginning of mathematical objects</vt:lpstr>
      <vt:lpstr>Introduction </vt:lpstr>
      <vt:lpstr>Plan</vt:lpstr>
      <vt:lpstr>The birth of Equations</vt:lpstr>
      <vt:lpstr>The birth of Equations</vt:lpstr>
      <vt:lpstr>The birth of Equations</vt:lpstr>
      <vt:lpstr>Formalization</vt:lpstr>
      <vt:lpstr>Formalization</vt:lpstr>
      <vt:lpstr>Groups</vt:lpstr>
      <vt:lpstr>Groups</vt:lpstr>
      <vt:lpstr>Conclusion</vt:lpstr>
      <vt:lpstr>Bibliography</vt:lpstr>
      <vt:lpstr>Complex Number</vt:lpstr>
      <vt:lpstr>Complexe Number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the beginning of mathematical objects</dc:title>
  <dc:creator>JF</dc:creator>
  <cp:lastModifiedBy>JF</cp:lastModifiedBy>
  <cp:revision>21</cp:revision>
  <dcterms:created xsi:type="dcterms:W3CDTF">2015-12-08T15:44:43Z</dcterms:created>
  <dcterms:modified xsi:type="dcterms:W3CDTF">2015-12-08T23:40:38Z</dcterms:modified>
</cp:coreProperties>
</file>