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5" r:id="rId20"/>
    <p:sldId id="276" r:id="rId21"/>
    <p:sldId id="272" r:id="rId22"/>
    <p:sldId id="278" r:id="rId23"/>
    <p:sldId id="277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F8D2-4D5F-4E4E-90A2-506DFEBB338B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ADF7D-27EF-4FD5-936E-B3996E68E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5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1ADA88-0FFD-4AA1-BDCE-798AD4507A9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DE2F-503A-4F10-A4C9-9C020CC1C601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A317-74E0-4B59-B579-3A14C50A5964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5C1E-403A-4643-BD13-D7F6FB25B36D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C6DA-5376-4A85-80C4-8D246BDD0899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C193-823D-4B65-97D9-2932F1FA0169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64-3156-4606-B61A-F23754E1E783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2C7-E7ED-4303-90C9-FAD480243283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29A-8A33-47DE-BDF9-678D2595840A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780-4A26-4A72-B9E0-581CBC438B9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5000-817D-4E23-8F69-0E1E78B16377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9E6D2A-0DE2-4490-824D-B537B453084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hispyy.github.com/MaquetteG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Génie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Antoine Amara, Salim Aissaoui, JF Durand, Julien Leclercq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09660" y="251460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 07 décembre 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Employé supérieur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797176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14825" y="5783649"/>
            <a:ext cx="129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 Supérieur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Projection de flux de réseaux sociaux</a:t>
            </a:r>
          </a:p>
        </p:txBody>
      </p:sp>
      <p:cxnSp>
        <p:nvCxnSpPr>
          <p:cNvPr id="12" name="Connecteur droit 11"/>
          <p:cNvCxnSpPr>
            <a:stCxn id="5" idx="3"/>
            <a:endCxn id="9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Hiérarchisation des CU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 de la MOA, MOE et moyenne. </a:t>
            </a:r>
          </a:p>
          <a:p>
            <a:r>
              <a:rPr lang="fr-FR" dirty="0" smtClean="0"/>
              <a:t>Justification.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65760"/>
            <a:ext cx="3892731" cy="1325562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68088"/>
              </p:ext>
            </p:extLst>
          </p:nvPr>
        </p:nvGraphicFramePr>
        <p:xfrm>
          <a:off x="5368833" y="365760"/>
          <a:ext cx="5767560" cy="6238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985">
                  <a:extLst>
                    <a:ext uri="{9D8B030D-6E8A-4147-A177-3AD203B41FA5}">
                      <a16:colId xmlns:a16="http://schemas.microsoft.com/office/drawing/2014/main" val="3622247844"/>
                    </a:ext>
                  </a:extLst>
                </a:gridCol>
                <a:gridCol w="1196147">
                  <a:extLst>
                    <a:ext uri="{9D8B030D-6E8A-4147-A177-3AD203B41FA5}">
                      <a16:colId xmlns:a16="http://schemas.microsoft.com/office/drawing/2014/main" val="106868108"/>
                    </a:ext>
                  </a:extLst>
                </a:gridCol>
                <a:gridCol w="982972">
                  <a:extLst>
                    <a:ext uri="{9D8B030D-6E8A-4147-A177-3AD203B41FA5}">
                      <a16:colId xmlns:a16="http://schemas.microsoft.com/office/drawing/2014/main" val="3209802659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190899842"/>
                    </a:ext>
                  </a:extLst>
                </a:gridCol>
                <a:gridCol w="568466">
                  <a:extLst>
                    <a:ext uri="{9D8B030D-6E8A-4147-A177-3AD203B41FA5}">
                      <a16:colId xmlns:a16="http://schemas.microsoft.com/office/drawing/2014/main" val="3501941969"/>
                    </a:ext>
                  </a:extLst>
                </a:gridCol>
                <a:gridCol w="615838">
                  <a:extLst>
                    <a:ext uri="{9D8B030D-6E8A-4147-A177-3AD203B41FA5}">
                      <a16:colId xmlns:a16="http://schemas.microsoft.com/office/drawing/2014/main" val="3742911841"/>
                    </a:ext>
                  </a:extLst>
                </a:gridCol>
              </a:tblGrid>
              <a:tr h="2842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Concept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Type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note MOA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note MOE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Moyenne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132121395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administrateur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905014191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027484397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 supérieur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12894825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invité/intervenant externe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798520779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49406231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supprimer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5064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3090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écran au système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 err="1">
                          <a:effectLst/>
                        </a:rPr>
                        <a:t>cu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3,5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2594009266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lister les écrans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29239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écran au système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7427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un ecran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4,25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678123929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plusieurs écrans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517693153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Batiment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505879916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6620508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573020416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création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groupe 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2164309035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4221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50058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ecran a un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écran/groupe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23824014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écran dans le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460341989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suppresion d'un ecran dans un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315888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connexion à l'application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37751668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tweets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de réseaux sociaux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772237292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facebook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229570583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Application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218414650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175199636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ProjectionMultiple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450625928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Annotation de slideshow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4217170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Scinder l'écran en deux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70130903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Gérer l'affiche d'un slideshow sur l'écran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3,5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4164454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31966" y="2299063"/>
            <a:ext cx="351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- Note MOA</a:t>
            </a:r>
          </a:p>
          <a:p>
            <a:r>
              <a:rPr lang="fr-FR" dirty="0" smtClean="0"/>
              <a:t> - Note MOE</a:t>
            </a:r>
          </a:p>
          <a:p>
            <a:r>
              <a:rPr lang="fr-FR" dirty="0"/>
              <a:t> </a:t>
            </a:r>
            <a:r>
              <a:rPr lang="fr-FR" dirty="0" smtClean="0"/>
              <a:t>- Moyenne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Justification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Primaire :</a:t>
            </a:r>
          </a:p>
          <a:p>
            <a:pPr lvl="1"/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</a:p>
          <a:p>
            <a:pPr lvl="1"/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</a:t>
            </a:r>
          </a:p>
          <a:p>
            <a:r>
              <a:rPr lang="fr-FR" dirty="0" smtClean="0"/>
              <a:t>Secondaire :</a:t>
            </a:r>
          </a:p>
          <a:p>
            <a:pPr lvl="1"/>
            <a:r>
              <a:rPr lang="fr-FR" dirty="0" smtClean="0"/>
              <a:t>Affichage de flux de réseaux sociaux</a:t>
            </a:r>
          </a:p>
          <a:p>
            <a:pPr lvl="1"/>
            <a:r>
              <a:rPr lang="fr-FR" dirty="0" smtClean="0"/>
              <a:t>Ajout d’un écran au système</a:t>
            </a:r>
          </a:p>
          <a:p>
            <a:r>
              <a:rPr lang="fr-FR" dirty="0" smtClean="0"/>
              <a:t>Tertiaire :</a:t>
            </a:r>
          </a:p>
          <a:p>
            <a:pPr lvl="1"/>
            <a:r>
              <a:rPr lang="fr-FR" dirty="0" smtClean="0"/>
              <a:t>Partie administration</a:t>
            </a:r>
          </a:p>
          <a:p>
            <a:pPr lvl="1"/>
            <a:r>
              <a:rPr lang="fr-FR" dirty="0" smtClean="0"/>
              <a:t>Scission d’écran (gestion des priorités)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écran.</a:t>
            </a:r>
          </a:p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écrans.</a:t>
            </a:r>
          </a:p>
          <a:p>
            <a:r>
              <a:rPr lang="fr-FR" dirty="0" smtClean="0"/>
              <a:t>Affichage d’un flux twitter.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 1/3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169952"/>
              </p:ext>
            </p:extLst>
          </p:nvPr>
        </p:nvGraphicFramePr>
        <p:xfrm>
          <a:off x="6276979" y="1691322"/>
          <a:ext cx="4965692" cy="5199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855">
                  <a:extLst>
                    <a:ext uri="{9D8B030D-6E8A-4147-A177-3AD203B41FA5}">
                      <a16:colId xmlns:a16="http://schemas.microsoft.com/office/drawing/2014/main" val="943323289"/>
                    </a:ext>
                  </a:extLst>
                </a:gridCol>
                <a:gridCol w="3713837">
                  <a:extLst>
                    <a:ext uri="{9D8B030D-6E8A-4147-A177-3AD203B41FA5}">
                      <a16:colId xmlns:a16="http://schemas.microsoft.com/office/drawing/2014/main" val="1478918730"/>
                    </a:ext>
                  </a:extLst>
                </a:gridCol>
              </a:tblGrid>
              <a:tr h="3035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Scénario abstrait : projection d’un </a:t>
                      </a:r>
                      <a:r>
                        <a:rPr lang="fr-FR" sz="1100" dirty="0" err="1">
                          <a:effectLst/>
                        </a:rPr>
                        <a:t>slideshow</a:t>
                      </a:r>
                      <a:r>
                        <a:rPr lang="fr-FR" sz="1100" dirty="0">
                          <a:effectLst/>
                        </a:rPr>
                        <a:t> sur un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27946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projeter un slide sur un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3121183994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Acteurs Principaux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1103256487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Pré-conditions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L’utilisateur a lancé l’application depuis l’ordinateur ou son smartphone.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1217364330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Déclenchement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L’utilisateur veut afficher un slideshow sur un 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4232269215"/>
                  </a:ext>
                </a:extLst>
              </a:tr>
              <a:tr h="126498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Scénario nominal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L’utilisateur scanne le QR-code (smartphone) ou entre le numéro d’identification d’un écran (PC)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L’utilisateur doit alors cliquer sur parcourir et sélectionner son slideshow.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Le système valide la disponibilité de l’écran et affiche le slideshow sur l’écran.</a:t>
                      </a:r>
                      <a:endParaRPr lang="fr-FR" sz="11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3822486791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Post-conditions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 système affiche respectivement le slideshow de l’utilisateur sur l’écran sélectionné.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2212723083"/>
                  </a:ext>
                </a:extLst>
              </a:tr>
              <a:tr h="88041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Scénario alternatifs &amp; d’exception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3.a - [écran déjà utilisé] &amp;&amp; [option scinder écran 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3.a1 Point d’extension scénario &lt;scinder l’écran en deux&gt;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3.b - [écran utilisé] &amp;&amp; [option scinder écran désactivé]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3.b1 le système renvoie un message d’erreur “l’écran est utilisé”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450122619"/>
                  </a:ext>
                </a:extLst>
              </a:tr>
            </a:tbl>
          </a:graphicData>
        </a:graphic>
      </p:graphicFrame>
      <p:pic>
        <p:nvPicPr>
          <p:cNvPr id="6145" name="Picture 1" descr="diagrammedeClasseProject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6" y="3700068"/>
            <a:ext cx="47053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07756" y="32324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Invité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  <a:endParaRPr lang="fr-FR" dirty="0"/>
          </a:p>
        </p:txBody>
      </p:sp>
      <p:cxnSp>
        <p:nvCxnSpPr>
          <p:cNvPr id="9" name="Connecteur droit 8"/>
          <p:cNvCxnSpPr>
            <a:stCxn id="6" idx="3"/>
            <a:endCxn id="8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un écran </a:t>
            </a:r>
            <a:r>
              <a:rPr lang="fr-FR" dirty="0" smtClean="0"/>
              <a:t>2/3</a:t>
            </a:r>
            <a:endParaRPr lang="fr-FR" dirty="0"/>
          </a:p>
        </p:txBody>
      </p:sp>
      <p:pic>
        <p:nvPicPr>
          <p:cNvPr id="4" name="Image 3" descr="D:\Download\DSS\dss_simple\afficher_sli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62" y="1691322"/>
            <a:ext cx="6372860" cy="3754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921000" y="55245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un écran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7170" name="Picture 2" descr="afficher1ec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23" y="1691322"/>
            <a:ext cx="8135937" cy="581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650741" y="5740400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0300" y="288709"/>
            <a:ext cx="9799632" cy="1325562"/>
          </a:xfrm>
        </p:spPr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 1/3</a:t>
            </a:r>
            <a:endParaRPr lang="fr-FR" dirty="0"/>
          </a:p>
        </p:txBody>
      </p:sp>
      <p:pic>
        <p:nvPicPr>
          <p:cNvPr id="6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07756" y="32324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</a:t>
            </a:r>
            <a:endParaRPr lang="fr-FR" dirty="0"/>
          </a:p>
        </p:txBody>
      </p:sp>
      <p:cxnSp>
        <p:nvCxnSpPr>
          <p:cNvPr id="9" name="Connecteur droit 8"/>
          <p:cNvCxnSpPr>
            <a:stCxn id="6" idx="3"/>
            <a:endCxn id="8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pic>
        <p:nvPicPr>
          <p:cNvPr id="8194" name="Picture 2" descr="diagrammedeClasseProjection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21219" r="6070" b="7807"/>
          <a:stretch/>
        </p:blipFill>
        <p:spPr bwMode="auto">
          <a:xfrm>
            <a:off x="48275" y="4445000"/>
            <a:ext cx="6119477" cy="234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19608"/>
              </p:ext>
            </p:extLst>
          </p:nvPr>
        </p:nvGraphicFramePr>
        <p:xfrm>
          <a:off x="6336031" y="941331"/>
          <a:ext cx="4890829" cy="6009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082">
                  <a:extLst>
                    <a:ext uri="{9D8B030D-6E8A-4147-A177-3AD203B41FA5}">
                      <a16:colId xmlns:a16="http://schemas.microsoft.com/office/drawing/2014/main" val="2737651826"/>
                    </a:ext>
                  </a:extLst>
                </a:gridCol>
                <a:gridCol w="4063747">
                  <a:extLst>
                    <a:ext uri="{9D8B030D-6E8A-4147-A177-3AD203B41FA5}">
                      <a16:colId xmlns:a16="http://schemas.microsoft.com/office/drawing/2014/main" val="10166339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abstrait : projection d’un </a:t>
                      </a:r>
                      <a:r>
                        <a:rPr lang="fr-FR" sz="1000" dirty="0" err="1">
                          <a:effectLst/>
                        </a:rPr>
                        <a:t>slideshow</a:t>
                      </a:r>
                      <a:r>
                        <a:rPr lang="fr-FR" sz="1000" dirty="0">
                          <a:effectLst/>
                        </a:rPr>
                        <a:t> sur plusieurs écrans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58298"/>
                  </a:ext>
                </a:extLst>
              </a:tr>
              <a:tr h="28527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But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projeter un slide sur plusieurs écrans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1998578269"/>
                  </a:ext>
                </a:extLst>
              </a:tr>
              <a:tr h="26290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</a:rPr>
                        <a:t>Acteurs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153988595"/>
                  </a:ext>
                </a:extLst>
              </a:tr>
              <a:tr h="41349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Pré-conditions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L’utilisateur a lancé l’application depuis l’ordinateur ou son smartphone.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913997187"/>
                  </a:ext>
                </a:extLst>
              </a:tr>
              <a:tr h="25314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Déclenchement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L’utilisateur veut afficher un slideshow sur plusieurs écrans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375402172"/>
                  </a:ext>
                </a:extLst>
              </a:tr>
              <a:tr h="129280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nominal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clique sur projeter sur plusieurs écrans.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clique sur parcourir et choisit son </a:t>
                      </a:r>
                      <a:r>
                        <a:rPr lang="fr-FR" sz="1000" u="none" strike="noStrike" dirty="0" err="1">
                          <a:effectLst/>
                        </a:rPr>
                        <a:t>slideshow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Le système construit 2 listes, la liste des écrans disponibles et la liste des groupes d’écrans disponible.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sélectionne les groupes d’écran dans la liste des groupes et éventuellement les écrans supplémentaires dans la liste d’écran.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Le système valide que ces écrans sont toujours disponible et lance l’affichage du </a:t>
                      </a:r>
                      <a:r>
                        <a:rPr lang="fr-FR" sz="1000" u="none" strike="noStrike" dirty="0" err="1">
                          <a:effectLst/>
                        </a:rPr>
                        <a:t>slideshow</a:t>
                      </a:r>
                      <a:r>
                        <a:rPr lang="fr-FR" sz="1000" u="none" strike="noStrike" dirty="0">
                          <a:effectLst/>
                        </a:rPr>
                        <a:t> </a:t>
                      </a:r>
                      <a:endParaRPr lang="fr-FR" sz="100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836975689"/>
                  </a:ext>
                </a:extLst>
              </a:tr>
              <a:tr h="43096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Post-conditions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Le système affiche le </a:t>
                      </a:r>
                      <a:r>
                        <a:rPr lang="fr-FR" sz="1000" dirty="0" err="1">
                          <a:effectLst/>
                        </a:rPr>
                        <a:t>slideshow</a:t>
                      </a:r>
                      <a:r>
                        <a:rPr lang="fr-FR" sz="1000" dirty="0">
                          <a:effectLst/>
                        </a:rPr>
                        <a:t> de l’utilisateur sur les écrans sélectionnés.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1433682035"/>
                  </a:ext>
                </a:extLst>
              </a:tr>
              <a:tr h="185665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alternatifs &amp; d’exception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 - [aucun écran disponible]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3.a1 Le système renvoie un message d’erreur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 - [un ou plusieurs écran(s) déjà utilisé] &amp;&amp; [option scinder écran 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5.a1 Point d’extension scénario &lt;scinder l’écran en deux&gt;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5.a2 Boucle sur 5.à 1 sur les différents écrans </a:t>
                      </a:r>
                      <a:r>
                        <a:rPr lang="fr-FR" sz="1000" dirty="0" err="1">
                          <a:effectLst/>
                        </a:rPr>
                        <a:t>scindable</a:t>
                      </a:r>
                      <a:r>
                        <a:rPr lang="fr-FR" sz="10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 - [un ou plusieurs écran(s) déjà utilisé] &amp;&amp; [option scinder écran désactivé]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5.b1 le système construit la liste des écrans non disponibles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5.b1 le système renvoie un message d’erreur “les écrans sont utilisés” et affiche la liste.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919238544"/>
                  </a:ext>
                </a:extLst>
              </a:tr>
            </a:tbl>
          </a:graphicData>
        </a:graphic>
      </p:graphicFrame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plusieurs écrans </a:t>
            </a:r>
            <a:r>
              <a:rPr lang="fr-FR" dirty="0" smtClean="0"/>
              <a:t>2/3</a:t>
            </a:r>
            <a:endParaRPr lang="fr-FR" dirty="0"/>
          </a:p>
        </p:txBody>
      </p:sp>
      <p:pic>
        <p:nvPicPr>
          <p:cNvPr id="4" name="Image 3" descr="D:\Download\DSS\dss_simple\afficher_plusieurs_ecr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27" y="1780222"/>
            <a:ext cx="7923530" cy="44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892300" y="1780222"/>
            <a:ext cx="304800" cy="4595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81042" y="6164930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But</a:t>
            </a:r>
            <a:endParaRPr lang="fr-FR" dirty="0" smtClean="0"/>
          </a:p>
          <a:p>
            <a:r>
              <a:rPr lang="fr-FR" dirty="0" smtClean="0"/>
              <a:t>Objectif</a:t>
            </a:r>
            <a:endParaRPr lang="fr-FR" dirty="0" smtClean="0"/>
          </a:p>
          <a:p>
            <a:pPr lvl="1"/>
            <a:r>
              <a:rPr lang="fr-FR" dirty="0" smtClean="0"/>
              <a:t>Système simple (Projection simple, Ajout d’un écran,..</a:t>
            </a:r>
            <a:r>
              <a:rPr lang="fr-FR" dirty="0" err="1" smtClean="0"/>
              <a:t>etc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smtClean="0"/>
              <a:t>Hiérarchisé (Grades d’utilisateurs)</a:t>
            </a:r>
          </a:p>
          <a:p>
            <a:pPr lvl="1"/>
            <a:r>
              <a:rPr lang="fr-FR" dirty="0" smtClean="0"/>
              <a:t>Accessible (A tout le monde)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plusieurs écrans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9218" name="Picture 2" descr="afficher_plusieurs_ec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48" y="1691322"/>
            <a:ext cx="8396288" cy="655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3700" y="61214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d’un flux </a:t>
            </a:r>
            <a:br>
              <a:rPr lang="fr-FR" dirty="0" smtClean="0"/>
            </a:br>
            <a:r>
              <a:rPr lang="fr-FR" dirty="0" smtClean="0"/>
              <a:t>twitter 1/3</a:t>
            </a:r>
            <a:endParaRPr lang="fr-FR" dirty="0"/>
          </a:p>
        </p:txBody>
      </p:sp>
      <p:pic>
        <p:nvPicPr>
          <p:cNvPr id="4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59184" y="3078088"/>
            <a:ext cx="171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 Supérieur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de flux de réseau sociaux</a:t>
            </a:r>
            <a:endParaRPr lang="fr-FR" dirty="0"/>
          </a:p>
        </p:txBody>
      </p:sp>
      <p:cxnSp>
        <p:nvCxnSpPr>
          <p:cNvPr id="7" name="Connecteur droit 6"/>
          <p:cNvCxnSpPr>
            <a:stCxn id="4" idx="3"/>
            <a:endCxn id="6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10242" name="Picture 2" descr="Diagrammedeclasses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7899" y="4173466"/>
            <a:ext cx="7479792" cy="522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6305"/>
              </p:ext>
            </p:extLst>
          </p:nvPr>
        </p:nvGraphicFramePr>
        <p:xfrm>
          <a:off x="6369463" y="273851"/>
          <a:ext cx="4889366" cy="6584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537">
                  <a:extLst>
                    <a:ext uri="{9D8B030D-6E8A-4147-A177-3AD203B41FA5}">
                      <a16:colId xmlns:a16="http://schemas.microsoft.com/office/drawing/2014/main" val="4074139566"/>
                    </a:ext>
                  </a:extLst>
                </a:gridCol>
                <a:gridCol w="3892829">
                  <a:extLst>
                    <a:ext uri="{9D8B030D-6E8A-4147-A177-3AD203B41FA5}">
                      <a16:colId xmlns:a16="http://schemas.microsoft.com/office/drawing/2014/main" val="4284008590"/>
                    </a:ext>
                  </a:extLst>
                </a:gridCol>
              </a:tblGrid>
              <a:tr h="24995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abstrait : Affichage de flux venant de Twitter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12250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But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Afficher les flux venant de Twitter.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2987632102"/>
                  </a:ext>
                </a:extLst>
              </a:tr>
              <a:tr h="23668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</a:rPr>
                        <a:t>Acteurs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Employé supérieur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2732657301"/>
                  </a:ext>
                </a:extLst>
              </a:tr>
              <a:tr h="4086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Pré-conditions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être authentifié en tant qu’employé supérieur et avoir jumelé son compte twitter via le scénario plus haut.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4009878817"/>
                  </a:ext>
                </a:extLst>
              </a:tr>
              <a:tr h="28731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Déclenchement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L’employé supérieur veut afficher des flux venant de Twitter.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622354997"/>
                  </a:ext>
                </a:extLst>
              </a:tr>
              <a:tr h="256622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nominal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clique sur le bouton “afficher flux réseaux sociaux” via la page d’accueil de l’application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Le système construit la liste des réseaux sociaux associé à l’utilisateur.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sélectionne le réseau social dont il veut afficher le flux. Et entre un hashtag à rechercher pour l’affichage.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Le système contacte l’api twitter avec les informations rentrées et renvoie un message de validation.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sélectionne l’emplacement d’affichage sur l’écran (haut à gauche, haut à droite, bas à gauche, bas à droite) et valide.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Retour sur l’écran d’accueil.</a:t>
                      </a:r>
                      <a:endParaRPr lang="fr-FR" sz="10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08612962"/>
                  </a:ext>
                </a:extLst>
              </a:tr>
              <a:tr h="47473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Post-conditions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Désormais le flux du réseau social est renvoyé via les écrans lorsqu’un utilisateur tweet avec le hashtag sélectionné.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958413138"/>
                  </a:ext>
                </a:extLst>
              </a:tr>
              <a:tr h="190235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alternatifs &amp; d’exception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2a - [La liste est vide]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2.a1 Le système affiche un message lui signalant qu’aucun compte n’est associé.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3a - [Restreindre la diffusion à l’envoi de tweet uniquement de l’employé]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3.a1 L’utilisateur coche la case “restreindre à mes tweets uniquement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3.a2 le système valide.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6a [Quitter la diffusion de tweets]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6.a1 L’utilisateur clique sur la petite croix en haut a gauche de l’écran d’accueil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486333705"/>
                  </a:ext>
                </a:extLst>
              </a:tr>
            </a:tbl>
          </a:graphicData>
        </a:graphic>
      </p:graphicFrame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d’un flux twitter 2/3</a:t>
            </a:r>
            <a:endParaRPr lang="fr-FR" dirty="0"/>
          </a:p>
        </p:txBody>
      </p:sp>
      <p:pic>
        <p:nvPicPr>
          <p:cNvPr id="12" name="Image 11" descr="D:\Download\DSS\dss_simple\fluxR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77" y="1691322"/>
            <a:ext cx="7631430" cy="51084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317500" y="6134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d’un flux twitter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12290" name="Picture 2" descr="flux_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3" y="1858963"/>
            <a:ext cx="10421937" cy="63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200" y="60833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vers la maquette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09451" y="3226526"/>
            <a:ext cx="10580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hlinkClick r:id="rId2"/>
              </a:rPr>
              <a:t>http://whispyy.github.com/MaquetteGL</a:t>
            </a:r>
            <a:endParaRPr lang="fr-FR" sz="4400" dirty="0" smtClean="0"/>
          </a:p>
          <a:p>
            <a:pPr algn="ctr"/>
            <a:endParaRPr lang="fr-FR" sz="4400" dirty="0" smtClean="0"/>
          </a:p>
        </p:txBody>
      </p:sp>
    </p:spTree>
    <p:extLst>
      <p:ext uri="{BB962C8B-B14F-4D97-AF65-F5344CB8AC3E}">
        <p14:creationId xmlns:p14="http://schemas.microsoft.com/office/powerpoint/2010/main" val="590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51760"/>
            <a:ext cx="11292840" cy="1325562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dirty="0" smtClean="0"/>
              <a:t>Architecture Logicielle ………………………………….…P4</a:t>
            </a:r>
          </a:p>
          <a:p>
            <a:pPr algn="just"/>
            <a:r>
              <a:rPr lang="fr-FR" sz="2400" dirty="0" smtClean="0"/>
              <a:t>Diagramme des principaux CU…………………………..P7</a:t>
            </a:r>
          </a:p>
          <a:p>
            <a:pPr algn="just"/>
            <a:r>
              <a:rPr lang="fr-FR" sz="2400" dirty="0" smtClean="0"/>
              <a:t>Hiérarchisation des CU……………………………………P11</a:t>
            </a:r>
          </a:p>
          <a:p>
            <a:pPr algn="just"/>
            <a:r>
              <a:rPr lang="fr-FR" sz="2400" dirty="0" smtClean="0"/>
              <a:t>3 Descriptions……………………………………………….P14</a:t>
            </a:r>
          </a:p>
          <a:p>
            <a:pPr lvl="1" algn="just"/>
            <a:r>
              <a:rPr lang="fr-FR" sz="2400" dirty="0" smtClean="0"/>
              <a:t>Diagrammes des CU</a:t>
            </a:r>
          </a:p>
          <a:p>
            <a:pPr lvl="1" algn="just"/>
            <a:r>
              <a:rPr lang="fr-FR" sz="2400" dirty="0" smtClean="0"/>
              <a:t>Diagrammes de classes</a:t>
            </a:r>
          </a:p>
          <a:p>
            <a:pPr lvl="1" algn="just"/>
            <a:r>
              <a:rPr lang="fr-FR" sz="2400" dirty="0" smtClean="0"/>
              <a:t>Scénarios Abstraits</a:t>
            </a:r>
          </a:p>
          <a:p>
            <a:pPr lvl="1" algn="just"/>
            <a:r>
              <a:rPr lang="fr-FR" sz="2400" dirty="0" smtClean="0"/>
              <a:t>DSS simple &amp; avancés</a:t>
            </a:r>
          </a:p>
          <a:p>
            <a:pPr lvl="1" algn="just"/>
            <a:r>
              <a:rPr lang="fr-FR" sz="2400" dirty="0" smtClean="0"/>
              <a:t>Visualisation via la Maquette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Descriptions des paquetages, classes et relations.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960" y="386080"/>
            <a:ext cx="5000752" cy="1991360"/>
          </a:xfrm>
        </p:spPr>
        <p:txBody>
          <a:bodyPr>
            <a:normAutofit/>
          </a:bodyPr>
          <a:lstStyle/>
          <a:p>
            <a:r>
              <a:rPr lang="fr-FR" dirty="0" smtClean="0"/>
              <a:t>Conditions d’utilisation empaquetées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5293"/>
              </p:ext>
            </p:extLst>
          </p:nvPr>
        </p:nvGraphicFramePr>
        <p:xfrm>
          <a:off x="6057392" y="386080"/>
          <a:ext cx="4976367" cy="6287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735">
                  <a:extLst>
                    <a:ext uri="{9D8B030D-6E8A-4147-A177-3AD203B41FA5}">
                      <a16:colId xmlns:a16="http://schemas.microsoft.com/office/drawing/2014/main" val="183665962"/>
                    </a:ext>
                  </a:extLst>
                </a:gridCol>
                <a:gridCol w="1564674">
                  <a:extLst>
                    <a:ext uri="{9D8B030D-6E8A-4147-A177-3AD203B41FA5}">
                      <a16:colId xmlns:a16="http://schemas.microsoft.com/office/drawing/2014/main" val="330628249"/>
                    </a:ext>
                  </a:extLst>
                </a:gridCol>
                <a:gridCol w="705867">
                  <a:extLst>
                    <a:ext uri="{9D8B030D-6E8A-4147-A177-3AD203B41FA5}">
                      <a16:colId xmlns:a16="http://schemas.microsoft.com/office/drawing/2014/main" val="1184087623"/>
                    </a:ext>
                  </a:extLst>
                </a:gridCol>
                <a:gridCol w="1294091">
                  <a:extLst>
                    <a:ext uri="{9D8B030D-6E8A-4147-A177-3AD203B41FA5}">
                      <a16:colId xmlns:a16="http://schemas.microsoft.com/office/drawing/2014/main" val="2223073425"/>
                    </a:ext>
                  </a:extLst>
                </a:gridCol>
              </a:tblGrid>
              <a:tr h="27352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Concept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Type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Paquet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606249803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administrateur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946045454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28457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 supérieur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72223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invité/intervenant externe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08281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1645"/>
                  </a:ext>
                </a:extLst>
              </a:tr>
              <a:tr h="202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supprimer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82692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4354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écran au système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Ecran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2460586434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lister les écrans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87456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écran au système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81018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un ecran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32103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plusieurs écrans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77742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Batiment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2380"/>
                  </a:ext>
                </a:extLst>
              </a:tr>
              <a:tr h="1305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0030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61235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création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gestion groupe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06874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93428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90810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ecran a un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écran/groupe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07285"/>
                  </a:ext>
                </a:extLst>
              </a:tr>
              <a:tr h="308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écran dans le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79123"/>
                  </a:ext>
                </a:extLst>
              </a:tr>
              <a:tr h="308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suppresion d'un ecran dans un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1959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connexion à l'application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ReseauSociaux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264865629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tweets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de réseaux sociaux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54396"/>
                  </a:ext>
                </a:extLst>
              </a:tr>
              <a:tr h="282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facebook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7362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Application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Main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466670316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3379304866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ProjectionMultiple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26831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Annotation de slideshow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40735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Scinder l'écran en deux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32767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Gérer l'affiche d'un slideshow sur l'écran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 err="1">
                          <a:effectLst/>
                        </a:rPr>
                        <a:t>cu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63775"/>
                  </a:ext>
                </a:extLst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Sous-Paquets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28800" y="211328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752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Simple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15214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Multiple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6" idx="0"/>
          </p:cNvCxnSpPr>
          <p:nvPr/>
        </p:nvCxnSpPr>
        <p:spPr>
          <a:xfrm flipV="1">
            <a:off x="1666240" y="3352800"/>
            <a:ext cx="118872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0"/>
            <a:endCxn id="4" idx="2"/>
          </p:cNvCxnSpPr>
          <p:nvPr/>
        </p:nvCxnSpPr>
        <p:spPr>
          <a:xfrm flipH="1" flipV="1">
            <a:off x="3017520" y="3352800"/>
            <a:ext cx="132334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40600" y="211328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Réseaux Sociaux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98932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Twitter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66394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Facebook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0"/>
          </p:cNvCxnSpPr>
          <p:nvPr/>
        </p:nvCxnSpPr>
        <p:spPr>
          <a:xfrm flipV="1">
            <a:off x="7178040" y="3352800"/>
            <a:ext cx="118872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5" idx="0"/>
            <a:endCxn id="13" idx="2"/>
          </p:cNvCxnSpPr>
          <p:nvPr/>
        </p:nvCxnSpPr>
        <p:spPr>
          <a:xfrm flipH="1" flipV="1">
            <a:off x="8529320" y="3352800"/>
            <a:ext cx="132334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918200" y="5876389"/>
            <a:ext cx="522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Possibilité d’ajouter de nouveaux modules pour implémenter d’autres réseaux sociaux.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des principaux CU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Classés par point de vue hiérarchique : Invités, Employé, Employé Supérieur.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Invité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699523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52272" y="56674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Invité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824472" y="2282575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824472" y="3479710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de la projection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Annotation </a:t>
            </a:r>
            <a:r>
              <a:rPr lang="fr-FR" dirty="0" err="1" smtClean="0"/>
              <a:t>slideshow</a:t>
            </a:r>
            <a:endParaRPr lang="fr-FR" dirty="0"/>
          </a:p>
        </p:txBody>
      </p:sp>
      <p:cxnSp>
        <p:nvCxnSpPr>
          <p:cNvPr id="12" name="Connecteur droit 11"/>
          <p:cNvCxnSpPr>
            <a:endCxn id="8" idx="2"/>
          </p:cNvCxnSpPr>
          <p:nvPr/>
        </p:nvCxnSpPr>
        <p:spPr>
          <a:xfrm flipV="1">
            <a:off x="1678105" y="2800735"/>
            <a:ext cx="5146367" cy="248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1678105" y="3997870"/>
            <a:ext cx="5146367" cy="129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1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Employé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797176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52272" y="56674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824472" y="2282575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824472" y="3479710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 à l’application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Scission de l’écran en deux</a:t>
            </a:r>
            <a:endParaRPr lang="fr-FR" dirty="0"/>
          </a:p>
        </p:txBody>
      </p:sp>
      <p:cxnSp>
        <p:nvCxnSpPr>
          <p:cNvPr id="10" name="Connecteur droit 9"/>
          <p:cNvCxnSpPr>
            <a:stCxn id="5" idx="3"/>
            <a:endCxn id="7" idx="2"/>
          </p:cNvCxnSpPr>
          <p:nvPr/>
        </p:nvCxnSpPr>
        <p:spPr>
          <a:xfrm flipV="1">
            <a:off x="1678105" y="2800735"/>
            <a:ext cx="5146367" cy="248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3"/>
            <a:endCxn id="8" idx="2"/>
          </p:cNvCxnSpPr>
          <p:nvPr/>
        </p:nvCxnSpPr>
        <p:spPr>
          <a:xfrm flipV="1">
            <a:off x="1678105" y="3997870"/>
            <a:ext cx="5146367" cy="129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3"/>
            <a:endCxn id="9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124</TotalTime>
  <Words>1508</Words>
  <Application>Microsoft Office PowerPoint</Application>
  <PresentationFormat>Grand écran</PresentationFormat>
  <Paragraphs>426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Times New Roman</vt:lpstr>
      <vt:lpstr>Wingdings 2</vt:lpstr>
      <vt:lpstr>View</vt:lpstr>
      <vt:lpstr>Génie Logiciel</vt:lpstr>
      <vt:lpstr>Introduction</vt:lpstr>
      <vt:lpstr>Plan</vt:lpstr>
      <vt:lpstr>Architecture Logicielle</vt:lpstr>
      <vt:lpstr>Conditions d’utilisation empaquetées</vt:lpstr>
      <vt:lpstr>Sous-Paquets</vt:lpstr>
      <vt:lpstr>Diagrammes des principaux CU</vt:lpstr>
      <vt:lpstr>Vue d’ensemble : Invité</vt:lpstr>
      <vt:lpstr>Vue d’ensemble : Employé</vt:lpstr>
      <vt:lpstr>Vue d’ensemble : Employé supérieur</vt:lpstr>
      <vt:lpstr>Hiérarchisation des CU</vt:lpstr>
      <vt:lpstr>Classification</vt:lpstr>
      <vt:lpstr>Justification</vt:lpstr>
      <vt:lpstr>Descriptions</vt:lpstr>
      <vt:lpstr>Projection d’un slideshow sur un écran 1/3</vt:lpstr>
      <vt:lpstr>Projection d’un slideshow sur un écran 2/3</vt:lpstr>
      <vt:lpstr>Projection d’un slideshow sur un écran 3/3</vt:lpstr>
      <vt:lpstr>Projection d’un slideshow sur plusieurs écrans 1/3</vt:lpstr>
      <vt:lpstr>Projection d’un slideshow sur plusieurs écrans 2/3</vt:lpstr>
      <vt:lpstr>Projection d’un slideshow sur plusieurs écrans 3/3</vt:lpstr>
      <vt:lpstr>Affichage d’un flux  twitter 1/3</vt:lpstr>
      <vt:lpstr>Affichage d’un flux twitter 2/3</vt:lpstr>
      <vt:lpstr>Affichage d’un flux twitter 3/3</vt:lpstr>
      <vt:lpstr>Lien vers la maquette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</dc:title>
  <dc:creator>JF</dc:creator>
  <cp:lastModifiedBy>JF</cp:lastModifiedBy>
  <cp:revision>15</cp:revision>
  <dcterms:created xsi:type="dcterms:W3CDTF">2015-12-06T16:32:25Z</dcterms:created>
  <dcterms:modified xsi:type="dcterms:W3CDTF">2015-12-07T10:30:08Z</dcterms:modified>
</cp:coreProperties>
</file>