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9"/>
  </p:notesMasterIdLst>
  <p:sldIdLst>
    <p:sldId id="256" r:id="rId4"/>
    <p:sldId id="257" r:id="rId5"/>
    <p:sldId id="260" r:id="rId6"/>
    <p:sldId id="259" r:id="rId7"/>
    <p:sldId id="265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22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9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Avancées</a:t>
            </a: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majeures </a:t>
            </a:r>
            <a:r>
              <a:rPr lang="en-US" sz="5249" b="1" kern="0" spc="-105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</a:t>
            </a: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en-US" sz="5249" b="1" kern="0" spc="-105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robotique</a:t>
            </a:r>
            <a:endParaRPr lang="en-US" sz="5249" dirty="0"/>
          </a:p>
        </p:txBody>
      </p:sp>
      <p:sp>
        <p:nvSpPr>
          <p:cNvPr id="7" name="Shape 3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9" name="Text 4"/>
          <p:cNvSpPr/>
          <p:nvPr/>
        </p:nvSpPr>
        <p:spPr>
          <a:xfrm>
            <a:off x="833199" y="6673393"/>
            <a:ext cx="221289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Erwann Irouche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348389" y="220027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Robotique humanoïde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90" y="3431159"/>
            <a:ext cx="30153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Boston Dynamics - "Atlas"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90" y="3915159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Capable de réaliser des acrobaties complexes et de manipuler des objets avec précision.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687" y="3556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Tesla Optimus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687" y="4114800"/>
            <a:ext cx="46957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Premier prototype fonctionnel dévoilé, capable de tâches simples comme porter des objets et suivre des instructions.</a:t>
            </a:r>
            <a:endParaRPr lang="en-US" sz="1750" dirty="0"/>
          </a:p>
        </p:txBody>
      </p:sp>
      <p:pic>
        <p:nvPicPr>
          <p:cNvPr id="1026" name="Picture 2" descr="Tesla unveils Optimus Gen 2: its next generation humanoid robot | Electrek">
            <a:extLst>
              <a:ext uri="{FF2B5EF4-FFF2-40B4-BE49-F238E27FC236}">
                <a16:creationId xmlns:a16="http://schemas.microsoft.com/office/drawing/2014/main" id="{E92C3693-D889-C2A7-BA92-8AB26F77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860" y="956761"/>
            <a:ext cx="5018049" cy="258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tch the Boston Dynamics Atlas Robot Do a Backflip. Yes, a Backflip | WIRED">
            <a:extLst>
              <a:ext uri="{FF2B5EF4-FFF2-40B4-BE49-F238E27FC236}">
                <a16:creationId xmlns:a16="http://schemas.microsoft.com/office/drawing/2014/main" id="{CD2254F7-FF48-DF05-FB98-CF252860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90" y="5260256"/>
            <a:ext cx="3662118" cy="274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5">
            <a:extLst>
              <a:ext uri="{FF2B5EF4-FFF2-40B4-BE49-F238E27FC236}">
                <a16:creationId xmlns:a16="http://schemas.microsoft.com/office/drawing/2014/main" id="{3813B719-41BC-D74F-D0DA-40EB9309C795}"/>
              </a:ext>
            </a:extLst>
          </p:cNvPr>
          <p:cNvSpPr/>
          <p:nvPr/>
        </p:nvSpPr>
        <p:spPr>
          <a:xfrm>
            <a:off x="7569596" y="5086662"/>
            <a:ext cx="4743887" cy="347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https://www.youtube.com/watch?v=cpraXaw7dyc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729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12123" y="26207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Tendances en robotique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3895778" y="105005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7" name="Text 3"/>
          <p:cNvSpPr/>
          <p:nvPr/>
        </p:nvSpPr>
        <p:spPr>
          <a:xfrm>
            <a:off x="4051862" y="1050051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9906581" y="10500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Intégration de l'IA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9913063" y="138108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L'IA devient un élément central, permettant une collaboration plus étroite avec les humains.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48167" y="108615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7"/>
          <p:cNvSpPr/>
          <p:nvPr/>
        </p:nvSpPr>
        <p:spPr>
          <a:xfrm>
            <a:off x="9406638" y="1083253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4395721" y="10228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Essaim robotique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4395721" y="151058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Développement de robots miniaturisés capables de coopérer et d'accomplir des tâches complexes en groupe.</a:t>
            </a:r>
            <a:endParaRPr lang="en-US" sz="175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39C631F-459A-C370-C300-9D387A5D6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778" y="4154131"/>
            <a:ext cx="6614733" cy="214140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2CD8060-910D-81CB-D744-CBAB949F0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5857" y="4154131"/>
            <a:ext cx="2949196" cy="1310754"/>
          </a:xfrm>
          <a:prstGeom prst="rect">
            <a:avLst/>
          </a:prstGeom>
        </p:spPr>
      </p:pic>
      <p:sp>
        <p:nvSpPr>
          <p:cNvPr id="14" name="Text 5">
            <a:extLst>
              <a:ext uri="{FF2B5EF4-FFF2-40B4-BE49-F238E27FC236}">
                <a16:creationId xmlns:a16="http://schemas.microsoft.com/office/drawing/2014/main" id="{BA37D07D-FBDE-966B-42FA-C743F0809894}"/>
              </a:ext>
            </a:extLst>
          </p:cNvPr>
          <p:cNvSpPr/>
          <p:nvPr/>
        </p:nvSpPr>
        <p:spPr>
          <a:xfrm>
            <a:off x="3895778" y="2479184"/>
            <a:ext cx="573088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2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https://www.echosciences-paysdelaloire.fr/communautes/fete-de-la-science-dans-les-pays-de-la-loire/articles/quand-la-technologie-s-inspire-de-la-nature-la-robotique-en-essaim</a:t>
            </a:r>
            <a:endParaRPr lang="en-US" sz="1200" dirty="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9F84A119-69A5-9901-417B-C7615A2DE71D}"/>
              </a:ext>
            </a:extLst>
          </p:cNvPr>
          <p:cNvSpPr/>
          <p:nvPr/>
        </p:nvSpPr>
        <p:spPr>
          <a:xfrm>
            <a:off x="7865703" y="6501248"/>
            <a:ext cx="6460307" cy="5075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https://onlinedegrees.sandiego.edu/application-of-ai-in-robotics/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10292475" y="2685335"/>
            <a:ext cx="3974387" cy="1066206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6" name="Text 2"/>
          <p:cNvSpPr/>
          <p:nvPr/>
        </p:nvSpPr>
        <p:spPr>
          <a:xfrm>
            <a:off x="2348389" y="27027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Robotique chirurgicale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8" name="Text 4"/>
          <p:cNvSpPr/>
          <p:nvPr/>
        </p:nvSpPr>
        <p:spPr>
          <a:xfrm>
            <a:off x="2506860" y="3903940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8148399" y="39611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Versius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8148399" y="4308347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Système robotique chirurgical miniaturisé offrant une meilleure précision et une réduction des incisions.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426285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2" name="Text 8"/>
          <p:cNvSpPr/>
          <p:nvPr/>
        </p:nvSpPr>
        <p:spPr>
          <a:xfrm>
            <a:off x="7584758" y="3945612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3070503" y="39385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L'intelligence artificielle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3070503" y="434274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 plus en plus utilisée pour la planification et l'exécution des interventions chirurgicales.</a:t>
            </a:r>
            <a:endParaRPr lang="en-US" sz="1750" dirty="0"/>
          </a:p>
        </p:txBody>
      </p:sp>
      <p:pic>
        <p:nvPicPr>
          <p:cNvPr id="1028" name="Picture 4" descr="Versius surgical robotic system - CMR Surgical - Cambridge Filmworks">
            <a:extLst>
              <a:ext uri="{FF2B5EF4-FFF2-40B4-BE49-F238E27FC236}">
                <a16:creationId xmlns:a16="http://schemas.microsoft.com/office/drawing/2014/main" id="{234656C9-7691-2F56-A8E4-172165CC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875" y="1668347"/>
            <a:ext cx="3974387" cy="223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5">
            <a:extLst>
              <a:ext uri="{FF2B5EF4-FFF2-40B4-BE49-F238E27FC236}">
                <a16:creationId xmlns:a16="http://schemas.microsoft.com/office/drawing/2014/main" id="{10ACF31C-97BA-C91F-D97D-220A8B97223B}"/>
              </a:ext>
            </a:extLst>
          </p:cNvPr>
          <p:cNvSpPr/>
          <p:nvPr/>
        </p:nvSpPr>
        <p:spPr>
          <a:xfrm>
            <a:off x="8156526" y="5450480"/>
            <a:ext cx="4743887" cy="347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https://cmrsurgical.com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5" name="Text 1"/>
          <p:cNvSpPr/>
          <p:nvPr/>
        </p:nvSpPr>
        <p:spPr>
          <a:xfrm>
            <a:off x="477797" y="587581"/>
            <a:ext cx="8029447" cy="889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/>
              <a:t>Communication entre robots</a:t>
            </a:r>
          </a:p>
        </p:txBody>
      </p:sp>
      <p:sp>
        <p:nvSpPr>
          <p:cNvPr id="7" name="Shape 3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1026" name="Picture 2" descr="Modbus TCP vs Modbus RTU : Quelles différences ? | IoT Industriel Blog">
            <a:extLst>
              <a:ext uri="{FF2B5EF4-FFF2-40B4-BE49-F238E27FC236}">
                <a16:creationId xmlns:a16="http://schemas.microsoft.com/office/drawing/2014/main" id="{AA8F96BE-2317-2AAB-F638-8CC326D0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140" y="1602465"/>
            <a:ext cx="5922268" cy="333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9">
            <a:extLst>
              <a:ext uri="{FF2B5EF4-FFF2-40B4-BE49-F238E27FC236}">
                <a16:creationId xmlns:a16="http://schemas.microsoft.com/office/drawing/2014/main" id="{64A8EDBF-CDDD-7AF2-CFEE-2F66D982D27B}"/>
              </a:ext>
            </a:extLst>
          </p:cNvPr>
          <p:cNvSpPr/>
          <p:nvPr/>
        </p:nvSpPr>
        <p:spPr>
          <a:xfrm>
            <a:off x="1188601" y="2614156"/>
            <a:ext cx="33122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Modbus TCP = client - </a:t>
            </a:r>
            <a:r>
              <a:rPr lang="en-US" sz="2187" b="1" kern="0" spc="-44" dirty="0" err="1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serveur</a:t>
            </a: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endParaRPr lang="en-US" sz="2187" dirty="0"/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574B7902-2F9F-16D8-3AF8-9FABBC22A25B}"/>
              </a:ext>
            </a:extLst>
          </p:cNvPr>
          <p:cNvSpPr/>
          <p:nvPr/>
        </p:nvSpPr>
        <p:spPr>
          <a:xfrm>
            <a:off x="1188601" y="3941207"/>
            <a:ext cx="33122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Modbus RTU = maître - </a:t>
            </a:r>
            <a:r>
              <a:rPr lang="en-US" sz="2187" b="1" kern="0" spc="-44" dirty="0" err="1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esclave</a:t>
            </a: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172527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B3A4F7AF0524468A0122AE5CAC3A63" ma:contentTypeVersion="5" ma:contentTypeDescription="Crée un document." ma:contentTypeScope="" ma:versionID="14943a38f3f75424c2662de040ab2b6f">
  <xsd:schema xmlns:xsd="http://www.w3.org/2001/XMLSchema" xmlns:xs="http://www.w3.org/2001/XMLSchema" xmlns:p="http://schemas.microsoft.com/office/2006/metadata/properties" xmlns:ns2="07ce9906-2010-497a-a1a4-b77ce3020425" targetNamespace="http://schemas.microsoft.com/office/2006/metadata/properties" ma:root="true" ma:fieldsID="801fbb00e2f7f63a195595bf049f6f31" ns2:_="">
    <xsd:import namespace="07ce9906-2010-497a-a1a4-b77ce302042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e9906-2010-497a-a1a4-b77ce302042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788925-2CD2-4692-99A2-C5E7BCF27C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CC4DE-9A0A-4939-ABCE-0A4F31C7B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ce9906-2010-497a-a1a4-b77ce3020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186</Words>
  <Application>Microsoft Office PowerPoint</Application>
  <PresentationFormat>Personnalisé</PresentationFormat>
  <Paragraphs>33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adonis-web</vt:lpstr>
      <vt:lpstr>Arial</vt:lpstr>
      <vt:lpstr>Source Sans Pro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Erwann IROUCHE</cp:lastModifiedBy>
  <cp:revision>23</cp:revision>
  <dcterms:created xsi:type="dcterms:W3CDTF">2024-03-06T19:26:04Z</dcterms:created>
  <dcterms:modified xsi:type="dcterms:W3CDTF">2024-04-10T19:57:33Z</dcterms:modified>
</cp:coreProperties>
</file>