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0"/>
  </p:notesMasterIdLst>
  <p:sldIdLst>
    <p:sldId id="256" r:id="rId4"/>
    <p:sldId id="257" r:id="rId5"/>
    <p:sldId id="258" r:id="rId6"/>
    <p:sldId id="260" r:id="rId7"/>
    <p:sldId id="259" r:id="rId8"/>
    <p:sldId id="264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22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9C8A9-445F-0D1B-84F7-7E1BAFF58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3203C-612E-CDEF-CCB6-F2414436D3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9EB1A3-1F53-CBFB-C085-F807D57EB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C0AC3-95F2-94C5-6A06-7C79CF9B2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4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Avancées</a:t>
            </a: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majeures </a:t>
            </a:r>
            <a:r>
              <a:rPr lang="en-US" sz="5249" b="1" kern="0" spc="-105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en</a:t>
            </a: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en-US" sz="5249" b="1" kern="0" spc="-105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robotique</a:t>
            </a:r>
            <a:endParaRPr lang="en-US" sz="5249" dirty="0"/>
          </a:p>
        </p:txBody>
      </p:sp>
      <p:sp>
        <p:nvSpPr>
          <p:cNvPr id="7" name="Shape 3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9" name="Text 4"/>
          <p:cNvSpPr/>
          <p:nvPr/>
        </p:nvSpPr>
        <p:spPr>
          <a:xfrm>
            <a:off x="833199" y="6673393"/>
            <a:ext cx="221289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Erwann Irouche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348389" y="220027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Robotique humanoïde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90" y="3546370"/>
            <a:ext cx="30153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Boston Dynamics - "Atlas"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90" y="4163899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Capable de réaliser des acrobaties complexes et de manipuler des objets avec précision.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687" y="35566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Tesla Optimus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687" y="4114800"/>
            <a:ext cx="46957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Premier prototype fonctionnel dévoilé, capable de tâches simples comme porter des objets et suivre des instructions.</a:t>
            </a:r>
            <a:endParaRPr lang="en-US" sz="1750" dirty="0"/>
          </a:p>
        </p:txBody>
      </p:sp>
      <p:pic>
        <p:nvPicPr>
          <p:cNvPr id="1026" name="Picture 2" descr="Tesla unveils Optimus Gen 2: its next generation humanoid robot | Electrek">
            <a:extLst>
              <a:ext uri="{FF2B5EF4-FFF2-40B4-BE49-F238E27FC236}">
                <a16:creationId xmlns:a16="http://schemas.microsoft.com/office/drawing/2014/main" id="{E92C3693-D889-C2A7-BA92-8AB26F77F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860" y="956761"/>
            <a:ext cx="5018049" cy="258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tch the Boston Dynamics Atlas Robot Do a Backflip. Yes, a Backflip | WIRED">
            <a:extLst>
              <a:ext uri="{FF2B5EF4-FFF2-40B4-BE49-F238E27FC236}">
                <a16:creationId xmlns:a16="http://schemas.microsoft.com/office/drawing/2014/main" id="{CD2254F7-FF48-DF05-FB98-CF252860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90" y="5260256"/>
            <a:ext cx="3662118" cy="274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359842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Robotique collaborative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659499" y="4626054"/>
            <a:ext cx="44410" cy="2782491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7" name="Shape 3"/>
          <p:cNvSpPr/>
          <p:nvPr/>
        </p:nvSpPr>
        <p:spPr>
          <a:xfrm>
            <a:off x="2931616" y="502735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Shape 4"/>
          <p:cNvSpPr/>
          <p:nvPr/>
        </p:nvSpPr>
        <p:spPr>
          <a:xfrm>
            <a:off x="2431673" y="47996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9" name="Text 5"/>
          <p:cNvSpPr/>
          <p:nvPr/>
        </p:nvSpPr>
        <p:spPr>
          <a:xfrm>
            <a:off x="2590145" y="4841319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3903702" y="4848225"/>
            <a:ext cx="28526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Cobots Universal Robots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3903702" y="5328642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Lancement de la série e-Series, plus compacte et accessible aux PME.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2931616" y="652968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3" name="Shape 9"/>
          <p:cNvSpPr/>
          <p:nvPr/>
        </p:nvSpPr>
        <p:spPr>
          <a:xfrm>
            <a:off x="2431673" y="63019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4" name="Text 10"/>
          <p:cNvSpPr/>
          <p:nvPr/>
        </p:nvSpPr>
        <p:spPr>
          <a:xfrm>
            <a:off x="2590145" y="6343650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3903702" y="6350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Exosquelettes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3903702" y="6830973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Développements accrus pour assister les travailleurs dans les tâches répétitives et lourdes.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7729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32271" y="6737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Tendances en robotique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502034" y="19242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7" name="Text 3"/>
          <p:cNvSpPr/>
          <p:nvPr/>
        </p:nvSpPr>
        <p:spPr>
          <a:xfrm>
            <a:off x="4660505" y="1965988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0119240" y="19344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Intégration de l'IA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0202483" y="2261658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L'IA devient un élément central, permettant une collaboration plus étroite avec les humains.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19236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1" name="Text 7"/>
          <p:cNvSpPr/>
          <p:nvPr/>
        </p:nvSpPr>
        <p:spPr>
          <a:xfrm>
            <a:off x="9413556" y="1923691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5120054" y="19277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Essaim robotique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5133843" y="2255008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Développement de robots miniaturisés capables de coopérer et d'accomplir des tâches complexes en groupe.</a:t>
            </a:r>
            <a:endParaRPr lang="en-US" sz="175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39C631F-459A-C370-C300-9D387A5D6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733" y="3383413"/>
            <a:ext cx="6614733" cy="214140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B424869-B143-25CA-3458-C163CC47D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004" y="5286006"/>
            <a:ext cx="5161102" cy="294359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2CD8060-910D-81CB-D744-CBAB949F0F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2132" y="5878533"/>
            <a:ext cx="2949196" cy="13107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10292475" y="2685335"/>
            <a:ext cx="3974387" cy="1066206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6" name="Text 2"/>
          <p:cNvSpPr/>
          <p:nvPr/>
        </p:nvSpPr>
        <p:spPr>
          <a:xfrm>
            <a:off x="2348389" y="270271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Robotique chirurgicale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8" name="Text 4"/>
          <p:cNvSpPr/>
          <p:nvPr/>
        </p:nvSpPr>
        <p:spPr>
          <a:xfrm>
            <a:off x="2506860" y="3903940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8148399" y="39611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Versius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8148399" y="4308347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Système robotique chirurgical miniaturisé offrant une meilleure précision et une réduction des incisions.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426285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2" name="Text 8"/>
          <p:cNvSpPr/>
          <p:nvPr/>
        </p:nvSpPr>
        <p:spPr>
          <a:xfrm>
            <a:off x="7584758" y="3945612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3070503" y="39385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L'intelligence artificielle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3070503" y="4342748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 plus en plus utilisée pour la planification et l'exécution des interventions chirurgicales.</a:t>
            </a:r>
            <a:endParaRPr lang="en-US" sz="1750" dirty="0"/>
          </a:p>
        </p:txBody>
      </p:sp>
      <p:pic>
        <p:nvPicPr>
          <p:cNvPr id="1028" name="Picture 4" descr="Versius surgical robotic system - CMR Surgical - Cambridge Filmworks">
            <a:extLst>
              <a:ext uri="{FF2B5EF4-FFF2-40B4-BE49-F238E27FC236}">
                <a16:creationId xmlns:a16="http://schemas.microsoft.com/office/drawing/2014/main" id="{234656C9-7691-2F56-A8E4-172165CC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875" y="1668347"/>
            <a:ext cx="3974387" cy="223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D198C-941C-FD03-A67B-41CC11A2D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F78D1CC-25A8-7BDF-4814-B541B622E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B275A7D4-860B-2013-396A-77E4B8D0EF9A}"/>
              </a:ext>
            </a:extLst>
          </p:cNvPr>
          <p:cNvSpPr/>
          <p:nvPr/>
        </p:nvSpPr>
        <p:spPr>
          <a:xfrm>
            <a:off x="19809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fr-FR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4B1C646A-63E2-1925-765E-2FA9778F7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882229F0-D11F-649F-081E-225F39775D6D}"/>
              </a:ext>
            </a:extLst>
          </p:cNvPr>
          <p:cNvSpPr/>
          <p:nvPr/>
        </p:nvSpPr>
        <p:spPr>
          <a:xfrm>
            <a:off x="7589599" y="492760"/>
            <a:ext cx="23672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/>
              <a:t>SOURCES</a:t>
            </a:r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9AA7CF20-A4AA-8BFD-8F85-B146101DBFC2}"/>
              </a:ext>
            </a:extLst>
          </p:cNvPr>
          <p:cNvSpPr/>
          <p:nvPr/>
        </p:nvSpPr>
        <p:spPr>
          <a:xfrm>
            <a:off x="4582299" y="18116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9A0342E7-6329-B344-C5E0-395A5FFBDECC}"/>
              </a:ext>
            </a:extLst>
          </p:cNvPr>
          <p:cNvSpPr/>
          <p:nvPr/>
        </p:nvSpPr>
        <p:spPr>
          <a:xfrm>
            <a:off x="4720112" y="1794331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ADCCB50C-9D9E-2EFA-FF23-12A7C8B80C01}"/>
              </a:ext>
            </a:extLst>
          </p:cNvPr>
          <p:cNvSpPr/>
          <p:nvPr/>
        </p:nvSpPr>
        <p:spPr>
          <a:xfrm>
            <a:off x="5231684" y="1714440"/>
            <a:ext cx="27913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/>
              <a:t>Tesla Optimus </a:t>
            </a: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72A03B25-28D0-2360-346F-64A10519F18B}"/>
              </a:ext>
            </a:extLst>
          </p:cNvPr>
          <p:cNvSpPr/>
          <p:nvPr/>
        </p:nvSpPr>
        <p:spPr>
          <a:xfrm>
            <a:off x="5212913" y="2061626"/>
            <a:ext cx="4743887" cy="347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https://www.youtube.com/watch?v=cpraXaw7dyc</a:t>
            </a:r>
            <a:endParaRPr lang="en-US" sz="1750" dirty="0"/>
          </a:p>
        </p:txBody>
      </p:sp>
      <p:sp>
        <p:nvSpPr>
          <p:cNvPr id="10" name="Shape 2">
            <a:extLst>
              <a:ext uri="{FF2B5EF4-FFF2-40B4-BE49-F238E27FC236}">
                <a16:creationId xmlns:a16="http://schemas.microsoft.com/office/drawing/2014/main" id="{B1ED7FCB-08B7-1312-4545-3D4E1FB76349}"/>
              </a:ext>
            </a:extLst>
          </p:cNvPr>
          <p:cNvSpPr/>
          <p:nvPr/>
        </p:nvSpPr>
        <p:spPr>
          <a:xfrm>
            <a:off x="4616265" y="270736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BCB902FD-94A4-7780-F507-E40742F89702}"/>
              </a:ext>
            </a:extLst>
          </p:cNvPr>
          <p:cNvSpPr/>
          <p:nvPr/>
        </p:nvSpPr>
        <p:spPr>
          <a:xfrm>
            <a:off x="4774734" y="2699290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4244AA60-BE74-AB03-1832-A6A730D6C07D}"/>
              </a:ext>
            </a:extLst>
          </p:cNvPr>
          <p:cNvSpPr/>
          <p:nvPr/>
        </p:nvSpPr>
        <p:spPr>
          <a:xfrm>
            <a:off x="5258433" y="2675255"/>
            <a:ext cx="27913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/>
              <a:t>Versius</a:t>
            </a:r>
            <a:endParaRPr lang="en-US" sz="2187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57DE644E-7D6A-0C04-5270-2743E7FF05D4}"/>
              </a:ext>
            </a:extLst>
          </p:cNvPr>
          <p:cNvSpPr/>
          <p:nvPr/>
        </p:nvSpPr>
        <p:spPr>
          <a:xfrm>
            <a:off x="5258432" y="2957332"/>
            <a:ext cx="4743887" cy="347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https://cmrsurgical.com</a:t>
            </a:r>
            <a:endParaRPr lang="en-US" sz="175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5D2786E3-A84A-C364-F379-C74655712155}"/>
              </a:ext>
            </a:extLst>
          </p:cNvPr>
          <p:cNvSpPr/>
          <p:nvPr/>
        </p:nvSpPr>
        <p:spPr>
          <a:xfrm>
            <a:off x="5258432" y="3949275"/>
            <a:ext cx="6460307" cy="11747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https://www.echosciences-paysdelaloire.fr/communautes/fete-de-la-science-dans-les-pays-de-la-loire/articles/quand-la-technologie-s-inspire-de-la-nature-la-robotique-en-essaim</a:t>
            </a:r>
            <a:endParaRPr lang="en-US" sz="1750" dirty="0"/>
          </a:p>
        </p:txBody>
      </p:sp>
      <p:sp>
        <p:nvSpPr>
          <p:cNvPr id="16" name="Shape 2">
            <a:extLst>
              <a:ext uri="{FF2B5EF4-FFF2-40B4-BE49-F238E27FC236}">
                <a16:creationId xmlns:a16="http://schemas.microsoft.com/office/drawing/2014/main" id="{A3D0D7B3-39D6-1438-382A-CC25216C7F46}"/>
              </a:ext>
            </a:extLst>
          </p:cNvPr>
          <p:cNvSpPr/>
          <p:nvPr/>
        </p:nvSpPr>
        <p:spPr>
          <a:xfrm>
            <a:off x="4597265" y="35672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499AFA0A-BBE9-BA25-3773-72CF6604FD5C}"/>
              </a:ext>
            </a:extLst>
          </p:cNvPr>
          <p:cNvSpPr/>
          <p:nvPr/>
        </p:nvSpPr>
        <p:spPr>
          <a:xfrm>
            <a:off x="4774733" y="3567523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</a:rPr>
              <a:t>3</a:t>
            </a:r>
            <a:endParaRPr lang="en-US" sz="2624" dirty="0"/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BC649B71-C8B3-D974-900A-4B9E4F188D31}"/>
              </a:ext>
            </a:extLst>
          </p:cNvPr>
          <p:cNvSpPr/>
          <p:nvPr/>
        </p:nvSpPr>
        <p:spPr>
          <a:xfrm>
            <a:off x="5291507" y="3634555"/>
            <a:ext cx="3638988" cy="3224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/>
              <a:t>EchoSciences</a:t>
            </a:r>
            <a:r>
              <a:rPr lang="en-US" sz="2187" dirty="0"/>
              <a:t> – Pays de la Loire</a:t>
            </a: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4279AEA6-04C4-6F72-ABE0-25B293D21124}"/>
              </a:ext>
            </a:extLst>
          </p:cNvPr>
          <p:cNvSpPr/>
          <p:nvPr/>
        </p:nvSpPr>
        <p:spPr>
          <a:xfrm>
            <a:off x="5227085" y="5503989"/>
            <a:ext cx="6460307" cy="854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https://today.oregonstate.edu/news/one-person-can-supervise-‘swarm’-100-unmanned-autonomous-vehicles-osu-research-shows</a:t>
            </a:r>
            <a:endParaRPr lang="en-US" sz="1750" dirty="0"/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58513EFE-B7DD-72E3-E143-53F0CEA5CE38}"/>
              </a:ext>
            </a:extLst>
          </p:cNvPr>
          <p:cNvSpPr/>
          <p:nvPr/>
        </p:nvSpPr>
        <p:spPr>
          <a:xfrm>
            <a:off x="5291507" y="5161599"/>
            <a:ext cx="3638988" cy="3224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/>
              <a:t>Oregon State University (OSU)</a:t>
            </a:r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399B0AE8-3509-C5D5-A001-1BFD499FEBB9}"/>
              </a:ext>
            </a:extLst>
          </p:cNvPr>
          <p:cNvSpPr/>
          <p:nvPr/>
        </p:nvSpPr>
        <p:spPr>
          <a:xfrm>
            <a:off x="4629160" y="51258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B78AA307-A1E4-159B-3EA9-F1B81273C91D}"/>
              </a:ext>
            </a:extLst>
          </p:cNvPr>
          <p:cNvSpPr/>
          <p:nvPr/>
        </p:nvSpPr>
        <p:spPr>
          <a:xfrm>
            <a:off x="4774734" y="5156198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</a:rPr>
              <a:t>4</a:t>
            </a:r>
            <a:endParaRPr lang="en-US" sz="2624" dirty="0"/>
          </a:p>
        </p:txBody>
      </p:sp>
      <p:sp>
        <p:nvSpPr>
          <p:cNvPr id="22" name="Text 5">
            <a:extLst>
              <a:ext uri="{FF2B5EF4-FFF2-40B4-BE49-F238E27FC236}">
                <a16:creationId xmlns:a16="http://schemas.microsoft.com/office/drawing/2014/main" id="{3AB07BEE-BA2D-59E2-6C73-AC151670BF34}"/>
              </a:ext>
            </a:extLst>
          </p:cNvPr>
          <p:cNvSpPr/>
          <p:nvPr/>
        </p:nvSpPr>
        <p:spPr>
          <a:xfrm>
            <a:off x="5227085" y="6786296"/>
            <a:ext cx="6460307" cy="5075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https://onlinedegrees.sandiego.edu/application-of-ai-in-robotics/</a:t>
            </a:r>
            <a:endParaRPr lang="en-US" sz="1750" dirty="0"/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A89AF988-ABFD-C7BC-9B76-CF5AE564D08F}"/>
              </a:ext>
            </a:extLst>
          </p:cNvPr>
          <p:cNvSpPr/>
          <p:nvPr/>
        </p:nvSpPr>
        <p:spPr>
          <a:xfrm>
            <a:off x="5258433" y="6377996"/>
            <a:ext cx="3638988" cy="3224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/>
              <a:t>University of San Diego</a:t>
            </a:r>
          </a:p>
        </p:txBody>
      </p:sp>
      <p:sp>
        <p:nvSpPr>
          <p:cNvPr id="24" name="Shape 2">
            <a:extLst>
              <a:ext uri="{FF2B5EF4-FFF2-40B4-BE49-F238E27FC236}">
                <a16:creationId xmlns:a16="http://schemas.microsoft.com/office/drawing/2014/main" id="{EF9A98F0-DD94-A0B2-5E3F-4ECFD17BBBAA}"/>
              </a:ext>
            </a:extLst>
          </p:cNvPr>
          <p:cNvSpPr/>
          <p:nvPr/>
        </p:nvSpPr>
        <p:spPr>
          <a:xfrm>
            <a:off x="4630719" y="63706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79A047A4-269D-82B0-3CFA-8FA48F688622}"/>
              </a:ext>
            </a:extLst>
          </p:cNvPr>
          <p:cNvSpPr/>
          <p:nvPr/>
        </p:nvSpPr>
        <p:spPr>
          <a:xfrm>
            <a:off x="4787631" y="6369815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</a:rPr>
              <a:t>5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35844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B3A4F7AF0524468A0122AE5CAC3A63" ma:contentTypeVersion="5" ma:contentTypeDescription="Crée un document." ma:contentTypeScope="" ma:versionID="14943a38f3f75424c2662de040ab2b6f">
  <xsd:schema xmlns:xsd="http://www.w3.org/2001/XMLSchema" xmlns:xs="http://www.w3.org/2001/XMLSchema" xmlns:p="http://schemas.microsoft.com/office/2006/metadata/properties" xmlns:ns2="07ce9906-2010-497a-a1a4-b77ce3020425" targetNamespace="http://schemas.microsoft.com/office/2006/metadata/properties" ma:root="true" ma:fieldsID="801fbb00e2f7f63a195595bf049f6f31" ns2:_="">
    <xsd:import namespace="07ce9906-2010-497a-a1a4-b77ce302042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ce9906-2010-497a-a1a4-b77ce302042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7CC4DE-9A0A-4939-ABCE-0A4F31C7B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ce9906-2010-497a-a1a4-b77ce30204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788925-2CD2-4692-99A2-C5E7BCF27C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246</Words>
  <Application>Microsoft Office PowerPoint</Application>
  <PresentationFormat>Personnalisé</PresentationFormat>
  <Paragraphs>50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adonis-web</vt:lpstr>
      <vt:lpstr>Arial</vt:lpstr>
      <vt:lpstr>Source Sans Pro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 1</cp:lastModifiedBy>
  <cp:revision>17</cp:revision>
  <dcterms:created xsi:type="dcterms:W3CDTF">2024-03-06T19:26:04Z</dcterms:created>
  <dcterms:modified xsi:type="dcterms:W3CDTF">2024-03-08T08:38:06Z</dcterms:modified>
</cp:coreProperties>
</file>