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458" r:id="rId2"/>
    <p:sldId id="496" r:id="rId3"/>
    <p:sldId id="477" r:id="rId4"/>
    <p:sldId id="447" r:id="rId5"/>
    <p:sldId id="512" r:id="rId6"/>
    <p:sldId id="510" r:id="rId7"/>
    <p:sldId id="511" r:id="rId8"/>
    <p:sldId id="513" r:id="rId9"/>
    <p:sldId id="514" r:id="rId10"/>
    <p:sldId id="515" r:id="rId11"/>
    <p:sldId id="516" r:id="rId12"/>
    <p:sldId id="517" r:id="rId13"/>
    <p:sldId id="448" r:id="rId14"/>
    <p:sldId id="449" r:id="rId15"/>
    <p:sldId id="519" r:id="rId16"/>
    <p:sldId id="451" r:id="rId17"/>
    <p:sldId id="518" r:id="rId18"/>
    <p:sldId id="507" r:id="rId19"/>
    <p:sldId id="522" r:id="rId20"/>
    <p:sldId id="521" r:id="rId21"/>
    <p:sldId id="523" r:id="rId22"/>
    <p:sldId id="524" r:id="rId23"/>
    <p:sldId id="525" r:id="rId24"/>
    <p:sldId id="509" r:id="rId25"/>
    <p:sldId id="327" r:id="rId26"/>
    <p:sldId id="495" r:id="rId27"/>
    <p:sldId id="326" r:id="rId28"/>
    <p:sldId id="526" r:id="rId29"/>
    <p:sldId id="527" r:id="rId30"/>
    <p:sldId id="424" r:id="rId31"/>
  </p:sldIdLst>
  <p:sldSz cx="9906000" cy="6858000" type="A4"/>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3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har singh" initials="Ss" lastIdx="3" clrIdx="0">
    <p:extLst>
      <p:ext uri="{19B8F6BF-5375-455C-9EA6-DF929625EA0E}">
        <p15:presenceInfo xmlns:p15="http://schemas.microsoft.com/office/powerpoint/2012/main" userId="c9d33d22e968a2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FF"/>
    <a:srgbClr val="FF0000"/>
    <a:srgbClr val="AE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8" autoAdjust="0"/>
    <p:restoredTop sz="92955" autoAdjust="0"/>
  </p:normalViewPr>
  <p:slideViewPr>
    <p:cSldViewPr>
      <p:cViewPr varScale="1">
        <p:scale>
          <a:sx n="80" d="100"/>
          <a:sy n="80" d="100"/>
        </p:scale>
        <p:origin x="1162" y="3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136"/>
    </p:cViewPr>
  </p:sorterViewPr>
  <p:notesViewPr>
    <p:cSldViewPr>
      <p:cViewPr varScale="1">
        <p:scale>
          <a:sx n="52" d="100"/>
          <a:sy n="52" d="100"/>
        </p:scale>
        <p:origin x="2964" y="90"/>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FDBD6149-F860-46EB-888F-B7F54A879ACB}" type="datetimeFigureOut">
              <a:rPr lang="en-US" smtClean="0"/>
              <a:pPr/>
              <a:t>6/25/2021</a:t>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F54DE4C5-FD42-43C3-A107-FC2F226E7727}" type="datetimeFigureOut">
              <a:rPr lang="en-US" smtClean="0"/>
              <a:pPr/>
              <a:t>6/25/2021</a:t>
            </a:fld>
            <a:endParaRPr lang="en-US"/>
          </a:p>
        </p:txBody>
      </p:sp>
      <p:sp>
        <p:nvSpPr>
          <p:cNvPr id="4" name="Slide Image Placeholder 3"/>
          <p:cNvSpPr>
            <a:spLocks noGrp="1" noRot="1" noChangeAspect="1"/>
          </p:cNvSpPr>
          <p:nvPr>
            <p:ph type="sldImg" idx="2"/>
          </p:nvPr>
        </p:nvSpPr>
        <p:spPr>
          <a:xfrm>
            <a:off x="688975" y="746125"/>
            <a:ext cx="5383213"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had done a lot of research and found that in online voting system the main challenge is security and the centralized nature which acts as a single source of truth and can be easily defrauded.</a:t>
            </a:r>
          </a:p>
          <a:p>
            <a:endParaRPr lang="en-IN" dirty="0"/>
          </a:p>
        </p:txBody>
      </p:sp>
      <p:sp>
        <p:nvSpPr>
          <p:cNvPr id="4" name="Slide Number Placeholder 3"/>
          <p:cNvSpPr>
            <a:spLocks noGrp="1"/>
          </p:cNvSpPr>
          <p:nvPr>
            <p:ph type="sldNum" sz="quarter" idx="5"/>
          </p:nvPr>
        </p:nvSpPr>
        <p:spPr/>
        <p:txBody>
          <a:bodyPr/>
          <a:lstStyle/>
          <a:p>
            <a:fld id="{808B528B-B34F-4B88-8010-3B17FC4A4621}" type="slidenum">
              <a:rPr lang="en-US" smtClean="0"/>
              <a:pPr/>
              <a:t>16</a:t>
            </a:fld>
            <a:endParaRPr lang="en-US"/>
          </a:p>
        </p:txBody>
      </p:sp>
    </p:spTree>
    <p:extLst>
      <p:ext uri="{BB962C8B-B14F-4D97-AF65-F5344CB8AC3E}">
        <p14:creationId xmlns:p14="http://schemas.microsoft.com/office/powerpoint/2010/main" val="246870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1" name="Shape 181"/>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9624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pPr/>
              <a:t>26</a:t>
            </a:fld>
            <a:endParaRPr lang="en-US"/>
          </a:p>
        </p:txBody>
      </p:sp>
    </p:spTree>
    <p:extLst>
      <p:ext uri="{BB962C8B-B14F-4D97-AF65-F5344CB8AC3E}">
        <p14:creationId xmlns:p14="http://schemas.microsoft.com/office/powerpoint/2010/main" val="3413220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6/25/2021</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6/25/2021</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6/25/2021</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19336" y="6308727"/>
            <a:ext cx="2311400" cy="365125"/>
          </a:xfrm>
          <a:prstGeom prst="rect">
            <a:avLst/>
          </a:prstGeom>
        </p:spPr>
        <p:txBody>
          <a:bodyPr/>
          <a:lstStyle/>
          <a:p>
            <a:fld id="{1D8BD707-D9CF-40AE-B4C6-C98DA3205C09}" type="datetimeFigureOut">
              <a:rPr lang="en-US" smtClean="0"/>
              <a:pPr/>
              <a:t>6/25/2021</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
        <p:nvSpPr>
          <p:cNvPr id="7" name="Rectangle 6"/>
          <p:cNvSpPr/>
          <p:nvPr userDrawn="1"/>
        </p:nvSpPr>
        <p:spPr>
          <a:xfrm>
            <a:off x="200472" y="6721476"/>
            <a:ext cx="294828" cy="919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stretch>
            <a:fillRect/>
          </a:stretch>
        </p:blipFill>
        <p:spPr>
          <a:xfrm>
            <a:off x="272480" y="6705906"/>
            <a:ext cx="2416616" cy="15209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6/25/2021</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pPr/>
              <a:t>6/25/2021</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6/25/2021</a:t>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6/25/2021</a:t>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6/25/2021</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6/25/2021</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pic>
        <p:nvPicPr>
          <p:cNvPr id="10" name="Picture 9" descr="C:\Users\Paramesh\Desktop\Logo\Logo.pn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104900" y="700380"/>
            <a:ext cx="7952556" cy="1077218"/>
          </a:xfrm>
        </p:spPr>
        <p:txBody>
          <a:bodyPr anchor="ctr"/>
          <a:lstStyle/>
          <a:p>
            <a:r>
              <a:rPr lang="en-US" altLang="en-US" sz="3200" b="1" dirty="0">
                <a:solidFill>
                  <a:srgbClr val="FF0000"/>
                </a:solidFill>
              </a:rPr>
              <a:t>Final Project Presentation</a:t>
            </a:r>
            <a:endParaRPr lang="en-US" altLang="en-US" sz="2800" b="1" dirty="0">
              <a:solidFill>
                <a:srgbClr val="002060"/>
              </a:solidFill>
            </a:endParaRPr>
          </a:p>
        </p:txBody>
      </p:sp>
      <p:sp>
        <p:nvSpPr>
          <p:cNvPr id="4100" name="Rectangle 4"/>
          <p:cNvSpPr>
            <a:spLocks noChangeArrowheads="1"/>
          </p:cNvSpPr>
          <p:nvPr/>
        </p:nvSpPr>
        <p:spPr bwMode="auto">
          <a:xfrm>
            <a:off x="416496" y="3878762"/>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
        <p:nvSpPr>
          <p:cNvPr id="4" name="Content Placeholder 2"/>
          <p:cNvSpPr txBox="1">
            <a:spLocks/>
          </p:cNvSpPr>
          <p:nvPr/>
        </p:nvSpPr>
        <p:spPr>
          <a:xfrm>
            <a:off x="1136576" y="3717032"/>
            <a:ext cx="8352928" cy="214252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a:solidFill>
                  <a:srgbClr val="002060"/>
                </a:solidFill>
                <a:latin typeface="+mj-lt"/>
                <a:ea typeface="+mj-ea"/>
                <a:cs typeface="+mj-cs"/>
              </a:rPr>
              <a:t>Mentor  		</a:t>
            </a:r>
            <a:r>
              <a:rPr lang="en-US" sz="2800" b="1">
                <a:solidFill>
                  <a:srgbClr val="002060"/>
                </a:solidFill>
                <a:latin typeface="+mj-lt"/>
                <a:ea typeface="+mj-ea"/>
                <a:cs typeface="+mj-cs"/>
              </a:rPr>
              <a:t>: Mrs</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Santhoshi</a:t>
            </a:r>
            <a:r>
              <a:rPr lang="en-US" sz="2800" b="1" dirty="0">
                <a:solidFill>
                  <a:srgbClr val="002060"/>
                </a:solidFill>
                <a:latin typeface="+mj-lt"/>
                <a:ea typeface="+mj-ea"/>
                <a:cs typeface="+mj-cs"/>
              </a:rPr>
              <a:t> Kumari</a:t>
            </a:r>
          </a:p>
          <a:p>
            <a:pPr marL="0" indent="0">
              <a:buNone/>
            </a:pPr>
            <a:r>
              <a:rPr lang="en-US" sz="2800" b="1" dirty="0">
                <a:solidFill>
                  <a:srgbClr val="002060"/>
                </a:solidFill>
                <a:latin typeface="+mj-lt"/>
                <a:ea typeface="+mj-ea"/>
                <a:cs typeface="+mj-cs"/>
              </a:rPr>
              <a:t>Group No.		: 18</a:t>
            </a:r>
          </a:p>
          <a:p>
            <a:pPr marL="0" indent="0">
              <a:buNone/>
            </a:pPr>
            <a:r>
              <a:rPr lang="en-US" altLang="en-US" sz="2800" b="1" dirty="0" err="1">
                <a:solidFill>
                  <a:srgbClr val="002060"/>
                </a:solidFill>
              </a:rPr>
              <a:t>Programme</a:t>
            </a:r>
            <a:r>
              <a:rPr lang="en-US" altLang="en-US" sz="2800" b="1" dirty="0">
                <a:solidFill>
                  <a:srgbClr val="002060"/>
                </a:solidFill>
              </a:rPr>
              <a:t>		: </a:t>
            </a:r>
            <a:r>
              <a:rPr lang="en-US" altLang="en-US" sz="2400" b="1" dirty="0">
                <a:solidFill>
                  <a:srgbClr val="002060"/>
                </a:solidFill>
              </a:rPr>
              <a:t>B. Tech</a:t>
            </a:r>
            <a:endParaRPr lang="en-US" sz="2800" b="1" dirty="0">
              <a:solidFill>
                <a:srgbClr val="002060"/>
              </a:solidFill>
              <a:latin typeface="+mj-lt"/>
              <a:ea typeface="+mj-ea"/>
              <a:cs typeface="+mj-cs"/>
            </a:endParaRPr>
          </a:p>
          <a:p>
            <a:pPr marL="0" indent="0">
              <a:buFont typeface="Arial" pitchFamily="34" charset="0"/>
              <a:buNone/>
            </a:pPr>
            <a:r>
              <a:rPr lang="en-US" sz="2800" b="1" dirty="0">
                <a:solidFill>
                  <a:srgbClr val="002060"/>
                </a:solidFill>
                <a:latin typeface="+mj-lt"/>
                <a:ea typeface="+mj-ea"/>
                <a:cs typeface="+mj-cs"/>
              </a:rPr>
              <a:t>Department		: Computer Science &amp; Engineering</a:t>
            </a:r>
          </a:p>
          <a:p>
            <a:pPr marL="0" indent="0">
              <a:buFont typeface="Arial" pitchFamily="34" charset="0"/>
              <a:buNone/>
            </a:pPr>
            <a:r>
              <a:rPr lang="en-US" sz="3600" dirty="0"/>
              <a:t>					</a:t>
            </a:r>
          </a:p>
        </p:txBody>
      </p:sp>
    </p:spTree>
    <p:extLst>
      <p:ext uri="{BB962C8B-B14F-4D97-AF65-F5344CB8AC3E}">
        <p14:creationId xmlns:p14="http://schemas.microsoft.com/office/powerpoint/2010/main" val="2817933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Objective-5</a:t>
            </a:r>
          </a:p>
        </p:txBody>
      </p:sp>
      <p:sp>
        <p:nvSpPr>
          <p:cNvPr id="3" name="Content Placeholder 2"/>
          <p:cNvSpPr>
            <a:spLocks noGrp="1"/>
          </p:cNvSpPr>
          <p:nvPr>
            <p:ph idx="1"/>
          </p:nvPr>
        </p:nvSpPr>
        <p:spPr/>
        <p:txBody>
          <a:bodyPr/>
          <a:lstStyle/>
          <a:p>
            <a:pPr>
              <a:buFont typeface="Wingdings" pitchFamily="2" charset="2"/>
              <a:buChar char="v"/>
            </a:pPr>
            <a:r>
              <a:rPr lang="en-GB" dirty="0"/>
              <a:t>To design an Intuitive UI and develop a Web app based on the requirements.</a:t>
            </a:r>
          </a:p>
          <a:p>
            <a:pPr lvl="0">
              <a:buFont typeface="Courier New" pitchFamily="49" charset="0"/>
              <a:buChar char="o"/>
            </a:pPr>
            <a:r>
              <a:rPr lang="en-US" sz="2400" dirty="0"/>
              <a:t>Design the UI/UX for web application</a:t>
            </a:r>
          </a:p>
          <a:p>
            <a:pPr lvl="0">
              <a:buFont typeface="Courier New" pitchFamily="49" charset="0"/>
              <a:buChar char="o"/>
            </a:pPr>
            <a:r>
              <a:rPr lang="en-US" sz="2400" dirty="0"/>
              <a:t>Implement the design using React.</a:t>
            </a:r>
          </a:p>
          <a:p>
            <a:pPr>
              <a:buFont typeface="Courier New" pitchFamily="49" charset="0"/>
              <a:buChar char="o"/>
            </a:pPr>
            <a:r>
              <a:rPr lang="en-US" sz="2400" dirty="0" err="1"/>
              <a:t>Material.UI</a:t>
            </a:r>
            <a:r>
              <a:rPr lang="en-US" sz="2400" dirty="0"/>
              <a:t> is used as UI/UX components</a:t>
            </a:r>
          </a:p>
        </p:txBody>
      </p:sp>
    </p:spTree>
    <p:extLst>
      <p:ext uri="{BB962C8B-B14F-4D97-AF65-F5344CB8AC3E}">
        <p14:creationId xmlns:p14="http://schemas.microsoft.com/office/powerpoint/2010/main" val="120406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Objective-6</a:t>
            </a:r>
          </a:p>
        </p:txBody>
      </p:sp>
      <p:sp>
        <p:nvSpPr>
          <p:cNvPr id="3" name="Content Placeholder 2"/>
          <p:cNvSpPr>
            <a:spLocks noGrp="1"/>
          </p:cNvSpPr>
          <p:nvPr>
            <p:ph idx="1"/>
          </p:nvPr>
        </p:nvSpPr>
        <p:spPr/>
        <p:txBody>
          <a:bodyPr/>
          <a:lstStyle/>
          <a:p>
            <a:pPr>
              <a:buFont typeface="Wingdings" pitchFamily="2" charset="2"/>
              <a:buChar char="v"/>
            </a:pPr>
            <a:r>
              <a:rPr lang="en-IN" dirty="0"/>
              <a:t>To design a face recognition module to verify users for voting.</a:t>
            </a:r>
          </a:p>
          <a:p>
            <a:pPr lvl="0">
              <a:buFont typeface="Courier New" pitchFamily="49" charset="0"/>
              <a:buChar char="o"/>
            </a:pPr>
            <a:r>
              <a:rPr lang="en-US" sz="2400" dirty="0"/>
              <a:t>A third-party library has been used to capture face geometry</a:t>
            </a:r>
          </a:p>
          <a:p>
            <a:pPr lvl="0">
              <a:buFont typeface="Courier New" pitchFamily="49" charset="0"/>
              <a:buChar char="o"/>
            </a:pPr>
            <a:r>
              <a:rPr lang="en-US" sz="2400" dirty="0"/>
              <a:t>Then created a 3D model with the stored values</a:t>
            </a:r>
          </a:p>
          <a:p>
            <a:pPr>
              <a:buFont typeface="Courier New" pitchFamily="49" charset="0"/>
              <a:buChar char="o"/>
            </a:pPr>
            <a:r>
              <a:rPr lang="en-US" sz="2400" dirty="0"/>
              <a:t>Checked the same values at the time of voting for verification</a:t>
            </a:r>
          </a:p>
        </p:txBody>
      </p:sp>
    </p:spTree>
    <p:extLst>
      <p:ext uri="{BB962C8B-B14F-4D97-AF65-F5344CB8AC3E}">
        <p14:creationId xmlns:p14="http://schemas.microsoft.com/office/powerpoint/2010/main" val="391700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Objective-7</a:t>
            </a:r>
          </a:p>
        </p:txBody>
      </p:sp>
      <p:sp>
        <p:nvSpPr>
          <p:cNvPr id="3" name="Content Placeholder 2"/>
          <p:cNvSpPr>
            <a:spLocks noGrp="1"/>
          </p:cNvSpPr>
          <p:nvPr>
            <p:ph idx="1"/>
          </p:nvPr>
        </p:nvSpPr>
        <p:spPr/>
        <p:txBody>
          <a:bodyPr/>
          <a:lstStyle/>
          <a:p>
            <a:pPr>
              <a:buFont typeface="Wingdings" pitchFamily="2" charset="2"/>
              <a:buChar char="v"/>
            </a:pPr>
            <a:r>
              <a:rPr lang="en-IN" sz="2800" dirty="0"/>
              <a:t>To document all the work as a report containing all the specifications.</a:t>
            </a:r>
          </a:p>
          <a:p>
            <a:pPr lvl="0">
              <a:buFont typeface="Courier New" pitchFamily="49" charset="0"/>
              <a:buChar char="o"/>
            </a:pPr>
            <a:r>
              <a:rPr lang="en-US" sz="2400" dirty="0"/>
              <a:t>A project report will be authored documenting the entire development effort</a:t>
            </a:r>
          </a:p>
          <a:p>
            <a:pPr lvl="0">
              <a:buFont typeface="Courier New" pitchFamily="49" charset="0"/>
              <a:buChar char="o"/>
            </a:pPr>
            <a:r>
              <a:rPr lang="en-US" sz="2400" dirty="0"/>
              <a:t>All requirements will be documented in SRS format.</a:t>
            </a:r>
          </a:p>
          <a:p>
            <a:pPr lvl="0">
              <a:buFont typeface="Courier New" pitchFamily="49" charset="0"/>
              <a:buChar char="o"/>
            </a:pPr>
            <a:r>
              <a:rPr lang="en-US" sz="2400" dirty="0"/>
              <a:t>Design diagrams will be included in the report.</a:t>
            </a:r>
          </a:p>
          <a:p>
            <a:pPr lvl="0">
              <a:buFont typeface="Courier New" pitchFamily="49" charset="0"/>
              <a:buChar char="o"/>
            </a:pPr>
            <a:r>
              <a:rPr lang="en-US" sz="2400" dirty="0"/>
              <a:t>The working of the system will be documented including screenshots, figures, tables etc.</a:t>
            </a:r>
          </a:p>
          <a:p>
            <a:pPr>
              <a:buFont typeface="Courier New" pitchFamily="49" charset="0"/>
              <a:buChar char="o"/>
            </a:pPr>
            <a:r>
              <a:rPr lang="en-US" sz="2400" dirty="0"/>
              <a:t>The user survey and its analysis will be documented.</a:t>
            </a:r>
          </a:p>
        </p:txBody>
      </p:sp>
    </p:spTree>
    <p:extLst>
      <p:ext uri="{BB962C8B-B14F-4D97-AF65-F5344CB8AC3E}">
        <p14:creationId xmlns:p14="http://schemas.microsoft.com/office/powerpoint/2010/main" val="1737369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332656"/>
            <a:ext cx="8915400" cy="634082"/>
          </a:xfrm>
        </p:spPr>
        <p:txBody>
          <a:bodyPr/>
          <a:lstStyle/>
          <a:p>
            <a:r>
              <a:rPr lang="en-US" sz="3200" b="1" dirty="0">
                <a:solidFill>
                  <a:srgbClr val="FF0000"/>
                </a:solidFill>
              </a:rPr>
              <a:t>Overviews</a:t>
            </a:r>
            <a:br>
              <a:rPr lang="en-US" sz="3200" b="1" dirty="0">
                <a:solidFill>
                  <a:srgbClr val="FF0000"/>
                </a:solidFill>
              </a:rPr>
            </a:br>
            <a:endParaRPr lang="en-US" sz="3200" b="1" dirty="0">
              <a:solidFill>
                <a:srgbClr val="FF0000"/>
              </a:solidFill>
            </a:endParaRPr>
          </a:p>
        </p:txBody>
      </p:sp>
      <p:pic>
        <p:nvPicPr>
          <p:cNvPr id="15" name="Picture 14">
            <a:extLst>
              <a:ext uri="{FF2B5EF4-FFF2-40B4-BE49-F238E27FC236}">
                <a16:creationId xmlns:a16="http://schemas.microsoft.com/office/drawing/2014/main" id="{45200A77-08AB-4275-A6A2-147C2D0F1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141" y="836712"/>
            <a:ext cx="7113717" cy="5805447"/>
          </a:xfrm>
          <a:prstGeom prst="rect">
            <a:avLst/>
          </a:prstGeom>
        </p:spPr>
      </p:pic>
    </p:spTree>
    <p:extLst>
      <p:ext uri="{BB962C8B-B14F-4D97-AF65-F5344CB8AC3E}">
        <p14:creationId xmlns:p14="http://schemas.microsoft.com/office/powerpoint/2010/main" val="4282281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850106"/>
          </a:xfrm>
        </p:spPr>
        <p:txBody>
          <a:bodyPr/>
          <a:lstStyle/>
          <a:p>
            <a:r>
              <a:rPr lang="en-US" sz="3200" b="1" dirty="0">
                <a:solidFill>
                  <a:srgbClr val="FF0000"/>
                </a:solidFill>
              </a:rPr>
              <a:t>Block Diagram </a:t>
            </a:r>
          </a:p>
        </p:txBody>
      </p:sp>
      <p:pic>
        <p:nvPicPr>
          <p:cNvPr id="7" name="Picture 6">
            <a:extLst>
              <a:ext uri="{FF2B5EF4-FFF2-40B4-BE49-F238E27FC236}">
                <a16:creationId xmlns:a16="http://schemas.microsoft.com/office/drawing/2014/main" id="{8F11F088-1003-4F52-B7FD-865512BD0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656" y="1123365"/>
            <a:ext cx="6605537" cy="4825915"/>
          </a:xfrm>
          <a:prstGeom prst="rect">
            <a:avLst/>
          </a:prstGeom>
        </p:spPr>
      </p:pic>
    </p:spTree>
    <p:extLst>
      <p:ext uri="{BB962C8B-B14F-4D97-AF65-F5344CB8AC3E}">
        <p14:creationId xmlns:p14="http://schemas.microsoft.com/office/powerpoint/2010/main" val="420303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Problem Solving</a:t>
            </a:r>
          </a:p>
        </p:txBody>
      </p:sp>
      <p:sp>
        <p:nvSpPr>
          <p:cNvPr id="3" name="Content Placeholder 2"/>
          <p:cNvSpPr>
            <a:spLocks noGrp="1"/>
          </p:cNvSpPr>
          <p:nvPr>
            <p:ph idx="1"/>
          </p:nvPr>
        </p:nvSpPr>
        <p:spPr>
          <a:xfrm>
            <a:off x="495300" y="1166018"/>
            <a:ext cx="8915400" cy="4525963"/>
          </a:xfrm>
        </p:spPr>
        <p:txBody>
          <a:bodyPr/>
          <a:lstStyle/>
          <a:p>
            <a:pPr marL="0" indent="0">
              <a:buNone/>
            </a:pPr>
            <a:r>
              <a:rPr lang="en-US" sz="3200" dirty="0"/>
              <a:t>The development of the proposed system is carried out by following conventional practices of software development:</a:t>
            </a:r>
          </a:p>
          <a:p>
            <a:pPr>
              <a:buFontTx/>
              <a:buChar char="-"/>
            </a:pPr>
            <a:r>
              <a:rPr lang="en-US" sz="3200" dirty="0"/>
              <a:t>Requirement analysis</a:t>
            </a:r>
          </a:p>
          <a:p>
            <a:pPr>
              <a:buFontTx/>
              <a:buChar char="-"/>
            </a:pPr>
            <a:r>
              <a:rPr lang="en-US" dirty="0"/>
              <a:t>Implementation</a:t>
            </a:r>
            <a:endParaRPr lang="en-US" sz="3200" dirty="0"/>
          </a:p>
          <a:p>
            <a:pPr>
              <a:buFontTx/>
              <a:buChar char="-"/>
            </a:pPr>
            <a:r>
              <a:rPr lang="en-US" sz="3200" dirty="0"/>
              <a:t>Software UI design</a:t>
            </a:r>
          </a:p>
          <a:p>
            <a:pPr>
              <a:buFontTx/>
              <a:buChar char="-"/>
            </a:pPr>
            <a:r>
              <a:rPr lang="en-US" dirty="0"/>
              <a:t>Integration</a:t>
            </a:r>
          </a:p>
          <a:p>
            <a:pPr>
              <a:buFontTx/>
              <a:buChar char="-"/>
            </a:pPr>
            <a:r>
              <a:rPr lang="en-US" dirty="0"/>
              <a:t>Testing</a:t>
            </a:r>
          </a:p>
          <a:p>
            <a:pPr>
              <a:buFontTx/>
              <a:buChar char="-"/>
            </a:pPr>
            <a:endParaRPr lang="en-US" sz="3200" dirty="0"/>
          </a:p>
          <a:p>
            <a:endParaRPr lang="en-US" dirty="0"/>
          </a:p>
        </p:txBody>
      </p:sp>
    </p:spTree>
    <p:extLst>
      <p:ext uri="{BB962C8B-B14F-4D97-AF65-F5344CB8AC3E}">
        <p14:creationId xmlns:p14="http://schemas.microsoft.com/office/powerpoint/2010/main" val="84477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solidFill>
                  <a:srgbClr val="FF0000"/>
                </a:solidFill>
              </a:rPr>
              <a:t>Design (Use case Diagram)</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792" y="908720"/>
            <a:ext cx="4573141" cy="5734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9628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Design (Sequence Diagram)</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4607" y="1720252"/>
            <a:ext cx="7632849" cy="4445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342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a:solidFill>
                  <a:srgbClr val="FF0000"/>
                </a:solidFill>
              </a:rPr>
              <a:t>Results (Home page)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5300" y="1384866"/>
            <a:ext cx="8915400" cy="4408943"/>
          </a:xfrm>
          <a:prstGeom prst="rect">
            <a:avLst/>
          </a:prstGeom>
          <a:noFill/>
          <a:ln>
            <a:noFill/>
          </a:ln>
        </p:spPr>
      </p:pic>
    </p:spTree>
    <p:extLst>
      <p:ext uri="{BB962C8B-B14F-4D97-AF65-F5344CB8AC3E}">
        <p14:creationId xmlns:p14="http://schemas.microsoft.com/office/powerpoint/2010/main" val="301507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Results (Registration page)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5300" y="1658710"/>
            <a:ext cx="8915400" cy="4408943"/>
          </a:xfrm>
          <a:prstGeom prst="rect">
            <a:avLst/>
          </a:prstGeom>
          <a:noFill/>
          <a:ln>
            <a:noFill/>
          </a:ln>
        </p:spPr>
      </p:pic>
    </p:spTree>
    <p:extLst>
      <p:ext uri="{BB962C8B-B14F-4D97-AF65-F5344CB8AC3E}">
        <p14:creationId xmlns:p14="http://schemas.microsoft.com/office/powerpoint/2010/main" val="3116295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41784"/>
            <a:ext cx="8915400" cy="1143000"/>
          </a:xfrm>
        </p:spPr>
        <p:txBody>
          <a:bodyPr/>
          <a:lstStyle/>
          <a:p>
            <a:r>
              <a:rPr lang="en-US" sz="3200" b="1" dirty="0">
                <a:solidFill>
                  <a:srgbClr val="FF0000"/>
                </a:solidFill>
              </a:rPr>
              <a:t>Project Team</a:t>
            </a:r>
          </a:p>
        </p:txBody>
      </p:sp>
      <p:graphicFrame>
        <p:nvGraphicFramePr>
          <p:cNvPr id="5" name="Content Placeholder 4"/>
          <p:cNvGraphicFramePr>
            <a:graphicFrameLocks/>
          </p:cNvGraphicFramePr>
          <p:nvPr>
            <p:extLst>
              <p:ext uri="{D42A27DB-BD31-4B8C-83A1-F6EECF244321}">
                <p14:modId xmlns:p14="http://schemas.microsoft.com/office/powerpoint/2010/main" val="837346460"/>
              </p:ext>
            </p:extLst>
          </p:nvPr>
        </p:nvGraphicFramePr>
        <p:xfrm>
          <a:off x="632520" y="2492896"/>
          <a:ext cx="8640960" cy="2333500"/>
        </p:xfrm>
        <a:graphic>
          <a:graphicData uri="http://schemas.openxmlformats.org/drawingml/2006/table">
            <a:tbl>
              <a:tblPr firstRow="1" bandRow="1">
                <a:tableStyleId>{3C2FFA5D-87B4-456A-9821-1D502468CF0F}</a:tableStyleId>
              </a:tblPr>
              <a:tblGrid>
                <a:gridCol w="112008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4320480">
                  <a:extLst>
                    <a:ext uri="{9D8B030D-6E8A-4147-A177-3AD203B41FA5}">
                      <a16:colId xmlns:a16="http://schemas.microsoft.com/office/drawing/2014/main" val="20002"/>
                    </a:ext>
                  </a:extLst>
                </a:gridCol>
              </a:tblGrid>
              <a:tr h="433988">
                <a:tc>
                  <a:txBody>
                    <a:bodyPr/>
                    <a:lstStyle/>
                    <a:p>
                      <a:pPr algn="ctr">
                        <a:lnSpc>
                          <a:spcPct val="150000"/>
                        </a:lnSpc>
                      </a:pPr>
                      <a:r>
                        <a:rPr lang="en-US" sz="2400" dirty="0" err="1"/>
                        <a:t>Sl</a:t>
                      </a:r>
                      <a:r>
                        <a:rPr lang="en-US" sz="2400" dirty="0"/>
                        <a:t> no.</a:t>
                      </a:r>
                    </a:p>
                  </a:txBody>
                  <a:tcPr/>
                </a:tc>
                <a:tc>
                  <a:txBody>
                    <a:bodyPr/>
                    <a:lstStyle/>
                    <a:p>
                      <a:pPr algn="ctr">
                        <a:lnSpc>
                          <a:spcPct val="150000"/>
                        </a:lnSpc>
                      </a:pPr>
                      <a:r>
                        <a:rPr lang="en-US" sz="2400" dirty="0"/>
                        <a:t>Registration no.</a:t>
                      </a:r>
                    </a:p>
                  </a:txBody>
                  <a:tcPr/>
                </a:tc>
                <a:tc>
                  <a:txBody>
                    <a:bodyPr/>
                    <a:lstStyle/>
                    <a:p>
                      <a:pPr algn="ctr">
                        <a:lnSpc>
                          <a:spcPct val="150000"/>
                        </a:lnSpc>
                      </a:pPr>
                      <a:r>
                        <a:rPr lang="en-US" sz="2400" dirty="0"/>
                        <a:t>Students</a:t>
                      </a:r>
                    </a:p>
                  </a:txBody>
                  <a:tcPr/>
                </a:tc>
                <a:extLst>
                  <a:ext uri="{0D108BD9-81ED-4DB2-BD59-A6C34878D82A}">
                    <a16:rowId xmlns:a16="http://schemas.microsoft.com/office/drawing/2014/main" val="10000"/>
                  </a:ext>
                </a:extLst>
              </a:tr>
              <a:tr h="541462">
                <a:tc>
                  <a:txBody>
                    <a:bodyPr/>
                    <a:lstStyle/>
                    <a:p>
                      <a:pPr marL="0" indent="0">
                        <a:lnSpc>
                          <a:spcPct val="150000"/>
                        </a:lnSpc>
                        <a:buFont typeface="+mj-lt"/>
                        <a:buNone/>
                      </a:pPr>
                      <a:r>
                        <a:rPr lang="en-US" sz="2400" dirty="0"/>
                        <a:t>1</a:t>
                      </a:r>
                    </a:p>
                  </a:txBody>
                  <a:tcPr/>
                </a:tc>
                <a:tc>
                  <a:txBody>
                    <a:bodyPr/>
                    <a:lstStyle/>
                    <a:p>
                      <a:pPr>
                        <a:lnSpc>
                          <a:spcPct val="150000"/>
                        </a:lnSpc>
                      </a:pPr>
                      <a:r>
                        <a:rPr lang="en-US" sz="2400" dirty="0"/>
                        <a:t>17ETCS002227</a:t>
                      </a: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Shashi Kumar</a:t>
                      </a:r>
                    </a:p>
                  </a:txBody>
                  <a:tcPr/>
                </a:tc>
                <a:extLst>
                  <a:ext uri="{0D108BD9-81ED-4DB2-BD59-A6C34878D82A}">
                    <a16:rowId xmlns:a16="http://schemas.microsoft.com/office/drawing/2014/main" val="10001"/>
                  </a:ext>
                </a:extLst>
              </a:tr>
              <a:tr h="464988">
                <a:tc>
                  <a:txBody>
                    <a:bodyPr/>
                    <a:lstStyle/>
                    <a:p>
                      <a:pPr marL="0" indent="0">
                        <a:lnSpc>
                          <a:spcPct val="150000"/>
                        </a:lnSpc>
                        <a:buFont typeface="+mj-lt"/>
                        <a:buNone/>
                      </a:pPr>
                      <a:r>
                        <a:rPr lang="en-US" sz="2400" dirty="0"/>
                        <a:t>2</a:t>
                      </a:r>
                    </a:p>
                  </a:txBody>
                  <a:tcPr/>
                </a:tc>
                <a:tc>
                  <a:txBody>
                    <a:bodyPr/>
                    <a:lstStyle/>
                    <a:p>
                      <a:pPr>
                        <a:lnSpc>
                          <a:spcPct val="150000"/>
                        </a:lnSpc>
                      </a:pPr>
                      <a:r>
                        <a:rPr lang="en-US" sz="2400" dirty="0"/>
                        <a:t>17ETCS002040</a:t>
                      </a: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Ayush Prajapati</a:t>
                      </a:r>
                    </a:p>
                  </a:txBody>
                  <a:tcPr/>
                </a:tc>
                <a:extLst>
                  <a:ext uri="{0D108BD9-81ED-4DB2-BD59-A6C34878D82A}">
                    <a16:rowId xmlns:a16="http://schemas.microsoft.com/office/drawing/2014/main" val="10002"/>
                  </a:ext>
                </a:extLst>
              </a:tr>
              <a:tr h="464988">
                <a:tc>
                  <a:txBody>
                    <a:bodyPr/>
                    <a:lstStyle/>
                    <a:p>
                      <a:pPr marL="0" indent="0">
                        <a:lnSpc>
                          <a:spcPct val="150000"/>
                        </a:lnSpc>
                        <a:buFont typeface="+mj-lt"/>
                        <a:buNone/>
                      </a:pPr>
                      <a:r>
                        <a:rPr lang="en-US" sz="2400" dirty="0"/>
                        <a:t>3</a:t>
                      </a:r>
                    </a:p>
                  </a:txBody>
                  <a:tcPr/>
                </a:tc>
                <a:tc>
                  <a:txBody>
                    <a:bodyPr/>
                    <a:lstStyle/>
                    <a:p>
                      <a:pPr>
                        <a:lnSpc>
                          <a:spcPct val="150000"/>
                        </a:lnSpc>
                      </a:pPr>
                      <a:r>
                        <a:rPr lang="en-US" sz="2400" dirty="0"/>
                        <a:t>16ETCS002307</a:t>
                      </a: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Sandipan Chakraborty</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27991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Results (Login page)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5300" y="1658710"/>
            <a:ext cx="8915400" cy="4408943"/>
          </a:xfrm>
          <a:prstGeom prst="rect">
            <a:avLst/>
          </a:prstGeom>
          <a:noFill/>
          <a:ln>
            <a:noFill/>
          </a:ln>
        </p:spPr>
      </p:pic>
    </p:spTree>
    <p:extLst>
      <p:ext uri="{BB962C8B-B14F-4D97-AF65-F5344CB8AC3E}">
        <p14:creationId xmlns:p14="http://schemas.microsoft.com/office/powerpoint/2010/main" val="4048602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Results (verification page)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5502" y="1600200"/>
            <a:ext cx="8034996" cy="4525963"/>
          </a:xfrm>
          <a:prstGeom prst="rect">
            <a:avLst/>
          </a:prstGeom>
          <a:noFill/>
          <a:ln>
            <a:noFill/>
          </a:ln>
        </p:spPr>
      </p:pic>
    </p:spTree>
    <p:extLst>
      <p:ext uri="{BB962C8B-B14F-4D97-AF65-F5344CB8AC3E}">
        <p14:creationId xmlns:p14="http://schemas.microsoft.com/office/powerpoint/2010/main" val="3865435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Results (Vote page)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9692" y="1600200"/>
            <a:ext cx="8646615" cy="4525963"/>
          </a:xfrm>
          <a:prstGeom prst="rect">
            <a:avLst/>
          </a:prstGeom>
          <a:noFill/>
          <a:ln>
            <a:noFill/>
          </a:ln>
        </p:spPr>
      </p:pic>
    </p:spTree>
    <p:extLst>
      <p:ext uri="{BB962C8B-B14F-4D97-AF65-F5344CB8AC3E}">
        <p14:creationId xmlns:p14="http://schemas.microsoft.com/office/powerpoint/2010/main" val="189821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Results (About page)</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16696" y="1052736"/>
            <a:ext cx="5472607" cy="5530626"/>
          </a:xfrm>
          <a:prstGeom prst="rect">
            <a:avLst/>
          </a:prstGeom>
          <a:noFill/>
          <a:ln>
            <a:noFill/>
          </a:ln>
        </p:spPr>
      </p:pic>
    </p:spTree>
    <p:extLst>
      <p:ext uri="{BB962C8B-B14F-4D97-AF65-F5344CB8AC3E}">
        <p14:creationId xmlns:p14="http://schemas.microsoft.com/office/powerpoint/2010/main" val="2462985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Cost Estimation</a:t>
            </a:r>
          </a:p>
        </p:txBody>
      </p:sp>
      <p:graphicFrame>
        <p:nvGraphicFramePr>
          <p:cNvPr id="3" name="Table 2"/>
          <p:cNvGraphicFramePr>
            <a:graphicFrameLocks noGrp="1"/>
          </p:cNvGraphicFramePr>
          <p:nvPr>
            <p:extLst>
              <p:ext uri="{D42A27DB-BD31-4B8C-83A1-F6EECF244321}">
                <p14:modId xmlns:p14="http://schemas.microsoft.com/office/powerpoint/2010/main" val="2482007843"/>
              </p:ext>
            </p:extLst>
          </p:nvPr>
        </p:nvGraphicFramePr>
        <p:xfrm>
          <a:off x="1651000" y="908720"/>
          <a:ext cx="6603999" cy="3586480"/>
        </p:xfrm>
        <a:graphic>
          <a:graphicData uri="http://schemas.openxmlformats.org/drawingml/2006/table">
            <a:tbl>
              <a:tblPr firstRow="1" bandRow="1">
                <a:tableStyleId>{5C22544A-7EE6-4342-B048-85BDC9FD1C3A}</a:tableStyleId>
              </a:tblPr>
              <a:tblGrid>
                <a:gridCol w="2201333">
                  <a:extLst>
                    <a:ext uri="{9D8B030D-6E8A-4147-A177-3AD203B41FA5}">
                      <a16:colId xmlns:a16="http://schemas.microsoft.com/office/drawing/2014/main" val="20000"/>
                    </a:ext>
                  </a:extLst>
                </a:gridCol>
                <a:gridCol w="2201333">
                  <a:extLst>
                    <a:ext uri="{9D8B030D-6E8A-4147-A177-3AD203B41FA5}">
                      <a16:colId xmlns:a16="http://schemas.microsoft.com/office/drawing/2014/main" val="20001"/>
                    </a:ext>
                  </a:extLst>
                </a:gridCol>
                <a:gridCol w="2201333">
                  <a:extLst>
                    <a:ext uri="{9D8B030D-6E8A-4147-A177-3AD203B41FA5}">
                      <a16:colId xmlns:a16="http://schemas.microsoft.com/office/drawing/2014/main" val="20002"/>
                    </a:ext>
                  </a:extLst>
                </a:gridCol>
              </a:tblGrid>
              <a:tr h="370840">
                <a:tc>
                  <a:txBody>
                    <a:bodyPr/>
                    <a:lstStyle/>
                    <a:p>
                      <a:r>
                        <a:rPr lang="en-GB" sz="1800" b="1" kern="1200" dirty="0">
                          <a:solidFill>
                            <a:schemeClr val="lt1"/>
                          </a:solidFill>
                          <a:effectLst/>
                          <a:latin typeface="+mn-lt"/>
                          <a:ea typeface="+mn-ea"/>
                          <a:cs typeface="+mn-cs"/>
                        </a:rPr>
                        <a:t>Serial Number</a:t>
                      </a:r>
                      <a:endParaRPr lang="en-US" dirty="0"/>
                    </a:p>
                  </a:txBody>
                  <a:tcPr/>
                </a:tc>
                <a:tc>
                  <a:txBody>
                    <a:bodyPr/>
                    <a:lstStyle/>
                    <a:p>
                      <a:r>
                        <a:rPr lang="en-GB" sz="1800" b="1" kern="1200" dirty="0">
                          <a:solidFill>
                            <a:schemeClr val="lt1"/>
                          </a:solidFill>
                          <a:effectLst/>
                          <a:latin typeface="+mn-lt"/>
                          <a:ea typeface="+mn-ea"/>
                          <a:cs typeface="+mn-cs"/>
                        </a:rPr>
                        <a:t>Resources and Work</a:t>
                      </a:r>
                      <a:endParaRPr lang="en-US" dirty="0"/>
                    </a:p>
                  </a:txBody>
                  <a:tcPr/>
                </a:tc>
                <a:tc>
                  <a:txBody>
                    <a:bodyPr/>
                    <a:lstStyle/>
                    <a:p>
                      <a:r>
                        <a:rPr lang="en-GB" sz="1800" b="1" kern="1200" dirty="0">
                          <a:solidFill>
                            <a:schemeClr val="lt1"/>
                          </a:solidFill>
                          <a:effectLst/>
                          <a:latin typeface="+mn-lt"/>
                          <a:ea typeface="+mn-ea"/>
                          <a:cs typeface="+mn-cs"/>
                        </a:rPr>
                        <a:t>Cost(</a:t>
                      </a:r>
                      <a:r>
                        <a:rPr lang="en-GB" sz="1800" b="1" kern="1200" dirty="0" err="1">
                          <a:solidFill>
                            <a:schemeClr val="lt1"/>
                          </a:solidFill>
                          <a:effectLst/>
                          <a:latin typeface="+mn-lt"/>
                          <a:ea typeface="+mn-ea"/>
                          <a:cs typeface="+mn-cs"/>
                        </a:rPr>
                        <a:t>Rs</a:t>
                      </a:r>
                      <a:r>
                        <a:rPr lang="en-GB" sz="1800" b="1" kern="1200" dirty="0">
                          <a:solidFill>
                            <a:schemeClr val="lt1"/>
                          </a:solidFill>
                          <a:effectLst/>
                          <a:latin typeface="+mn-lt"/>
                          <a:ea typeface="+mn-ea"/>
                          <a:cs typeface="+mn-cs"/>
                        </a:rPr>
                        <a:t>)</a:t>
                      </a:r>
                      <a:endParaRPr lang="en-US" dirty="0"/>
                    </a:p>
                  </a:txBody>
                  <a:tcPr/>
                </a:tc>
                <a:extLst>
                  <a:ext uri="{0D108BD9-81ED-4DB2-BD59-A6C34878D82A}">
                    <a16:rowId xmlns:a16="http://schemas.microsoft.com/office/drawing/2014/main" val="10000"/>
                  </a:ext>
                </a:extLst>
              </a:tr>
              <a:tr h="370840">
                <a:tc>
                  <a:txBody>
                    <a:bodyPr/>
                    <a:lstStyle/>
                    <a:p>
                      <a:r>
                        <a:rPr lang="en-GB" sz="1800" kern="1200" dirty="0">
                          <a:solidFill>
                            <a:schemeClr val="dk1"/>
                          </a:solidFill>
                          <a:effectLst/>
                          <a:latin typeface="+mn-lt"/>
                          <a:ea typeface="+mn-ea"/>
                          <a:cs typeface="+mn-cs"/>
                        </a:rPr>
                        <a:t>1. Software:</a:t>
                      </a:r>
                      <a:endParaRPr lang="en-US" dirty="0"/>
                    </a:p>
                  </a:txBody>
                  <a:tcPr/>
                </a:tc>
                <a:tc>
                  <a:txBody>
                    <a:bodyPr/>
                    <a:lstStyle/>
                    <a:p>
                      <a:r>
                        <a:rPr lang="en-GB" sz="1800" kern="1200" dirty="0" err="1">
                          <a:solidFill>
                            <a:schemeClr val="dk1"/>
                          </a:solidFill>
                          <a:effectLst/>
                          <a:latin typeface="+mn-lt"/>
                          <a:ea typeface="+mn-ea"/>
                          <a:cs typeface="+mn-cs"/>
                        </a:rPr>
                        <a:t>Ethereum</a:t>
                      </a:r>
                      <a:r>
                        <a:rPr lang="en-GB" sz="1800" kern="1200" dirty="0">
                          <a:solidFill>
                            <a:schemeClr val="dk1"/>
                          </a:solidFill>
                          <a:effectLst/>
                          <a:latin typeface="+mn-lt"/>
                          <a:ea typeface="+mn-ea"/>
                          <a:cs typeface="+mn-cs"/>
                        </a:rPr>
                        <a:t> Virtual Machine, Solidity, Python, </a:t>
                      </a:r>
                      <a:r>
                        <a:rPr lang="en-GB" sz="1800" kern="1200" dirty="0" err="1">
                          <a:solidFill>
                            <a:schemeClr val="dk1"/>
                          </a:solidFill>
                          <a:effectLst/>
                          <a:latin typeface="+mn-lt"/>
                          <a:ea typeface="+mn-ea"/>
                          <a:cs typeface="+mn-cs"/>
                        </a:rPr>
                        <a:t>RestAPI</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React.Js</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MongoDB</a:t>
                      </a:r>
                      <a:r>
                        <a:rPr lang="en-GB" sz="1800" kern="1200" dirty="0">
                          <a:solidFill>
                            <a:schemeClr val="dk1"/>
                          </a:solidFill>
                          <a:effectLst/>
                          <a:latin typeface="+mn-lt"/>
                          <a:ea typeface="+mn-ea"/>
                          <a:cs typeface="+mn-cs"/>
                        </a:rPr>
                        <a:t>.</a:t>
                      </a:r>
                      <a:endParaRPr lang="en-US" dirty="0"/>
                    </a:p>
                  </a:txBody>
                  <a:tcPr/>
                </a:tc>
                <a:tc>
                  <a:txBody>
                    <a:bodyPr/>
                    <a:lstStyle/>
                    <a:p>
                      <a:r>
                        <a:rPr lang="en-GB" sz="1800" kern="1200" dirty="0">
                          <a:solidFill>
                            <a:schemeClr val="dk1"/>
                          </a:solidFill>
                          <a:effectLst/>
                          <a:latin typeface="+mn-lt"/>
                          <a:ea typeface="+mn-ea"/>
                          <a:cs typeface="+mn-cs"/>
                        </a:rPr>
                        <a:t>1,45,000/-</a:t>
                      </a:r>
                      <a:endParaRPr lang="en-US" dirty="0"/>
                    </a:p>
                  </a:txBody>
                  <a:tcPr/>
                </a:tc>
                <a:extLst>
                  <a:ext uri="{0D108BD9-81ED-4DB2-BD59-A6C34878D82A}">
                    <a16:rowId xmlns:a16="http://schemas.microsoft.com/office/drawing/2014/main" val="10001"/>
                  </a:ext>
                </a:extLst>
              </a:tr>
              <a:tr h="370840">
                <a:tc>
                  <a:txBody>
                    <a:bodyPr/>
                    <a:lstStyle/>
                    <a:p>
                      <a:r>
                        <a:rPr lang="en-GB" sz="1800" kern="1200" dirty="0">
                          <a:solidFill>
                            <a:schemeClr val="dk1"/>
                          </a:solidFill>
                          <a:effectLst/>
                          <a:latin typeface="+mn-lt"/>
                          <a:ea typeface="+mn-ea"/>
                          <a:cs typeface="+mn-cs"/>
                        </a:rPr>
                        <a:t>2. GPU Training </a:t>
                      </a:r>
                      <a:endParaRPr lang="en-US" dirty="0"/>
                    </a:p>
                  </a:txBody>
                  <a:tcPr/>
                </a:tc>
                <a:tc>
                  <a:txBody>
                    <a:bodyPr/>
                    <a:lstStyle/>
                    <a:p>
                      <a:r>
                        <a:rPr lang="en-US" sz="1800" kern="1200" dirty="0">
                          <a:solidFill>
                            <a:schemeClr val="dk1"/>
                          </a:solidFill>
                          <a:effectLst/>
                          <a:latin typeface="+mn-lt"/>
                          <a:ea typeface="+mn-ea"/>
                          <a:cs typeface="+mn-cs"/>
                        </a:rPr>
                        <a:t>480 hours</a:t>
                      </a:r>
                      <a:endParaRPr lang="en-US" dirty="0"/>
                    </a:p>
                  </a:txBody>
                  <a:tcPr/>
                </a:tc>
                <a:tc>
                  <a:txBody>
                    <a:bodyPr/>
                    <a:lstStyle/>
                    <a:p>
                      <a:r>
                        <a:rPr lang="en-GB" sz="1800" kern="1200" dirty="0">
                          <a:solidFill>
                            <a:schemeClr val="dk1"/>
                          </a:solidFill>
                          <a:effectLst/>
                          <a:latin typeface="+mn-lt"/>
                          <a:ea typeface="+mn-ea"/>
                          <a:cs typeface="+mn-cs"/>
                        </a:rPr>
                        <a:t>2,30,000/-</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3. </a:t>
                      </a:r>
                      <a:r>
                        <a:rPr lang="en-US" sz="1800" kern="1200" dirty="0">
                          <a:solidFill>
                            <a:schemeClr val="dk1"/>
                          </a:solidFill>
                          <a:effectLst/>
                          <a:latin typeface="+mn-lt"/>
                          <a:ea typeface="+mn-ea"/>
                          <a:cs typeface="+mn-cs"/>
                        </a:rPr>
                        <a:t>Internet Connectivity</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16 weeks X 3 Person</a:t>
                      </a:r>
                    </a:p>
                    <a:p>
                      <a:endParaRPr lang="en-US" dirty="0"/>
                    </a:p>
                  </a:txBody>
                  <a:tcPr/>
                </a:tc>
                <a:tc>
                  <a:txBody>
                    <a:bodyPr/>
                    <a:lstStyle/>
                    <a:p>
                      <a:pPr marL="0" marR="0" algn="just">
                        <a:lnSpc>
                          <a:spcPct val="150000"/>
                        </a:lnSpc>
                        <a:spcBef>
                          <a:spcPts val="0"/>
                        </a:spcBef>
                        <a:spcAft>
                          <a:spcPts val="0"/>
                        </a:spcAft>
                      </a:pPr>
                      <a:r>
                        <a:rPr lang="en-GB" sz="2000" dirty="0">
                          <a:effectLst/>
                          <a:latin typeface="Calibri"/>
                          <a:ea typeface="Times New Roman"/>
                        </a:rPr>
                        <a:t>1,60,000/-</a:t>
                      </a:r>
                      <a:endParaRPr lang="en-US" sz="2000" dirty="0">
                        <a:effectLst/>
                        <a:latin typeface="Times New Roman"/>
                        <a:ea typeface="Times New Roman"/>
                      </a:endParaRPr>
                    </a:p>
                  </a:txBody>
                  <a:tcPr marL="68580" marR="68580" marT="0" marB="0"/>
                </a:tc>
                <a:extLst>
                  <a:ext uri="{0D108BD9-81ED-4DB2-BD59-A6C34878D82A}">
                    <a16:rowId xmlns:a16="http://schemas.microsoft.com/office/drawing/2014/main" val="10003"/>
                  </a:ext>
                </a:extLst>
              </a:tr>
              <a:tr h="370840">
                <a:tc>
                  <a:txBody>
                    <a:bodyPr/>
                    <a:lstStyle/>
                    <a:p>
                      <a:r>
                        <a:rPr lang="en-GB" sz="1800" kern="1200" dirty="0">
                          <a:solidFill>
                            <a:schemeClr val="dk1"/>
                          </a:solidFill>
                          <a:effectLst/>
                          <a:latin typeface="+mn-lt"/>
                          <a:ea typeface="+mn-ea"/>
                          <a:cs typeface="+mn-cs"/>
                        </a:rPr>
                        <a:t>4. Report</a:t>
                      </a:r>
                      <a:endParaRPr lang="en-US" dirty="0"/>
                    </a:p>
                  </a:txBody>
                  <a:tcPr/>
                </a:tc>
                <a:tc>
                  <a:txBody>
                    <a:bodyPr/>
                    <a:lstStyle/>
                    <a:p>
                      <a:r>
                        <a:rPr lang="en-GB" sz="1800" kern="1200" dirty="0">
                          <a:solidFill>
                            <a:schemeClr val="dk1"/>
                          </a:solidFill>
                          <a:effectLst/>
                          <a:latin typeface="+mn-lt"/>
                          <a:ea typeface="+mn-ea"/>
                          <a:cs typeface="+mn-cs"/>
                        </a:rPr>
                        <a:t>1 person</a:t>
                      </a:r>
                      <a:endParaRPr lang="en-US" dirty="0"/>
                    </a:p>
                  </a:txBody>
                  <a:tcPr/>
                </a:tc>
                <a:tc>
                  <a:txBody>
                    <a:bodyPr/>
                    <a:lstStyle/>
                    <a:p>
                      <a:r>
                        <a:rPr lang="en-GB" sz="1800" kern="1200" dirty="0">
                          <a:solidFill>
                            <a:schemeClr val="dk1"/>
                          </a:solidFill>
                          <a:effectLst/>
                          <a:latin typeface="+mn-lt"/>
                          <a:ea typeface="+mn-ea"/>
                          <a:cs typeface="+mn-cs"/>
                        </a:rPr>
                        <a:t>30000/-</a:t>
                      </a:r>
                      <a:endParaRPr lang="en-US" dirty="0"/>
                    </a:p>
                  </a:txBody>
                  <a:tcPr/>
                </a:tc>
                <a:extLst>
                  <a:ext uri="{0D108BD9-81ED-4DB2-BD59-A6C34878D82A}">
                    <a16:rowId xmlns:a16="http://schemas.microsoft.com/office/drawing/2014/main" val="10004"/>
                  </a:ext>
                </a:extLst>
              </a:tr>
              <a:tr h="370840">
                <a:tc>
                  <a:txBody>
                    <a:bodyPr/>
                    <a:lstStyle/>
                    <a:p>
                      <a:r>
                        <a:rPr lang="en-US" dirty="0"/>
                        <a:t>Total Cost</a:t>
                      </a:r>
                    </a:p>
                  </a:txBody>
                  <a:tcPr/>
                </a:tc>
                <a:tc>
                  <a:txBody>
                    <a:bodyPr/>
                    <a:lstStyle/>
                    <a:p>
                      <a:endParaRPr lang="en-US"/>
                    </a:p>
                  </a:txBody>
                  <a:tcPr/>
                </a:tc>
                <a:tc>
                  <a:txBody>
                    <a:bodyPr/>
                    <a:lstStyle/>
                    <a:p>
                      <a:r>
                        <a:rPr lang="en-US" dirty="0"/>
                        <a:t>5,65,000/-</a:t>
                      </a:r>
                    </a:p>
                  </a:txBody>
                  <a:tcPr/>
                </a:tc>
                <a:extLst>
                  <a:ext uri="{0D108BD9-81ED-4DB2-BD59-A6C34878D82A}">
                    <a16:rowId xmlns:a16="http://schemas.microsoft.com/office/drawing/2014/main" val="10005"/>
                  </a:ext>
                </a:extLst>
              </a:tr>
            </a:tbl>
          </a:graphicData>
        </a:graphic>
      </p:graphicFrame>
      <p:sp>
        <p:nvSpPr>
          <p:cNvPr id="6" name="Rectangle 5">
            <a:extLst>
              <a:ext uri="{FF2B5EF4-FFF2-40B4-BE49-F238E27FC236}">
                <a16:creationId xmlns:a16="http://schemas.microsoft.com/office/drawing/2014/main" id="{AB0976EA-67FC-4B6C-9390-C8498FE0BD74}"/>
              </a:ext>
            </a:extLst>
          </p:cNvPr>
          <p:cNvSpPr/>
          <p:nvPr/>
        </p:nvSpPr>
        <p:spPr>
          <a:xfrm>
            <a:off x="992560" y="4653136"/>
            <a:ext cx="8148389" cy="1815882"/>
          </a:xfrm>
          <a:prstGeom prst="rect">
            <a:avLst/>
          </a:prstGeom>
        </p:spPr>
        <p:txBody>
          <a:bodyPr wrap="square">
            <a:spAutoFit/>
          </a:bodyPr>
          <a:lstStyle/>
          <a:p>
            <a:pPr lvl="0"/>
            <a:r>
              <a:rPr lang="en-US" sz="2800" b="1" dirty="0">
                <a:solidFill>
                  <a:prstClr val="black"/>
                </a:solidFill>
              </a:rPr>
              <a:t>Man hours:</a:t>
            </a:r>
          </a:p>
          <a:p>
            <a:pPr lvl="0"/>
            <a:r>
              <a:rPr lang="en-US" sz="2800" dirty="0">
                <a:solidFill>
                  <a:prstClr val="black"/>
                </a:solidFill>
              </a:rPr>
              <a:t>Man hours per week: 10 * 3 students = 30hours/week</a:t>
            </a:r>
          </a:p>
          <a:p>
            <a:pPr lvl="0"/>
            <a:r>
              <a:rPr lang="en-US" sz="2800" dirty="0">
                <a:solidFill>
                  <a:prstClr val="black"/>
                </a:solidFill>
              </a:rPr>
              <a:t>Total number of weeks: 16</a:t>
            </a:r>
          </a:p>
          <a:p>
            <a:pPr lvl="0"/>
            <a:r>
              <a:rPr lang="en-US" sz="2800" dirty="0">
                <a:solidFill>
                  <a:prstClr val="black"/>
                </a:solidFill>
              </a:rPr>
              <a:t>Total work done in this project: 16 * 30 = 480 hours</a:t>
            </a:r>
          </a:p>
        </p:txBody>
      </p:sp>
    </p:spTree>
    <p:extLst>
      <p:ext uri="{BB962C8B-B14F-4D97-AF65-F5344CB8AC3E}">
        <p14:creationId xmlns:p14="http://schemas.microsoft.com/office/powerpoint/2010/main" val="1300967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dirty="0">
                <a:solidFill>
                  <a:srgbClr val="FF0000"/>
                </a:solidFill>
                <a:ea typeface="Calibri"/>
                <a:cs typeface="Calibri"/>
                <a:sym typeface="Calibri"/>
              </a:rPr>
              <a:t>Work Load Allocation</a:t>
            </a:r>
            <a:endParaRPr sz="3200" b="1" i="0" u="none" strike="noStrike" cap="none" dirty="0">
              <a:solidFill>
                <a:srgbClr val="FF0000"/>
              </a:solidFill>
              <a:ea typeface="Calibri"/>
              <a:cs typeface="Calibri"/>
              <a:sym typeface="Calibri"/>
            </a:endParaRPr>
          </a:p>
        </p:txBody>
      </p:sp>
      <p:graphicFrame>
        <p:nvGraphicFramePr>
          <p:cNvPr id="184" name="Shape 184"/>
          <p:cNvGraphicFramePr/>
          <p:nvPr>
            <p:extLst>
              <p:ext uri="{D42A27DB-BD31-4B8C-83A1-F6EECF244321}">
                <p14:modId xmlns:p14="http://schemas.microsoft.com/office/powerpoint/2010/main" val="387826562"/>
              </p:ext>
            </p:extLst>
          </p:nvPr>
        </p:nvGraphicFramePr>
        <p:xfrm>
          <a:off x="1064568" y="1417638"/>
          <a:ext cx="7776864" cy="4154690"/>
        </p:xfrm>
        <a:graphic>
          <a:graphicData uri="http://schemas.openxmlformats.org/drawingml/2006/table">
            <a:tbl>
              <a:tblPr firstRow="1" bandRow="1">
                <a:tableStyleId>{5C22544A-7EE6-4342-B048-85BDC9FD1C3A}</a:tableStyleId>
              </a:tblPr>
              <a:tblGrid>
                <a:gridCol w="2335929">
                  <a:extLst>
                    <a:ext uri="{9D8B030D-6E8A-4147-A177-3AD203B41FA5}">
                      <a16:colId xmlns:a16="http://schemas.microsoft.com/office/drawing/2014/main" val="20000"/>
                    </a:ext>
                  </a:extLst>
                </a:gridCol>
                <a:gridCol w="1649734">
                  <a:extLst>
                    <a:ext uri="{9D8B030D-6E8A-4147-A177-3AD203B41FA5}">
                      <a16:colId xmlns:a16="http://schemas.microsoft.com/office/drawing/2014/main" val="20001"/>
                    </a:ext>
                  </a:extLst>
                </a:gridCol>
                <a:gridCol w="1846985">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tblGrid>
              <a:tr h="581950">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prstClr val="black"/>
                        </a:buClr>
                        <a:buSzPts val="1400"/>
                        <a:buFont typeface="Calibri"/>
                        <a:buNone/>
                        <a:tabLst/>
                        <a:defRPr/>
                      </a:pPr>
                      <a:r>
                        <a:rPr kumimoji="0" lang="en-US" sz="1800" b="0" u="none" strike="noStrike" kern="1200" cap="none" spc="0" normalizeH="0" baseline="0" noProof="0" dirty="0" err="1">
                          <a:ln>
                            <a:noFill/>
                          </a:ln>
                          <a:solidFill>
                            <a:schemeClr val="bg1"/>
                          </a:solidFill>
                          <a:effectLst/>
                          <a:uLnTx/>
                          <a:uFillTx/>
                          <a:latin typeface="LM Roman 10" panose="00000500000000000000" pitchFamily="50" charset="0"/>
                        </a:rPr>
                        <a:t>Ayush</a:t>
                      </a:r>
                      <a:r>
                        <a:rPr kumimoji="0" lang="en-US" sz="1800" b="0" u="none" strike="noStrike" kern="1200" cap="none" spc="0" normalizeH="0" baseline="0" noProof="0" dirty="0">
                          <a:ln>
                            <a:noFill/>
                          </a:ln>
                          <a:solidFill>
                            <a:schemeClr val="bg1"/>
                          </a:solidFill>
                          <a:effectLst/>
                          <a:uLnTx/>
                          <a:uFillTx/>
                          <a:latin typeface="LM Roman 10" panose="00000500000000000000" pitchFamily="50" charset="0"/>
                        </a:rPr>
                        <a:t> Prajapati</a:t>
                      </a:r>
                      <a:endParaRPr kumimoji="0" lang="en-US" sz="1800" b="0" i="0" u="none" strike="noStrike" kern="1200" cap="none" spc="0" normalizeH="0" baseline="0" noProof="0" dirty="0">
                        <a:ln>
                          <a:noFill/>
                        </a:ln>
                        <a:solidFill>
                          <a:schemeClr val="bg1"/>
                        </a:solidFill>
                        <a:effectLst/>
                        <a:uLnTx/>
                        <a:uFillTx/>
                        <a:latin typeface="LM Roman 10" panose="00000500000000000000" pitchFamily="50" charset="0"/>
                        <a:ea typeface="+mn-ea"/>
                        <a:cs typeface="+mn-cs"/>
                      </a:endParaRP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en-US" sz="1800" b="0" dirty="0">
                          <a:solidFill>
                            <a:schemeClr val="bg1"/>
                          </a:solidFill>
                          <a:latin typeface="LM Roman 10" panose="00000500000000000000" pitchFamily="50" charset="0"/>
                        </a:rPr>
                        <a:t>Shashi Kumar</a:t>
                      </a: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en-US" sz="1800" b="0" dirty="0">
                          <a:solidFill>
                            <a:schemeClr val="bg1"/>
                          </a:solidFill>
                          <a:latin typeface="LM Roman 10" panose="00000500000000000000" pitchFamily="50" charset="0"/>
                        </a:rPr>
                        <a:t>Sandipan Chakraborty</a:t>
                      </a:r>
                    </a:p>
                  </a:txBody>
                  <a:tcPr marL="91450" marR="91450" marT="45725" marB="45725" anchor="ctr"/>
                </a:tc>
                <a:extLst>
                  <a:ext uri="{0D108BD9-81ED-4DB2-BD59-A6C34878D82A}">
                    <a16:rowId xmlns:a16="http://schemas.microsoft.com/office/drawing/2014/main" val="10000"/>
                  </a:ext>
                </a:extLst>
              </a:tr>
              <a:tr h="416500">
                <a:tc>
                  <a:txBody>
                    <a:bodyPr/>
                    <a:lstStyle/>
                    <a:p>
                      <a:pPr marL="0" marR="0" lvl="0" indent="0" algn="l" rtl="0">
                        <a:spcBef>
                          <a:spcPts val="0"/>
                        </a:spcBef>
                        <a:spcAft>
                          <a:spcPts val="0"/>
                        </a:spcAft>
                        <a:buNone/>
                      </a:pPr>
                      <a:r>
                        <a:rPr lang="en-US" sz="1500" b="0" dirty="0">
                          <a:solidFill>
                            <a:schemeClr val="tx1"/>
                          </a:solidFill>
                          <a:latin typeface="LM Roman 10" panose="00000500000000000000" pitchFamily="50" charset="0"/>
                        </a:rPr>
                        <a:t>Literature survey</a:t>
                      </a:r>
                      <a:endParaRPr sz="1500" b="0" dirty="0">
                        <a:solidFill>
                          <a:schemeClr val="tx1"/>
                        </a:solidFill>
                        <a:latin typeface="LM Roman 10" panose="00000500000000000000" pitchFamily="50" charset="0"/>
                      </a:endParaRPr>
                    </a:p>
                  </a:txBody>
                  <a:tcPr marL="91450" marR="91450" marT="45725" marB="45725" anchor="ctr"/>
                </a:tc>
                <a:tc>
                  <a:txBody>
                    <a:bodyPr/>
                    <a:lstStyle/>
                    <a:p>
                      <a:endParaRPr lang="en-IN"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solidFill>
                      <a:srgbClr val="009900"/>
                    </a:solidFill>
                  </a:tcPr>
                </a:tc>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solidFill>
                      <a:srgbClr val="009900"/>
                    </a:solidFill>
                  </a:tcPr>
                </a:tc>
                <a:extLst>
                  <a:ext uri="{0D108BD9-81ED-4DB2-BD59-A6C34878D82A}">
                    <a16:rowId xmlns:a16="http://schemas.microsoft.com/office/drawing/2014/main" val="10001"/>
                  </a:ext>
                </a:extLst>
              </a:tr>
              <a:tr h="616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dirty="0">
                          <a:solidFill>
                            <a:schemeClr val="tx1"/>
                          </a:solidFill>
                          <a:latin typeface="LM Roman 10" panose="00000500000000000000" pitchFamily="50" charset="0"/>
                        </a:rPr>
                        <a:t>Documentation</a:t>
                      </a:r>
                    </a:p>
                  </a:txBody>
                  <a:tcPr marL="91450" marR="91450" marT="45725" marB="45725" anchor="ctr"/>
                </a:tc>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solidFill>
                      <a:srgbClr val="009900"/>
                    </a:solidFill>
                  </a:tcPr>
                </a:tc>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solidFill>
                      <a:srgbClr val="009900"/>
                    </a:solidFill>
                  </a:tcPr>
                </a:tc>
                <a:extLst>
                  <a:ext uri="{0D108BD9-81ED-4DB2-BD59-A6C34878D82A}">
                    <a16:rowId xmlns:a16="http://schemas.microsoft.com/office/drawing/2014/main" val="10002"/>
                  </a:ext>
                </a:extLst>
              </a:tr>
              <a:tr h="416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dirty="0">
                          <a:solidFill>
                            <a:schemeClr val="tx1"/>
                          </a:solidFill>
                          <a:latin typeface="LM Roman 10" panose="00000500000000000000" pitchFamily="50" charset="0"/>
                        </a:rPr>
                        <a:t>Requirement analysis</a:t>
                      </a: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Arial"/>
                        <a:buNone/>
                      </a:pPr>
                      <a:endParaRPr sz="1500" b="0" i="0" u="none" strike="noStrike" cap="none" dirty="0">
                        <a:solidFill>
                          <a:schemeClr val="dk1"/>
                        </a:solidFill>
                        <a:latin typeface="LM Roman 10" panose="00000500000000000000" pitchFamily="50" charset="0"/>
                        <a:ea typeface="Calibri"/>
                        <a:cs typeface="Calibri"/>
                        <a:sym typeface="Arial"/>
                      </a:endParaRPr>
                    </a:p>
                  </a:txBody>
                  <a:tcPr marL="91450" marR="91450" marT="45725" marB="45725" anchor="ctr">
                    <a:solidFill>
                      <a:srgbClr val="009900"/>
                    </a:solidFill>
                  </a:tcPr>
                </a:tc>
                <a:tc>
                  <a:txBody>
                    <a:bodyPr/>
                    <a:lstStyle/>
                    <a:p>
                      <a:pPr marL="0" marR="0" lvl="0" indent="0" algn="l" rtl="0">
                        <a:lnSpc>
                          <a:spcPct val="100000"/>
                        </a:lnSpc>
                        <a:spcBef>
                          <a:spcPts val="0"/>
                        </a:spcBef>
                        <a:spcAft>
                          <a:spcPts val="0"/>
                        </a:spcAft>
                        <a:buClr>
                          <a:srgbClr val="000000"/>
                        </a:buClr>
                        <a:buFont typeface="Arial"/>
                        <a:buNone/>
                      </a:pPr>
                      <a:endParaRPr sz="1500" b="0" i="0" u="none" strike="noStrike" cap="none" dirty="0">
                        <a:solidFill>
                          <a:schemeClr val="dk1"/>
                        </a:solidFill>
                        <a:latin typeface="LM Roman 10" panose="00000500000000000000" pitchFamily="50" charset="0"/>
                        <a:ea typeface="Calibri"/>
                        <a:cs typeface="Calibri"/>
                        <a:sym typeface="Arial"/>
                      </a:endParaRPr>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solidFill>
                      <a:srgbClr val="009900"/>
                    </a:solidFill>
                  </a:tcPr>
                </a:tc>
                <a:extLst>
                  <a:ext uri="{0D108BD9-81ED-4DB2-BD59-A6C34878D82A}">
                    <a16:rowId xmlns:a16="http://schemas.microsoft.com/office/drawing/2014/main" val="10003"/>
                  </a:ext>
                </a:extLst>
              </a:tr>
              <a:tr h="416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dirty="0">
                          <a:solidFill>
                            <a:schemeClr val="tx1"/>
                          </a:solidFill>
                          <a:latin typeface="LM Roman 10" panose="00000500000000000000" pitchFamily="50" charset="0"/>
                        </a:rPr>
                        <a:t>Designing</a:t>
                      </a:r>
                    </a:p>
                  </a:txBody>
                  <a:tcPr marL="91450" marR="91450" marT="45725" marB="45725" anchor="ctr"/>
                </a:tc>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solidFill>
                      <a:srgbClr val="009900"/>
                    </a:solidFill>
                  </a:tcPr>
                </a:tc>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solidFill>
                      <a:srgbClr val="92D050"/>
                    </a:solidFill>
                  </a:tcPr>
                </a:tc>
                <a:extLst>
                  <a:ext uri="{0D108BD9-81ED-4DB2-BD59-A6C34878D82A}">
                    <a16:rowId xmlns:a16="http://schemas.microsoft.com/office/drawing/2014/main" val="10004"/>
                  </a:ext>
                </a:extLst>
              </a:tr>
              <a:tr h="416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dirty="0">
                          <a:solidFill>
                            <a:schemeClr val="tx1"/>
                          </a:solidFill>
                          <a:latin typeface="LM Roman 10" panose="00000500000000000000" pitchFamily="50" charset="0"/>
                        </a:rPr>
                        <a:t>Implementation</a:t>
                      </a:r>
                    </a:p>
                  </a:txBody>
                  <a:tcPr marL="91450" marR="91450" marT="45725" marB="45725" anchor="ctr"/>
                </a:tc>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solidFill>
                      <a:srgbClr val="009900"/>
                    </a:solidFill>
                  </a:tcPr>
                </a:tc>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solidFill>
                      <a:srgbClr val="009900"/>
                    </a:solidFill>
                  </a:tcPr>
                </a:tc>
                <a:tc>
                  <a:txBody>
                    <a:bodyPr/>
                    <a:lstStyle/>
                    <a:p>
                      <a:pPr marL="0" marR="0" lvl="0" indent="0" algn="l" rtl="0">
                        <a:lnSpc>
                          <a:spcPct val="100000"/>
                        </a:lnSpc>
                        <a:spcBef>
                          <a:spcPts val="0"/>
                        </a:spcBef>
                        <a:spcAft>
                          <a:spcPts val="0"/>
                        </a:spcAft>
                        <a:buClr>
                          <a:srgbClr val="000000"/>
                        </a:buClr>
                        <a:buFont typeface="Arial"/>
                        <a:buNone/>
                      </a:pPr>
                      <a:endParaRPr sz="1500" b="0" i="0" u="none" strike="noStrike" cap="none" dirty="0">
                        <a:solidFill>
                          <a:schemeClr val="dk1"/>
                        </a:solidFill>
                        <a:latin typeface="LM Roman 10" panose="00000500000000000000" pitchFamily="50" charset="0"/>
                        <a:ea typeface="Calibri"/>
                        <a:cs typeface="Calibri"/>
                        <a:sym typeface="Arial"/>
                      </a:endParaRPr>
                    </a:p>
                  </a:txBody>
                  <a:tcPr marL="91450" marR="91450" marT="45725" marB="45725" anchor="ctr">
                    <a:solidFill>
                      <a:srgbClr val="009900"/>
                    </a:solidFill>
                  </a:tcPr>
                </a:tc>
                <a:extLst>
                  <a:ext uri="{0D108BD9-81ED-4DB2-BD59-A6C34878D82A}">
                    <a16:rowId xmlns:a16="http://schemas.microsoft.com/office/drawing/2014/main" val="10005"/>
                  </a:ext>
                </a:extLst>
              </a:tr>
              <a:tr h="616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dirty="0">
                          <a:solidFill>
                            <a:schemeClr val="tx1"/>
                          </a:solidFill>
                          <a:latin typeface="LM Roman 10" panose="00000500000000000000" pitchFamily="50" charset="0"/>
                        </a:rPr>
                        <a:t>Deployment and Integration</a:t>
                      </a:r>
                    </a:p>
                  </a:txBody>
                  <a:tcPr marL="91450" marR="91450" marT="45725" marB="45725" anchor="ctr"/>
                </a:tc>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solidFill>
                      <a:srgbClr val="009900"/>
                    </a:solidFill>
                  </a:tcPr>
                </a:tc>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solidFill>
                      <a:srgbClr val="92D050"/>
                    </a:solidFill>
                  </a:tcPr>
                </a:tc>
                <a:extLst>
                  <a:ext uri="{0D108BD9-81ED-4DB2-BD59-A6C34878D82A}">
                    <a16:rowId xmlns:a16="http://schemas.microsoft.com/office/drawing/2014/main" val="10006"/>
                  </a:ext>
                </a:extLst>
              </a:tr>
              <a:tr h="616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dirty="0">
                          <a:solidFill>
                            <a:schemeClr val="tx1"/>
                          </a:solidFill>
                          <a:latin typeface="LM Roman 10" panose="00000500000000000000" pitchFamily="50" charset="0"/>
                        </a:rPr>
                        <a:t>Reporting</a:t>
                      </a:r>
                    </a:p>
                  </a:txBody>
                  <a:tcPr marL="91450" marR="91450" marT="45725" marB="45725" anchor="ctr"/>
                </a:tc>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solidFill>
                      <a:srgbClr val="009900"/>
                    </a:solidFill>
                  </a:tcPr>
                </a:tc>
                <a:tc>
                  <a:txBody>
                    <a:bodyPr/>
                    <a:lstStyle/>
                    <a:p>
                      <a:pPr marL="0" marR="0" lvl="0" indent="0" algn="l" rtl="0">
                        <a:spcBef>
                          <a:spcPts val="0"/>
                        </a:spcBef>
                        <a:spcAft>
                          <a:spcPts val="0"/>
                        </a:spcAft>
                        <a:buNone/>
                      </a:pPr>
                      <a:endParaRPr sz="1500" dirty="0">
                        <a:latin typeface="LM Roman 10" panose="00000500000000000000" pitchFamily="50" charset="0"/>
                      </a:endParaRPr>
                    </a:p>
                  </a:txBody>
                  <a:tcPr marL="91450" marR="91450" marT="45725" marB="45725" anchor="ctr">
                    <a:solidFill>
                      <a:srgbClr val="92D050"/>
                    </a:solidFill>
                  </a:tcPr>
                </a:tc>
                <a:extLst>
                  <a:ext uri="{0D108BD9-81ED-4DB2-BD59-A6C34878D82A}">
                    <a16:rowId xmlns:a16="http://schemas.microsoft.com/office/drawing/2014/main" val="1684663430"/>
                  </a:ext>
                </a:extLst>
              </a:tr>
            </a:tbl>
          </a:graphicData>
        </a:graphic>
      </p:graphicFrame>
    </p:spTree>
    <p:extLst>
      <p:ext uri="{BB962C8B-B14F-4D97-AF65-F5344CB8AC3E}">
        <p14:creationId xmlns:p14="http://schemas.microsoft.com/office/powerpoint/2010/main" val="2508904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94" y="260648"/>
            <a:ext cx="8915400" cy="562074"/>
          </a:xfrm>
        </p:spPr>
        <p:txBody>
          <a:bodyPr/>
          <a:lstStyle/>
          <a:p>
            <a:r>
              <a:rPr lang="en-US" sz="3200" b="1" dirty="0">
                <a:solidFill>
                  <a:srgbClr val="FF0000"/>
                </a:solidFill>
              </a:rPr>
              <a:t>Gantt Chart</a:t>
            </a:r>
          </a:p>
        </p:txBody>
      </p:sp>
      <p:pic>
        <p:nvPicPr>
          <p:cNvPr id="4" name="Picture 3"/>
          <p:cNvPicPr>
            <a:picLocks noChangeAspect="1"/>
          </p:cNvPicPr>
          <p:nvPr/>
        </p:nvPicPr>
        <p:blipFill>
          <a:blip r:embed="rId3"/>
          <a:stretch>
            <a:fillRect/>
          </a:stretch>
        </p:blipFill>
        <p:spPr>
          <a:xfrm>
            <a:off x="200472" y="6705906"/>
            <a:ext cx="2416616" cy="152094"/>
          </a:xfrm>
          <a:prstGeom prst="rect">
            <a:avLst/>
          </a:prstGeom>
        </p:spPr>
      </p:pic>
      <p:graphicFrame>
        <p:nvGraphicFramePr>
          <p:cNvPr id="7" name="Google Shape;224;p22"/>
          <p:cNvGraphicFramePr/>
          <p:nvPr>
            <p:extLst>
              <p:ext uri="{D42A27DB-BD31-4B8C-83A1-F6EECF244321}">
                <p14:modId xmlns:p14="http://schemas.microsoft.com/office/powerpoint/2010/main" val="3399132315"/>
              </p:ext>
            </p:extLst>
          </p:nvPr>
        </p:nvGraphicFramePr>
        <p:xfrm>
          <a:off x="372950" y="1526035"/>
          <a:ext cx="9088103" cy="4049770"/>
        </p:xfrm>
        <a:graphic>
          <a:graphicData uri="http://schemas.openxmlformats.org/drawingml/2006/table">
            <a:tbl>
              <a:tblPr>
                <a:noFill/>
              </a:tblPr>
              <a:tblGrid>
                <a:gridCol w="2233031">
                  <a:extLst>
                    <a:ext uri="{9D8B030D-6E8A-4147-A177-3AD203B41FA5}">
                      <a16:colId xmlns:a16="http://schemas.microsoft.com/office/drawing/2014/main" val="20000"/>
                    </a:ext>
                  </a:extLst>
                </a:gridCol>
                <a:gridCol w="428442">
                  <a:extLst>
                    <a:ext uri="{9D8B030D-6E8A-4147-A177-3AD203B41FA5}">
                      <a16:colId xmlns:a16="http://schemas.microsoft.com/office/drawing/2014/main" val="20001"/>
                    </a:ext>
                  </a:extLst>
                </a:gridCol>
                <a:gridCol w="428442">
                  <a:extLst>
                    <a:ext uri="{9D8B030D-6E8A-4147-A177-3AD203B41FA5}">
                      <a16:colId xmlns:a16="http://schemas.microsoft.com/office/drawing/2014/main" val="20002"/>
                    </a:ext>
                  </a:extLst>
                </a:gridCol>
                <a:gridCol w="428442">
                  <a:extLst>
                    <a:ext uri="{9D8B030D-6E8A-4147-A177-3AD203B41FA5}">
                      <a16:colId xmlns:a16="http://schemas.microsoft.com/office/drawing/2014/main" val="20003"/>
                    </a:ext>
                  </a:extLst>
                </a:gridCol>
                <a:gridCol w="428442">
                  <a:extLst>
                    <a:ext uri="{9D8B030D-6E8A-4147-A177-3AD203B41FA5}">
                      <a16:colId xmlns:a16="http://schemas.microsoft.com/office/drawing/2014/main" val="20004"/>
                    </a:ext>
                  </a:extLst>
                </a:gridCol>
                <a:gridCol w="428442">
                  <a:extLst>
                    <a:ext uri="{9D8B030D-6E8A-4147-A177-3AD203B41FA5}">
                      <a16:colId xmlns:a16="http://schemas.microsoft.com/office/drawing/2014/main" val="20005"/>
                    </a:ext>
                  </a:extLst>
                </a:gridCol>
                <a:gridCol w="428442">
                  <a:extLst>
                    <a:ext uri="{9D8B030D-6E8A-4147-A177-3AD203B41FA5}">
                      <a16:colId xmlns:a16="http://schemas.microsoft.com/office/drawing/2014/main" val="20006"/>
                    </a:ext>
                  </a:extLst>
                </a:gridCol>
                <a:gridCol w="428442">
                  <a:extLst>
                    <a:ext uri="{9D8B030D-6E8A-4147-A177-3AD203B41FA5}">
                      <a16:colId xmlns:a16="http://schemas.microsoft.com/office/drawing/2014/main" val="20007"/>
                    </a:ext>
                  </a:extLst>
                </a:gridCol>
                <a:gridCol w="428442">
                  <a:extLst>
                    <a:ext uri="{9D8B030D-6E8A-4147-A177-3AD203B41FA5}">
                      <a16:colId xmlns:a16="http://schemas.microsoft.com/office/drawing/2014/main" val="20008"/>
                    </a:ext>
                  </a:extLst>
                </a:gridCol>
                <a:gridCol w="428442">
                  <a:extLst>
                    <a:ext uri="{9D8B030D-6E8A-4147-A177-3AD203B41FA5}">
                      <a16:colId xmlns:a16="http://schemas.microsoft.com/office/drawing/2014/main" val="20009"/>
                    </a:ext>
                  </a:extLst>
                </a:gridCol>
                <a:gridCol w="428442">
                  <a:extLst>
                    <a:ext uri="{9D8B030D-6E8A-4147-A177-3AD203B41FA5}">
                      <a16:colId xmlns:a16="http://schemas.microsoft.com/office/drawing/2014/main" val="20010"/>
                    </a:ext>
                  </a:extLst>
                </a:gridCol>
                <a:gridCol w="428442">
                  <a:extLst>
                    <a:ext uri="{9D8B030D-6E8A-4147-A177-3AD203B41FA5}">
                      <a16:colId xmlns:a16="http://schemas.microsoft.com/office/drawing/2014/main" val="2373205044"/>
                    </a:ext>
                  </a:extLst>
                </a:gridCol>
                <a:gridCol w="428442">
                  <a:extLst>
                    <a:ext uri="{9D8B030D-6E8A-4147-A177-3AD203B41FA5}">
                      <a16:colId xmlns:a16="http://schemas.microsoft.com/office/drawing/2014/main" val="1579549076"/>
                    </a:ext>
                  </a:extLst>
                </a:gridCol>
                <a:gridCol w="428442">
                  <a:extLst>
                    <a:ext uri="{9D8B030D-6E8A-4147-A177-3AD203B41FA5}">
                      <a16:colId xmlns:a16="http://schemas.microsoft.com/office/drawing/2014/main" val="818880001"/>
                    </a:ext>
                  </a:extLst>
                </a:gridCol>
                <a:gridCol w="428442">
                  <a:extLst>
                    <a:ext uri="{9D8B030D-6E8A-4147-A177-3AD203B41FA5}">
                      <a16:colId xmlns:a16="http://schemas.microsoft.com/office/drawing/2014/main" val="2060209508"/>
                    </a:ext>
                  </a:extLst>
                </a:gridCol>
                <a:gridCol w="428442">
                  <a:extLst>
                    <a:ext uri="{9D8B030D-6E8A-4147-A177-3AD203B41FA5}">
                      <a16:colId xmlns:a16="http://schemas.microsoft.com/office/drawing/2014/main" val="2996682044"/>
                    </a:ext>
                  </a:extLst>
                </a:gridCol>
                <a:gridCol w="428442">
                  <a:extLst>
                    <a:ext uri="{9D8B030D-6E8A-4147-A177-3AD203B41FA5}">
                      <a16:colId xmlns:a16="http://schemas.microsoft.com/office/drawing/2014/main" val="465529001"/>
                    </a:ext>
                  </a:extLst>
                </a:gridCol>
              </a:tblGrid>
              <a:tr h="320775">
                <a:tc gridSpan="17">
                  <a:txBody>
                    <a:bodyPr/>
                    <a:lstStyle/>
                    <a:p>
                      <a:pPr marL="0" marR="0" lvl="0" indent="0" algn="ctr" rtl="0">
                        <a:spcBef>
                          <a:spcPts val="0"/>
                        </a:spcBef>
                        <a:spcAft>
                          <a:spcPts val="0"/>
                        </a:spcAft>
                        <a:buNone/>
                      </a:pPr>
                      <a:r>
                        <a:rPr lang="en-US" sz="2000" b="1" i="0" u="none" strike="noStrike" dirty="0">
                          <a:solidFill>
                            <a:srgbClr val="000000"/>
                          </a:solidFill>
                          <a:latin typeface="Calibri" pitchFamily="34" charset="0"/>
                          <a:ea typeface="Calibri"/>
                          <a:cs typeface="Calibri"/>
                          <a:sym typeface="Calibri"/>
                        </a:rPr>
                        <a:t> Project Work (UG) 16 weeks</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9525"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hMerge="1">
                  <a:txBody>
                    <a:bodyPr/>
                    <a:lstStyle/>
                    <a:p>
                      <a:pPr marL="0" marR="0" lvl="0" indent="0" algn="ctr"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hMerge="1">
                  <a:txBody>
                    <a:bodyPr/>
                    <a:lstStyle/>
                    <a:p>
                      <a:pPr marL="0" marR="0" lvl="0" indent="0" algn="ctr"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hMerge="1">
                  <a:txBody>
                    <a:bodyPr/>
                    <a:lstStyle/>
                    <a:p>
                      <a:pPr marL="0" marR="0" lvl="0" indent="0" algn="ctr"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hMerge="1">
                  <a:txBody>
                    <a:bodyPr/>
                    <a:lstStyle/>
                    <a:p>
                      <a:pPr marL="0" marR="0" lvl="0" indent="0" algn="ctr"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hMerge="1">
                  <a:txBody>
                    <a:bodyPr/>
                    <a:lstStyle/>
                    <a:p>
                      <a:pPr marL="0" marR="0" lvl="0" indent="0" algn="ctr"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13850">
                <a:tc>
                  <a:txBody>
                    <a:bodyPr/>
                    <a:lstStyle/>
                    <a:p>
                      <a:pPr marL="0" marR="0" lvl="0" indent="0" algn="r" rtl="0">
                        <a:spcBef>
                          <a:spcPts val="0"/>
                        </a:spcBef>
                        <a:spcAft>
                          <a:spcPts val="0"/>
                        </a:spcAft>
                        <a:buNone/>
                      </a:pPr>
                      <a:r>
                        <a:rPr lang="en-US" sz="1600" b="1" i="0" u="none" strike="noStrike" dirty="0">
                          <a:solidFill>
                            <a:srgbClr val="000000"/>
                          </a:solidFill>
                          <a:latin typeface="Calibri" pitchFamily="34" charset="0"/>
                          <a:ea typeface="Calibri"/>
                          <a:cs typeface="Calibri"/>
                          <a:sym typeface="Calibri"/>
                        </a:rPr>
                        <a:t>Week</a:t>
                      </a:r>
                      <a:endParaRPr sz="18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600" b="0" i="0" u="none" strike="noStrike" dirty="0">
                          <a:solidFill>
                            <a:srgbClr val="000000"/>
                          </a:solidFill>
                          <a:latin typeface="Calibri" pitchFamily="34" charset="0"/>
                          <a:ea typeface="Calibri"/>
                          <a:cs typeface="Calibri"/>
                          <a:sym typeface="Calibri"/>
                        </a:rPr>
                        <a:t>1</a:t>
                      </a:r>
                      <a:endParaRPr sz="18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600" b="0" i="0" u="none" strike="noStrike" dirty="0">
                          <a:solidFill>
                            <a:srgbClr val="000000"/>
                          </a:solidFill>
                          <a:latin typeface="Calibri" pitchFamily="34" charset="0"/>
                          <a:ea typeface="Calibri"/>
                          <a:cs typeface="Calibri"/>
                          <a:sym typeface="Calibri"/>
                        </a:rPr>
                        <a:t>2</a:t>
                      </a:r>
                      <a:endParaRPr sz="18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600" b="0" i="0" u="none" strike="noStrike" dirty="0">
                          <a:solidFill>
                            <a:srgbClr val="000000"/>
                          </a:solidFill>
                          <a:latin typeface="Calibri" pitchFamily="34" charset="0"/>
                          <a:ea typeface="Calibri"/>
                          <a:cs typeface="Calibri"/>
                          <a:sym typeface="Calibri"/>
                        </a:rPr>
                        <a:t>3</a:t>
                      </a:r>
                      <a:endParaRPr sz="18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600" b="0" i="0" u="none" strike="noStrike">
                          <a:solidFill>
                            <a:srgbClr val="000000"/>
                          </a:solidFill>
                          <a:latin typeface="Calibri" pitchFamily="34" charset="0"/>
                          <a:ea typeface="Calibri"/>
                          <a:cs typeface="Calibri"/>
                          <a:sym typeface="Calibri"/>
                        </a:rPr>
                        <a:t>4</a:t>
                      </a:r>
                      <a:endParaRPr sz="180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600" b="0" i="0" u="none" strike="noStrike" dirty="0">
                          <a:solidFill>
                            <a:srgbClr val="000000"/>
                          </a:solidFill>
                          <a:latin typeface="Calibri" pitchFamily="34" charset="0"/>
                          <a:ea typeface="Calibri"/>
                          <a:cs typeface="Calibri"/>
                          <a:sym typeface="Calibri"/>
                        </a:rPr>
                        <a:t>5</a:t>
                      </a:r>
                      <a:endParaRPr sz="1800" dirty="0">
                        <a:latin typeface="Calibri" pitchFamily="34" charset="0"/>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600" b="0" i="0" u="none" strike="noStrike">
                          <a:solidFill>
                            <a:srgbClr val="000000"/>
                          </a:solidFill>
                          <a:latin typeface="Calibri" pitchFamily="34" charset="0"/>
                          <a:ea typeface="Calibri"/>
                          <a:cs typeface="Calibri"/>
                          <a:sym typeface="Calibri"/>
                        </a:rPr>
                        <a:t>6</a:t>
                      </a:r>
                      <a:endParaRPr sz="180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600" b="0" i="0" u="none" strike="noStrike">
                          <a:solidFill>
                            <a:srgbClr val="000000"/>
                          </a:solidFill>
                          <a:latin typeface="Calibri" pitchFamily="34" charset="0"/>
                          <a:ea typeface="Calibri"/>
                          <a:cs typeface="Calibri"/>
                          <a:sym typeface="Calibri"/>
                        </a:rPr>
                        <a:t>7</a:t>
                      </a:r>
                      <a:endParaRPr sz="180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600" b="0" i="0" u="none" strike="noStrike">
                          <a:solidFill>
                            <a:srgbClr val="000000"/>
                          </a:solidFill>
                          <a:latin typeface="Calibri" pitchFamily="34" charset="0"/>
                          <a:ea typeface="Calibri"/>
                          <a:cs typeface="Calibri"/>
                          <a:sym typeface="Calibri"/>
                        </a:rPr>
                        <a:t>8</a:t>
                      </a:r>
                      <a:endParaRPr sz="180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600" b="0" i="0" u="none" strike="noStrike">
                          <a:solidFill>
                            <a:srgbClr val="000000"/>
                          </a:solidFill>
                          <a:latin typeface="Calibri" pitchFamily="34" charset="0"/>
                          <a:ea typeface="Calibri"/>
                          <a:cs typeface="Calibri"/>
                          <a:sym typeface="Calibri"/>
                        </a:rPr>
                        <a:t>9</a:t>
                      </a:r>
                      <a:endParaRPr sz="180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600" b="0" i="0" u="none" strike="noStrike" dirty="0">
                          <a:solidFill>
                            <a:srgbClr val="000000"/>
                          </a:solidFill>
                          <a:latin typeface="Calibri" pitchFamily="34" charset="0"/>
                          <a:ea typeface="Calibri"/>
                          <a:cs typeface="Calibri"/>
                          <a:sym typeface="Calibri"/>
                        </a:rPr>
                        <a:t>10</a:t>
                      </a:r>
                      <a:endParaRPr sz="18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600" dirty="0">
                          <a:latin typeface="Calibri" pitchFamily="34" charset="0"/>
                        </a:rPr>
                        <a:t>11</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600" dirty="0">
                          <a:latin typeface="Calibri" pitchFamily="34" charset="0"/>
                        </a:rPr>
                        <a:t>12</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600" dirty="0">
                          <a:latin typeface="Calibri" pitchFamily="34" charset="0"/>
                        </a:rPr>
                        <a:t>13</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600" dirty="0">
                          <a:latin typeface="Calibri" pitchFamily="34" charset="0"/>
                        </a:rPr>
                        <a:t>14</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600" dirty="0">
                          <a:latin typeface="Calibri" pitchFamily="34" charset="0"/>
                        </a:rPr>
                        <a:t>15</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600" dirty="0">
                          <a:latin typeface="Calibri" pitchFamily="34" charset="0"/>
                        </a:rPr>
                        <a:t>16</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DEBF7"/>
                    </a:solidFill>
                  </a:tcPr>
                </a:tc>
                <a:extLst>
                  <a:ext uri="{0D108BD9-81ED-4DB2-BD59-A6C34878D82A}">
                    <a16:rowId xmlns:a16="http://schemas.microsoft.com/office/drawing/2014/main" val="10001"/>
                  </a:ext>
                </a:extLst>
              </a:tr>
              <a:tr h="398675">
                <a:tc>
                  <a:txBody>
                    <a:bodyPr/>
                    <a:lstStyle/>
                    <a:p>
                      <a:pPr marL="0" marR="0" lvl="0" indent="0" algn="r" rtl="0">
                        <a:spcBef>
                          <a:spcPts val="0"/>
                        </a:spcBef>
                        <a:spcAft>
                          <a:spcPts val="0"/>
                        </a:spcAft>
                        <a:buNone/>
                      </a:pPr>
                      <a:r>
                        <a:rPr lang="en-US" sz="1600" b="1" i="0" u="none" strike="noStrike" dirty="0">
                          <a:solidFill>
                            <a:srgbClr val="000000"/>
                          </a:solidFill>
                          <a:latin typeface="Calibri" pitchFamily="34" charset="0"/>
                          <a:ea typeface="Calibri"/>
                          <a:cs typeface="Calibri"/>
                          <a:sym typeface="Calibri"/>
                        </a:rPr>
                        <a:t>Major Activities</a:t>
                      </a:r>
                      <a:endParaRPr sz="18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gridSpan="16">
                  <a:txBody>
                    <a:bodyPr/>
                    <a:lstStyle/>
                    <a:p>
                      <a:pPr marL="0" marR="0" lvl="0" indent="0" algn="r" rtl="0">
                        <a:spcBef>
                          <a:spcPts val="0"/>
                        </a:spcBef>
                        <a:spcAft>
                          <a:spcPts val="0"/>
                        </a:spcAft>
                        <a:buNone/>
                      </a:pPr>
                      <a:r>
                        <a:rPr lang="en-US" sz="1600" b="0" i="0" u="none" strike="noStrike" dirty="0">
                          <a:solidFill>
                            <a:srgbClr val="000000"/>
                          </a:solidFill>
                          <a:latin typeface="Calibri" pitchFamily="34" charset="0"/>
                          <a:ea typeface="Calibri"/>
                          <a:cs typeface="Calibri"/>
                          <a:sym typeface="Calibri"/>
                        </a:rPr>
                        <a:t> </a:t>
                      </a:r>
                      <a:endParaRPr sz="18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9525" cap="flat" cmpd="sng" algn="ctr">
                      <a:solidFill>
                        <a:srgbClr val="000000"/>
                      </a:solidFill>
                      <a:prstDash val="solid"/>
                      <a:round/>
                      <a:headEnd type="none" w="sm" len="sm"/>
                      <a:tailEnd type="none" w="sm" len="sm"/>
                    </a:lnL>
                    <a:lnT w="9525" cap="flat" cmpd="sng" algn="ctr">
                      <a:solidFill>
                        <a:srgbClr val="000000"/>
                      </a:solidFill>
                      <a:prstDash val="solid"/>
                      <a:round/>
                      <a:headEnd type="none" w="sm" len="sm"/>
                      <a:tailEnd type="none" w="sm" len="sm"/>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r" rtl="0">
                        <a:spcBef>
                          <a:spcPts val="0"/>
                        </a:spcBef>
                        <a:spcAft>
                          <a:spcPts val="0"/>
                        </a:spcAft>
                        <a:buNone/>
                      </a:pPr>
                      <a:endParaRPr sz="18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hMerge="1">
                  <a:txBody>
                    <a:bodyPr/>
                    <a:lstStyle/>
                    <a:p>
                      <a:pPr marL="0" marR="0" lvl="0" indent="0" algn="r" rtl="0">
                        <a:spcBef>
                          <a:spcPts val="0"/>
                        </a:spcBef>
                        <a:spcAft>
                          <a:spcPts val="0"/>
                        </a:spcAft>
                        <a:buNone/>
                      </a:pPr>
                      <a:endParaRPr sz="18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hMerge="1">
                  <a:txBody>
                    <a:bodyPr/>
                    <a:lstStyle/>
                    <a:p>
                      <a:pPr marL="0" marR="0" lvl="0" indent="0" algn="r" rtl="0">
                        <a:spcBef>
                          <a:spcPts val="0"/>
                        </a:spcBef>
                        <a:spcAft>
                          <a:spcPts val="0"/>
                        </a:spcAft>
                        <a:buNone/>
                      </a:pPr>
                      <a:endParaRPr sz="18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hMerge="1">
                  <a:txBody>
                    <a:bodyPr/>
                    <a:lstStyle/>
                    <a:p>
                      <a:pPr marL="0" marR="0" lvl="0" indent="0" algn="r" rtl="0">
                        <a:spcBef>
                          <a:spcPts val="0"/>
                        </a:spcBef>
                        <a:spcAft>
                          <a:spcPts val="0"/>
                        </a:spcAft>
                        <a:buNone/>
                      </a:pPr>
                      <a:endParaRPr sz="18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hMerge="1">
                  <a:txBody>
                    <a:bodyPr/>
                    <a:lstStyle/>
                    <a:p>
                      <a:pPr marL="0" marR="0" lvl="0" indent="0" algn="r" rtl="0">
                        <a:spcBef>
                          <a:spcPts val="0"/>
                        </a:spcBef>
                        <a:spcAft>
                          <a:spcPts val="0"/>
                        </a:spcAft>
                        <a:buNone/>
                      </a:pPr>
                      <a:endParaRPr sz="18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hMerge="1">
                  <a:txBody>
                    <a:bodyPr/>
                    <a:lstStyle/>
                    <a:p>
                      <a:pPr marL="0" marR="0" lvl="0" indent="0" algn="r" rtl="0">
                        <a:spcBef>
                          <a:spcPts val="0"/>
                        </a:spcBef>
                        <a:spcAft>
                          <a:spcPts val="0"/>
                        </a:spcAft>
                        <a:buNone/>
                      </a:pPr>
                      <a:endParaRPr sz="18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36775">
                <a:tc>
                  <a:txBody>
                    <a:bodyPr/>
                    <a:lstStyle/>
                    <a:p>
                      <a:pPr marL="0" marR="0" lvl="0" indent="0" algn="l" rtl="0">
                        <a:spcBef>
                          <a:spcPts val="0"/>
                        </a:spcBef>
                        <a:spcAft>
                          <a:spcPts val="0"/>
                        </a:spcAft>
                        <a:buNone/>
                      </a:pPr>
                      <a:r>
                        <a:rPr lang="en-US" sz="1600" b="0" i="0" u="none" strike="noStrike" dirty="0">
                          <a:solidFill>
                            <a:srgbClr val="000000"/>
                          </a:solidFill>
                          <a:latin typeface="Calibri" pitchFamily="34" charset="0"/>
                          <a:ea typeface="Arial"/>
                          <a:cs typeface="Arial"/>
                          <a:sym typeface="Arial"/>
                        </a:rPr>
                        <a:t>Literature </a:t>
                      </a:r>
                      <a:r>
                        <a:rPr lang="en-US" sz="1600" b="0" i="0" u="none" strike="noStrike" dirty="0">
                          <a:solidFill>
                            <a:srgbClr val="000000"/>
                          </a:solidFill>
                          <a:latin typeface="Calibri" pitchFamily="34" charset="0"/>
                          <a:cs typeface="Arial"/>
                          <a:sym typeface="Arial"/>
                        </a:rPr>
                        <a:t>Survey</a:t>
                      </a:r>
                      <a:endParaRPr sz="1600" dirty="0">
                        <a:latin typeface="Calibri" pitchFamily="34" charset="0"/>
                      </a:endParaRPr>
                    </a:p>
                  </a:txBody>
                  <a:tcPr marL="45720" marR="4572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400" b="0" i="0" u="none" strike="noStrike" dirty="0">
                          <a:solidFill>
                            <a:schemeClr val="accent6">
                              <a:lumMod val="50000"/>
                            </a:schemeClr>
                          </a:solidFill>
                          <a:latin typeface="Calibri" pitchFamily="34" charset="0"/>
                          <a:ea typeface="Calibri"/>
                          <a:cs typeface="Calibri"/>
                          <a:sym typeface="Calibri"/>
                        </a:rPr>
                        <a:t> </a:t>
                      </a:r>
                      <a:endParaRPr sz="1600" dirty="0">
                        <a:solidFill>
                          <a:schemeClr val="accent6">
                            <a:lumMod val="50000"/>
                          </a:schemeClr>
                        </a:solidFill>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chemeClr val="accent6">
                              <a:lumMod val="50000"/>
                            </a:schemeClr>
                          </a:solidFill>
                          <a:latin typeface="Calibri" pitchFamily="34" charset="0"/>
                          <a:ea typeface="Calibri"/>
                          <a:cs typeface="Calibri"/>
                          <a:sym typeface="Calibri"/>
                        </a:rPr>
                        <a:t> </a:t>
                      </a:r>
                      <a:endParaRPr sz="1600" dirty="0">
                        <a:solidFill>
                          <a:schemeClr val="accent6">
                            <a:lumMod val="50000"/>
                          </a:schemeClr>
                        </a:solidFill>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chemeClr val="accent6">
                              <a:lumMod val="50000"/>
                            </a:schemeClr>
                          </a:solidFill>
                          <a:latin typeface="Calibri" pitchFamily="34" charset="0"/>
                          <a:ea typeface="Calibri"/>
                          <a:cs typeface="Calibri"/>
                          <a:sym typeface="Calibri"/>
                        </a:rPr>
                        <a:t> </a:t>
                      </a:r>
                      <a:endParaRPr sz="1600" dirty="0">
                        <a:solidFill>
                          <a:schemeClr val="accent6">
                            <a:lumMod val="50000"/>
                          </a:schemeClr>
                        </a:solidFill>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chemeClr val="accent6">
                              <a:lumMod val="50000"/>
                            </a:schemeClr>
                          </a:solidFill>
                          <a:latin typeface="Calibri" pitchFamily="34" charset="0"/>
                          <a:ea typeface="Calibri"/>
                          <a:cs typeface="Calibri"/>
                          <a:sym typeface="Calibri"/>
                        </a:rPr>
                        <a:t> </a:t>
                      </a:r>
                      <a:endParaRPr sz="1600" dirty="0">
                        <a:solidFill>
                          <a:schemeClr val="accent6">
                            <a:lumMod val="50000"/>
                          </a:schemeClr>
                        </a:solidFill>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chemeClr val="accent6">
                              <a:lumMod val="50000"/>
                            </a:schemeClr>
                          </a:solidFill>
                          <a:latin typeface="Calibri" pitchFamily="34" charset="0"/>
                          <a:ea typeface="Calibri"/>
                          <a:cs typeface="Calibri"/>
                          <a:sym typeface="Calibri"/>
                        </a:rPr>
                        <a:t> </a:t>
                      </a:r>
                      <a:endParaRPr sz="1600" dirty="0">
                        <a:solidFill>
                          <a:schemeClr val="accent6">
                            <a:lumMod val="50000"/>
                          </a:schemeClr>
                        </a:solidFill>
                        <a:latin typeface="Calibri" pitchFamily="34" charset="0"/>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chemeClr val="accent6">
                              <a:lumMod val="50000"/>
                            </a:schemeClr>
                          </a:solidFill>
                          <a:latin typeface="Calibri" pitchFamily="34" charset="0"/>
                          <a:ea typeface="Calibri"/>
                          <a:cs typeface="Calibri"/>
                          <a:sym typeface="Calibri"/>
                        </a:rPr>
                        <a:t> </a:t>
                      </a:r>
                      <a:endParaRPr sz="1600" dirty="0">
                        <a:solidFill>
                          <a:schemeClr val="accent6">
                            <a:lumMod val="50000"/>
                          </a:schemeClr>
                        </a:solidFill>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chemeClr val="accent6">
                              <a:lumMod val="50000"/>
                            </a:schemeClr>
                          </a:solidFill>
                          <a:latin typeface="Calibri" pitchFamily="34" charset="0"/>
                          <a:ea typeface="Calibri"/>
                          <a:cs typeface="Calibri"/>
                          <a:sym typeface="Calibri"/>
                        </a:rPr>
                        <a:t> </a:t>
                      </a:r>
                      <a:endParaRPr sz="1600" dirty="0">
                        <a:solidFill>
                          <a:schemeClr val="accent6">
                            <a:lumMod val="50000"/>
                          </a:schemeClr>
                        </a:solidFill>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chemeClr val="accent6">
                              <a:lumMod val="50000"/>
                            </a:schemeClr>
                          </a:solidFill>
                          <a:latin typeface="Calibri" pitchFamily="34" charset="0"/>
                          <a:ea typeface="Calibri"/>
                          <a:cs typeface="Calibri"/>
                          <a:sym typeface="Calibri"/>
                        </a:rPr>
                        <a:t> </a:t>
                      </a:r>
                      <a:endParaRPr sz="1600" dirty="0">
                        <a:solidFill>
                          <a:schemeClr val="accent6">
                            <a:lumMod val="50000"/>
                          </a:schemeClr>
                        </a:solidFill>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r h="236775">
                <a:tc>
                  <a:txBody>
                    <a:bodyPr/>
                    <a:lstStyle/>
                    <a:p>
                      <a:pPr marL="0" marR="0" lvl="0" indent="0" algn="l" rtl="0">
                        <a:spcBef>
                          <a:spcPts val="0"/>
                        </a:spcBef>
                        <a:spcAft>
                          <a:spcPts val="0"/>
                        </a:spcAft>
                        <a:buNone/>
                      </a:pPr>
                      <a:r>
                        <a:rPr lang="en-US" sz="1600" b="0" i="0" u="none" strike="noStrike" dirty="0">
                          <a:solidFill>
                            <a:srgbClr val="000000"/>
                          </a:solidFill>
                          <a:latin typeface="Calibri" pitchFamily="34" charset="0"/>
                          <a:cs typeface="Arial"/>
                          <a:sym typeface="Arial"/>
                        </a:rPr>
                        <a:t>UML Design</a:t>
                      </a:r>
                      <a:endParaRPr sz="1600" dirty="0">
                        <a:latin typeface="Calibri" pitchFamily="34" charset="0"/>
                      </a:endParaRPr>
                    </a:p>
                  </a:txBody>
                  <a:tcPr marL="45720" marR="4572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extLst>
                  <a:ext uri="{0D108BD9-81ED-4DB2-BD59-A6C34878D82A}">
                    <a16:rowId xmlns:a16="http://schemas.microsoft.com/office/drawing/2014/main" val="10004"/>
                  </a:ext>
                </a:extLst>
              </a:tr>
              <a:tr h="236775">
                <a:tc>
                  <a:txBody>
                    <a:bodyPr/>
                    <a:lstStyle/>
                    <a:p>
                      <a:pPr marL="0" marR="0" lvl="0" indent="0" algn="l" rtl="0">
                        <a:spcBef>
                          <a:spcPts val="0"/>
                        </a:spcBef>
                        <a:spcAft>
                          <a:spcPts val="0"/>
                        </a:spcAft>
                        <a:buNone/>
                      </a:pPr>
                      <a:r>
                        <a:rPr lang="en-US" sz="1600" b="0" i="0" u="none" strike="noStrike" dirty="0">
                          <a:solidFill>
                            <a:srgbClr val="000000"/>
                          </a:solidFill>
                          <a:latin typeface="Calibri" pitchFamily="34" charset="0"/>
                          <a:ea typeface="Arial"/>
                          <a:cs typeface="Arial"/>
                          <a:sym typeface="Arial"/>
                        </a:rPr>
                        <a:t>Frontend</a:t>
                      </a:r>
                      <a:r>
                        <a:rPr lang="en-US" sz="1600" b="0" i="0" u="none" strike="noStrike" baseline="0" dirty="0">
                          <a:solidFill>
                            <a:srgbClr val="000000"/>
                          </a:solidFill>
                          <a:latin typeface="Calibri" pitchFamily="34" charset="0"/>
                          <a:ea typeface="Arial"/>
                          <a:cs typeface="Arial"/>
                          <a:sym typeface="Arial"/>
                        </a:rPr>
                        <a:t> Developing</a:t>
                      </a:r>
                      <a:endParaRPr sz="1600" dirty="0">
                        <a:latin typeface="Calibri" pitchFamily="34" charset="0"/>
                      </a:endParaRPr>
                    </a:p>
                  </a:txBody>
                  <a:tcPr marL="45720" marR="4572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400" b="0" i="0" u="none" strike="noStrike">
                          <a:solidFill>
                            <a:srgbClr val="000000"/>
                          </a:solidFill>
                          <a:latin typeface="Calibri" pitchFamily="34" charset="0"/>
                          <a:ea typeface="Calibri"/>
                          <a:cs typeface="Calibri"/>
                          <a:sym typeface="Calibri"/>
                        </a:rPr>
                        <a:t> </a:t>
                      </a:r>
                      <a:endParaRPr sz="160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a:solidFill>
                            <a:srgbClr val="000000"/>
                          </a:solidFill>
                          <a:latin typeface="Calibri" pitchFamily="34" charset="0"/>
                          <a:ea typeface="Calibri"/>
                          <a:cs typeface="Calibri"/>
                          <a:sym typeface="Calibri"/>
                        </a:rPr>
                        <a:t> </a:t>
                      </a:r>
                      <a:endParaRPr sz="160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extLst>
                  <a:ext uri="{0D108BD9-81ED-4DB2-BD59-A6C34878D82A}">
                    <a16:rowId xmlns:a16="http://schemas.microsoft.com/office/drawing/2014/main" val="10005"/>
                  </a:ext>
                </a:extLst>
              </a:tr>
              <a:tr h="236775">
                <a:tc>
                  <a:txBody>
                    <a:bodyPr/>
                    <a:lstStyle/>
                    <a:p>
                      <a:r>
                        <a:rPr lang="en-US" sz="1600" dirty="0">
                          <a:latin typeface="Calibri" pitchFamily="34" charset="0"/>
                        </a:rPr>
                        <a:t>Backend Developing</a:t>
                      </a:r>
                    </a:p>
                  </a:txBody>
                  <a:tcPr marL="45720" marR="4572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400" b="0" i="0" u="none" strike="noStrike">
                          <a:solidFill>
                            <a:srgbClr val="000000"/>
                          </a:solidFill>
                          <a:latin typeface="Calibri" pitchFamily="34" charset="0"/>
                          <a:ea typeface="Calibri"/>
                          <a:cs typeface="Calibri"/>
                          <a:sym typeface="Calibri"/>
                        </a:rPr>
                        <a:t> </a:t>
                      </a:r>
                      <a:endParaRPr sz="160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a:solidFill>
                            <a:srgbClr val="000000"/>
                          </a:solidFill>
                          <a:latin typeface="Calibri" pitchFamily="34" charset="0"/>
                          <a:ea typeface="Calibri"/>
                          <a:cs typeface="Calibri"/>
                          <a:sym typeface="Calibri"/>
                        </a:rPr>
                        <a:t> </a:t>
                      </a:r>
                      <a:endParaRPr sz="160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a:solidFill>
                            <a:srgbClr val="000000"/>
                          </a:solidFill>
                          <a:latin typeface="Calibri" pitchFamily="34" charset="0"/>
                          <a:ea typeface="Calibri"/>
                          <a:cs typeface="Calibri"/>
                          <a:sym typeface="Calibri"/>
                        </a:rPr>
                        <a:t> </a:t>
                      </a:r>
                      <a:endParaRPr sz="160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extLst>
                  <a:ext uri="{0D108BD9-81ED-4DB2-BD59-A6C34878D82A}">
                    <a16:rowId xmlns:a16="http://schemas.microsoft.com/office/drawing/2014/main" val="10006"/>
                  </a:ext>
                </a:extLst>
              </a:tr>
              <a:tr h="236775">
                <a:tc>
                  <a:txBody>
                    <a:bodyPr/>
                    <a:lstStyle/>
                    <a:p>
                      <a:pPr marL="0" marR="0" lvl="0" indent="0" algn="l" rtl="0">
                        <a:spcBef>
                          <a:spcPts val="0"/>
                        </a:spcBef>
                        <a:spcAft>
                          <a:spcPts val="0"/>
                        </a:spcAft>
                        <a:buNone/>
                      </a:pPr>
                      <a:r>
                        <a:rPr lang="en-US" sz="1600" b="0" i="0" u="none" strike="noStrike" dirty="0" err="1">
                          <a:solidFill>
                            <a:srgbClr val="000000"/>
                          </a:solidFill>
                          <a:latin typeface="Calibri" pitchFamily="34" charset="0"/>
                          <a:ea typeface="Arial"/>
                          <a:cs typeface="Arial"/>
                          <a:sym typeface="Arial"/>
                        </a:rPr>
                        <a:t>Blockchain</a:t>
                      </a:r>
                      <a:r>
                        <a:rPr lang="en-US" sz="1600" b="0" i="0" u="none" strike="noStrike" dirty="0">
                          <a:solidFill>
                            <a:srgbClr val="000000"/>
                          </a:solidFill>
                          <a:latin typeface="Calibri" pitchFamily="34" charset="0"/>
                          <a:ea typeface="Arial"/>
                          <a:cs typeface="Arial"/>
                          <a:sym typeface="Arial"/>
                        </a:rPr>
                        <a:t> Development</a:t>
                      </a:r>
                      <a:endParaRPr sz="1600" dirty="0">
                        <a:latin typeface="Calibri" pitchFamily="34" charset="0"/>
                      </a:endParaRPr>
                    </a:p>
                  </a:txBody>
                  <a:tcPr marL="45720" marR="4572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a:solidFill>
                            <a:srgbClr val="000000"/>
                          </a:solidFill>
                          <a:latin typeface="Calibri" pitchFamily="34" charset="0"/>
                          <a:ea typeface="Calibri"/>
                          <a:cs typeface="Calibri"/>
                          <a:sym typeface="Calibri"/>
                        </a:rPr>
                        <a:t> </a:t>
                      </a:r>
                      <a:endParaRPr sz="160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extLst>
                  <a:ext uri="{0D108BD9-81ED-4DB2-BD59-A6C34878D82A}">
                    <a16:rowId xmlns:a16="http://schemas.microsoft.com/office/drawing/2014/main" val="10007"/>
                  </a:ext>
                </a:extLst>
              </a:tr>
              <a:tr h="236775">
                <a:tc>
                  <a:txBody>
                    <a:bodyPr/>
                    <a:lstStyle/>
                    <a:p>
                      <a:r>
                        <a:rPr lang="en-US" sz="1600" dirty="0">
                          <a:latin typeface="Calibri" pitchFamily="34" charset="0"/>
                        </a:rPr>
                        <a:t>Model Testing &amp; Evaluation</a:t>
                      </a:r>
                    </a:p>
                  </a:txBody>
                  <a:tcPr marL="45720" marR="4572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extLst>
                  <a:ext uri="{0D108BD9-81ED-4DB2-BD59-A6C34878D82A}">
                    <a16:rowId xmlns:a16="http://schemas.microsoft.com/office/drawing/2014/main" val="10008"/>
                  </a:ext>
                </a:extLst>
              </a:tr>
              <a:tr h="236775">
                <a:tc>
                  <a:txBody>
                    <a:bodyPr/>
                    <a:lstStyle/>
                    <a:p>
                      <a:pPr marL="0" marR="0" lvl="0" indent="0" algn="l" rtl="0">
                        <a:spcBef>
                          <a:spcPts val="0"/>
                        </a:spcBef>
                        <a:spcAft>
                          <a:spcPts val="0"/>
                        </a:spcAft>
                        <a:buNone/>
                      </a:pPr>
                      <a:r>
                        <a:rPr lang="en-US" sz="1600" b="0" i="0" u="none" strike="noStrike" dirty="0">
                          <a:solidFill>
                            <a:srgbClr val="000000"/>
                          </a:solidFill>
                          <a:latin typeface="Calibri" pitchFamily="34" charset="0"/>
                          <a:ea typeface="Arial"/>
                          <a:cs typeface="Arial"/>
                          <a:sym typeface="Arial"/>
                        </a:rPr>
                        <a:t>Integration and Testing </a:t>
                      </a:r>
                      <a:endParaRPr sz="1600" dirty="0">
                        <a:latin typeface="Calibri" pitchFamily="34" charset="0"/>
                      </a:endParaRPr>
                    </a:p>
                  </a:txBody>
                  <a:tcPr marL="45720" marR="4572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400" b="0" i="0" u="none" strike="noStrike">
                          <a:solidFill>
                            <a:srgbClr val="000000"/>
                          </a:solidFill>
                          <a:latin typeface="Calibri" pitchFamily="34" charset="0"/>
                          <a:ea typeface="Calibri"/>
                          <a:cs typeface="Calibri"/>
                          <a:sym typeface="Calibri"/>
                        </a:rPr>
                        <a:t> </a:t>
                      </a:r>
                      <a:endParaRPr sz="1600">
                        <a:latin typeface="Calibri" pitchFamily="34" charset="0"/>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a:solidFill>
                            <a:srgbClr val="000000"/>
                          </a:solidFill>
                          <a:latin typeface="Calibri" pitchFamily="34" charset="0"/>
                          <a:ea typeface="Calibri"/>
                          <a:cs typeface="Calibri"/>
                          <a:sym typeface="Calibri"/>
                        </a:rPr>
                        <a:t> </a:t>
                      </a:r>
                      <a:endParaRPr sz="160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extLst>
                  <a:ext uri="{0D108BD9-81ED-4DB2-BD59-A6C34878D82A}">
                    <a16:rowId xmlns:a16="http://schemas.microsoft.com/office/drawing/2014/main" val="10009"/>
                  </a:ext>
                </a:extLst>
              </a:tr>
              <a:tr h="236775">
                <a:tc>
                  <a:txBody>
                    <a:bodyPr/>
                    <a:lstStyle/>
                    <a:p>
                      <a:pPr marL="0" marR="0" lvl="0" indent="0" algn="l" rtl="0">
                        <a:spcBef>
                          <a:spcPts val="0"/>
                        </a:spcBef>
                        <a:spcAft>
                          <a:spcPts val="0"/>
                        </a:spcAft>
                        <a:buNone/>
                      </a:pPr>
                      <a:r>
                        <a:rPr lang="en-US" sz="1600" b="0" i="0" u="none" strike="noStrike" dirty="0">
                          <a:solidFill>
                            <a:srgbClr val="000000"/>
                          </a:solidFill>
                          <a:latin typeface="Calibri" pitchFamily="34" charset="0"/>
                          <a:cs typeface="Arial"/>
                          <a:sym typeface="Arial"/>
                        </a:rPr>
                        <a:t>Report Generation</a:t>
                      </a:r>
                      <a:endParaRPr sz="1600" dirty="0">
                        <a:latin typeface="Calibri" pitchFamily="34" charset="0"/>
                      </a:endParaRPr>
                    </a:p>
                  </a:txBody>
                  <a:tcPr marL="45720" marR="4572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400" b="0" i="0" u="none" strike="noStrike">
                          <a:solidFill>
                            <a:srgbClr val="000000"/>
                          </a:solidFill>
                          <a:latin typeface="Calibri" pitchFamily="34" charset="0"/>
                          <a:ea typeface="Calibri"/>
                          <a:cs typeface="Calibri"/>
                          <a:sym typeface="Calibri"/>
                        </a:rPr>
                        <a:t> </a:t>
                      </a:r>
                      <a:endParaRPr sz="1600">
                        <a:latin typeface="Calibri" pitchFamily="34" charset="0"/>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n-US" sz="1400" b="0" i="0" u="none" strike="noStrike" dirty="0">
                          <a:solidFill>
                            <a:srgbClr val="000000"/>
                          </a:solidFill>
                          <a:latin typeface="Calibri" pitchFamily="34" charset="0"/>
                          <a:ea typeface="Calibri"/>
                          <a:cs typeface="Calibri"/>
                          <a:sym typeface="Calibri"/>
                        </a:rPr>
                        <a:t> </a:t>
                      </a:r>
                      <a:endParaRPr sz="1600" dirty="0">
                        <a:latin typeface="Calibri" pitchFamily="34" charset="0"/>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bg2"/>
                          </a:solidFill>
                          <a:latin typeface="Calibri" pitchFamily="34" charset="0"/>
                          <a:ea typeface="Calibri"/>
                          <a:cs typeface="Calibri"/>
                          <a:sym typeface="Calibri"/>
                        </a:rPr>
                        <a:t> </a:t>
                      </a:r>
                      <a:endParaRPr sz="1400" b="0" i="0" u="none" strike="noStrike" cap="none" dirty="0">
                        <a:solidFill>
                          <a:schemeClr val="bg2"/>
                        </a:solidFill>
                        <a:latin typeface="Calibri" pitchFamily="34" charset="0"/>
                        <a:cs typeface="Calibri"/>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bg2"/>
                          </a:solidFill>
                          <a:latin typeface="Calibri" pitchFamily="34" charset="0"/>
                          <a:ea typeface="Calibri"/>
                          <a:cs typeface="Calibri"/>
                          <a:sym typeface="Calibri"/>
                        </a:rPr>
                        <a:t> </a:t>
                      </a:r>
                      <a:endParaRPr sz="1400" b="0" i="0" u="none" strike="noStrike" cap="none" dirty="0">
                        <a:solidFill>
                          <a:schemeClr val="bg2"/>
                        </a:solidFill>
                        <a:latin typeface="Calibri" pitchFamily="34" charset="0"/>
                        <a:cs typeface="Calibri"/>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bg2"/>
                          </a:solidFill>
                          <a:latin typeface="Calibri" pitchFamily="34" charset="0"/>
                          <a:ea typeface="Calibri"/>
                          <a:cs typeface="Calibri"/>
                          <a:sym typeface="Calibri"/>
                        </a:rPr>
                        <a:t> </a:t>
                      </a:r>
                      <a:endParaRPr sz="1400" b="0" i="0" u="none" strike="noStrike" cap="none" dirty="0">
                        <a:solidFill>
                          <a:schemeClr val="bg2"/>
                        </a:solidFill>
                        <a:latin typeface="Calibri" pitchFamily="34" charset="0"/>
                        <a:cs typeface="Calibri"/>
                        <a:sym typeface="Arial"/>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bg2"/>
                          </a:solidFill>
                          <a:latin typeface="Calibri" pitchFamily="34" charset="0"/>
                          <a:ea typeface="Calibri"/>
                          <a:cs typeface="Calibri"/>
                          <a:sym typeface="Calibri"/>
                        </a:rPr>
                        <a:t> </a:t>
                      </a:r>
                      <a:endParaRPr sz="1400" b="0" i="0" u="none" strike="noStrike" cap="none" dirty="0">
                        <a:solidFill>
                          <a:schemeClr val="bg2"/>
                        </a:solidFill>
                        <a:latin typeface="Calibri" pitchFamily="34" charset="0"/>
                        <a:cs typeface="Calibri"/>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bg2"/>
                          </a:solidFill>
                          <a:latin typeface="Calibri" pitchFamily="34" charset="0"/>
                          <a:ea typeface="Calibri"/>
                          <a:cs typeface="Calibri"/>
                          <a:sym typeface="Calibri"/>
                        </a:rPr>
                        <a:t> </a:t>
                      </a:r>
                      <a:endParaRPr sz="1400" b="0" i="0" u="none" strike="noStrike" cap="none" dirty="0">
                        <a:solidFill>
                          <a:schemeClr val="bg2"/>
                        </a:solidFill>
                        <a:latin typeface="Calibri" pitchFamily="34" charset="0"/>
                        <a:cs typeface="Calibri"/>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bg2"/>
                          </a:solidFill>
                          <a:latin typeface="Calibri" pitchFamily="34" charset="0"/>
                          <a:ea typeface="Calibri"/>
                          <a:cs typeface="Calibri"/>
                          <a:sym typeface="Calibri"/>
                        </a:rPr>
                        <a:t> </a:t>
                      </a:r>
                      <a:endParaRPr sz="1400" b="0" i="0" u="none" strike="noStrike" cap="none" dirty="0">
                        <a:solidFill>
                          <a:schemeClr val="bg2"/>
                        </a:solidFill>
                        <a:latin typeface="Calibri" pitchFamily="34" charset="0"/>
                        <a:cs typeface="Calibri"/>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bg2"/>
                          </a:solidFill>
                          <a:latin typeface="Calibri" pitchFamily="34" charset="0"/>
                          <a:ea typeface="Calibri"/>
                          <a:cs typeface="Calibri"/>
                          <a:sym typeface="Calibri"/>
                        </a:rPr>
                        <a:t> </a:t>
                      </a:r>
                      <a:endParaRPr sz="1400" b="0" i="0" u="none" strike="noStrike" cap="none" dirty="0">
                        <a:solidFill>
                          <a:schemeClr val="bg2"/>
                        </a:solidFill>
                        <a:latin typeface="Calibri" pitchFamily="34" charset="0"/>
                        <a:cs typeface="Calibri"/>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bg2"/>
                          </a:solidFill>
                          <a:latin typeface="Calibri" pitchFamily="34" charset="0"/>
                          <a:ea typeface="Calibri"/>
                          <a:cs typeface="Calibri"/>
                          <a:sym typeface="Calibri"/>
                        </a:rPr>
                        <a:t> </a:t>
                      </a:r>
                      <a:endParaRPr sz="1400" b="0" i="0" u="none" strike="noStrike" cap="none" dirty="0">
                        <a:solidFill>
                          <a:schemeClr val="bg2"/>
                        </a:solidFill>
                        <a:latin typeface="Calibri" pitchFamily="34" charset="0"/>
                        <a:cs typeface="Calibri"/>
                        <a:sym typeface="Arial"/>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chemeClr val="bg2"/>
                        </a:solidFill>
                        <a:latin typeface="Calibri" pitchFamily="34" charset="0"/>
                        <a:cs typeface="Calibri"/>
                        <a:sym typeface="Arial"/>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chemeClr val="bg2"/>
                        </a:solidFill>
                        <a:latin typeface="Calibri" pitchFamily="34" charset="0"/>
                        <a:cs typeface="Calibri"/>
                        <a:sym typeface="Arial"/>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chemeClr val="bg2"/>
                        </a:solidFill>
                        <a:latin typeface="Calibri" pitchFamily="34" charset="0"/>
                        <a:cs typeface="Calibri"/>
                        <a:sym typeface="Arial"/>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chemeClr val="bg2"/>
                        </a:solidFill>
                        <a:latin typeface="Calibri" pitchFamily="34" charset="0"/>
                        <a:cs typeface="Calibri"/>
                        <a:sym typeface="Arial"/>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chemeClr val="bg2"/>
                        </a:solidFill>
                        <a:latin typeface="Calibri" pitchFamily="34" charset="0"/>
                        <a:cs typeface="Calibri"/>
                        <a:sym typeface="Arial"/>
                      </a:endParaRPr>
                    </a:p>
                  </a:txBody>
                  <a:tcPr marL="7650" marR="7650" marT="7650" marB="0" anchor="b">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chemeClr val="bg2"/>
                        </a:solidFill>
                        <a:latin typeface="Calibri" pitchFamily="34" charset="0"/>
                        <a:cs typeface="Calibri"/>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70C0"/>
                    </a:solidFill>
                  </a:tcPr>
                </a:tc>
                <a:extLst>
                  <a:ext uri="{0D108BD9-81ED-4DB2-BD59-A6C34878D82A}">
                    <a16:rowId xmlns:a16="http://schemas.microsoft.com/office/drawing/2014/main" val="10010"/>
                  </a:ext>
                </a:extLst>
              </a:tr>
              <a:tr h="152750">
                <a:tc>
                  <a:txBody>
                    <a:bodyPr/>
                    <a:lstStyle/>
                    <a:p>
                      <a:pPr marL="0" marR="0" lvl="0" indent="0" algn="l" rtl="0">
                        <a:spcBef>
                          <a:spcPts val="0"/>
                        </a:spcBef>
                        <a:spcAft>
                          <a:spcPts val="0"/>
                        </a:spcAft>
                        <a:buNone/>
                      </a:pPr>
                      <a:endParaRPr sz="900" b="0" i="0" u="none" strike="noStrike" dirty="0">
                        <a:solidFill>
                          <a:srgbClr val="000000"/>
                        </a:solidFill>
                        <a:latin typeface="LM Roman 10" panose="00000500000000000000" pitchFamily="50" charset="0"/>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LM Roman 10" panose="00000500000000000000" pitchFamily="50" charset="0"/>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LM Roman 10" panose="00000500000000000000" pitchFamily="50" charset="0"/>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LM Roman 10" panose="00000500000000000000" pitchFamily="50" charset="0"/>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LM Roman 10" panose="00000500000000000000" pitchFamily="50" charset="0"/>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dirty="0">
                        <a:solidFill>
                          <a:srgbClr val="000000"/>
                        </a:solidFill>
                        <a:latin typeface="LM Roman 10" panose="00000500000000000000" pitchFamily="50" charset="0"/>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dirty="0">
                        <a:solidFill>
                          <a:srgbClr val="000000"/>
                        </a:solidFill>
                        <a:latin typeface="LM Roman 10" panose="00000500000000000000" pitchFamily="50" charset="0"/>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dirty="0">
                        <a:solidFill>
                          <a:srgbClr val="000000"/>
                        </a:solidFill>
                        <a:latin typeface="LM Roman 10" panose="00000500000000000000" pitchFamily="50" charset="0"/>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dirty="0">
                        <a:solidFill>
                          <a:srgbClr val="000000"/>
                        </a:solidFill>
                        <a:latin typeface="LM Roman 10" panose="00000500000000000000" pitchFamily="50" charset="0"/>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dirty="0">
                        <a:solidFill>
                          <a:srgbClr val="000000"/>
                        </a:solidFill>
                        <a:latin typeface="LM Roman 10" panose="00000500000000000000" pitchFamily="50" charset="0"/>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dirty="0">
                        <a:solidFill>
                          <a:srgbClr val="000000"/>
                        </a:solidFill>
                        <a:latin typeface="LM Roman 10" panose="00000500000000000000" pitchFamily="50" charset="0"/>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dirty="0">
                        <a:solidFill>
                          <a:srgbClr val="000000"/>
                        </a:solidFill>
                        <a:latin typeface="LM Roman 10" panose="00000500000000000000" pitchFamily="50" charset="0"/>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dirty="0">
                        <a:solidFill>
                          <a:srgbClr val="000000"/>
                        </a:solidFill>
                        <a:latin typeface="LM Roman 10" panose="00000500000000000000" pitchFamily="50" charset="0"/>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dirty="0">
                        <a:solidFill>
                          <a:srgbClr val="000000"/>
                        </a:solidFill>
                        <a:latin typeface="LM Roman 10" panose="00000500000000000000" pitchFamily="50" charset="0"/>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dirty="0">
                        <a:solidFill>
                          <a:srgbClr val="000000"/>
                        </a:solidFill>
                        <a:latin typeface="LM Roman 10" panose="00000500000000000000" pitchFamily="50" charset="0"/>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dirty="0">
                        <a:solidFill>
                          <a:srgbClr val="000000"/>
                        </a:solidFill>
                        <a:latin typeface="LM Roman 10" panose="00000500000000000000" pitchFamily="50" charset="0"/>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dirty="0">
                        <a:solidFill>
                          <a:srgbClr val="000000"/>
                        </a:solidFill>
                        <a:latin typeface="LM Roman 10" panose="00000500000000000000" pitchFamily="50" charset="0"/>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261569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altLang="en-US" sz="3200" b="1" dirty="0">
                <a:solidFill>
                  <a:srgbClr val="FF0000"/>
                </a:solidFill>
              </a:rPr>
              <a:t>Team Experience</a:t>
            </a:r>
          </a:p>
        </p:txBody>
      </p:sp>
      <p:sp>
        <p:nvSpPr>
          <p:cNvPr id="3" name="Content Placeholder 2"/>
          <p:cNvSpPr>
            <a:spLocks noGrp="1"/>
          </p:cNvSpPr>
          <p:nvPr>
            <p:ph idx="1"/>
          </p:nvPr>
        </p:nvSpPr>
        <p:spPr>
          <a:xfrm>
            <a:off x="495300" y="1196752"/>
            <a:ext cx="8915400" cy="5217448"/>
          </a:xfrm>
        </p:spPr>
        <p:txBody>
          <a:bodyPr/>
          <a:lstStyle/>
          <a:p>
            <a:r>
              <a:rPr lang="en-US" sz="2400" dirty="0"/>
              <a:t>Working as a team together helped each member of the team to learn about the technologies and the theories involved on the topics of Blockchain, MongoDB, REST APIs, software development architecture, system deployment, Decentralized application development, cutting edge frameworks and UI/UX designing philosophies. </a:t>
            </a:r>
          </a:p>
          <a:p>
            <a:r>
              <a:rPr lang="en-US" sz="2400" dirty="0"/>
              <a:t>Workload management and synchronization was difficult at times, which are the characteristics of any team undertaking tasks of such proportions.</a:t>
            </a:r>
          </a:p>
          <a:p>
            <a:r>
              <a:rPr lang="en-US" sz="2400" dirty="0"/>
              <a:t>The overall growth in the team surpasses  any individual effort and the experience is quiet rewarding</a:t>
            </a:r>
            <a:r>
              <a:rPr lang="en-US" sz="2800" dirty="0"/>
              <a:t>.</a:t>
            </a:r>
          </a:p>
        </p:txBody>
      </p:sp>
    </p:spTree>
    <p:extLst>
      <p:ext uri="{BB962C8B-B14F-4D97-AF65-F5344CB8AC3E}">
        <p14:creationId xmlns:p14="http://schemas.microsoft.com/office/powerpoint/2010/main" val="2068760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16632"/>
            <a:ext cx="8915400" cy="1143000"/>
          </a:xfrm>
        </p:spPr>
        <p:txBody>
          <a:bodyPr/>
          <a:lstStyle/>
          <a:p>
            <a:r>
              <a:rPr kumimoji="0" lang="en-US" sz="3200" b="1" i="0" u="none" strike="noStrike" kern="1200" cap="none" spc="0" normalizeH="0" baseline="0" noProof="0" dirty="0">
                <a:ln>
                  <a:noFill/>
                </a:ln>
                <a:solidFill>
                  <a:srgbClr val="FF0000"/>
                </a:solidFill>
                <a:effectLst/>
                <a:uLnTx/>
                <a:uFillTx/>
                <a:latin typeface="Calibri"/>
                <a:ea typeface="+mj-ea"/>
                <a:cs typeface="+mj-cs"/>
              </a:rPr>
              <a:t>References</a:t>
            </a:r>
            <a:endParaRPr lang="en-US" dirty="0">
              <a:solidFill>
                <a:schemeClr val="accent6">
                  <a:lumMod val="50000"/>
                </a:schemeClr>
              </a:solidFill>
            </a:endParaRPr>
          </a:p>
        </p:txBody>
      </p:sp>
      <p:sp>
        <p:nvSpPr>
          <p:cNvPr id="3" name="Content Placeholder 2"/>
          <p:cNvSpPr>
            <a:spLocks noGrp="1"/>
          </p:cNvSpPr>
          <p:nvPr>
            <p:ph idx="1"/>
          </p:nvPr>
        </p:nvSpPr>
        <p:spPr>
          <a:xfrm>
            <a:off x="462580" y="846138"/>
            <a:ext cx="8915400" cy="4525963"/>
          </a:xfrm>
        </p:spPr>
        <p:txBody>
          <a:bodyPr/>
          <a:lstStyle/>
          <a:p>
            <a:r>
              <a:rPr lang="en-US" sz="1800" dirty="0" err="1"/>
              <a:t>Springall</a:t>
            </a:r>
            <a:r>
              <a:rPr lang="en-US" sz="1800" dirty="0"/>
              <a:t>, D., </a:t>
            </a:r>
            <a:r>
              <a:rPr lang="en-US" sz="1800" dirty="0" err="1"/>
              <a:t>Finkenauer</a:t>
            </a:r>
            <a:r>
              <a:rPr lang="en-US" sz="1800" dirty="0"/>
              <a:t>, T., </a:t>
            </a:r>
            <a:r>
              <a:rPr lang="en-US" sz="1800" dirty="0" err="1"/>
              <a:t>Durumeric</a:t>
            </a:r>
            <a:r>
              <a:rPr lang="en-US" sz="1800" dirty="0"/>
              <a:t>, Z., </a:t>
            </a:r>
            <a:r>
              <a:rPr lang="en-US" sz="1800" dirty="0" err="1"/>
              <a:t>Kitcat</a:t>
            </a:r>
            <a:r>
              <a:rPr lang="en-US" sz="1800" dirty="0"/>
              <a:t>, J., </a:t>
            </a:r>
            <a:r>
              <a:rPr lang="en-US" sz="1800" dirty="0" err="1"/>
              <a:t>Hursti</a:t>
            </a:r>
            <a:r>
              <a:rPr lang="en-US" sz="1800" dirty="0"/>
              <a:t>, H., </a:t>
            </a:r>
            <a:r>
              <a:rPr lang="en-US" sz="1800" dirty="0" err="1"/>
              <a:t>MacAlpine</a:t>
            </a:r>
            <a:r>
              <a:rPr lang="en-US" sz="1800" dirty="0"/>
              <a:t>, M. and </a:t>
            </a:r>
            <a:r>
              <a:rPr lang="en-US" sz="1800" dirty="0" err="1"/>
              <a:t>Halderman</a:t>
            </a:r>
            <a:r>
              <a:rPr lang="en-US" sz="1800" dirty="0"/>
              <a:t>, J.A., 2014, November. Security analysis of the Estonian internet voting system. In Proceedings of the 2014 ACM SIGSAC Conference on Computer and Communications Security (pp. 703-715).</a:t>
            </a:r>
          </a:p>
          <a:p>
            <a:endParaRPr lang="en-US" sz="1800" dirty="0"/>
          </a:p>
          <a:p>
            <a:r>
              <a:rPr lang="en-US" sz="1800" dirty="0" err="1"/>
              <a:t>Govindaraj</a:t>
            </a:r>
            <a:r>
              <a:rPr lang="en-US" sz="1800" dirty="0"/>
              <a:t>, R. and </a:t>
            </a:r>
            <a:r>
              <a:rPr lang="en-US" sz="1800" dirty="0" err="1"/>
              <a:t>Kumaresan</a:t>
            </a:r>
            <a:r>
              <a:rPr lang="en-US" sz="1800" dirty="0"/>
              <a:t>, P., 2020, February. Online Voting System using Cloud. In 2020 International Conference on Emerging Trends in Information Technology and Engineering (</a:t>
            </a:r>
            <a:r>
              <a:rPr lang="en-US" sz="1800" dirty="0" err="1"/>
              <a:t>ic</a:t>
            </a:r>
            <a:r>
              <a:rPr lang="en-US" sz="1800" dirty="0"/>
              <a:t>-ETITE) (pp. 1-4). IEEE.</a:t>
            </a:r>
          </a:p>
          <a:p>
            <a:endParaRPr lang="en-US" sz="1800" dirty="0"/>
          </a:p>
          <a:p>
            <a:r>
              <a:rPr lang="en-US" sz="1800" dirty="0" err="1"/>
              <a:t>Patil</a:t>
            </a:r>
            <a:r>
              <a:rPr lang="en-US" sz="1800" dirty="0"/>
              <a:t>, H.V., </a:t>
            </a:r>
            <a:r>
              <a:rPr lang="en-US" sz="1800" dirty="0" err="1"/>
              <a:t>Rathi</a:t>
            </a:r>
            <a:r>
              <a:rPr lang="en-US" sz="1800" dirty="0"/>
              <a:t>, K.G. and </a:t>
            </a:r>
            <a:r>
              <a:rPr lang="en-US" sz="1800" dirty="0" err="1"/>
              <a:t>Tribhuwan</a:t>
            </a:r>
            <a:r>
              <a:rPr lang="en-US" sz="1800" dirty="0"/>
              <a:t>, M.V., 2018. A study on decentralized e-voting system using </a:t>
            </a:r>
            <a:r>
              <a:rPr lang="en-US" sz="1800" dirty="0" err="1"/>
              <a:t>blockchain</a:t>
            </a:r>
            <a:r>
              <a:rPr lang="en-US" sz="1800" dirty="0"/>
              <a:t> technology. Int. Res. J. Eng. </a:t>
            </a:r>
            <a:r>
              <a:rPr lang="en-US" sz="1800" dirty="0" err="1"/>
              <a:t>Technol</a:t>
            </a:r>
            <a:r>
              <a:rPr lang="en-US" sz="1800" dirty="0"/>
              <a:t>, 5(11), pp.48-53.</a:t>
            </a:r>
          </a:p>
          <a:p>
            <a:endParaRPr lang="en-US" sz="1800" dirty="0"/>
          </a:p>
          <a:p>
            <a:r>
              <a:rPr lang="en-US" sz="1800" dirty="0"/>
              <a:t>YI, O.K. and DAS, D., 2019. Block Chain Technology For Electronic Voting. Journal of Critical Reviews, 7(3), p.2020.</a:t>
            </a:r>
          </a:p>
          <a:p>
            <a:endParaRPr lang="en-US" sz="1800" dirty="0"/>
          </a:p>
          <a:p>
            <a:r>
              <a:rPr lang="en-US" sz="1800" dirty="0" err="1"/>
              <a:t>Buterin</a:t>
            </a:r>
            <a:r>
              <a:rPr lang="en-US" sz="1800" dirty="0"/>
              <a:t>, V., 2016. What Are Smart Contracts? A Beginner’s Guide to Smart Contracts.</a:t>
            </a:r>
          </a:p>
          <a:p>
            <a:endParaRPr lang="en-US" sz="1800" dirty="0"/>
          </a:p>
          <a:p>
            <a:r>
              <a:rPr lang="en-GB" sz="1800" dirty="0" err="1"/>
              <a:t>Ooi</a:t>
            </a:r>
            <a:r>
              <a:rPr lang="en-GB" sz="1800" dirty="0"/>
              <a:t>, E., 2020. </a:t>
            </a:r>
            <a:r>
              <a:rPr lang="en-GB" sz="1800" i="1" dirty="0"/>
              <a:t>A secure, anonymous and verifiable E-Voting system</a:t>
            </a:r>
            <a:r>
              <a:rPr lang="en-GB" sz="1800" dirty="0"/>
              <a:t> (Doctoral dissertation, UTAR).</a:t>
            </a:r>
            <a:endParaRPr lang="en-US" sz="1800" dirty="0"/>
          </a:p>
          <a:p>
            <a:endParaRPr lang="en-US" sz="1800" dirty="0"/>
          </a:p>
        </p:txBody>
      </p:sp>
    </p:spTree>
    <p:extLst>
      <p:ext uri="{BB962C8B-B14F-4D97-AF65-F5344CB8AC3E}">
        <p14:creationId xmlns:p14="http://schemas.microsoft.com/office/powerpoint/2010/main" val="3968643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200" b="1" i="0" u="none" strike="noStrike" kern="1200" cap="none" spc="0" normalizeH="0" baseline="0" noProof="0" dirty="0">
                <a:ln>
                  <a:noFill/>
                </a:ln>
                <a:solidFill>
                  <a:srgbClr val="FF0000"/>
                </a:solidFill>
                <a:effectLst/>
                <a:uLnTx/>
                <a:uFillTx/>
                <a:latin typeface="Calibri"/>
                <a:ea typeface="+mj-ea"/>
                <a:cs typeface="+mj-cs"/>
              </a:rPr>
              <a:t>References (Contd.)</a:t>
            </a:r>
            <a:endParaRPr lang="en-US" dirty="0">
              <a:solidFill>
                <a:schemeClr val="accent6">
                  <a:lumMod val="50000"/>
                </a:schemeClr>
              </a:solidFill>
            </a:endParaRPr>
          </a:p>
        </p:txBody>
      </p:sp>
      <p:sp>
        <p:nvSpPr>
          <p:cNvPr id="3" name="Content Placeholder 2"/>
          <p:cNvSpPr>
            <a:spLocks noGrp="1"/>
          </p:cNvSpPr>
          <p:nvPr>
            <p:ph idx="1"/>
          </p:nvPr>
        </p:nvSpPr>
        <p:spPr>
          <a:xfrm>
            <a:off x="495300" y="980728"/>
            <a:ext cx="8915400" cy="4525963"/>
          </a:xfrm>
        </p:spPr>
        <p:txBody>
          <a:bodyPr/>
          <a:lstStyle/>
          <a:p>
            <a:pPr>
              <a:spcBef>
                <a:spcPts val="0"/>
              </a:spcBef>
              <a:defRPr/>
            </a:pPr>
            <a:r>
              <a:rPr kumimoji="0" lang="en-IN" sz="1800" b="0" i="0" u="none" strike="noStrike" kern="1200" cap="none" spc="0" normalizeH="0" baseline="0" noProof="0" dirty="0" err="1">
                <a:ln>
                  <a:noFill/>
                </a:ln>
                <a:solidFill>
                  <a:prstClr val="black"/>
                </a:solidFill>
                <a:effectLst/>
                <a:uLnTx/>
                <a:uFillTx/>
                <a:ea typeface="+mn-ea"/>
                <a:cs typeface="+mn-cs"/>
              </a:rPr>
              <a:t>Hjálmarsson</a:t>
            </a:r>
            <a:r>
              <a:rPr kumimoji="0" lang="en-IN" sz="1800" b="0" i="0" u="none" strike="noStrike" kern="1200" cap="none" spc="0" normalizeH="0" baseline="0" noProof="0" dirty="0">
                <a:ln>
                  <a:noFill/>
                </a:ln>
                <a:solidFill>
                  <a:prstClr val="black"/>
                </a:solidFill>
                <a:effectLst/>
                <a:uLnTx/>
                <a:uFillTx/>
                <a:ea typeface="+mn-ea"/>
                <a:cs typeface="+mn-cs"/>
              </a:rPr>
              <a:t>, F.Þ., </a:t>
            </a:r>
            <a:r>
              <a:rPr kumimoji="0" lang="en-IN" sz="1800" b="0" i="0" u="none" strike="noStrike" kern="1200" cap="none" spc="0" normalizeH="0" baseline="0" noProof="0" dirty="0" err="1">
                <a:ln>
                  <a:noFill/>
                </a:ln>
                <a:solidFill>
                  <a:prstClr val="black"/>
                </a:solidFill>
                <a:effectLst/>
                <a:uLnTx/>
                <a:uFillTx/>
                <a:ea typeface="+mn-ea"/>
                <a:cs typeface="+mn-cs"/>
              </a:rPr>
              <a:t>Hreiðarsson</a:t>
            </a:r>
            <a:r>
              <a:rPr kumimoji="0" lang="en-IN" sz="1800" b="0" i="0" u="none" strike="noStrike" kern="1200" cap="none" spc="0" normalizeH="0" baseline="0" noProof="0" dirty="0">
                <a:ln>
                  <a:noFill/>
                </a:ln>
                <a:solidFill>
                  <a:prstClr val="black"/>
                </a:solidFill>
                <a:effectLst/>
                <a:uLnTx/>
                <a:uFillTx/>
                <a:ea typeface="+mn-ea"/>
                <a:cs typeface="+mn-cs"/>
              </a:rPr>
              <a:t>, G.K., </a:t>
            </a:r>
            <a:r>
              <a:rPr kumimoji="0" lang="en-IN" sz="1800" b="0" i="0" u="none" strike="noStrike" kern="1200" cap="none" spc="0" normalizeH="0" baseline="0" noProof="0" dirty="0" err="1">
                <a:ln>
                  <a:noFill/>
                </a:ln>
                <a:solidFill>
                  <a:prstClr val="black"/>
                </a:solidFill>
                <a:effectLst/>
                <a:uLnTx/>
                <a:uFillTx/>
                <a:ea typeface="+mn-ea"/>
                <a:cs typeface="+mn-cs"/>
              </a:rPr>
              <a:t>Hamdaqa</a:t>
            </a:r>
            <a:r>
              <a:rPr kumimoji="0" lang="en-IN" sz="1800" b="0" i="0" u="none" strike="noStrike" kern="1200" cap="none" spc="0" normalizeH="0" baseline="0" noProof="0" dirty="0">
                <a:ln>
                  <a:noFill/>
                </a:ln>
                <a:solidFill>
                  <a:prstClr val="black"/>
                </a:solidFill>
                <a:effectLst/>
                <a:uLnTx/>
                <a:uFillTx/>
                <a:ea typeface="+mn-ea"/>
                <a:cs typeface="+mn-cs"/>
              </a:rPr>
              <a:t>, M. and </a:t>
            </a:r>
            <a:r>
              <a:rPr kumimoji="0" lang="en-IN" sz="1800" b="0" i="0" u="none" strike="noStrike" kern="1200" cap="none" spc="0" normalizeH="0" baseline="0" noProof="0" dirty="0" err="1">
                <a:ln>
                  <a:noFill/>
                </a:ln>
                <a:solidFill>
                  <a:prstClr val="black"/>
                </a:solidFill>
                <a:effectLst/>
                <a:uLnTx/>
                <a:uFillTx/>
                <a:ea typeface="+mn-ea"/>
                <a:cs typeface="+mn-cs"/>
              </a:rPr>
              <a:t>Hjálmtýsson</a:t>
            </a:r>
            <a:r>
              <a:rPr kumimoji="0" lang="en-IN" sz="1800" b="0" i="0" u="none" strike="noStrike" kern="1200" cap="none" spc="0" normalizeH="0" baseline="0" noProof="0" dirty="0">
                <a:ln>
                  <a:noFill/>
                </a:ln>
                <a:solidFill>
                  <a:prstClr val="black"/>
                </a:solidFill>
                <a:effectLst/>
                <a:uLnTx/>
                <a:uFillTx/>
                <a:ea typeface="+mn-ea"/>
                <a:cs typeface="+mn-cs"/>
              </a:rPr>
              <a:t>, G., 2018, July. Blockchain-based e-voting system. In </a:t>
            </a:r>
            <a:r>
              <a:rPr kumimoji="0" lang="en-IN" sz="1800" b="0" i="1" u="none" strike="noStrike" kern="1200" cap="none" spc="0" normalizeH="0" baseline="0" noProof="0" dirty="0">
                <a:ln>
                  <a:noFill/>
                </a:ln>
                <a:solidFill>
                  <a:prstClr val="black"/>
                </a:solidFill>
                <a:effectLst/>
                <a:uLnTx/>
                <a:uFillTx/>
                <a:ea typeface="+mn-ea"/>
                <a:cs typeface="+mn-cs"/>
              </a:rPr>
              <a:t>2018 IEEE 11th International Conference on Cloud Computing (CLOUD)</a:t>
            </a:r>
            <a:r>
              <a:rPr kumimoji="0" lang="en-IN" sz="1800" b="0" i="0" u="none" strike="noStrike" kern="1200" cap="none" spc="0" normalizeH="0" baseline="0" noProof="0" dirty="0">
                <a:ln>
                  <a:noFill/>
                </a:ln>
                <a:solidFill>
                  <a:prstClr val="black"/>
                </a:solidFill>
                <a:effectLst/>
                <a:uLnTx/>
                <a:uFillTx/>
                <a:ea typeface="+mn-ea"/>
                <a:cs typeface="+mn-cs"/>
              </a:rPr>
              <a:t> (pp. 983-986). IEEE.</a:t>
            </a:r>
          </a:p>
          <a:p>
            <a:pPr>
              <a:spcBef>
                <a:spcPts val="0"/>
              </a:spcBef>
              <a:defRPr/>
            </a:pPr>
            <a:endParaRPr kumimoji="0" lang="en-US" sz="1800" b="0" i="0" u="none" strike="noStrike" kern="1200" cap="none" spc="0" normalizeH="0" baseline="0" noProof="0" dirty="0">
              <a:ln>
                <a:noFill/>
              </a:ln>
              <a:solidFill>
                <a:prstClr val="black"/>
              </a:solidFill>
              <a:effectLst/>
              <a:uLnTx/>
              <a:uFillTx/>
              <a:ea typeface="+mn-ea"/>
              <a:cs typeface="+mn-cs"/>
            </a:endParaRPr>
          </a:p>
          <a:p>
            <a:pPr>
              <a:spcBef>
                <a:spcPts val="0"/>
              </a:spcBef>
              <a:defRPr/>
            </a:pPr>
            <a:r>
              <a:rPr kumimoji="0" lang="en-US" sz="1800" b="0" i="0" u="none" strike="noStrike" kern="1200" cap="none" spc="0" normalizeH="0" baseline="0" noProof="0" dirty="0">
                <a:ln>
                  <a:noFill/>
                </a:ln>
                <a:solidFill>
                  <a:prstClr val="black"/>
                </a:solidFill>
                <a:effectLst/>
                <a:uLnTx/>
                <a:uFillTx/>
                <a:ea typeface="+mn-ea"/>
                <a:cs typeface="+mn-cs"/>
              </a:rPr>
              <a:t>Gupta, S. and CR, M., 2021. Blockchain-based Preferential E-Voting System </a:t>
            </a:r>
            <a:r>
              <a:rPr kumimoji="0" lang="en-US" sz="1800" b="0" i="0" u="none" strike="noStrike" kern="1200" cap="none" spc="0" normalizeH="0" baseline="0" noProof="0" dirty="0" err="1">
                <a:ln>
                  <a:noFill/>
                </a:ln>
                <a:solidFill>
                  <a:prstClr val="black"/>
                </a:solidFill>
                <a:effectLst/>
                <a:uLnTx/>
                <a:uFillTx/>
                <a:ea typeface="+mn-ea"/>
                <a:cs typeface="+mn-cs"/>
              </a:rPr>
              <a:t>DApp</a:t>
            </a:r>
            <a:r>
              <a:rPr kumimoji="0" lang="en-US" sz="1800" b="0" i="0" u="none" strike="noStrike" kern="1200" cap="none" spc="0" normalizeH="0" baseline="0" noProof="0" dirty="0">
                <a:ln>
                  <a:noFill/>
                </a:ln>
                <a:solidFill>
                  <a:prstClr val="black"/>
                </a:solidFill>
                <a:effectLst/>
                <a:uLnTx/>
                <a:uFillTx/>
                <a:ea typeface="+mn-ea"/>
                <a:cs typeface="+mn-cs"/>
              </a:rPr>
              <a:t> using Smart Contract. </a:t>
            </a:r>
            <a:r>
              <a:rPr kumimoji="0" lang="en-US" sz="1800" b="0" i="1" u="none" strike="noStrike" kern="1200" cap="none" spc="0" normalizeH="0" baseline="0" noProof="0" dirty="0">
                <a:ln>
                  <a:noFill/>
                </a:ln>
                <a:solidFill>
                  <a:prstClr val="black"/>
                </a:solidFill>
                <a:effectLst/>
                <a:uLnTx/>
                <a:uFillTx/>
                <a:ea typeface="+mn-ea"/>
                <a:cs typeface="+mn-cs"/>
              </a:rPr>
              <a:t>Available at SSRN 3835096</a:t>
            </a:r>
            <a:r>
              <a:rPr kumimoji="0" lang="en-US" sz="1800" b="0" i="0" u="none" strike="noStrike" kern="1200" cap="none" spc="0" normalizeH="0" baseline="0" noProof="0" dirty="0">
                <a:ln>
                  <a:noFill/>
                </a:ln>
                <a:solidFill>
                  <a:prstClr val="black"/>
                </a:solidFill>
                <a:effectLst/>
                <a:uLnTx/>
                <a:uFillTx/>
                <a:ea typeface="+mn-ea"/>
                <a:cs typeface="+mn-cs"/>
              </a:rPr>
              <a:t>.</a:t>
            </a:r>
          </a:p>
          <a:p>
            <a:pPr>
              <a:spcBef>
                <a:spcPts val="0"/>
              </a:spcBef>
              <a:defRPr/>
            </a:pPr>
            <a:endParaRPr kumimoji="0" lang="en-US" sz="1800" b="0" i="0" u="none" strike="noStrike" kern="1200" cap="none" spc="0" normalizeH="0" baseline="0" noProof="0" dirty="0">
              <a:ln>
                <a:noFill/>
              </a:ln>
              <a:solidFill>
                <a:prstClr val="black"/>
              </a:solidFill>
              <a:effectLst/>
              <a:uLnTx/>
              <a:uFillTx/>
              <a:ea typeface="+mn-ea"/>
              <a:cs typeface="+mn-cs"/>
            </a:endParaRPr>
          </a:p>
          <a:p>
            <a:pPr>
              <a:spcBef>
                <a:spcPts val="0"/>
              </a:spcBef>
              <a:defRPr/>
            </a:pPr>
            <a:r>
              <a:rPr kumimoji="0" lang="en-US" sz="1800" b="0" i="0" u="none" strike="noStrike" kern="1200" cap="none" spc="0" normalizeH="0" baseline="0" noProof="0" dirty="0">
                <a:ln>
                  <a:noFill/>
                </a:ln>
                <a:solidFill>
                  <a:prstClr val="black"/>
                </a:solidFill>
                <a:effectLst/>
                <a:uLnTx/>
                <a:uFillTx/>
                <a:ea typeface="+mn-ea"/>
                <a:cs typeface="+mn-cs"/>
              </a:rPr>
              <a:t>Kim, C.J., 2018. An online voting system based on Ethereum block-chain for enhancing reliability. </a:t>
            </a:r>
            <a:r>
              <a:rPr kumimoji="0" lang="en-US" sz="1800" b="0" i="1" u="none" strike="noStrike" kern="1200" cap="none" spc="0" normalizeH="0" baseline="0" noProof="0" dirty="0">
                <a:ln>
                  <a:noFill/>
                </a:ln>
                <a:solidFill>
                  <a:prstClr val="black"/>
                </a:solidFill>
                <a:effectLst/>
                <a:uLnTx/>
                <a:uFillTx/>
                <a:ea typeface="+mn-ea"/>
                <a:cs typeface="+mn-cs"/>
              </a:rPr>
              <a:t>Journal of the Korea Academia-Industrial Cooperation Society</a:t>
            </a:r>
            <a:r>
              <a:rPr kumimoji="0" lang="en-US" sz="1800" b="0" i="0" u="none" strike="noStrike" kern="1200" cap="none" spc="0" normalizeH="0" baseline="0" noProof="0" dirty="0">
                <a:ln>
                  <a:noFill/>
                </a:ln>
                <a:solidFill>
                  <a:prstClr val="black"/>
                </a:solidFill>
                <a:effectLst/>
                <a:uLnTx/>
                <a:uFillTx/>
                <a:ea typeface="+mn-ea"/>
                <a:cs typeface="+mn-cs"/>
              </a:rPr>
              <a:t>, </a:t>
            </a:r>
            <a:r>
              <a:rPr kumimoji="0" lang="en-US" sz="1800" b="0" i="1" u="none" strike="noStrike" kern="1200" cap="none" spc="0" normalizeH="0" baseline="0" noProof="0" dirty="0">
                <a:ln>
                  <a:noFill/>
                </a:ln>
                <a:solidFill>
                  <a:prstClr val="black"/>
                </a:solidFill>
                <a:effectLst/>
                <a:uLnTx/>
                <a:uFillTx/>
                <a:ea typeface="+mn-ea"/>
                <a:cs typeface="+mn-cs"/>
              </a:rPr>
              <a:t>19</a:t>
            </a:r>
            <a:r>
              <a:rPr kumimoji="0" lang="en-US" sz="1800" b="0" i="0" u="none" strike="noStrike" kern="1200" cap="none" spc="0" normalizeH="0" baseline="0" noProof="0" dirty="0">
                <a:ln>
                  <a:noFill/>
                </a:ln>
                <a:solidFill>
                  <a:prstClr val="black"/>
                </a:solidFill>
                <a:effectLst/>
                <a:uLnTx/>
                <a:uFillTx/>
                <a:ea typeface="+mn-ea"/>
                <a:cs typeface="+mn-cs"/>
              </a:rPr>
              <a:t>(4), pp.563-570.</a:t>
            </a:r>
            <a:endParaRPr lang="en-US" sz="1800" dirty="0"/>
          </a:p>
          <a:p>
            <a:endParaRPr lang="en-US" sz="1800" dirty="0"/>
          </a:p>
          <a:p>
            <a:r>
              <a:rPr lang="en-US" sz="1800" dirty="0"/>
              <a:t>Marr, B., 2018. A very brief history of blockchain technology everyone should read. Forbes, February, 16.</a:t>
            </a:r>
          </a:p>
          <a:p>
            <a:endParaRPr lang="en-US" sz="1800" dirty="0"/>
          </a:p>
          <a:p>
            <a:r>
              <a:rPr lang="en-IN" sz="1800" dirty="0"/>
              <a:t>YI, O.K. and DAS, D., 2019. Block Chain Technology For Electronic Voting. Journal of Critical Reviews, 7(3), p.2020.</a:t>
            </a:r>
          </a:p>
          <a:p>
            <a:endParaRPr lang="en-US" sz="1800" dirty="0"/>
          </a:p>
          <a:p>
            <a:r>
              <a:rPr lang="en-GB" sz="1800" dirty="0" err="1"/>
              <a:t>Suryavanshi</a:t>
            </a:r>
            <a:r>
              <a:rPr lang="en-GB" sz="1800" dirty="0"/>
              <a:t>, A., 2020. Online Voting system. </a:t>
            </a:r>
            <a:r>
              <a:rPr lang="en-GB" sz="1800" i="1" dirty="0"/>
              <a:t>Available at SSRN 3589075</a:t>
            </a:r>
            <a:r>
              <a:rPr lang="en-GB" sz="1800" dirty="0"/>
              <a:t>.</a:t>
            </a:r>
          </a:p>
          <a:p>
            <a:endParaRPr lang="en-GB" sz="1800" dirty="0"/>
          </a:p>
          <a:p>
            <a:endParaRPr lang="en-US" sz="1800" dirty="0"/>
          </a:p>
          <a:p>
            <a:endParaRPr lang="en-US" sz="1800" dirty="0"/>
          </a:p>
        </p:txBody>
      </p:sp>
    </p:spTree>
    <p:extLst>
      <p:ext uri="{BB962C8B-B14F-4D97-AF65-F5344CB8AC3E}">
        <p14:creationId xmlns:p14="http://schemas.microsoft.com/office/powerpoint/2010/main" val="132557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US" altLang="en-US" sz="3200" b="1" dirty="0">
                <a:solidFill>
                  <a:srgbClr val="FF0000"/>
                </a:solidFill>
              </a:rPr>
              <a:t>Outline</a:t>
            </a:r>
          </a:p>
        </p:txBody>
      </p:sp>
      <p:sp>
        <p:nvSpPr>
          <p:cNvPr id="6148" name="Rectangle 3"/>
          <p:cNvSpPr>
            <a:spLocks noGrp="1" noChangeArrowheads="1"/>
          </p:cNvSpPr>
          <p:nvPr>
            <p:ph type="body" idx="1"/>
          </p:nvPr>
        </p:nvSpPr>
        <p:spPr>
          <a:xfrm>
            <a:off x="776536" y="884678"/>
            <a:ext cx="8915400" cy="5447631"/>
          </a:xfrm>
        </p:spPr>
        <p:txBody>
          <a:bodyPr/>
          <a:lstStyle/>
          <a:p>
            <a:pPr marL="457200" indent="-457200"/>
            <a:r>
              <a:rPr lang="en-US" altLang="en-US" sz="2800" dirty="0"/>
              <a:t>Title and Aim</a:t>
            </a:r>
          </a:p>
          <a:p>
            <a:pPr marL="457200" indent="-457200"/>
            <a:r>
              <a:rPr lang="en-US" altLang="en-US" sz="2800" dirty="0"/>
              <a:t>Objectives</a:t>
            </a:r>
          </a:p>
          <a:p>
            <a:pPr marL="457200" indent="-457200"/>
            <a:r>
              <a:rPr lang="en-US" altLang="en-US" sz="2800" dirty="0"/>
              <a:t>Overviews</a:t>
            </a:r>
          </a:p>
          <a:p>
            <a:pPr marL="457200" indent="-457200"/>
            <a:r>
              <a:rPr lang="en-US" altLang="en-US" sz="2800" dirty="0"/>
              <a:t>Methods and Methodology ( or Block Diagram)</a:t>
            </a:r>
          </a:p>
          <a:p>
            <a:pPr marL="457200" indent="-457200"/>
            <a:r>
              <a:rPr lang="en-US" altLang="en-US" sz="2800" dirty="0"/>
              <a:t>Results</a:t>
            </a:r>
          </a:p>
          <a:p>
            <a:pPr marL="457200" indent="-457200"/>
            <a:r>
              <a:rPr lang="en-US" altLang="en-US" sz="2800" dirty="0"/>
              <a:t>Cost Estimation</a:t>
            </a:r>
          </a:p>
          <a:p>
            <a:pPr marL="457200" indent="-457200"/>
            <a:r>
              <a:rPr lang="en-US" altLang="en-US" sz="2800" dirty="0"/>
              <a:t>Work Load Allocation</a:t>
            </a:r>
          </a:p>
          <a:p>
            <a:pPr marL="457200" indent="-457200"/>
            <a:r>
              <a:rPr lang="en-US" altLang="en-US" sz="2800" dirty="0"/>
              <a:t>Gantt Chart</a:t>
            </a:r>
          </a:p>
          <a:p>
            <a:pPr marL="457200" indent="-457200"/>
            <a:r>
              <a:rPr lang="en-US" altLang="en-US" sz="2800" dirty="0"/>
              <a:t>Team Experience</a:t>
            </a:r>
          </a:p>
          <a:p>
            <a:pPr marL="457200" indent="-457200"/>
            <a:r>
              <a:rPr lang="en-US" altLang="en-US" sz="2800" dirty="0"/>
              <a:t>References</a:t>
            </a:r>
          </a:p>
        </p:txBody>
      </p:sp>
    </p:spTree>
    <p:extLst>
      <p:ext uri="{BB962C8B-B14F-4D97-AF65-F5344CB8AC3E}">
        <p14:creationId xmlns:p14="http://schemas.microsoft.com/office/powerpoint/2010/main" val="2487038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0472" y="6714622"/>
            <a:ext cx="2416616" cy="152094"/>
          </a:xfrm>
          <a:prstGeom prst="rect">
            <a:avLst/>
          </a:prstGeom>
        </p:spPr>
      </p:pic>
      <p:pic>
        <p:nvPicPr>
          <p:cNvPr id="5" name="Picture 4">
            <a:extLst>
              <a:ext uri="{FF2B5EF4-FFF2-40B4-BE49-F238E27FC236}">
                <a16:creationId xmlns:a16="http://schemas.microsoft.com/office/drawing/2014/main" id="{6B307850-27EA-4B83-B005-A00B69C1E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906000" cy="7726680"/>
          </a:xfrm>
          <a:prstGeom prst="rect">
            <a:avLst/>
          </a:prstGeom>
        </p:spPr>
      </p:pic>
    </p:spTree>
    <p:extLst>
      <p:ext uri="{BB962C8B-B14F-4D97-AF65-F5344CB8AC3E}">
        <p14:creationId xmlns:p14="http://schemas.microsoft.com/office/powerpoint/2010/main" val="238340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4488" y="3282082"/>
            <a:ext cx="8915400" cy="194421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rgbClr val="FF0000"/>
                </a:solidFill>
              </a:rPr>
              <a:t>Aim:</a:t>
            </a:r>
          </a:p>
          <a:p>
            <a:r>
              <a:rPr lang="en-US" sz="3200" b="1" dirty="0"/>
              <a:t>To conduct a safe, secure, anonymous and fraud proof voting process without any manipulation.</a:t>
            </a:r>
          </a:p>
        </p:txBody>
      </p:sp>
      <p:sp>
        <p:nvSpPr>
          <p:cNvPr id="14" name="TextBox 13">
            <a:extLst>
              <a:ext uri="{FF2B5EF4-FFF2-40B4-BE49-F238E27FC236}">
                <a16:creationId xmlns:a16="http://schemas.microsoft.com/office/drawing/2014/main" id="{FEEA378F-F2B2-48D4-9CDD-7453F3266DCE}"/>
              </a:ext>
            </a:extLst>
          </p:cNvPr>
          <p:cNvSpPr txBox="1"/>
          <p:nvPr/>
        </p:nvSpPr>
        <p:spPr>
          <a:xfrm>
            <a:off x="2311401" y="836712"/>
            <a:ext cx="4981574" cy="1077218"/>
          </a:xfrm>
          <a:prstGeom prst="rect">
            <a:avLst/>
          </a:prstGeom>
          <a:noFill/>
        </p:spPr>
        <p:txBody>
          <a:bodyPr wrap="square">
            <a:spAutoFit/>
          </a:bodyPr>
          <a:lstStyle/>
          <a:p>
            <a:pPr algn="ctr"/>
            <a:r>
              <a:rPr lang="en-US" sz="3200" b="1" dirty="0">
                <a:solidFill>
                  <a:srgbClr val="FF0000"/>
                </a:solidFill>
              </a:rPr>
              <a:t>Title:</a:t>
            </a:r>
            <a:br>
              <a:rPr lang="en-US" sz="3200" b="1" dirty="0">
                <a:solidFill>
                  <a:srgbClr val="FF0000"/>
                </a:solidFill>
              </a:rPr>
            </a:br>
            <a:r>
              <a:rPr lang="en-US" sz="3200" b="1" dirty="0"/>
              <a:t>Decentralized Voting System</a:t>
            </a:r>
            <a:r>
              <a:rPr lang="en-US" sz="3200" b="1" dirty="0">
                <a:solidFill>
                  <a:srgbClr val="FF0000"/>
                </a:solidFill>
              </a:rPr>
              <a:t> </a:t>
            </a:r>
            <a:endParaRPr lang="en-IN" sz="3200" dirty="0"/>
          </a:p>
        </p:txBody>
      </p:sp>
    </p:spTree>
    <p:extLst>
      <p:ext uri="{BB962C8B-B14F-4D97-AF65-F5344CB8AC3E}">
        <p14:creationId xmlns:p14="http://schemas.microsoft.com/office/powerpoint/2010/main" val="142391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Objectives</a:t>
            </a:r>
          </a:p>
        </p:txBody>
      </p:sp>
      <p:sp>
        <p:nvSpPr>
          <p:cNvPr id="3" name="Content Placeholder 2"/>
          <p:cNvSpPr>
            <a:spLocks noGrp="1"/>
          </p:cNvSpPr>
          <p:nvPr>
            <p:ph idx="1"/>
          </p:nvPr>
        </p:nvSpPr>
        <p:spPr>
          <a:xfrm>
            <a:off x="495300" y="1166018"/>
            <a:ext cx="8915400" cy="4525963"/>
          </a:xfrm>
        </p:spPr>
        <p:txBody>
          <a:bodyPr/>
          <a:lstStyle/>
          <a:p>
            <a:pPr marL="0" indent="0">
              <a:buNone/>
            </a:pPr>
            <a:r>
              <a:rPr lang="en-GB" dirty="0"/>
              <a:t>The objectives of the proposed Project are listed below:</a:t>
            </a:r>
          </a:p>
          <a:p>
            <a:pPr marL="514350" lvl="0" indent="-514350">
              <a:buFont typeface="+mj-lt"/>
              <a:buAutoNum type="arabicPeriod"/>
            </a:pPr>
            <a:r>
              <a:rPr lang="en-GB" sz="2200" dirty="0"/>
              <a:t>To conduct a comprehensive literature survey on various methods for decentralized online voting systems.</a:t>
            </a:r>
          </a:p>
          <a:p>
            <a:pPr marL="514350" lvl="0" indent="-514350">
              <a:buFont typeface="+mj-lt"/>
              <a:buAutoNum type="arabicPeriod"/>
            </a:pPr>
            <a:r>
              <a:rPr lang="en-GB" sz="2200" dirty="0"/>
              <a:t>To arrive at the design specifications of the system based on the identified requirements</a:t>
            </a:r>
            <a:endParaRPr lang="en-US" sz="2200" dirty="0"/>
          </a:p>
          <a:p>
            <a:pPr marL="514350" lvl="0" indent="-514350">
              <a:buFont typeface="+mj-lt"/>
              <a:buAutoNum type="arabicPeriod"/>
            </a:pPr>
            <a:r>
              <a:rPr lang="en-US" sz="2200" dirty="0"/>
              <a:t>To build </a:t>
            </a:r>
            <a:r>
              <a:rPr lang="en-GB" sz="2200" dirty="0"/>
              <a:t>a backend for interacting with an Ethereum Blockchain</a:t>
            </a:r>
            <a:r>
              <a:rPr lang="en-US" sz="2200" dirty="0"/>
              <a:t>.</a:t>
            </a:r>
          </a:p>
          <a:p>
            <a:pPr marL="514350" lvl="0" indent="-514350">
              <a:buFont typeface="+mj-lt"/>
              <a:buAutoNum type="arabicPeriod"/>
            </a:pPr>
            <a:r>
              <a:rPr lang="en-US" sz="2200" dirty="0"/>
              <a:t>To build a Smart Contract to </a:t>
            </a:r>
            <a:r>
              <a:rPr lang="en-GB" sz="2200" dirty="0"/>
              <a:t>automate the execution of an agreement.</a:t>
            </a:r>
          </a:p>
          <a:p>
            <a:pPr marL="514350" lvl="0" indent="-514350">
              <a:buFont typeface="+mj-lt"/>
              <a:buAutoNum type="arabicPeriod"/>
            </a:pPr>
            <a:r>
              <a:rPr lang="en-GB" sz="2200" dirty="0"/>
              <a:t>To design an Intuitive UI and develop a Web app   based on the requirements.</a:t>
            </a:r>
          </a:p>
          <a:p>
            <a:pPr marL="514350" lvl="0" indent="-514350">
              <a:buFont typeface="+mj-lt"/>
              <a:buAutoNum type="arabicPeriod"/>
            </a:pPr>
            <a:r>
              <a:rPr lang="en-IN" sz="2200" dirty="0"/>
              <a:t>To design a face recognition module to verify   users for voting.</a:t>
            </a:r>
          </a:p>
          <a:p>
            <a:pPr marL="514350" lvl="0" indent="-514350">
              <a:buFont typeface="+mj-lt"/>
              <a:buAutoNum type="arabicPeriod"/>
            </a:pPr>
            <a:r>
              <a:rPr lang="en-IN" sz="2200" dirty="0"/>
              <a:t>To document all the work as a report containing all the specifications.</a:t>
            </a:r>
            <a:endParaRPr lang="en-US" sz="2200" dirty="0"/>
          </a:p>
          <a:p>
            <a:pPr marL="0" lvl="0" indent="0">
              <a:buNone/>
            </a:pPr>
            <a:endParaRPr lang="en-US" sz="2800" dirty="0"/>
          </a:p>
        </p:txBody>
      </p:sp>
    </p:spTree>
    <p:extLst>
      <p:ext uri="{BB962C8B-B14F-4D97-AF65-F5344CB8AC3E}">
        <p14:creationId xmlns:p14="http://schemas.microsoft.com/office/powerpoint/2010/main" val="3211646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FF0000"/>
                </a:solidFill>
              </a:rPr>
              <a:t>Objective-1</a:t>
            </a:r>
          </a:p>
        </p:txBody>
      </p:sp>
      <p:sp>
        <p:nvSpPr>
          <p:cNvPr id="6" name="Content Placeholder 5"/>
          <p:cNvSpPr>
            <a:spLocks noGrp="1"/>
          </p:cNvSpPr>
          <p:nvPr>
            <p:ph idx="1"/>
          </p:nvPr>
        </p:nvSpPr>
        <p:spPr/>
        <p:txBody>
          <a:bodyPr/>
          <a:lstStyle/>
          <a:p>
            <a:pPr>
              <a:buFont typeface="Wingdings" pitchFamily="2" charset="2"/>
              <a:buChar char="v"/>
            </a:pPr>
            <a:r>
              <a:rPr lang="en-US" sz="2800" dirty="0"/>
              <a:t>To conduct a comprehensive literature survey on various methods for decentralized online voting systems.</a:t>
            </a:r>
          </a:p>
          <a:p>
            <a:pPr>
              <a:buFont typeface="Courier New" pitchFamily="49" charset="0"/>
              <a:buChar char="o"/>
            </a:pPr>
            <a:r>
              <a:rPr lang="en-US" sz="2400" dirty="0"/>
              <a:t>Books and Published Papers will be studied to understand the work already done in the field of </a:t>
            </a:r>
            <a:r>
              <a:rPr lang="en-US" sz="2400" dirty="0" err="1"/>
              <a:t>blockchain</a:t>
            </a:r>
            <a:r>
              <a:rPr lang="en-US" sz="2400" dirty="0"/>
              <a:t> development.</a:t>
            </a:r>
          </a:p>
          <a:p>
            <a:pPr>
              <a:buFont typeface="Courier New" pitchFamily="49" charset="0"/>
              <a:buChar char="o"/>
            </a:pPr>
            <a:r>
              <a:rPr lang="en-US" sz="2400" dirty="0"/>
              <a:t>Present voting process and their drawbacks will be studied.</a:t>
            </a:r>
          </a:p>
          <a:p>
            <a:pPr>
              <a:buFont typeface="Courier New" pitchFamily="49" charset="0"/>
              <a:buChar char="o"/>
            </a:pPr>
            <a:r>
              <a:rPr lang="en-US" sz="2400" dirty="0"/>
              <a:t>Extensive survey was done to understand the tools required such as Ethereum Virtual Machine (Ganache), Remix IDE, PythonWeb3 </a:t>
            </a:r>
          </a:p>
          <a:p>
            <a:pPr>
              <a:buFont typeface="Courier New" pitchFamily="49" charset="0"/>
              <a:buChar char="o"/>
            </a:pPr>
            <a:r>
              <a:rPr lang="en-GB" sz="2400" dirty="0"/>
              <a:t>Google Scholar</a:t>
            </a:r>
            <a:endParaRPr lang="en-US" sz="2400" dirty="0"/>
          </a:p>
          <a:p>
            <a:endParaRPr lang="en-US" dirty="0"/>
          </a:p>
        </p:txBody>
      </p:sp>
    </p:spTree>
    <p:extLst>
      <p:ext uri="{BB962C8B-B14F-4D97-AF65-F5344CB8AC3E}">
        <p14:creationId xmlns:p14="http://schemas.microsoft.com/office/powerpoint/2010/main" val="391803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solidFill>
                  <a:srgbClr val="FF0000"/>
                </a:solidFill>
              </a:rPr>
              <a:t>Objective-2</a:t>
            </a:r>
          </a:p>
        </p:txBody>
      </p:sp>
      <p:sp>
        <p:nvSpPr>
          <p:cNvPr id="5" name="Content Placeholder 4"/>
          <p:cNvSpPr>
            <a:spLocks noGrp="1"/>
          </p:cNvSpPr>
          <p:nvPr>
            <p:ph idx="1"/>
          </p:nvPr>
        </p:nvSpPr>
        <p:spPr/>
        <p:txBody>
          <a:bodyPr/>
          <a:lstStyle/>
          <a:p>
            <a:pPr>
              <a:buFont typeface="Wingdings" pitchFamily="2" charset="2"/>
              <a:buChar char="v"/>
            </a:pPr>
            <a:r>
              <a:rPr lang="en-GB" dirty="0"/>
              <a:t>To arrive at the design specifications of the system based on the identified requirements.</a:t>
            </a:r>
            <a:endParaRPr lang="en-US" dirty="0"/>
          </a:p>
          <a:p>
            <a:pPr>
              <a:buFont typeface="Courier New" pitchFamily="49" charset="0"/>
              <a:buChar char="o"/>
            </a:pPr>
            <a:r>
              <a:rPr lang="en-US" sz="2400" dirty="0"/>
              <a:t>The Functional Requirements will be derived.</a:t>
            </a:r>
          </a:p>
          <a:p>
            <a:pPr lvl="0">
              <a:buFont typeface="Courier New" pitchFamily="49" charset="0"/>
              <a:buChar char="o"/>
            </a:pPr>
            <a:r>
              <a:rPr lang="en-US" sz="2400" dirty="0"/>
              <a:t>Suitable UML Diagrams from Use-Case Diagram, Sequence Diagram will be drawn to represent the system specifications.</a:t>
            </a:r>
          </a:p>
          <a:p>
            <a:pPr>
              <a:buFont typeface="Courier New" pitchFamily="49" charset="0"/>
              <a:buChar char="o"/>
            </a:pPr>
            <a:r>
              <a:rPr lang="en-US" sz="2400" dirty="0"/>
              <a:t>Follow an iterative development process, documentation attends less priority than software development</a:t>
            </a:r>
          </a:p>
        </p:txBody>
      </p:sp>
    </p:spTree>
    <p:extLst>
      <p:ext uri="{BB962C8B-B14F-4D97-AF65-F5344CB8AC3E}">
        <p14:creationId xmlns:p14="http://schemas.microsoft.com/office/powerpoint/2010/main" val="283395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Objective-3</a:t>
            </a:r>
          </a:p>
        </p:txBody>
      </p:sp>
      <p:sp>
        <p:nvSpPr>
          <p:cNvPr id="3" name="Content Placeholder 2"/>
          <p:cNvSpPr>
            <a:spLocks noGrp="1"/>
          </p:cNvSpPr>
          <p:nvPr>
            <p:ph idx="1"/>
          </p:nvPr>
        </p:nvSpPr>
        <p:spPr/>
        <p:txBody>
          <a:bodyPr/>
          <a:lstStyle/>
          <a:p>
            <a:pPr>
              <a:buFont typeface="Wingdings" pitchFamily="2" charset="2"/>
              <a:buChar char="v"/>
            </a:pPr>
            <a:r>
              <a:rPr lang="en-US" dirty="0"/>
              <a:t>To build </a:t>
            </a:r>
            <a:r>
              <a:rPr lang="en-GB" dirty="0"/>
              <a:t>a backend for interacting with an </a:t>
            </a:r>
            <a:r>
              <a:rPr lang="en-GB" dirty="0" err="1"/>
              <a:t>Ethereum</a:t>
            </a:r>
            <a:r>
              <a:rPr lang="en-GB" dirty="0"/>
              <a:t> </a:t>
            </a:r>
            <a:r>
              <a:rPr lang="en-GB" dirty="0" err="1"/>
              <a:t>Blockchain</a:t>
            </a:r>
            <a:r>
              <a:rPr lang="en-GB" dirty="0"/>
              <a:t>.</a:t>
            </a:r>
          </a:p>
          <a:p>
            <a:pPr lvl="0">
              <a:buFont typeface="Courier New" pitchFamily="49" charset="0"/>
              <a:buChar char="o"/>
            </a:pPr>
            <a:r>
              <a:rPr lang="en-US" sz="2400" dirty="0"/>
              <a:t>A development </a:t>
            </a:r>
            <a:r>
              <a:rPr lang="en-US" sz="2400" dirty="0" err="1"/>
              <a:t>blockchain</a:t>
            </a:r>
            <a:r>
              <a:rPr lang="en-US" sz="2400" dirty="0"/>
              <a:t> Library / Software is used to create a local </a:t>
            </a:r>
            <a:r>
              <a:rPr lang="en-US" sz="2400" dirty="0" err="1"/>
              <a:t>blockchain</a:t>
            </a:r>
            <a:r>
              <a:rPr lang="en-US" sz="2400" dirty="0"/>
              <a:t> node</a:t>
            </a:r>
          </a:p>
          <a:p>
            <a:pPr lvl="0">
              <a:buFont typeface="Courier New" pitchFamily="49" charset="0"/>
              <a:buChar char="o"/>
            </a:pPr>
            <a:r>
              <a:rPr lang="en-US" sz="2400" dirty="0"/>
              <a:t>A backend API has been created to make a connection with the frontend UI</a:t>
            </a:r>
          </a:p>
          <a:p>
            <a:pPr>
              <a:buFont typeface="Courier New" pitchFamily="49" charset="0"/>
              <a:buChar char="o"/>
            </a:pPr>
            <a:r>
              <a:rPr lang="en-US" sz="2400" dirty="0"/>
              <a:t>The API uses pre-built library to communicate with the </a:t>
            </a:r>
            <a:r>
              <a:rPr lang="en-US" sz="2400" dirty="0" err="1"/>
              <a:t>blockchain</a:t>
            </a:r>
            <a:endParaRPr lang="en-US" sz="2400" dirty="0"/>
          </a:p>
        </p:txBody>
      </p:sp>
    </p:spTree>
    <p:extLst>
      <p:ext uri="{BB962C8B-B14F-4D97-AF65-F5344CB8AC3E}">
        <p14:creationId xmlns:p14="http://schemas.microsoft.com/office/powerpoint/2010/main" val="233916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Objective-4</a:t>
            </a:r>
          </a:p>
        </p:txBody>
      </p:sp>
      <p:sp>
        <p:nvSpPr>
          <p:cNvPr id="3" name="Content Placeholder 2"/>
          <p:cNvSpPr>
            <a:spLocks noGrp="1"/>
          </p:cNvSpPr>
          <p:nvPr>
            <p:ph idx="1"/>
          </p:nvPr>
        </p:nvSpPr>
        <p:spPr/>
        <p:txBody>
          <a:bodyPr/>
          <a:lstStyle/>
          <a:p>
            <a:pPr>
              <a:buFont typeface="Wingdings" pitchFamily="2" charset="2"/>
              <a:buChar char="v"/>
            </a:pPr>
            <a:r>
              <a:rPr lang="en-US" dirty="0"/>
              <a:t>To build a Smart Contract to </a:t>
            </a:r>
            <a:r>
              <a:rPr lang="en-GB" dirty="0"/>
              <a:t>automate the execution of an agreement.</a:t>
            </a:r>
          </a:p>
          <a:p>
            <a:pPr lvl="0">
              <a:buFont typeface="Courier New" pitchFamily="49" charset="0"/>
              <a:buChar char="o"/>
            </a:pPr>
            <a:r>
              <a:rPr lang="en-US" sz="2400" dirty="0"/>
              <a:t>A different IDE used as a required </a:t>
            </a:r>
            <a:r>
              <a:rPr lang="en-US" sz="2400" dirty="0" err="1"/>
              <a:t>Ethereum</a:t>
            </a:r>
            <a:r>
              <a:rPr lang="en-US" sz="2400" dirty="0"/>
              <a:t> environment for writing contracts and deploy them into the </a:t>
            </a:r>
            <a:r>
              <a:rPr lang="en-US" sz="2400" dirty="0" err="1"/>
              <a:t>blockchain</a:t>
            </a:r>
            <a:r>
              <a:rPr lang="en-US" sz="2400" dirty="0"/>
              <a:t>.</a:t>
            </a:r>
          </a:p>
          <a:p>
            <a:pPr>
              <a:buFont typeface="Courier New" pitchFamily="49" charset="0"/>
              <a:buChar char="o"/>
            </a:pPr>
            <a:r>
              <a:rPr lang="en-US" sz="2400" dirty="0"/>
              <a:t>Solidity programming language has been used to write contracts .</a:t>
            </a:r>
          </a:p>
          <a:p>
            <a:pPr>
              <a:buFont typeface="Courier New" pitchFamily="49" charset="0"/>
              <a:buChar char="o"/>
            </a:pPr>
            <a:r>
              <a:rPr lang="en-GB" sz="2400" dirty="0"/>
              <a:t>Remix IDE and Solidity for smart contracts.</a:t>
            </a:r>
            <a:endParaRPr lang="en-US" sz="2400" dirty="0"/>
          </a:p>
        </p:txBody>
      </p:sp>
    </p:spTree>
    <p:extLst>
      <p:ext uri="{BB962C8B-B14F-4D97-AF65-F5344CB8AC3E}">
        <p14:creationId xmlns:p14="http://schemas.microsoft.com/office/powerpoint/2010/main" val="1159692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Template>
  <TotalTime>7727</TotalTime>
  <Words>1440</Words>
  <Application>Microsoft Office PowerPoint</Application>
  <PresentationFormat>A4 Paper (210x297 mm)</PresentationFormat>
  <Paragraphs>271</Paragraphs>
  <Slides>30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 New</vt:lpstr>
      <vt:lpstr>LM Roman 10</vt:lpstr>
      <vt:lpstr>Times New Roman</vt:lpstr>
      <vt:lpstr>Wingdings</vt:lpstr>
      <vt:lpstr>Office Theme</vt:lpstr>
      <vt:lpstr>Final Project Presentation</vt:lpstr>
      <vt:lpstr>Project Team</vt:lpstr>
      <vt:lpstr>Outline</vt:lpstr>
      <vt:lpstr>PowerPoint Presentation</vt:lpstr>
      <vt:lpstr>Objectives</vt:lpstr>
      <vt:lpstr>Objective-1</vt:lpstr>
      <vt:lpstr>Objective-2</vt:lpstr>
      <vt:lpstr>Objective-3</vt:lpstr>
      <vt:lpstr>Objective-4</vt:lpstr>
      <vt:lpstr>Objective-5</vt:lpstr>
      <vt:lpstr>Objective-6</vt:lpstr>
      <vt:lpstr>Objective-7</vt:lpstr>
      <vt:lpstr>Overviews </vt:lpstr>
      <vt:lpstr>Block Diagram </vt:lpstr>
      <vt:lpstr>Problem Solving</vt:lpstr>
      <vt:lpstr>Design (Use case Diagram)</vt:lpstr>
      <vt:lpstr>Design (Sequence Diagram)</vt:lpstr>
      <vt:lpstr>Results (Home page)</vt:lpstr>
      <vt:lpstr>Results (Registration page)</vt:lpstr>
      <vt:lpstr>Results (Login page)</vt:lpstr>
      <vt:lpstr>Results (verification page)</vt:lpstr>
      <vt:lpstr>Results (Vote page)</vt:lpstr>
      <vt:lpstr>Results (About page)</vt:lpstr>
      <vt:lpstr>Cost Estimation</vt:lpstr>
      <vt:lpstr>Work Load Allocation</vt:lpstr>
      <vt:lpstr>Gantt Chart</vt:lpstr>
      <vt:lpstr>Team Experience</vt:lpstr>
      <vt:lpstr>References</vt:lpstr>
      <vt:lpstr>References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Decentralized Voting System</dc:title>
  <dc:creator>SANDIPAN CHAKRABORTY</dc:creator>
  <cp:keywords>Final Year Project Power Point Presentation</cp:keywords>
  <cp:lastModifiedBy>SANDIPAN CHAKRABORTY</cp:lastModifiedBy>
  <cp:revision>361</cp:revision>
  <cp:lastPrinted>2016-01-29T07:37:30Z</cp:lastPrinted>
  <dcterms:created xsi:type="dcterms:W3CDTF">2014-10-09T06:35:03Z</dcterms:created>
  <dcterms:modified xsi:type="dcterms:W3CDTF">2021-06-25T02:52:45Z</dcterms:modified>
</cp:coreProperties>
</file>