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1" r:id="rId2"/>
    <p:sldId id="262" r:id="rId3"/>
    <p:sldId id="256" r:id="rId4"/>
    <p:sldId id="366" r:id="rId5"/>
    <p:sldId id="365" r:id="rId6"/>
    <p:sldId id="367" r:id="rId7"/>
    <p:sldId id="270" r:id="rId8"/>
    <p:sldId id="355" r:id="rId9"/>
    <p:sldId id="292" r:id="rId10"/>
    <p:sldId id="267" r:id="rId11"/>
    <p:sldId id="361" r:id="rId12"/>
    <p:sldId id="265" r:id="rId13"/>
    <p:sldId id="362" r:id="rId14"/>
    <p:sldId id="363" r:id="rId15"/>
    <p:sldId id="263" r:id="rId16"/>
    <p:sldId id="269" r:id="rId17"/>
    <p:sldId id="274" r:id="rId18"/>
    <p:sldId id="275" r:id="rId19"/>
    <p:sldId id="273" r:id="rId20"/>
    <p:sldId id="341" r:id="rId21"/>
    <p:sldId id="342" r:id="rId22"/>
    <p:sldId id="343" r:id="rId23"/>
    <p:sldId id="344" r:id="rId24"/>
    <p:sldId id="340" r:id="rId25"/>
    <p:sldId id="345" r:id="rId26"/>
    <p:sldId id="277" r:id="rId27"/>
    <p:sldId id="278" r:id="rId28"/>
    <p:sldId id="281" r:id="rId29"/>
    <p:sldId id="282" r:id="rId30"/>
    <p:sldId id="283" r:id="rId31"/>
    <p:sldId id="284" r:id="rId32"/>
    <p:sldId id="364" r:id="rId33"/>
    <p:sldId id="279" r:id="rId34"/>
    <p:sldId id="339" r:id="rId35"/>
    <p:sldId id="286" r:id="rId36"/>
    <p:sldId id="289" r:id="rId37"/>
    <p:sldId id="290" r:id="rId38"/>
    <p:sldId id="291" r:id="rId39"/>
    <p:sldId id="352" r:id="rId40"/>
    <p:sldId id="348" r:id="rId41"/>
    <p:sldId id="349" r:id="rId42"/>
    <p:sldId id="351" r:id="rId43"/>
    <p:sldId id="353" r:id="rId44"/>
    <p:sldId id="354" r:id="rId45"/>
    <p:sldId id="288" r:id="rId46"/>
    <p:sldId id="346" r:id="rId47"/>
    <p:sldId id="347" r:id="rId48"/>
    <p:sldId id="356" r:id="rId49"/>
    <p:sldId id="357" r:id="rId50"/>
    <p:sldId id="358" r:id="rId51"/>
    <p:sldId id="359" r:id="rId52"/>
    <p:sldId id="36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AD2"/>
    <a:srgbClr val="01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574"/>
  </p:normalViewPr>
  <p:slideViewPr>
    <p:cSldViewPr snapToGrid="0">
      <p:cViewPr varScale="1">
        <p:scale>
          <a:sx n="78" d="100"/>
          <a:sy n="7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6FDC2-A9AF-644B-A93F-7876384B21B7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05D9-B92E-314A-9991-E861A94F5B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859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55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4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04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01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32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85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38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43C6-5B67-EC19-09B2-14A9DECD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06AB3-77EC-5BC3-7C86-A3951FF6B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6170-6F67-5499-C6E9-90ACEDCB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50A2-A730-9A1F-2458-D15E05A1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C8C1-DB96-79F1-098A-F258399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87E2-D4F4-CEED-9FE3-EDC6A73E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948B5-7D57-F645-8AA5-E2BE27FA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CD0C-E9BC-46C1-6ACC-9B1DBC25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EA8DF-572F-4F6B-EFE8-85780E8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4FEF0-C66C-543F-8C9C-47C0CD26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1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773C2-2EE7-C460-68BF-95075ACD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8A326-32F8-A9FD-FA47-A6CF1E63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CEBC-4221-5B1D-AEF7-C672B3A6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0C07-5F29-6D9C-3E31-3C426D86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B1974-6B42-D2B5-2A4E-32BB71D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09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D693-589E-D66D-3B29-8C95072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B32BC-12ED-26F7-357D-54C510E7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190A1-07C1-FC84-96B3-CACDF314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2269-62B0-2628-7CE8-BA3F0A57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72B7F-01FC-7A12-F73C-97EE71D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A3C1-9C93-DEDE-B9C7-387A3DE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C62E9-0DD1-8021-FFA4-36F27D36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8E8D9-DD78-64AA-4A65-2676B2FE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DD183-AB0A-5C27-1E97-1B27DD7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F0EB4-E0B0-E80B-7D8B-8C61DFCD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B9CA-B558-A467-7968-F86778C8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9E080-6459-471B-B749-2A03DF91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28E5C-1803-D95C-8766-51F0275C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5C1A9-49C1-2EB9-C944-AEF6DA52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52F6F-3E1F-D62A-EDD2-80FF978F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5D5C0-893A-02DA-A55C-B5CCD6F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6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7722-BD7A-8E08-C0CA-340B3773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9732B-B017-0E82-E203-D446AA8C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C206-D837-8C6B-8D9C-EF8108DC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77133-E1D9-6A70-0AAD-6AE8CB05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A6EB8-3335-5E3B-1B8B-1F431EAA0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FB1BE-0BA9-59C2-6F50-72AA6620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EA5A7-1229-54B6-767D-A4F55D7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217C6-98D0-60BD-46DA-30E45B5B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0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5A5E-FF6B-F4CC-C53F-2977EC4F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FD7C8-7B9C-EAFC-8098-F7126A31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9ABD6-6DDE-D975-8830-CF623C9A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484A3-CC81-4E26-AAA1-196359F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8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544781-E10F-B8D2-A5FB-8EC18D95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5194B-6B40-4EF0-2024-549A6869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F8197-5C71-5B6C-268C-2AE98BD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1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E98D1-A880-2EE0-7CFB-C264F4B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B59B4-3F4E-D3BA-BAFE-30165116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EC630-B4A6-1A3D-9662-0C3C2992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C55E-9BCD-576A-66EC-A1D2976B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893D4-81AF-622D-61AD-ACECF99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3CF82-2795-E930-3029-8B1980FA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3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B5DC-3297-8789-321D-C2F4C4D6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06F73-BBD8-321E-43C8-911CECA80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F6E65-3150-FD9D-F7F0-2F1115E9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659C3-35CD-40A5-A625-96357F7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D5268-3C38-8EC8-864A-CA0BA238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B1408-CBC9-CD5C-A316-0FAAB2B7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3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6718D-587E-95DA-F419-280ADE4C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723A0-559A-A7B7-B0EF-310040C1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F47F-0748-2D6D-4BF0-9873362D7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646E-BCE4-0C4B-9612-A8A6B661B3EB}" type="datetimeFigureOut">
              <a:rPr kumimoji="1" lang="ko-KR" altLang="en-US" smtClean="0"/>
              <a:t>2025. 5. 12.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99717-D045-0D10-4EF6-E1E56846D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EBF65-5A22-FFDE-77AE-BBD192CD4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5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-df.github.io/" TargetMode="External"/><Relationship Id="rId2" Type="http://schemas.openxmlformats.org/officeDocument/2006/relationships/hyperlink" Target="mailto:jongsoo.kim@kaist.ac.kr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AC29-C734-64C2-0D0F-B3DE6ECC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7432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Language </a:t>
            </a:r>
            <a:r>
              <a:rPr kumimoji="1"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</a:t>
            </a: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차시</a:t>
            </a:r>
            <a:r>
              <a:rPr kumimoji="1"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오리엔테이션</a:t>
            </a:r>
            <a:r>
              <a:rPr kumimoji="1"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기본 자료형 및 연산</a:t>
            </a:r>
            <a:endParaRPr kumimoji="1" lang="ko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BFF-C277-0D42-669E-8982E780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073"/>
            <a:ext cx="9144000" cy="1655762"/>
          </a:xfrm>
        </p:spPr>
        <p:txBody>
          <a:bodyPr>
            <a:normAutofit/>
          </a:bodyPr>
          <a:lstStyle/>
          <a:p>
            <a:pPr algn="l"/>
            <a:endParaRPr kumimoji="1" lang="en-US" altLang="ko-KR" sz="2000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800" b="1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카이스트 문화기술대학원</a:t>
            </a:r>
            <a:endParaRPr kumimoji="1" lang="en-US" altLang="ko-KR" sz="1800" b="1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800" b="1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박사과정 </a:t>
            </a:r>
            <a:r>
              <a:rPr kumimoji="1" lang="ko-KR" altLang="en-US" sz="1800" b="1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김종수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8" name="Picture 4" descr="IT 아 카 데 미">
            <a:extLst>
              <a:ext uri="{FF2B5EF4-FFF2-40B4-BE49-F238E27FC236}">
                <a16:creationId xmlns:a16="http://schemas.microsoft.com/office/drawing/2014/main" id="{A0BCB963-4113-35E1-0454-D6406F1F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8"/>
          <a:stretch/>
        </p:blipFill>
        <p:spPr bwMode="auto">
          <a:xfrm>
            <a:off x="151296" y="-57495"/>
            <a:ext cx="1372704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0523B28-6EEB-74BE-8239-BCE9F3DA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5901823"/>
            <a:ext cx="24892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9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409721-0244-752F-E496-B40D2A26084B}"/>
              </a:ext>
            </a:extLst>
          </p:cNvPr>
          <p:cNvSpPr txBox="1">
            <a:spLocks/>
          </p:cNvSpPr>
          <p:nvPr/>
        </p:nvSpPr>
        <p:spPr>
          <a:xfrm>
            <a:off x="838200" y="1229258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내용</a:t>
            </a:r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00000"/>
              </a:lnSpc>
            </a:pPr>
            <a:endParaRPr kumimoji="1" lang="en-US" altLang="ko-KR" sz="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수업이 끝난 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질문은 카카오톡을 통해 자유롭게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아이디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jongsu790)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종강 후에도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</a:p>
          <a:p>
            <a:pPr marL="914400" lvl="1" indent="-457200" algn="l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원하시는 분들에 한해서 지속적으로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카카오톡을 통해 관련 정보를 공유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 algn="l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언제든지 채팅을 통해 질문하세요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990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F5F298-15AA-0DF1-0F00-BEF30DB5965B}"/>
              </a:ext>
            </a:extLst>
          </p:cNvPr>
          <p:cNvGraphicFramePr>
            <a:graphicFrameLocks noGrp="1"/>
          </p:cNvGraphicFramePr>
          <p:nvPr/>
        </p:nvGraphicFramePr>
        <p:xfrm>
          <a:off x="1575397" y="1967553"/>
          <a:ext cx="9041205" cy="37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915">
                  <a:extLst>
                    <a:ext uri="{9D8B030D-6E8A-4147-A177-3AD203B41FA5}">
                      <a16:colId xmlns:a16="http://schemas.microsoft.com/office/drawing/2014/main" val="335324822"/>
                    </a:ext>
                  </a:extLst>
                </a:gridCol>
                <a:gridCol w="7472290">
                  <a:extLst>
                    <a:ext uri="{9D8B030D-6E8A-4147-A177-3AD203B41FA5}">
                      <a16:colId xmlns:a16="http://schemas.microsoft.com/office/drawing/2014/main" val="919551587"/>
                    </a:ext>
                  </a:extLst>
                </a:gridCol>
              </a:tblGrid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컴퓨터에서의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자료형 및 연산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51612069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조건문과 </a:t>
                      </a:r>
                      <a:r>
                        <a:rPr lang="ko-KR" altLang="en-US" dirty="0" err="1"/>
                        <a:t>반복문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2222198458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패키지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VS code </a:t>
                      </a:r>
                      <a:r>
                        <a:rPr lang="ko-KR" altLang="en-US" dirty="0"/>
                        <a:t>설치 및 가상환경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49122505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 다루기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 입출력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902787707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클래스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객체 지향 프로그래밍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78588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0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F5F298-15AA-0DF1-0F00-BEF30DB5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9670"/>
              </p:ext>
            </p:extLst>
          </p:nvPr>
        </p:nvGraphicFramePr>
        <p:xfrm>
          <a:off x="1575397" y="1967553"/>
          <a:ext cx="9041205" cy="37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915">
                  <a:extLst>
                    <a:ext uri="{9D8B030D-6E8A-4147-A177-3AD203B41FA5}">
                      <a16:colId xmlns:a16="http://schemas.microsoft.com/office/drawing/2014/main" val="335324822"/>
                    </a:ext>
                  </a:extLst>
                </a:gridCol>
                <a:gridCol w="7472290">
                  <a:extLst>
                    <a:ext uri="{9D8B030D-6E8A-4147-A177-3AD203B41FA5}">
                      <a16:colId xmlns:a16="http://schemas.microsoft.com/office/drawing/2014/main" val="919551587"/>
                    </a:ext>
                  </a:extLst>
                </a:gridCol>
              </a:tblGrid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컴퓨터에서의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자료형 및 연산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51612069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조건문과 </a:t>
                      </a:r>
                      <a:r>
                        <a:rPr lang="ko-KR" altLang="en-US" dirty="0" err="1"/>
                        <a:t>반복문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2222198458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패키지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VS code </a:t>
                      </a:r>
                      <a:r>
                        <a:rPr lang="ko-KR" altLang="en-US" dirty="0"/>
                        <a:t>설치 및 가상환경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49122505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 다루기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 입출력 및 예외처리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902787707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클래스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객체 지향 프로그래밍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785881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F835EA3-E7A8-CB80-D02C-B16EBB98BF87}"/>
              </a:ext>
            </a:extLst>
          </p:cNvPr>
          <p:cNvSpPr/>
          <p:nvPr/>
        </p:nvSpPr>
        <p:spPr>
          <a:xfrm>
            <a:off x="3102016" y="1875099"/>
            <a:ext cx="7601844" cy="1655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63F16-0AB8-782D-9B84-9D23F4A1B10A}"/>
              </a:ext>
            </a:extLst>
          </p:cNvPr>
          <p:cNvSpPr txBox="1"/>
          <p:nvPr/>
        </p:nvSpPr>
        <p:spPr>
          <a:xfrm>
            <a:off x="7949901" y="1459540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기본적인 프로그래밍 가능</a:t>
            </a:r>
          </a:p>
        </p:txBody>
      </p:sp>
    </p:spTree>
    <p:extLst>
      <p:ext uri="{BB962C8B-B14F-4D97-AF65-F5344CB8AC3E}">
        <p14:creationId xmlns:p14="http://schemas.microsoft.com/office/powerpoint/2010/main" val="148865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F5F298-15AA-0DF1-0F00-BEF30DB5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85960"/>
              </p:ext>
            </p:extLst>
          </p:nvPr>
        </p:nvGraphicFramePr>
        <p:xfrm>
          <a:off x="1575397" y="1967553"/>
          <a:ext cx="9041205" cy="37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915">
                  <a:extLst>
                    <a:ext uri="{9D8B030D-6E8A-4147-A177-3AD203B41FA5}">
                      <a16:colId xmlns:a16="http://schemas.microsoft.com/office/drawing/2014/main" val="335324822"/>
                    </a:ext>
                  </a:extLst>
                </a:gridCol>
                <a:gridCol w="7472290">
                  <a:extLst>
                    <a:ext uri="{9D8B030D-6E8A-4147-A177-3AD203B41FA5}">
                      <a16:colId xmlns:a16="http://schemas.microsoft.com/office/drawing/2014/main" val="919551587"/>
                    </a:ext>
                  </a:extLst>
                </a:gridCol>
              </a:tblGrid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컴퓨터에서의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자료형 및 연산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51612069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조건문과 </a:t>
                      </a:r>
                      <a:r>
                        <a:rPr lang="ko-KR" altLang="en-US" dirty="0" err="1"/>
                        <a:t>반복문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2222198458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패키지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VS code </a:t>
                      </a:r>
                      <a:r>
                        <a:rPr lang="ko-KR" altLang="en-US" dirty="0"/>
                        <a:t>설치 및 가상환경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49122505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 다루기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 입출력 및 예외처리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902787707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클래스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객체 지향 프로그래밍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785881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F835EA3-E7A8-CB80-D02C-B16EBB98BF87}"/>
              </a:ext>
            </a:extLst>
          </p:cNvPr>
          <p:cNvSpPr/>
          <p:nvPr/>
        </p:nvSpPr>
        <p:spPr>
          <a:xfrm>
            <a:off x="3134289" y="3452285"/>
            <a:ext cx="7482313" cy="1496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63F16-0AB8-782D-9B84-9D23F4A1B10A}"/>
              </a:ext>
            </a:extLst>
          </p:cNvPr>
          <p:cNvSpPr txBox="1"/>
          <p:nvPr/>
        </p:nvSpPr>
        <p:spPr>
          <a:xfrm>
            <a:off x="7104102" y="2782669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FF0000"/>
                </a:solidFill>
              </a:rPr>
              <a:t>효율적인 프로그래밍과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algn="r"/>
            <a:r>
              <a:rPr kumimoji="1" lang="ko-KR" altLang="en-US" b="1" dirty="0">
                <a:solidFill>
                  <a:srgbClr val="FF0000"/>
                </a:solidFill>
              </a:rPr>
              <a:t>딥러닝 코드 작성에 필요한 지식</a:t>
            </a:r>
          </a:p>
        </p:txBody>
      </p:sp>
    </p:spTree>
    <p:extLst>
      <p:ext uri="{BB962C8B-B14F-4D97-AF65-F5344CB8AC3E}">
        <p14:creationId xmlns:p14="http://schemas.microsoft.com/office/powerpoint/2010/main" val="377752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0F5F298-15AA-0DF1-0F00-BEF30DB5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32810"/>
              </p:ext>
            </p:extLst>
          </p:nvPr>
        </p:nvGraphicFramePr>
        <p:xfrm>
          <a:off x="1575397" y="1967553"/>
          <a:ext cx="9041205" cy="37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915">
                  <a:extLst>
                    <a:ext uri="{9D8B030D-6E8A-4147-A177-3AD203B41FA5}">
                      <a16:colId xmlns:a16="http://schemas.microsoft.com/office/drawing/2014/main" val="335324822"/>
                    </a:ext>
                  </a:extLst>
                </a:gridCol>
                <a:gridCol w="7472290">
                  <a:extLst>
                    <a:ext uri="{9D8B030D-6E8A-4147-A177-3AD203B41FA5}">
                      <a16:colId xmlns:a16="http://schemas.microsoft.com/office/drawing/2014/main" val="919551587"/>
                    </a:ext>
                  </a:extLst>
                </a:gridCol>
              </a:tblGrid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오리엔테이션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컴퓨터에서의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기본 자료형 및 연산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51612069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조건문과 </a:t>
                      </a:r>
                      <a:r>
                        <a:rPr lang="ko-KR" altLang="en-US" dirty="0" err="1"/>
                        <a:t>반복문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2222198458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함수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패키지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모듈</a:t>
                      </a:r>
                      <a:r>
                        <a:rPr lang="en-US" altLang="ko-KR" dirty="0"/>
                        <a:t>, VS code </a:t>
                      </a:r>
                      <a:r>
                        <a:rPr lang="ko-KR" altLang="en-US" dirty="0"/>
                        <a:t>설치 및 가상환경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491225056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문자열 다루기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 입출력 및 예외처리</a:t>
                      </a:r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902787707"/>
                  </a:ext>
                </a:extLst>
              </a:tr>
              <a:tr h="746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클래스 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객체 지향 프로그래밍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 marL="251999" anchor="ctr"/>
                </a:tc>
                <a:extLst>
                  <a:ext uri="{0D108BD9-81ED-4DB2-BD59-A6C34878D82A}">
                    <a16:rowId xmlns:a16="http://schemas.microsoft.com/office/drawing/2014/main" val="17858818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F835EA3-E7A8-CB80-D02C-B16EBB98BF87}"/>
              </a:ext>
            </a:extLst>
          </p:cNvPr>
          <p:cNvSpPr/>
          <p:nvPr/>
        </p:nvSpPr>
        <p:spPr>
          <a:xfrm>
            <a:off x="3098201" y="4905488"/>
            <a:ext cx="7518401" cy="796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63F16-0AB8-782D-9B84-9D23F4A1B10A}"/>
              </a:ext>
            </a:extLst>
          </p:cNvPr>
          <p:cNvSpPr txBox="1"/>
          <p:nvPr/>
        </p:nvSpPr>
        <p:spPr>
          <a:xfrm>
            <a:off x="4717294" y="5816387"/>
            <a:ext cx="6066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b="1" dirty="0">
                <a:solidFill>
                  <a:srgbClr val="FF0000"/>
                </a:solidFill>
              </a:rPr>
              <a:t>없어도 딥러닝 코드 작성은 가능하지만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algn="r"/>
            <a:r>
              <a:rPr kumimoji="1" lang="ko-KR" altLang="en-US" b="1" dirty="0">
                <a:solidFill>
                  <a:srgbClr val="FF0000"/>
                </a:solidFill>
              </a:rPr>
              <a:t>많은 사람들이 사용하고 가장 어려우며 가장 필요한 지식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algn="r"/>
            <a:r>
              <a:rPr kumimoji="1" lang="ko-KR" altLang="en-US" b="1" dirty="0">
                <a:solidFill>
                  <a:srgbClr val="FF0000"/>
                </a:solidFill>
              </a:rPr>
              <a:t>코드를 효율적으로 유지보수 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117829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Survey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6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프로그래밍이란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</a:t>
            </a:r>
            <a:endParaRPr kumimoji="1" lang="en-US" altLang="ko-KR" sz="10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프로그래밍이란 프로그램을 개발하는 행위를 일컫는다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프로그래밍 언어는 컴퓨터가 이해할 수 있는 언어로 컴퓨터에게 특정 명령이나 연산을 수행할 수 있도록 하기 위해 만들어진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이 중에서도 매우 쉽고 데이터 처리에 능한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비해서 데이터를 쉽게 처리할 수 있으며 문법이 매우 쉬워 프로그래밍을 처음 입문하는 사람들에게 매우 적합한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 속도가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 느림에도 불구하고 데이터를 매우 쉽게 처리할 수 있어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머신러닝에서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필수적으로 사용하는 언어가 되었다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83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6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개발자에게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“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솔직히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”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프로그래밍이란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문제의 해답을 제시하는 프로그램을 코딩을 통해서 만들어내는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그러나 프로그래밍을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잘 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것은 문법에 능한 것이 아니라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20000"/>
              </a:lnSpc>
              <a:buAutoNum type="arabicParenR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모르는 내용을 구글링을 통해 잘 찾아내고 이를 지신의 코드에 잘 적용하는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20000"/>
              </a:lnSpc>
              <a:buAutoNum type="arabicParenR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문제가 주어졌을 때 컴퓨터적 사고 능력으로 코드를 잘 구성할 수 있는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기본 문법을 익힌 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순서도와 실전 코딩 연습을 통해 컴퓨터적 사고 능력을 향상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이를 진행하면서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구글링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검색 방식도 함께 익숙해지도록 할 예정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5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프로그래밍은 수학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?!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프로그래밍은 완벽히 수학이라 할 수 없지만 수학 문제 풀이와 비슷한 구조입니다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종수가 사과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가지고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종수는 어머니에게 사과를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추가적으로 받게 되었다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그렇다면 종수가 가지게 될 사과의 개수는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종수가 가진 사과의 개수를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a=5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받았으므로 종수가 가지게 될 사과의 개수는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a+3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a+3 = 5+3 = 8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 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27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88D57-AFD7-89E3-F126-055EA44754F0}"/>
              </a:ext>
            </a:extLst>
          </p:cNvPr>
          <p:cNvSpPr txBox="1"/>
          <p:nvPr/>
        </p:nvSpPr>
        <p:spPr>
          <a:xfrm>
            <a:off x="7165500" y="1343162"/>
            <a:ext cx="3815593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(Variable)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데이터를 담는 상자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자료형은 변수나 함수의 형태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 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정수형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(-1,-100,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float 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소수점이 있는 값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string: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함수는 연산들의 단축키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print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주석은 코드가 아닌 메모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C30793-089E-A30C-B788-D446C5C804D7}"/>
              </a:ext>
            </a:extLst>
          </p:cNvPr>
          <p:cNvCxnSpPr/>
          <p:nvPr/>
        </p:nvCxnSpPr>
        <p:spPr>
          <a:xfrm>
            <a:off x="622404" y="1503332"/>
            <a:ext cx="0" cy="4232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7E17A96-7419-6E68-EF2F-00F7108E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0" y="1503332"/>
            <a:ext cx="5971043" cy="40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9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INDEX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7"/>
            <a:ext cx="10515600" cy="473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강사 소개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강의 일정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설문 조사 진행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강의</a:t>
            </a:r>
            <a:endParaRPr kumimoji="1" lang="en-US" altLang="ko-KR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endParaRPr kumimoji="1" lang="ko-KR" altLang="en-US" sz="28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394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67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A84992-39F4-BCC9-43B6-CA3EB15CC0D1}"/>
              </a:ext>
            </a:extLst>
          </p:cNvPr>
          <p:cNvGrpSpPr/>
          <p:nvPr/>
        </p:nvGrpSpPr>
        <p:grpSpPr>
          <a:xfrm>
            <a:off x="817517" y="4886681"/>
            <a:ext cx="2136865" cy="1609391"/>
            <a:chOff x="1514110" y="3481991"/>
            <a:chExt cx="2136865" cy="16093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DF78D-CCD2-9C4E-5C5B-EB5A6BC35CF6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36CD8-BE1B-38E3-8DB3-2E507B75E38C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C92CB-1C0F-CCBD-A7E1-824721B64028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A14057-39D9-AD28-E0DA-D25375DEBBB0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7CD9-DBB0-FDC6-362D-4A98C8F45C2F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D04AB0-A0E3-3D02-5EEA-778EA1A820D0}"/>
              </a:ext>
            </a:extLst>
          </p:cNvPr>
          <p:cNvSpPr txBox="1"/>
          <p:nvPr/>
        </p:nvSpPr>
        <p:spPr>
          <a:xfrm>
            <a:off x="3183033" y="5248001"/>
            <a:ext cx="2601994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상자에 든 사과 개수만큼 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똑같이 사과를 준비</a:t>
            </a:r>
          </a:p>
        </p:txBody>
      </p:sp>
    </p:spTree>
    <p:extLst>
      <p:ext uri="{BB962C8B-B14F-4D97-AF65-F5344CB8AC3E}">
        <p14:creationId xmlns:p14="http://schemas.microsoft.com/office/powerpoint/2010/main" val="142760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A84992-39F4-BCC9-43B6-CA3EB15CC0D1}"/>
              </a:ext>
            </a:extLst>
          </p:cNvPr>
          <p:cNvGrpSpPr/>
          <p:nvPr/>
        </p:nvGrpSpPr>
        <p:grpSpPr>
          <a:xfrm>
            <a:off x="817517" y="4886681"/>
            <a:ext cx="2136865" cy="1609391"/>
            <a:chOff x="1514110" y="3481991"/>
            <a:chExt cx="2136865" cy="16093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DF78D-CCD2-9C4E-5C5B-EB5A6BC35CF6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36CD8-BE1B-38E3-8DB3-2E507B75E38C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C92CB-1C0F-CCBD-A7E1-824721B64028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A14057-39D9-AD28-E0DA-D25375DEBBB0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7CD9-DBB0-FDC6-362D-4A98C8F45C2F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773AEA-395C-BDD6-E8C9-71E59153B469}"/>
              </a:ext>
            </a:extLst>
          </p:cNvPr>
          <p:cNvGrpSpPr/>
          <p:nvPr/>
        </p:nvGrpSpPr>
        <p:grpSpPr>
          <a:xfrm>
            <a:off x="3377147" y="5087963"/>
            <a:ext cx="2136865" cy="1261522"/>
            <a:chOff x="1514110" y="3481991"/>
            <a:chExt cx="2136865" cy="126152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B8321B-3822-3F02-B427-A7763F035B4C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0FCE3A-CEB6-0ED2-7662-05886EEA384A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C6381F-C856-0448-DE42-C86B627AC6E5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D727E3-DD2E-33A0-5EE3-4559F0264B40}"/>
              </a:ext>
            </a:extLst>
          </p:cNvPr>
          <p:cNvSpPr txBox="1"/>
          <p:nvPr/>
        </p:nvSpPr>
        <p:spPr>
          <a:xfrm>
            <a:off x="5742663" y="5284126"/>
            <a:ext cx="1693092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연산을 위해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2F806-7725-B1BE-82E4-984BA90C712C}"/>
              </a:ext>
            </a:extLst>
          </p:cNvPr>
          <p:cNvSpPr txBox="1"/>
          <p:nvPr/>
        </p:nvSpPr>
        <p:spPr>
          <a:xfrm>
            <a:off x="1771624" y="6329819"/>
            <a:ext cx="2917786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                  +                    3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40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B9DCD-1AD9-A4BB-D6E5-3B228FAAFDC4}"/>
              </a:ext>
            </a:extLst>
          </p:cNvPr>
          <p:cNvGrpSpPr/>
          <p:nvPr/>
        </p:nvGrpSpPr>
        <p:grpSpPr>
          <a:xfrm>
            <a:off x="4468350" y="4281991"/>
            <a:ext cx="2201774" cy="2118787"/>
            <a:chOff x="6323795" y="4747533"/>
            <a:chExt cx="2201774" cy="21187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DD190C-17B7-7BAD-65A1-30F92C83891E}"/>
                </a:ext>
              </a:extLst>
            </p:cNvPr>
            <p:cNvGrpSpPr/>
            <p:nvPr/>
          </p:nvGrpSpPr>
          <p:grpSpPr>
            <a:xfrm>
              <a:off x="6323795" y="4747533"/>
              <a:ext cx="2136865" cy="1609391"/>
              <a:chOff x="1514110" y="3481991"/>
              <a:chExt cx="2136865" cy="160939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FE55C-164C-0E93-4664-02068FF0320D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EAD556-13AD-A506-EEC8-DD951C604F70}"/>
                  </a:ext>
                </a:extLst>
              </p:cNvPr>
              <p:cNvSpPr txBox="1"/>
              <p:nvPr/>
            </p:nvSpPr>
            <p:spPr>
              <a:xfrm>
                <a:off x="2100519" y="402602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E9D757-4CE5-180A-1AD5-771E62182D27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788E1E-1486-BF9A-F33D-7521178317A5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B85C85-22B0-BB37-9350-05151D1B946B}"/>
                  </a:ext>
                </a:extLst>
              </p:cNvPr>
              <p:cNvSpPr txBox="1"/>
              <p:nvPr/>
            </p:nvSpPr>
            <p:spPr>
              <a:xfrm>
                <a:off x="2637233" y="407571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4E0AE75-9454-28FA-A177-E80B2FE1F161}"/>
                </a:ext>
              </a:extLst>
            </p:cNvPr>
            <p:cNvGrpSpPr/>
            <p:nvPr/>
          </p:nvGrpSpPr>
          <p:grpSpPr>
            <a:xfrm>
              <a:off x="6388704" y="5604798"/>
              <a:ext cx="2136865" cy="1261522"/>
              <a:chOff x="1514110" y="3481991"/>
              <a:chExt cx="2136865" cy="126152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2D4663-3A2D-6639-882E-1EBECACEFABE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380DBE-A590-EF68-0BB4-37FF9830EE10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72431E-B2EE-7A00-446A-B42B1D7E5B2F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62BB12-F69E-C545-F161-E12B3C93E3DA}"/>
              </a:ext>
            </a:extLst>
          </p:cNvPr>
          <p:cNvSpPr txBox="1"/>
          <p:nvPr/>
        </p:nvSpPr>
        <p:spPr>
          <a:xfrm>
            <a:off x="6833866" y="5251209"/>
            <a:ext cx="1441420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사과</a:t>
            </a:r>
          </a:p>
        </p:txBody>
      </p:sp>
    </p:spTree>
    <p:extLst>
      <p:ext uri="{BB962C8B-B14F-4D97-AF65-F5344CB8AC3E}">
        <p14:creationId xmlns:p14="http://schemas.microsoft.com/office/powerpoint/2010/main" val="904513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B9DCD-1AD9-A4BB-D6E5-3B228FAAFDC4}"/>
              </a:ext>
            </a:extLst>
          </p:cNvPr>
          <p:cNvGrpSpPr/>
          <p:nvPr/>
        </p:nvGrpSpPr>
        <p:grpSpPr>
          <a:xfrm>
            <a:off x="9144968" y="1578548"/>
            <a:ext cx="2201774" cy="2118787"/>
            <a:chOff x="6323795" y="4747533"/>
            <a:chExt cx="2201774" cy="21187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DD190C-17B7-7BAD-65A1-30F92C83891E}"/>
                </a:ext>
              </a:extLst>
            </p:cNvPr>
            <p:cNvGrpSpPr/>
            <p:nvPr/>
          </p:nvGrpSpPr>
          <p:grpSpPr>
            <a:xfrm>
              <a:off x="6323795" y="4747533"/>
              <a:ext cx="2136865" cy="1609391"/>
              <a:chOff x="1514110" y="3481991"/>
              <a:chExt cx="2136865" cy="160939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FE55C-164C-0E93-4664-02068FF0320D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EAD556-13AD-A506-EEC8-DD951C604F70}"/>
                  </a:ext>
                </a:extLst>
              </p:cNvPr>
              <p:cNvSpPr txBox="1"/>
              <p:nvPr/>
            </p:nvSpPr>
            <p:spPr>
              <a:xfrm>
                <a:off x="2100519" y="402602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E9D757-4CE5-180A-1AD5-771E62182D27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788E1E-1486-BF9A-F33D-7521178317A5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B85C85-22B0-BB37-9350-05151D1B946B}"/>
                  </a:ext>
                </a:extLst>
              </p:cNvPr>
              <p:cNvSpPr txBox="1"/>
              <p:nvPr/>
            </p:nvSpPr>
            <p:spPr>
              <a:xfrm>
                <a:off x="2637233" y="407571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4E0AE75-9454-28FA-A177-E80B2FE1F161}"/>
                </a:ext>
              </a:extLst>
            </p:cNvPr>
            <p:cNvGrpSpPr/>
            <p:nvPr/>
          </p:nvGrpSpPr>
          <p:grpSpPr>
            <a:xfrm>
              <a:off x="6388704" y="5604798"/>
              <a:ext cx="2136865" cy="1261522"/>
              <a:chOff x="1514110" y="3481991"/>
              <a:chExt cx="2136865" cy="126152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2D4663-3A2D-6639-882E-1EBECACEFABE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380DBE-A590-EF68-0BB4-37FF9830EE10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72431E-B2EE-7A00-446A-B42B1D7E5B2F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E01D01-0EF4-5EF4-355E-39D8EEA57D5D}"/>
              </a:ext>
            </a:extLst>
          </p:cNvPr>
          <p:cNvSpPr txBox="1"/>
          <p:nvPr/>
        </p:nvSpPr>
        <p:spPr>
          <a:xfrm>
            <a:off x="8018014" y="5539039"/>
            <a:ext cx="1939955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answer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상자에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담기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649BDB-187C-BD41-B31F-34CBBB6E39E4}"/>
              </a:ext>
            </a:extLst>
          </p:cNvPr>
          <p:cNvSpPr txBox="1"/>
          <p:nvPr/>
        </p:nvSpPr>
        <p:spPr>
          <a:xfrm>
            <a:off x="3739354" y="5210680"/>
            <a:ext cx="159851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answer = a + 3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4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기본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수와 관련된 자료형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정수형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int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-100,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200,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5,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등과 같이 소수점 없이 딱 떨어지는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float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-100.03,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30.23,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0.0,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-1.0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등과 같이 소수점이 존재하는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문자열과 관련된 자료형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 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str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)</a:t>
            </a:r>
          </a:p>
          <a:p>
            <a:pPr lvl="1" algn="l">
              <a:lnSpc>
                <a:spcPct val="120000"/>
              </a:lnSpc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“String”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‘</a:t>
            </a:r>
            <a:r>
              <a:rPr kumimoji="1" lang="ko-KR" altLang="en-US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안녕</a:t>
            </a: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’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큰따옴표 </a:t>
            </a:r>
            <a:r>
              <a:rPr kumimoji="1" lang="en-US" altLang="ko-KR" sz="16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“”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혹은 작은따옴표 </a:t>
            </a:r>
            <a:r>
              <a:rPr kumimoji="1" lang="en-US" altLang="ko-KR" sz="16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‘’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 문자로 구성된 집합을 의미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96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계열의 언어는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달리 변수와 함수를 사용하기 전에 먼저 그것의 자료형을 선언해야 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컴퓨터에 미리 변수의 자료형을 선언함으로써 컴퓨터의 메모리를 보호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계열의 언어에는 다음과 같은 기본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자료형 안에도 다양한 자료형이 존재함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182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정수형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(Integer Data Type)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9833E-D715-2763-255E-B1AD5788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56" y="2096919"/>
            <a:ext cx="9453087" cy="44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52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비트와 바이트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(bit &amp; byte)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컴퓨터는 기본적으로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담는 가장 작은 단위인 비트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(bit)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 비트에는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아니면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값을 가짐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모이면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바이트가 됨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( 1 byte = 8 bits 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A05F47-145C-2BEA-8747-79101B7F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3629"/>
            <a:ext cx="6218583" cy="28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2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이진법 계산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(Binary Number)</a:t>
            </a:r>
          </a:p>
        </p:txBody>
      </p:sp>
      <p:pic>
        <p:nvPicPr>
          <p:cNvPr id="24578" name="Picture 2" descr="컴퓨터 표현법과 진수 종류 및 변환법 : 네이버 블로그">
            <a:extLst>
              <a:ext uri="{FF2B5EF4-FFF2-40B4-BE49-F238E27FC236}">
                <a16:creationId xmlns:a16="http://schemas.microsoft.com/office/drawing/2014/main" id="{124578C5-64E1-FB8D-6E5A-45E397CE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8998"/>
            <a:ext cx="4761948" cy="163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FA60668-B178-7909-DF35-DF865E9E8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68" r="44984"/>
          <a:stretch/>
        </p:blipFill>
        <p:spPr>
          <a:xfrm>
            <a:off x="5872775" y="2527626"/>
            <a:ext cx="5208397" cy="34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My Profile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7"/>
            <a:ext cx="10515600" cy="473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김종수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KAIST 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문화기술대학원 박사과정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MAC Lab. (Music and Audio Computing Lab.)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기반 방송 모니터링 시스템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실시간 박자 추적 시스템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Email: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jongsoo.kim@kaist.ac.kr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Web: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https://white-df.github.io/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9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음수 계산법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(Negative Numbers)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30127A-1833-CD8A-9C4D-C8814E49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2830"/>
            <a:ext cx="7772400" cy="497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정수형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(Integer Data Type)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9833E-D715-2763-255E-B1AD5788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56" y="2096919"/>
            <a:ext cx="9453087" cy="44329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396E6-75D4-9A5A-B081-E45DB0F76FC2}"/>
              </a:ext>
            </a:extLst>
          </p:cNvPr>
          <p:cNvSpPr txBox="1"/>
          <p:nvPr/>
        </p:nvSpPr>
        <p:spPr>
          <a:xfrm>
            <a:off x="5865942" y="861391"/>
            <a:ext cx="6234618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Point: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자료형마다 표현할 수 있는 수의 범위가 한정적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729556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2681108" y="1324725"/>
            <a:ext cx="3771900" cy="2857367"/>
            <a:chOff x="582267" y="3314831"/>
            <a:chExt cx="3771900" cy="285736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E87585-5EAE-998C-1C59-B6998D3F6B55}"/>
                </a:ext>
              </a:extLst>
            </p:cNvPr>
            <p:cNvSpPr txBox="1"/>
            <p:nvPr/>
          </p:nvSpPr>
          <p:spPr>
            <a:xfrm>
              <a:off x="2468217" y="4933980"/>
              <a:ext cx="5084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1"/>
                  </a:solidFill>
                </a:rPr>
                <a:t>int</a:t>
              </a:r>
              <a:endParaRPr kumimoji="1"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CDB1E0-6E34-17D9-4448-623DD53E439B}"/>
              </a:ext>
            </a:extLst>
          </p:cNvPr>
          <p:cNvGrpSpPr/>
          <p:nvPr/>
        </p:nvGrpSpPr>
        <p:grpSpPr>
          <a:xfrm>
            <a:off x="3582282" y="4082081"/>
            <a:ext cx="3771900" cy="2857367"/>
            <a:chOff x="582267" y="3314831"/>
            <a:chExt cx="3771900" cy="28573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90AB4B5-D74D-FD33-9869-184A3E09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417E93-54A7-B1AD-9506-1EC4CC1CC024}"/>
                </a:ext>
              </a:extLst>
            </p:cNvPr>
            <p:cNvSpPr txBox="1"/>
            <p:nvPr/>
          </p:nvSpPr>
          <p:spPr>
            <a:xfrm>
              <a:off x="2468217" y="4933980"/>
              <a:ext cx="7454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1"/>
                  </a:solidFill>
                </a:rPr>
                <a:t>float</a:t>
              </a:r>
              <a:endParaRPr kumimoji="1"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D336B8-FCB4-0DA9-F1DF-E02CAE722ACA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🍋</a:t>
              </a:r>
              <a:endParaRPr kumimoji="1" lang="ko-KR" altLang="en-US" sz="6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B8AF9D-0252-5C33-6870-1E35FEAE9AC1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🍋</a:t>
              </a:r>
              <a:endParaRPr kumimoji="1" lang="ko-KR" altLang="en-US" sz="6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B9A794-8092-CFCC-6720-3A57FF822E24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6000" dirty="0"/>
                <a:t>🍋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921110-0593-2B74-0EEA-425007C267C4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6000" dirty="0"/>
                <a:t>🍋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622103-A9A6-5A53-3E1C-B75F0A578AF2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🍋</a:t>
              </a:r>
              <a:endParaRPr kumimoji="1" lang="ko-KR" altLang="en-US" sz="6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B2C19B-2C57-3B98-53C3-0AFAB12182B6}"/>
              </a:ext>
            </a:extLst>
          </p:cNvPr>
          <p:cNvGrpSpPr/>
          <p:nvPr/>
        </p:nvGrpSpPr>
        <p:grpSpPr>
          <a:xfrm>
            <a:off x="239490" y="1405424"/>
            <a:ext cx="2333916" cy="1797672"/>
            <a:chOff x="1410614" y="4075718"/>
            <a:chExt cx="2333916" cy="179767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23D2EA2-ED32-9989-FCF6-EF3657EB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0614" y="4105354"/>
              <a:ext cx="2333916" cy="176803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32DF8F-A4DC-2EC2-B63C-BA134F0974DE}"/>
                </a:ext>
              </a:extLst>
            </p:cNvPr>
            <p:cNvSpPr txBox="1"/>
            <p:nvPr/>
          </p:nvSpPr>
          <p:spPr>
            <a:xfrm>
              <a:off x="2468217" y="4933980"/>
              <a:ext cx="824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1"/>
                  </a:solidFill>
                </a:rPr>
                <a:t>short</a:t>
              </a:r>
              <a:endParaRPr kumimoji="1"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456A6-5E8D-48F4-BA1E-372FBC1F60B2}"/>
                </a:ext>
              </a:extLst>
            </p:cNvPr>
            <p:cNvSpPr txBox="1"/>
            <p:nvPr/>
          </p:nvSpPr>
          <p:spPr>
            <a:xfrm>
              <a:off x="1874406" y="4075718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9DE5E-4A99-3A8F-F403-25ABB229B250}"/>
                </a:ext>
              </a:extLst>
            </p:cNvPr>
            <p:cNvSpPr txBox="1"/>
            <p:nvPr/>
          </p:nvSpPr>
          <p:spPr>
            <a:xfrm>
              <a:off x="2416864" y="414345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E32EF2-6B0D-94B4-F5D3-2891DC683BA4}"/>
              </a:ext>
            </a:extLst>
          </p:cNvPr>
          <p:cNvGrpSpPr/>
          <p:nvPr/>
        </p:nvGrpSpPr>
        <p:grpSpPr>
          <a:xfrm>
            <a:off x="6229807" y="980067"/>
            <a:ext cx="5869069" cy="4446057"/>
            <a:chOff x="-789678" y="2765444"/>
            <a:chExt cx="5869069" cy="444605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02B8C27-E221-E28C-37D0-776238816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89678" y="2765444"/>
              <a:ext cx="5869069" cy="444605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556D0C-B55F-D9D6-65EE-2F23DA214CAB}"/>
                </a:ext>
              </a:extLst>
            </p:cNvPr>
            <p:cNvSpPr txBox="1"/>
            <p:nvPr/>
          </p:nvSpPr>
          <p:spPr>
            <a:xfrm>
              <a:off x="2323555" y="5363638"/>
              <a:ext cx="7296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chemeClr val="bg1"/>
                  </a:solidFill>
                </a:rPr>
                <a:t>long</a:t>
              </a:r>
              <a:endParaRPr kumimoji="1"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1574A2-D4C8-1022-6C81-10FDAF26175D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9920C7-854C-2B94-F6E7-5F82FD558A60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2FCAB6-FFA3-26C2-AE15-A5900F3A1B4A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ACEC00-E92A-6DDE-A3E2-360C8ED4AA2C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CA0DD0-4665-5B14-AB2A-7F7F42B5C28E}"/>
                </a:ext>
              </a:extLst>
            </p:cNvPr>
            <p:cNvSpPr txBox="1"/>
            <p:nvPr/>
          </p:nvSpPr>
          <p:spPr>
            <a:xfrm>
              <a:off x="879467" y="452218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9F138C-4269-8FF8-8882-6D2D168DE42D}"/>
                </a:ext>
              </a:extLst>
            </p:cNvPr>
            <p:cNvSpPr txBox="1"/>
            <p:nvPr/>
          </p:nvSpPr>
          <p:spPr>
            <a:xfrm>
              <a:off x="1465876" y="4820355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05DD6D-CF31-9FEA-382D-2148BACFF43C}"/>
                </a:ext>
              </a:extLst>
            </p:cNvPr>
            <p:cNvSpPr txBox="1"/>
            <p:nvPr/>
          </p:nvSpPr>
          <p:spPr>
            <a:xfrm>
              <a:off x="1434882" y="4276322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9B0BFD-2985-69C0-7215-B4FEB32BD2C6}"/>
                </a:ext>
              </a:extLst>
            </p:cNvPr>
            <p:cNvSpPr txBox="1"/>
            <p:nvPr/>
          </p:nvSpPr>
          <p:spPr>
            <a:xfrm>
              <a:off x="2062225" y="4472485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C59CA44-DC6C-3CBF-4A58-0E5AB3760EFA}"/>
              </a:ext>
            </a:extLst>
          </p:cNvPr>
          <p:cNvSpPr txBox="1"/>
          <p:nvPr/>
        </p:nvSpPr>
        <p:spPr>
          <a:xfrm>
            <a:off x="235010" y="3682440"/>
            <a:ext cx="2969609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과일을 담는 </a:t>
            </a:r>
            <a:r>
              <a:rPr kumimoji="1" lang="ko-KR" altLang="en-US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</a:t>
            </a:r>
            <a:endParaRPr kumimoji="1" lang="en-US" altLang="ko-KR" u="sng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u="sng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kumimoji="1" lang="ko-KR" altLang="en-US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상자가 무슨 과일을 최대 몇개 담을 수 있는지 </a:t>
            </a:r>
            <a:r>
              <a:rPr kumimoji="1" lang="en-US" altLang="ko-KR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상자의 종류</a:t>
            </a:r>
            <a:r>
              <a:rPr kumimoji="1" lang="en-US" altLang="ko-KR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1" lang="en-US" altLang="ko-KR" u="sng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변수에 담긴 </a:t>
            </a:r>
            <a:r>
              <a:rPr kumimoji="1" lang="ko-KR" altLang="en-US" b="1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ko-KR" altLang="en-US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상자에 담긴 과일들</a:t>
            </a:r>
          </a:p>
        </p:txBody>
      </p:sp>
    </p:spTree>
    <p:extLst>
      <p:ext uri="{BB962C8B-B14F-4D97-AF65-F5344CB8AC3E}">
        <p14:creationId xmlns:p14="http://schemas.microsoft.com/office/powerpoint/2010/main" val="1392216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실수형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(Floating Point Data Type)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68E88A-1BF9-CAFC-92CA-1CBD7B8C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83" y="1981601"/>
            <a:ext cx="9598634" cy="21579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A34EA7-414D-ABED-BF60-085D548D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683" y="4139512"/>
            <a:ext cx="5829300" cy="269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1AEC9-33C4-F55B-BE37-02FCCDDBB5AD}"/>
              </a:ext>
            </a:extLst>
          </p:cNvPr>
          <p:cNvSpPr txBox="1"/>
          <p:nvPr/>
        </p:nvSpPr>
        <p:spPr>
          <a:xfrm>
            <a:off x="7502718" y="4650868"/>
            <a:ext cx="3269974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기본적으로 컴퓨터에서는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 데이터들을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정확한 값이 아닌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*근사값을 사용함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B5CFF-8788-08BF-B66C-1ACB1F6A6232}"/>
              </a:ext>
            </a:extLst>
          </p:cNvPr>
          <p:cNvSpPr txBox="1"/>
          <p:nvPr/>
        </p:nvSpPr>
        <p:spPr>
          <a:xfrm>
            <a:off x="7502718" y="861391"/>
            <a:ext cx="458114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Point: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정확한 값이 아닌 근사값을 사용</a:t>
            </a:r>
            <a:endParaRPr kumimoji="1" lang="en-US" altLang="ko-KR" sz="2000" b="1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575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문자형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(Character Data Type)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 a = ‘a’;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char a = 97;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1byte -128~127, 0~255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픽셀 당 가지는 값을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intensity </a:t>
            </a:r>
          </a:p>
        </p:txBody>
      </p:sp>
    </p:spTree>
    <p:extLst>
      <p:ext uri="{BB962C8B-B14F-4D97-AF65-F5344CB8AC3E}">
        <p14:creationId xmlns:p14="http://schemas.microsoft.com/office/powerpoint/2010/main" val="178605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수와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수와 관련된 기본 연산은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뺄셈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나눗셈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몫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나머지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거듭제곱 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54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대입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변수의 특정 값을 대입하는 연산자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수학에서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’=‘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equal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의미를 가지고 있지만 프로그래밍 언어에서는 조금은 다른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a=5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덧셈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뺄셈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수를 더하거나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(+)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빼는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a=5+3;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5+3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연산을 수행한 결과값을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521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곱셈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나눗셈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몫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나머지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거듭제곱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곱셈과 나눗셈 연산은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‘/’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뺄셈과 동일하게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몫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(//)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몫을 반환하고 나머지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(%)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나머지 값을 반환함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거듭제곱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앞에 나오는 수를 뒤에 나오는 수만큼 거듭제곱 연산함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80ED65B-7011-C00E-571D-7F1218122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18362"/>
              </p:ext>
            </p:extLst>
          </p:nvPr>
        </p:nvGraphicFramePr>
        <p:xfrm>
          <a:off x="838200" y="4513901"/>
          <a:ext cx="10515600" cy="126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+ 2 ▻ 7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5 - 2 ▻ 3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* 2 ▻ 10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/ 2 ▻ 2.5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// 2 ▻ 2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5 % 2 ▻ 1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** 2 ▻ 25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7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할당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%=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다양하게 존재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변수에 할당된 값에 특정 산술 연산을 시행한 후 결과값을 다시 해당 변수에 재할당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예를 들어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+= 5;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= a + 5;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 두 식은 동일한 의미를 가진다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814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실습 활동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(Practice Time)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실습 활동을 통해 수와 관련된 연산을 연습해보자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코드 작성 시작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06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딥러닝 기반 방송 모니터링 시스템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13D7AE-05ED-F0FC-AF1F-BF559812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27" y="3114566"/>
            <a:ext cx="9678146" cy="374343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6DB55D-EB46-F157-69D8-BCDB2C7F5F06}"/>
              </a:ext>
            </a:extLst>
          </p:cNvPr>
          <p:cNvSpPr txBox="1">
            <a:spLocks/>
          </p:cNvSpPr>
          <p:nvPr/>
        </p:nvSpPr>
        <p:spPr>
          <a:xfrm>
            <a:off x="251791" y="944415"/>
            <a:ext cx="11732228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Audio Fingerprint</a:t>
            </a:r>
            <a:endParaRPr kumimoji="1" lang="en-US" altLang="ko-KR" sz="10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사람을 식별할 때 지문을 사용하듯 음악을 식별할 수 있는 작은 오디오 지문을 만든다면 데이터 저장 공간 절약과 정확한 검색이 동시에 가능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모델을 통해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음악들로부터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오디오 지문을 추출하고 이를 데이터베이스 형태로 만들어 방송에서 사용된 음악이 무슨 음악인지 검색하는 시스템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182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문자열과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문자열과 관련된 기본 연산은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인덱싱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10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대입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수의 대입 연산자와 동일한 의미로 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a=“hello”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hello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덧셈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곱셈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문자열을 연결하거나 혹은 문자열을 반복시키는 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93A5B7-79DD-D8FC-E0A7-58CA87502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35095"/>
              </p:ext>
            </p:extLst>
          </p:nvPr>
        </p:nvGraphicFramePr>
        <p:xfrm>
          <a:off x="838200" y="5086716"/>
          <a:ext cx="10515600" cy="65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</a:tblGrid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“Hello” + “World”</a:t>
                      </a:r>
                      <a:r>
                        <a:rPr lang="en-US" altLang="ko-KR" dirty="0"/>
                        <a:t> ▻ 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“Hello” * 3</a:t>
                      </a:r>
                      <a:r>
                        <a:rPr lang="en-US" altLang="ko-KR" dirty="0"/>
                        <a:t> ▻ 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HelloHelloHello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9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할당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존재하며 수에서의 할당 연산자와 방식은 동일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인덱싱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(Indexing)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문자열에서 인덱스는 문자의 위치 정보를 의미한다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인덱스라는 것을 이용해 우리는 문자열이 특정 위치에서 어떤 값을 가지고 있는지 알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문자열의 가장 첫 번째 문자는 인덱스 값이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이며 마지막 값은 문자열의 길이에서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뺀 값이다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816C2F-8957-2E21-23ED-C27363F6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25330"/>
              </p:ext>
            </p:extLst>
          </p:nvPr>
        </p:nvGraphicFramePr>
        <p:xfrm>
          <a:off x="838200" y="5012665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 ▻ “H”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▻ “ 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a[-1] ▻ “d”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a[-3] ▻ “r”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2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슬라이싱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(Slicing)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문자열의 인덱스 정보를 이용해 문자열의 일부분만 추출할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시작 인덱스 값과 끝 인덱스 값만 안다면 해당 인덱스 값들에 맞는 문자열의 일부를 추출할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인덱싱과 유사함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4E8757-D52B-FBE3-380C-AFC7699A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03318"/>
              </p:ext>
            </p:extLst>
          </p:nvPr>
        </p:nvGraphicFramePr>
        <p:xfrm>
          <a:off x="838200" y="3907674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a[1:4] ▻ “ell”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a[5:] ▻ “,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a[:6] ▻ “Hello,”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a[10:-1] ▻ “l”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55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Function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문자열과 관련된 함수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문자열과 관련된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 err="1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len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(</a:t>
            </a:r>
            <a:r>
              <a:rPr kumimoji="1" lang="ko-KR" alt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문자열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소괄호 내에 입력된 문자열의 길이를 반환한다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914A3E-2424-DFEF-686F-DE9B4D4A5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67085"/>
              </p:ext>
            </p:extLst>
          </p:nvPr>
        </p:nvGraphicFramePr>
        <p:xfrm>
          <a:off x="838200" y="4921538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 ▻ 12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(a[1:8]) ▻ 7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(a[8:]) ▻ 4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(“hello”) ▻ 5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73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실습 활동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(Practice Time)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실습 활동을 통해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문자열과 관련된 연산 및 함수를 연습해보자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코드 작성 시작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067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배열 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(Array 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배열 관련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list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[0,2,3,1]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tuple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(0,2,3,1,0)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불가능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46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배열 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(Array 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배열 관련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set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{0,2,3,1}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존재하지 않음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불가능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딕셔너리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 err="1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dict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{1:”a”, 2:”b”, 3:”c”, 4:”d”}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highlight>
                  <a:srgbClr val="FFFF0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key:value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형태로 원소가 구성되어 있음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 접근 가능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82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List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리스트와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리스트와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덧셈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할당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.append()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맨 뒤에 새로운 값을 추가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.sort() &amp; .reverse()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리스트를 정렬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역순으로 정렬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.insert()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.remove()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.pop()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인덱스에 값 추가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값 제거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인덱스의 값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.index() &amp; .count()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값의 인덱스 값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 개수 세기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길이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sorted()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리스트의 정렬된 버전을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원소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574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Tuple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튜플과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덧셈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길이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리스트로 변환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.index() &amp; .count()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값의 인덱스 값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 개수 세기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sorted() :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정렬된 버전을 리스트로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24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딥러닝 기반 방송 모니터링 시스템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FD0B16-FC21-1B73-C837-86390E4B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90" y="1292084"/>
            <a:ext cx="8859819" cy="51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3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Set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집합과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집합과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할당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합집합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 | 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교집합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차집합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대차집합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^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.union() &amp; .intersection &amp; .difference() &amp; .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symmetric_difference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합집합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교집합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차집합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대차집합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집합 원소 개수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.add()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원소 추가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.pop()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임의의 원소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.remove() &amp; .discard()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없으면 에러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없으면 패스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원소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60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Dictionary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딕셔너리와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딕셔너리와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.keys() &amp; .values()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값들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값들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.items()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&amp; 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들을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.get()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통해 사전 내 일치하는 원소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사전 내 모든 원소들 삭제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08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Array 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실습 활동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(Practice Time)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실습 활동을 통해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배열 자료형과 관련된 연산 및 함수를 연습해보자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코드 작성 시작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42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실시간 박자 추적 시스템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6DB55D-EB46-F157-69D8-BCDB2C7F5F06}"/>
              </a:ext>
            </a:extLst>
          </p:cNvPr>
          <p:cNvSpPr txBox="1">
            <a:spLocks/>
          </p:cNvSpPr>
          <p:nvPr/>
        </p:nvSpPr>
        <p:spPr>
          <a:xfrm>
            <a:off x="251791" y="944415"/>
            <a:ext cx="11732228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Realtime Beat Tracking</a:t>
            </a:r>
            <a:endParaRPr kumimoji="1" lang="en-US" altLang="ko-KR" sz="10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박자 추적이란 음악이 입력되었을 때 해당 음악의 박자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(beat)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아랫박자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(downbeat)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위치를 찾아주는 행위를 말함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실시간 박자 추적 시스템은 오디오가 재생될 때 실시간으로 현재 박자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(beat)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아랫박자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(downbeat)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인지 예측하는 시스템을 말함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30" name="Picture 6" descr="Beat detection and BPM tempo estimation — Essentia 2.1-beta6-dev  documentation">
            <a:extLst>
              <a:ext uri="{FF2B5EF4-FFF2-40B4-BE49-F238E27FC236}">
                <a16:creationId xmlns:a16="http://schemas.microsoft.com/office/drawing/2014/main" id="{5C43AD3E-7D5E-D340-86EA-4B1E40C7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92" y="2678654"/>
            <a:ext cx="9600616" cy="41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2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What We Will Do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352019"/>
            <a:ext cx="10515600" cy="512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 환경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 Studio Code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 예정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4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수업은 프로그래밍 초보자를 위한 수업이며 딥러닝 개발에 초점을 맞춘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기초 강의입니다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컴퓨터적 사고 능력을 키우는 최고의 방법은 프로그래밍을 최대한 많이 해보는 것입니다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코딩의 재능이 없다고 느끼는 것은 컴퓨터적 사고에 익숙하지 않기 때문입니다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문법을 빠르게 익힌 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다량의 실습 과정을 통해 익숙해지는 것이 목표입니다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4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4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질문은 수업 중간 언제든지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  <a:endParaRPr kumimoji="1" lang="en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57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409721-0244-752F-E496-B40D2A26084B}"/>
              </a:ext>
            </a:extLst>
          </p:cNvPr>
          <p:cNvSpPr txBox="1">
            <a:spLocks/>
          </p:cNvSpPr>
          <p:nvPr/>
        </p:nvSpPr>
        <p:spPr>
          <a:xfrm>
            <a:off x="838200" y="1229258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수업 방식</a:t>
            </a:r>
            <a:endParaRPr kumimoji="1" lang="en-US" altLang="ko-KR" sz="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10:00~11:30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(1.5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13:00~17:00 (4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수업 진행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오프라인 강의 진행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 algn="l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강의자료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(ppt, code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모두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notion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링크를 통해 업로드 할 예정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44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767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Our</a:t>
            </a:r>
            <a:r>
              <a:rPr kumimoji="1" lang="ko-KR" altLang="en-US" sz="2800" dirty="0">
                <a:solidFill>
                  <a:schemeClr val="bg1"/>
                </a:solidFill>
                <a:latin typeface="Alfarn 2" panose="02010805020202020204" pitchFamily="2" charset="0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Schedule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409721-0244-752F-E496-B40D2A26084B}"/>
              </a:ext>
            </a:extLst>
          </p:cNvPr>
          <p:cNvSpPr txBox="1">
            <a:spLocks/>
          </p:cNvSpPr>
          <p:nvPr/>
        </p:nvSpPr>
        <p:spPr>
          <a:xfrm>
            <a:off x="838200" y="1229258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강의 자료 업로드 링크</a:t>
            </a:r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00000"/>
              </a:lnSpc>
            </a:pPr>
            <a:r>
              <a:rPr kumimoji="1" lang="en-US" altLang="ko-KR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</a:t>
            </a:r>
            <a:r>
              <a:rPr kumimoji="1" lang="en-US" altLang="ko-KR" sz="4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rb.gy</a:t>
            </a:r>
            <a:r>
              <a:rPr kumimoji="1" lang="en-US" altLang="ko-KR" sz="4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/f6u72k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B5E4E2B0-2743-C0F9-C43F-B5FA38095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643" y="2826972"/>
            <a:ext cx="3646714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2494</Words>
  <Application>Microsoft Macintosh PowerPoint</Application>
  <PresentationFormat>와이드스크린</PresentationFormat>
  <Paragraphs>485</Paragraphs>
  <Slides>52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NanumGothic</vt:lpstr>
      <vt:lpstr>맑은 고딕</vt:lpstr>
      <vt:lpstr>Alfarn 2</vt:lpstr>
      <vt:lpstr>Apple SD Gothic Neo</vt:lpstr>
      <vt:lpstr>Apple SD Gothic Neo Heavy</vt:lpstr>
      <vt:lpstr>Apple SD Gothic Neo SemiBold</vt:lpstr>
      <vt:lpstr>Arial</vt:lpstr>
      <vt:lpstr>Courier New</vt:lpstr>
      <vt:lpstr>Office 테마 2013 - 2022</vt:lpstr>
      <vt:lpstr>Python Language 교육 1차시. 오리엔테이션, 기본 자료형 및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C언어로 시작하는 프로그래밍 1차시. 오리엔테이션</dc:title>
  <dc:creator>Microsoft Office User</dc:creator>
  <cp:lastModifiedBy>Microsoft Office User</cp:lastModifiedBy>
  <cp:revision>38</cp:revision>
  <dcterms:created xsi:type="dcterms:W3CDTF">2023-01-05T13:30:02Z</dcterms:created>
  <dcterms:modified xsi:type="dcterms:W3CDTF">2025-05-12T00:28:24Z</dcterms:modified>
</cp:coreProperties>
</file>