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1" r:id="rId2"/>
    <p:sldId id="293" r:id="rId3"/>
    <p:sldId id="269" r:id="rId4"/>
    <p:sldId id="274" r:id="rId5"/>
    <p:sldId id="275" r:id="rId6"/>
    <p:sldId id="273" r:id="rId7"/>
    <p:sldId id="341" r:id="rId8"/>
    <p:sldId id="342" r:id="rId9"/>
    <p:sldId id="343" r:id="rId10"/>
    <p:sldId id="344" r:id="rId11"/>
    <p:sldId id="361" r:id="rId12"/>
    <p:sldId id="345" r:id="rId13"/>
    <p:sldId id="286" r:id="rId14"/>
    <p:sldId id="289" r:id="rId15"/>
    <p:sldId id="290" r:id="rId16"/>
    <p:sldId id="291" r:id="rId17"/>
    <p:sldId id="348" r:id="rId18"/>
    <p:sldId id="349" r:id="rId19"/>
    <p:sldId id="351" r:id="rId20"/>
    <p:sldId id="353" r:id="rId21"/>
    <p:sldId id="355" r:id="rId22"/>
    <p:sldId id="346" r:id="rId23"/>
    <p:sldId id="347" r:id="rId24"/>
    <p:sldId id="356" r:id="rId25"/>
    <p:sldId id="357" r:id="rId26"/>
    <p:sldId id="358" r:id="rId27"/>
    <p:sldId id="362" r:id="rId28"/>
    <p:sldId id="363" r:id="rId29"/>
    <p:sldId id="364" r:id="rId30"/>
    <p:sldId id="294" r:id="rId31"/>
    <p:sldId id="292" r:id="rId32"/>
    <p:sldId id="360" r:id="rId33"/>
    <p:sldId id="299" r:id="rId34"/>
    <p:sldId id="297" r:id="rId35"/>
    <p:sldId id="300" r:id="rId36"/>
    <p:sldId id="340" r:id="rId37"/>
    <p:sldId id="359" r:id="rId38"/>
    <p:sldId id="295" r:id="rId39"/>
    <p:sldId id="301" r:id="rId40"/>
    <p:sldId id="303" r:id="rId41"/>
    <p:sldId id="304" r:id="rId42"/>
    <p:sldId id="28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AD2"/>
    <a:srgbClr val="014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04"/>
    <p:restoredTop sz="74101"/>
  </p:normalViewPr>
  <p:slideViewPr>
    <p:cSldViewPr snapToGrid="0">
      <p:cViewPr varScale="1">
        <p:scale>
          <a:sx n="91" d="100"/>
          <a:sy n="91" d="100"/>
        </p:scale>
        <p:origin x="2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6FDC2-A9AF-644B-A93F-7876384B21B7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05D9-B92E-314A-9991-E861A94F5B2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859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2551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42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4041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01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03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8321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출발시각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도착시각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912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수단</a:t>
            </a:r>
            <a:r>
              <a:rPr kumimoji="1" lang="en-US" altLang="ko-KR" dirty="0"/>
              <a:t>, </a:t>
            </a:r>
            <a:r>
              <a:rPr kumimoji="1" lang="ko-KR" altLang="en-US" dirty="0"/>
              <a:t>출발시각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도착시각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05D9-B92E-314A-9991-E861A94F5B25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63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643C6-5B67-EC19-09B2-14A9DECDA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306AB3-77EC-5BC3-7C86-A3951FF6B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16170-6F67-5499-C6E9-90ACEDCB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50A2-A730-9A1F-2458-D15E05A1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C8C1-DB96-79F1-098A-F2583998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1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787E2-D4F4-CEED-9FE3-EDC6A73E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A948B5-7D57-F645-8AA5-E2BE27FAA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CD0C-E9BC-46C1-6ACC-9B1DBC25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EA8DF-572F-4F6B-EFE8-85780E85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4FEF0-C66C-543F-8C9C-47C0CD26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812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26773C2-2EE7-C460-68BF-95075ACD6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8A326-32F8-A9FD-FA47-A6CF1E63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CEBC-4221-5B1D-AEF7-C672B3A6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A0C07-5F29-6D9C-3E31-3C426D86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B1974-6B42-D2B5-2A4E-32BB71DD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0925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D693-589E-D66D-3B29-8C950728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B32BC-12ED-26F7-357D-54C510E7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190A1-07C1-FC84-96B3-CACDF314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2269-62B0-2628-7CE8-BA3F0A57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72B7F-01FC-7A12-F73C-97EE71DD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9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0A3C1-9C93-DEDE-B9C7-387A3DED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C62E9-0DD1-8021-FFA4-36F27D36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8E8D9-DD78-64AA-4A65-2676B2FE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DD183-AB0A-5C27-1E97-1B27DD734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F0EB4-E0B0-E80B-7D8B-8C61DFCD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28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EB9CA-B558-A467-7968-F86778C8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9E080-6459-471B-B749-2A03DF91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E28E5C-1803-D95C-8766-51F0275C5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5C1A9-49C1-2EB9-C944-AEF6DA52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52F6F-3E1F-D62A-EDD2-80FF978F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5D5C0-893A-02DA-A55C-B5CCD6F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636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D7722-BD7A-8E08-C0CA-340B3773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9732B-B017-0E82-E203-D446AA8C3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C206-D837-8C6B-8D9C-EF8108DC0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77133-E1D9-6A70-0AAD-6AE8CB05B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A6EB8-3335-5E3B-1B8B-1F431EAA0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1FB1BE-0BA9-59C2-6F50-72AA6620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DEA5A7-1229-54B6-767D-A4F55D7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8217C6-98D0-60BD-46DA-30E45B5B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404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05A5E-FF6B-F4CC-C53F-2977EC4F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FD7C8-7B9C-EAFC-8098-F7126A311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69ABD6-6DDE-D975-8830-CF623C9A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484A3-CC81-4E26-AAA1-196359F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48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544781-E10F-B8D2-A5FB-8EC18D95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95194B-6B40-4EF0-2024-549A6869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F8197-5C71-5B6C-268C-2AE98BD1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1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E98D1-A880-2EE0-7CFB-C264F4B7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B59B4-3F4E-D3BA-BAFE-301651162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3EC630-B4A6-1A3D-9662-0C3C2992B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7C55E-9BCD-576A-66EC-A1D2976B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893D4-81AF-622D-61AD-ACECF99D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3CF82-2795-E930-3029-8B1980FA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3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B5DC-3297-8789-321D-C2F4C4D6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06F73-BBD8-321E-43C8-911CECA80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4F6E65-3150-FD9D-F7F0-2F1115E96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C659C3-35CD-40A5-A625-96357F7A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D5268-3C38-8EC8-864A-CA0BA238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B1408-CBC9-CD5C-A316-0FAAB2B7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31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86718D-587E-95DA-F419-280ADE4C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723A0-559A-A7B7-B0EF-310040C1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0F47F-0748-2D6D-4BF0-9873362D7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646E-BCE4-0C4B-9612-A8A6B661B3EB}" type="datetimeFigureOut">
              <a:rPr kumimoji="1" lang="ko-KR" altLang="en-US" smtClean="0"/>
              <a:t>2025. 4. 25.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299717-D045-0D10-4EF6-E1E56846D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EBF65-5A22-FFDE-77AE-BBD192CD4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5B43-F97C-9542-9DE3-E64DF029E27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59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2AC29-C734-64C2-0D0F-B3DE6ECC6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7432"/>
            <a:ext cx="9144000" cy="23876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Python Language </a:t>
            </a:r>
            <a:r>
              <a:rPr kumimoji="1"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교육</a:t>
            </a: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차시</a:t>
            </a:r>
            <a:r>
              <a:rPr kumimoji="1" lang="en-US" altLang="ko-KR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r>
              <a:rPr kumimoji="1" lang="ko-KR" altLang="en-US" sz="32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조건문과 </a:t>
            </a:r>
            <a:r>
              <a:rPr kumimoji="1" lang="ko-KR" altLang="en-US" sz="32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반복문</a:t>
            </a:r>
            <a:endParaRPr kumimoji="1" lang="ko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889BFF-C277-0D42-669E-8982E7809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1073"/>
            <a:ext cx="9144000" cy="1655762"/>
          </a:xfrm>
        </p:spPr>
        <p:txBody>
          <a:bodyPr>
            <a:normAutofit/>
          </a:bodyPr>
          <a:lstStyle/>
          <a:p>
            <a:pPr algn="l"/>
            <a:endParaRPr kumimoji="1" lang="en-US" altLang="ko-KR" sz="2000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800" b="1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카이스트 문화기술대학원</a:t>
            </a:r>
            <a:endParaRPr kumimoji="1" lang="en-US" altLang="ko-KR" sz="1800" b="1" dirty="0">
              <a:solidFill>
                <a:schemeClr val="bg2">
                  <a:lumMod val="2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l"/>
            <a:r>
              <a:rPr kumimoji="1" lang="ko-KR" altLang="en-US" sz="1800" b="1" dirty="0">
                <a:solidFill>
                  <a:schemeClr val="bg2">
                    <a:lumMod val="25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박사과정 김종수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" name="Picture 4" descr="IT 아 카 데 미">
            <a:extLst>
              <a:ext uri="{FF2B5EF4-FFF2-40B4-BE49-F238E27FC236}">
                <a16:creationId xmlns:a16="http://schemas.microsoft.com/office/drawing/2014/main" id="{4CD68E7E-E8DA-6FBE-C2EF-68F7B01D48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28"/>
          <a:stretch/>
        </p:blipFill>
        <p:spPr bwMode="auto">
          <a:xfrm>
            <a:off x="151296" y="-57495"/>
            <a:ext cx="1372704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17407BD-2E23-3C8E-464C-BDD58CC11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5901823"/>
            <a:ext cx="2489200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49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B9DCD-1AD9-A4BB-D6E5-3B228FAAFDC4}"/>
              </a:ext>
            </a:extLst>
          </p:cNvPr>
          <p:cNvGrpSpPr/>
          <p:nvPr/>
        </p:nvGrpSpPr>
        <p:grpSpPr>
          <a:xfrm>
            <a:off x="4468350" y="4281991"/>
            <a:ext cx="2201774" cy="2118787"/>
            <a:chOff x="6323795" y="4747533"/>
            <a:chExt cx="2201774" cy="21187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DD190C-17B7-7BAD-65A1-30F92C83891E}"/>
                </a:ext>
              </a:extLst>
            </p:cNvPr>
            <p:cNvGrpSpPr/>
            <p:nvPr/>
          </p:nvGrpSpPr>
          <p:grpSpPr>
            <a:xfrm>
              <a:off x="6323795" y="4747533"/>
              <a:ext cx="2136865" cy="1609391"/>
              <a:chOff x="1514110" y="3481991"/>
              <a:chExt cx="2136865" cy="160939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FE55C-164C-0E93-4664-02068FF0320D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EAD556-13AD-A506-EEC8-DD951C604F70}"/>
                  </a:ext>
                </a:extLst>
              </p:cNvPr>
              <p:cNvSpPr txBox="1"/>
              <p:nvPr/>
            </p:nvSpPr>
            <p:spPr>
              <a:xfrm>
                <a:off x="2100519" y="402602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E9D757-4CE5-180A-1AD5-771E62182D27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788E1E-1486-BF9A-F33D-7521178317A5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B85C85-22B0-BB37-9350-05151D1B946B}"/>
                  </a:ext>
                </a:extLst>
              </p:cNvPr>
              <p:cNvSpPr txBox="1"/>
              <p:nvPr/>
            </p:nvSpPr>
            <p:spPr>
              <a:xfrm>
                <a:off x="2637233" y="407571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4E0AE75-9454-28FA-A177-E80B2FE1F161}"/>
                </a:ext>
              </a:extLst>
            </p:cNvPr>
            <p:cNvGrpSpPr/>
            <p:nvPr/>
          </p:nvGrpSpPr>
          <p:grpSpPr>
            <a:xfrm>
              <a:off x="6388704" y="5604798"/>
              <a:ext cx="2136865" cy="1261522"/>
              <a:chOff x="1514110" y="3481991"/>
              <a:chExt cx="2136865" cy="126152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2D4663-3A2D-6639-882E-1EBECACEFABE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380DBE-A590-EF68-0BB4-37FF9830EE10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72431E-B2EE-7A00-446A-B42B1D7E5B2F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62BB12-F69E-C545-F161-E12B3C93E3DA}"/>
              </a:ext>
            </a:extLst>
          </p:cNvPr>
          <p:cNvSpPr txBox="1"/>
          <p:nvPr/>
        </p:nvSpPr>
        <p:spPr>
          <a:xfrm>
            <a:off x="6833866" y="5251209"/>
            <a:ext cx="1441420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사과</a:t>
            </a:r>
          </a:p>
        </p:txBody>
      </p:sp>
    </p:spTree>
    <p:extLst>
      <p:ext uri="{BB962C8B-B14F-4D97-AF65-F5344CB8AC3E}">
        <p14:creationId xmlns:p14="http://schemas.microsoft.com/office/powerpoint/2010/main" val="9045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EEB9DCD-1AD9-A4BB-D6E5-3B228FAAFDC4}"/>
              </a:ext>
            </a:extLst>
          </p:cNvPr>
          <p:cNvGrpSpPr/>
          <p:nvPr/>
        </p:nvGrpSpPr>
        <p:grpSpPr>
          <a:xfrm>
            <a:off x="9144968" y="1578548"/>
            <a:ext cx="2201774" cy="2118787"/>
            <a:chOff x="6323795" y="4747533"/>
            <a:chExt cx="2201774" cy="2118787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2DD190C-17B7-7BAD-65A1-30F92C83891E}"/>
                </a:ext>
              </a:extLst>
            </p:cNvPr>
            <p:cNvGrpSpPr/>
            <p:nvPr/>
          </p:nvGrpSpPr>
          <p:grpSpPr>
            <a:xfrm>
              <a:off x="6323795" y="4747533"/>
              <a:ext cx="2136865" cy="1609391"/>
              <a:chOff x="1514110" y="3481991"/>
              <a:chExt cx="2136865" cy="160939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FFE55C-164C-0E93-4664-02068FF0320D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BEAD556-13AD-A506-EEC8-DD951C604F70}"/>
                  </a:ext>
                </a:extLst>
              </p:cNvPr>
              <p:cNvSpPr txBox="1"/>
              <p:nvPr/>
            </p:nvSpPr>
            <p:spPr>
              <a:xfrm>
                <a:off x="2100519" y="402602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E9D757-4CE5-180A-1AD5-771E62182D27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788E1E-1486-BF9A-F33D-7521178317A5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B85C85-22B0-BB37-9350-05151D1B946B}"/>
                  </a:ext>
                </a:extLst>
              </p:cNvPr>
              <p:cNvSpPr txBox="1"/>
              <p:nvPr/>
            </p:nvSpPr>
            <p:spPr>
              <a:xfrm>
                <a:off x="2637233" y="4075719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4E0AE75-9454-28FA-A177-E80B2FE1F161}"/>
                </a:ext>
              </a:extLst>
            </p:cNvPr>
            <p:cNvGrpSpPr/>
            <p:nvPr/>
          </p:nvGrpSpPr>
          <p:grpSpPr>
            <a:xfrm>
              <a:off x="6388704" y="5604798"/>
              <a:ext cx="2136865" cy="1261522"/>
              <a:chOff x="1514110" y="3481991"/>
              <a:chExt cx="2136865" cy="126152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82D4663-3A2D-6639-882E-1EBECACEFABE}"/>
                  </a:ext>
                </a:extLst>
              </p:cNvPr>
              <p:cNvSpPr txBox="1"/>
              <p:nvPr/>
            </p:nvSpPr>
            <p:spPr>
              <a:xfrm>
                <a:off x="1514110" y="3727850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380DBE-A590-EF68-0BB4-37FF9830EE10}"/>
                  </a:ext>
                </a:extLst>
              </p:cNvPr>
              <p:cNvSpPr txBox="1"/>
              <p:nvPr/>
            </p:nvSpPr>
            <p:spPr>
              <a:xfrm>
                <a:off x="2069525" y="3481991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72431E-B2EE-7A00-446A-B42B1D7E5B2F}"/>
                  </a:ext>
                </a:extLst>
              </p:cNvPr>
              <p:cNvSpPr txBox="1"/>
              <p:nvPr/>
            </p:nvSpPr>
            <p:spPr>
              <a:xfrm>
                <a:off x="2696868" y="3678154"/>
                <a:ext cx="954107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6000" dirty="0"/>
                  <a:t>🍎</a:t>
                </a:r>
                <a:endParaRPr kumimoji="1" lang="ko-KR" altLang="en-US" sz="6000" dirty="0"/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CE01D01-0EF4-5EF4-355E-39D8EEA57D5D}"/>
              </a:ext>
            </a:extLst>
          </p:cNvPr>
          <p:cNvSpPr txBox="1"/>
          <p:nvPr/>
        </p:nvSpPr>
        <p:spPr>
          <a:xfrm>
            <a:off x="8018014" y="5539039"/>
            <a:ext cx="1939955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answer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상자에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담기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649BDB-187C-BD41-B31F-34CBBB6E39E4}"/>
              </a:ext>
            </a:extLst>
          </p:cNvPr>
          <p:cNvSpPr txBox="1"/>
          <p:nvPr/>
        </p:nvSpPr>
        <p:spPr>
          <a:xfrm>
            <a:off x="3739354" y="5210680"/>
            <a:ext cx="1598515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answer = a + 3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4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기본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수와 관련된 자료형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정수형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int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-100,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200,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5,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등과 같이 소수점 없이 딱 떨어지는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float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-100.03,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30.23,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0.0,</a:t>
            </a:r>
            <a:r>
              <a:rPr kumimoji="1" lang="ko-KR" altLang="en-US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 </a:t>
            </a:r>
            <a:r>
              <a:rPr kumimoji="1" lang="en-US" altLang="ko-KR" sz="20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-1.0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등과 같이 소수점이 존재하는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문자열과 관련된 자료형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 (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 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C0C0C0"/>
                </a:highlight>
                <a:uLnTx/>
                <a:uFillTx/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str </a:t>
            </a:r>
            <a:r>
              <a:rPr kumimoji="1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ple SD Gothic Neo" panose="02000300000000000000" pitchFamily="2" charset="-127"/>
                <a:ea typeface="Apple SD Gothic Neo" panose="02000300000000000000" pitchFamily="2" charset="-127"/>
                <a:cs typeface="+mn-cs"/>
              </a:rPr>
              <a:t>)</a:t>
            </a:r>
          </a:p>
          <a:p>
            <a:pPr lvl="1" algn="l">
              <a:lnSpc>
                <a:spcPct val="120000"/>
              </a:lnSpc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“String”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‘</a:t>
            </a:r>
            <a:r>
              <a:rPr kumimoji="1" lang="ko-KR" altLang="en-US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안녕</a:t>
            </a: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’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큰따옴표 </a:t>
            </a:r>
            <a:r>
              <a:rPr kumimoji="1" lang="en-US" altLang="ko-KR" sz="16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“”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혹은 작은따옴표 </a:t>
            </a:r>
            <a:r>
              <a:rPr kumimoji="1" lang="en-US" altLang="ko-KR" sz="16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‘’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 문자로 구성된 집합을 의미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896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수와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수와 관련된 기본 연산은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뺄셈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나눗셈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몫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나머지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거듭제곱 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35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대입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변수의 특정 값을 대입하는 연산자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(=)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수학에서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’=‘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equal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의미를 가지고 있지만 프로그래밍 언어에서는 조금은 다른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a=5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덧셈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뺄셈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수를 더하거나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(+)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빼는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a=5+3;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5+3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연산을 수행한 결과값을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521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곱셈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나눗셈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몫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나머지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거듭제곱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곱셈과 나눗셈 연산은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‘/’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뺄셈과 동일하게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몫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(//)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몫을 반환하고 나머지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(%)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나머지 값을 반환함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거듭제곱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앞에 나오는 수를 뒤에 나오는 수만큼 거듭제곱 연산함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80ED65B-7011-C00E-571D-7F12181223C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513901"/>
          <a:ext cx="10515600" cy="1268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+ 2 ▻ 7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5 - 2 ▻ 3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* 2 ▻ 10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/ 2 ▻ 2.5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// 2 ▻ 2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5 % 2 ▻ 1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5 ** 2 ▻ 25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17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할당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%=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 다양하게 존재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변수에 할당된 값에 특정 산술 연산을 시행한 후 결과값을 다시 해당 변수에 재할당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예를 들어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+= 5;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= a + 5;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 두 식은 동일한 의미를 가진다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81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문자열과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문자열과 관련된 기본 연산은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할당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인덱싱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71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대입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수의 대입 연산자와 동일한 의미로 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a=“hello”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변수에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hello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값을 대입한다는 의미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덧셈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,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곱셈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문자열을 연결하거나 혹은 문자열을 반복시키는 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893A5B7-79DD-D8FC-E0A7-58CA8750211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6716"/>
          <a:ext cx="10515600" cy="650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</a:tblGrid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“Hello” + “World”</a:t>
                      </a:r>
                      <a:r>
                        <a:rPr lang="en-US" altLang="ko-KR" dirty="0"/>
                        <a:t> ▻ 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“Hello” * 3</a:t>
                      </a:r>
                      <a:r>
                        <a:rPr lang="en-US" altLang="ko-KR" dirty="0"/>
                        <a:t> ▻ 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HelloHelloHello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99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할당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+=,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*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존재하며 수에서의 할당 연산자와 방식은 동일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인덱싱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(Indexing)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문자열에서 인덱스는 문자의 위치 정보를 의미한다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인덱스라는 것을 이용해 우리는 문자열이 특정 위치에서 어떤 값을 가지고 있는지 알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문자열의 가장 첫 번째 문자는 인덱스 값이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이며 마지막 값은 문자열의 길이에서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뺀 값이다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8816C2F-8957-2E21-23ED-C27363F6C18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12665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 ▻ “H”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a[6] ▻ “ 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a[-1] ▻ “d”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a[-3] ▻ “r”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C0531E-D325-65E9-9B27-6EC784EFDDAC}"/>
              </a:ext>
            </a:extLst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03CA-D480-E8A7-49B2-50EDFB7E7202}"/>
              </a:ext>
            </a:extLst>
          </p:cNvPr>
          <p:cNvSpPr txBox="1"/>
          <p:nvPr/>
        </p:nvSpPr>
        <p:spPr>
          <a:xfrm>
            <a:off x="4427114" y="2828835"/>
            <a:ext cx="333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7200" b="1" dirty="0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Review</a:t>
            </a:r>
            <a:endParaRPr kumimoji="1" lang="ko-KR" altLang="en-US" sz="7200" b="1" dirty="0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92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Operator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슬라이싱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(Slicing)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문자열의 인덱스 정보를 이용해 문자열의 일부분만 추출할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시작 인덱스 값과 끝 인덱스 값만 안다면 해당 인덱스 값들에 맞는 문자열의 일부를 추출할 수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인덱싱과 유사함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D4E8757-D52B-FBE3-380C-AFC7699AAE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907674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a[1:4] ▻ “ell”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a[5:] ▻ “,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a[:6] ▻ “Hello,”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a[10:-1] ▻ “l”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45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Function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문자열과 관련된 함수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문자열과 관련된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 err="1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len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(</a:t>
            </a:r>
            <a:r>
              <a:rPr kumimoji="1" lang="ko-KR" altLang="en-US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문자열</a:t>
            </a:r>
            <a:r>
              <a:rPr kumimoji="1" lang="en-US" altLang="ko-KR" sz="20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소괄호 내에 입력된 문자열의 길이를 반환한다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1914A3E-2424-DFEF-686F-DE9B4D4A53B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921538"/>
          <a:ext cx="10515600" cy="130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49111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7895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25732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138906"/>
                    </a:ext>
                  </a:extLst>
                </a:gridCol>
              </a:tblGrid>
              <a:tr h="596608">
                <a:tc gridSpan="4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“Hello, World”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90055"/>
                  </a:ext>
                </a:extLst>
              </a:tr>
              <a:tr h="596608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 ▻ 12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(a[1:8]) ▻ 7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(a[8:]) ▻ 4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altLang="ko-K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(“hello”) ▻ 5</a:t>
                      </a:r>
                      <a:endParaRPr lang="ko-KR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7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배열 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(Array 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배열 관련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list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[0,2,3,1]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tuple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(0,2,3,1,0)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불가능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7746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Data Type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배열 자료형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(Array Data Type)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에는 다음과 같은 배열 관련 자료형이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set</a:t>
            </a:r>
            <a:r>
              <a:rPr kumimoji="1" lang="en-US" altLang="ko-KR" sz="14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{0,2,3,1}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리스트 내 원소들 간에는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존재하지 않음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중복 불가능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딕셔너리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 err="1">
                <a:highlight>
                  <a:srgbClr val="C0C0C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dict</a:t>
            </a:r>
            <a:r>
              <a:rPr kumimoji="1" lang="en-US" altLang="ko-KR" sz="2000" dirty="0">
                <a:highlight>
                  <a:srgbClr val="C0C0C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{1:”a”, 2:”b”, 3:”c”, 4:”d”}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중괄호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이용해 작성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highlight>
                  <a:srgbClr val="FFFF00"/>
                </a:highlight>
                <a:latin typeface="Courier New" panose="02070309020205020404" pitchFamily="49" charset="0"/>
                <a:ea typeface="Apple SD Gothic Neo" panose="02000300000000000000" pitchFamily="2" charset="-127"/>
                <a:cs typeface="Courier New" panose="02070309020205020404" pitchFamily="49" charset="0"/>
              </a:rPr>
              <a:t>key:value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형태로 원소가 구성되어 있음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원소 수정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삭제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변경 가능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b="1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 접근 가능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82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List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리스트와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리스트와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덧셈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할당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.append()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맨 뒤에 새로운 값을 추가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.sort() &amp; .reverse()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리스트를 정렬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역순으로 정렬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.insert()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.remove()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.pop()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인덱스에 값 추가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값 제거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특정 인덱스의 값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.index() &amp; .count()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값의 인덱스 값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 개수 세기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길이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sorted()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리스트의 정렬된 버전을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원소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9657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Tuple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튜플과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덧셈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곱셈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인덱싱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길이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list()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리스트로 변환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.index() &amp; .count()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값의 인덱스 값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리스트 내 특정 값 개수 세기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sorted() :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튜플의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정렬된 버전을 리스트로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240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Set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집합과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집합과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할당 연산자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합집합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 | 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교집합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차집합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대차집합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^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.union() &amp; .intersection &amp; .difference() &amp; .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symmetric_difference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합집합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교집합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차집합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대차집합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집합 원소 개수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.add()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 원소 추가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.pop()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임의의 원소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.remove() &amp; .discard()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없으면 에러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제거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없으면 패스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원소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6660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Dictionary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딕셔너리와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관련된 연산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(Operation)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및 함수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(Function)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딕셔너리와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관련된 기본 연산과 함수는 다음과 같다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대입 연산자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.keys() &amp; .values()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값들 반환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값들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.items()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&amp; value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pair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들을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.get()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통해 사전 내 일치하는 원소 반환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del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제거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.clear()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사전 내 모든 원소들 삭제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800100" lvl="1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081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Examples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0C6FC4A-9BEE-431E-EA00-4B9AA74B7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62417"/>
              </p:ext>
            </p:extLst>
          </p:nvPr>
        </p:nvGraphicFramePr>
        <p:xfrm>
          <a:off x="2032000" y="1432048"/>
          <a:ext cx="8128000" cy="186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49365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7099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7386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3524333"/>
                    </a:ext>
                  </a:extLst>
                </a:gridCol>
              </a:tblGrid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교통 수단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출발 시각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도착 시각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11090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김민지</a:t>
                      </a:r>
                      <a:endParaRPr lang="en-US" altLang="ko-KR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SRT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09:05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09:21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256333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08:00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09:23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509365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오펜하이머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자차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08:50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09:53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20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F27641-ED97-FBAD-D463-A0AD58640B34}"/>
              </a:ext>
            </a:extLst>
          </p:cNvPr>
          <p:cNvSpPr txBox="1"/>
          <p:nvPr/>
        </p:nvSpPr>
        <p:spPr>
          <a:xfrm>
            <a:off x="251791" y="3764339"/>
            <a:ext cx="73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LIST: 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E4A51C-6471-BA63-EBC7-953C5C373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95" y="4302756"/>
            <a:ext cx="11940209" cy="345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8D898B-A75B-DBD1-53D1-FDC4C42634D6}"/>
              </a:ext>
            </a:extLst>
          </p:cNvPr>
          <p:cNvSpPr txBox="1"/>
          <p:nvPr/>
        </p:nvSpPr>
        <p:spPr>
          <a:xfrm>
            <a:off x="251791" y="5161530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TUPLE: 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2C7DB7-A868-5DB9-496F-1D2302D92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5" y="5648069"/>
            <a:ext cx="11940208" cy="3001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B06F9A-E257-C7A2-598B-040373005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275" y="3782196"/>
            <a:ext cx="4398475" cy="333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014B04-4552-B159-5A73-37BA3FECBA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516" y="5190825"/>
            <a:ext cx="4569715" cy="31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75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5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Examples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0C6FC4A-9BEE-431E-EA00-4B9AA74B7AD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32048"/>
          <a:ext cx="8128000" cy="186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949365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970998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87386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13524333"/>
                    </a:ext>
                  </a:extLst>
                </a:gridCol>
              </a:tblGrid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이름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교통 수단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출발 시각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i="0" dirty="0">
                          <a:solidFill>
                            <a:schemeClr val="bg1"/>
                          </a:solidFill>
                          <a:latin typeface="Apple SD Gothic Neo Heavy" panose="02000300000000000000" pitchFamily="2" charset="-127"/>
                          <a:ea typeface="Apple SD Gothic Neo Heavy" panose="02000300000000000000" pitchFamily="2" charset="-127"/>
                        </a:rPr>
                        <a:t>도착 시각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11090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김민지</a:t>
                      </a:r>
                      <a:endParaRPr lang="en-US" altLang="ko-KR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SRT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09:05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09:21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256333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홍길동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08:00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09:23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509365"/>
                  </a:ext>
                </a:extLst>
              </a:tr>
              <a:tr h="467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오펜하이머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자차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08:50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09:53</a:t>
                      </a:r>
                      <a:endParaRPr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20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7F27641-ED97-FBAD-D463-A0AD58640B34}"/>
              </a:ext>
            </a:extLst>
          </p:cNvPr>
          <p:cNvSpPr txBox="1"/>
          <p:nvPr/>
        </p:nvSpPr>
        <p:spPr>
          <a:xfrm>
            <a:off x="698358" y="3785227"/>
            <a:ext cx="23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DICTIONARY + LIST: 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490F909-8915-96AB-1D24-D4ECE20E7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29" y="4323644"/>
            <a:ext cx="10606741" cy="113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6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프로그래밍이란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</a:t>
            </a:r>
            <a:endParaRPr kumimoji="1" lang="en-US" altLang="ko-KR" sz="105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프로그래밍이란 프로그램을 개발하는 행위를 일컫는다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 프로그래밍 언어는 컴퓨터가 이해할 수 있는 언어로 컴퓨터에게 특정 명령이나 연산을 수행할 수 있도록 하기 위해 만들어진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이 중에서도 매우 쉽고 데이터 처리에 능한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비해서 데이터를 쉽게 처리할 수 있으며 문법이 매우 쉬워 프로그래밍을 처음 입문하는 사람들에게 매우 적합한 언어이다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 속도가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 느림에도 불구하고 데이터를 매우 쉽게 처리할 수 있어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머신러닝에서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필수적으로 사용하는 언어가 되었다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2830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C0531E-D325-65E9-9B27-6EC784EFDDAC}"/>
              </a:ext>
            </a:extLst>
          </p:cNvPr>
          <p:cNvSpPr/>
          <p:nvPr/>
        </p:nvSpPr>
        <p:spPr>
          <a:xfrm>
            <a:off x="1" y="0"/>
            <a:ext cx="12192000" cy="6857999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03CA-D480-E8A7-49B2-50EDFB7E7202}"/>
              </a:ext>
            </a:extLst>
          </p:cNvPr>
          <p:cNvSpPr txBox="1"/>
          <p:nvPr/>
        </p:nvSpPr>
        <p:spPr>
          <a:xfrm>
            <a:off x="3235282" y="2828835"/>
            <a:ext cx="5721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7200" b="1" dirty="0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오늘 배울 내용</a:t>
            </a:r>
            <a:r>
              <a:rPr kumimoji="1" lang="en-US" altLang="ko-KR" sz="7200" b="1" dirty="0">
                <a:solidFill>
                  <a:schemeClr val="bg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!</a:t>
            </a:r>
            <a:endParaRPr kumimoji="1" lang="ko-KR" altLang="en-US" sz="7200" b="1" dirty="0">
              <a:solidFill>
                <a:schemeClr val="bg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108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조건문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조건문은 특정 조건을 만족할 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정해진 연산을 수행하도록 할 때 사용한다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대표적으로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문이 있다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 </a:t>
            </a:r>
            <a:r>
              <a:rPr kumimoji="1"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조건이 만족할 때</a:t>
            </a: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17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조건문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A476DA-5BF0-AB1B-130C-D109FEEB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429" y="1018677"/>
            <a:ext cx="6519141" cy="56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55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if 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조건이 만족할 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 err="1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elif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 조건을 만족하지 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조건을 만족할 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else: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 조건들을 모두 만족하지 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※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다음에는 조건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다음에는 실행문이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들어감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※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상황에 따라 올바르게 </a:t>
            </a:r>
            <a:r>
              <a:rPr kumimoji="1" lang="ko-KR" altLang="en-US" sz="2000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 안에 조건문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넣거나 </a:t>
            </a:r>
            <a:r>
              <a:rPr kumimoji="1" lang="ko-KR" altLang="en-US" sz="2000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조건문을 분리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있어야 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5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Boolean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 (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거짓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보통 프로그래밍 언어에는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True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False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둘 중 하나의 값만 가질 수 있는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Boolean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 데이터 자료형이 존재한다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또한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거짓을 의미하고 이외의 수는 참을 의미한다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보편적으로는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참으로 사용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(0=False, 1=True)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비교 연산자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C언어 연산자,Operator,관계연산, 논리연산, 연산자우선순위 : 네이버 블로그">
            <a:extLst>
              <a:ext uri="{FF2B5EF4-FFF2-40B4-BE49-F238E27FC236}">
                <a16:creationId xmlns:a16="http://schemas.microsoft.com/office/drawing/2014/main" id="{6E7C7D6E-67EA-5460-C69A-7B184BEB3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9" y="3807168"/>
            <a:ext cx="6849208" cy="258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F8015-6757-BB68-69EA-0AAE8740DC5F}"/>
              </a:ext>
            </a:extLst>
          </p:cNvPr>
          <p:cNvSpPr txBox="1"/>
          <p:nvPr/>
        </p:nvSpPr>
        <p:spPr>
          <a:xfrm>
            <a:off x="8083826" y="4663677"/>
            <a:ext cx="3269974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조건을 만족하면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1=True</a:t>
            </a:r>
          </a:p>
        </p:txBody>
      </p:sp>
    </p:spTree>
    <p:extLst>
      <p:ext uri="{BB962C8B-B14F-4D97-AF65-F5344CB8AC3E}">
        <p14:creationId xmlns:p14="http://schemas.microsoft.com/office/powerpoint/2010/main" val="4012692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if 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조건이 만족할 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 err="1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elif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 조건을 만족하지 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조건을 만족할 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else: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 조건들을 모두 만족하지 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내용을 수행한다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※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다음에는 조건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다음에는 실행문이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들어감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</a:t>
            </a:r>
            <a:r>
              <a:rPr kumimoji="1" lang="ko-KR" altLang="en-US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즉</a:t>
            </a:r>
            <a:r>
              <a:rPr kumimoji="1" lang="en-US" altLang="ko-KR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u="sng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비교 연산자를 이용한 비교 연산이 반환하는 값 </a:t>
            </a:r>
            <a:r>
              <a:rPr kumimoji="1" lang="en-US" altLang="ko-KR" sz="2000" u="sng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(0</a:t>
            </a:r>
            <a:r>
              <a:rPr kumimoji="1" lang="ko-KR" altLang="en-US" sz="2000" u="sng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u="sng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or 1)</a:t>
            </a:r>
            <a:r>
              <a:rPr kumimoji="1" lang="en-US" altLang="ko-KR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실행문을 수행</a:t>
            </a:r>
            <a:endParaRPr kumimoji="1" lang="en-US" altLang="ko-KR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※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상황에 따라 올바르게 </a:t>
            </a:r>
            <a:r>
              <a:rPr kumimoji="1" lang="ko-KR" altLang="en-US" sz="2000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 안에 조건문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넣거나 </a:t>
            </a:r>
            <a:r>
              <a:rPr kumimoji="1" lang="ko-KR" altLang="en-US" sz="2000" u="sng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조건문을 분리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 수 있어야 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988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논리 연산자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and B (and 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and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연산자는 두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연산식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모두 참일 경우에만 참을 반환한다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하나라도 거짓일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거짓을 반환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or B (or 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or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연산자는 두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연산식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모두 거짓일 경우에만 거짓을 반환한다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하나라도 참일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참을 반환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not A (not </a:t>
            </a:r>
            <a:r>
              <a:rPr kumimoji="1" lang="ko-KR" altLang="en-US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연산자</a:t>
            </a:r>
            <a:r>
              <a:rPr kumimoji="1" lang="en-US" altLang="ko-KR" sz="2000" dirty="0">
                <a:solidFill>
                  <a:schemeClr val="bg1"/>
                </a:solidFill>
                <a:highlight>
                  <a:srgbClr val="800080"/>
                </a:highlight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not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연산자는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연산식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참일 경우에 거짓을 반환하고 거짓일 경우에는 참을 반환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1CD08AC-ECF8-D3A8-6D73-2D403160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32087"/>
              </p:ext>
            </p:extLst>
          </p:nvPr>
        </p:nvGraphicFramePr>
        <p:xfrm>
          <a:off x="2032000" y="4458909"/>
          <a:ext cx="8128000" cy="1854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963926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0278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70751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37310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8320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not A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 and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A or B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55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286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566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274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31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4475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Conditional Statement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실습 활동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(Practice Time)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실습 활동을 통해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조건문을 연습해보자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코드 작성 시작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940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Loops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반복문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반복문은 특정 내용을 반복해서 수행하기 위해 사용된다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대표적으로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문이 존재한다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배열 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원소를 하나씩 순서대로 꺼내 변수 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할당하고 꺼낼 때 마다 </a:t>
            </a:r>
            <a:r>
              <a:rPr kumimoji="1" lang="ko-KR" altLang="en-US" sz="2000" i="1" dirty="0" err="1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실행문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2000" i="1" dirty="0" err="1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</a:t>
            </a:r>
            <a:endParaRPr kumimoji="1" lang="en-US" altLang="ko-KR" sz="2000" i="1" dirty="0">
              <a:solidFill>
                <a:schemeClr val="bg1">
                  <a:lumMod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i="1" dirty="0">
              <a:solidFill>
                <a:schemeClr val="bg1">
                  <a:lumMod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조건 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만족되지 않을 때까지 </a:t>
            </a:r>
            <a:r>
              <a:rPr kumimoji="1" lang="ko-KR" altLang="en-US" sz="2000" i="1" dirty="0" err="1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실행문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</a:t>
            </a:r>
            <a:r>
              <a:rPr kumimoji="1" lang="ko-KR" altLang="en-US" sz="2000" i="1" dirty="0" err="1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i="1" dirty="0">
                <a:solidFill>
                  <a:schemeClr val="bg1">
                    <a:lumMod val="5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수행한다</a:t>
            </a:r>
            <a:endParaRPr kumimoji="1" lang="en-US" altLang="ko-KR" sz="2000" i="1" dirty="0">
              <a:solidFill>
                <a:schemeClr val="bg1">
                  <a:lumMod val="50000"/>
                </a:schemeClr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748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Loops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52578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for 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96EDDA-4C7E-26CA-B8BB-ED600FA55EB7}"/>
              </a:ext>
            </a:extLst>
          </p:cNvPr>
          <p:cNvSpPr txBox="1">
            <a:spLocks/>
          </p:cNvSpPr>
          <p:nvPr/>
        </p:nvSpPr>
        <p:spPr>
          <a:xfrm>
            <a:off x="6096000" y="1282448"/>
            <a:ext cx="52578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while 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392D6-7764-BC1B-6C83-AC6725043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3362"/>
            <a:ext cx="3175000" cy="302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EEC41A-A69D-9C0E-917C-05DB475E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3362"/>
            <a:ext cx="3340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444486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개발자에게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“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솔직히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”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프로그래밍이란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문제의 해답을 제시하는 프로그램을 코딩을 통해서 만들어내는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그러나 프로그래밍을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잘 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 것은 문법에 능한 것이 아니라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20000"/>
              </a:lnSpc>
              <a:buAutoNum type="arabicParenR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모르는 내용을 구글링을 통해 잘 찾아내고 이를 지신의 코드에 잘 적용하는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 algn="l">
              <a:lnSpc>
                <a:spcPct val="120000"/>
              </a:lnSpc>
              <a:buAutoNum type="arabicParenR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문제가 주어졌을 때 컴퓨터적 사고 능력으로 코드를 잘 구성할 수 있는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기본 문법을 익힌 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순서도와 실전 코딩 연습을 통해 컴퓨터적 사고 능력을 향상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→ 이를 진행하면서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구글링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검색 방식도 함께 익숙해지도록 할 예정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551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Loops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while </a:t>
            </a: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문</a:t>
            </a:r>
            <a:endParaRPr kumimoji="1" lang="en-US" altLang="ko-KR" sz="2800" b="1" dirty="0"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제외한 특정 값이 들어가면 항상 참이기 때문에 별도의 장치가 없으면 무한루프가 발생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무한루프는 컴퓨터가 멈추지 않고 연산을 계속 수행하기 때문에 문제가 되지만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 역이용해 유용하게 사용할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이러한 반복문을 제어하기 위해서 필요한 것이 바로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break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101554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Loops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break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무조건 해당 반복문을 탈출한다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continue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반복문의 실행문에서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continue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아래에 있는 코드들은 실행되지 않고 넘어간다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163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Loops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실습 활동 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(Practice Time)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실습 활동을 통해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반복문을 연습해보자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구글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이용해 코드 작성 시작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506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1759000D-5B5C-398C-9992-CB07FB306F32}"/>
              </a:ext>
            </a:extLst>
          </p:cNvPr>
          <p:cNvSpPr txBox="1">
            <a:spLocks/>
          </p:cNvSpPr>
          <p:nvPr/>
        </p:nvSpPr>
        <p:spPr>
          <a:xfrm>
            <a:off x="838200" y="1285460"/>
            <a:ext cx="10515600" cy="524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프로그래밍은 수학</a:t>
            </a:r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?!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프로그래밍은 완벽히 수학이라 할 수 없지만 수학 문제 풀이와 비슷한 구조입니다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종수가 사과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개를 가지고 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종수는 어머니에게 사과를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추가적으로 받게 되었다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그렇다면 종수가 가지게 될 사과의 개수는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l">
              <a:lnSpc>
                <a:spcPct val="12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Solution)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종수가 가진 사과의 개수를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하면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a=5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받았으므로 종수가 가지게 될 사과의 개수는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a+3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a+3 = 5+3 = 8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개 이다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algn="l">
              <a:lnSpc>
                <a:spcPct val="12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427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Programming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88D57-AFD7-89E3-F126-055EA44754F0}"/>
              </a:ext>
            </a:extLst>
          </p:cNvPr>
          <p:cNvSpPr txBox="1"/>
          <p:nvPr/>
        </p:nvSpPr>
        <p:spPr>
          <a:xfrm>
            <a:off x="7165500" y="1343162"/>
            <a:ext cx="3815593" cy="431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(Variable)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데이터를 담는 상자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자료형은 변수나 함수의 형태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 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정수형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(-1,-100,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등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float 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실수형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소수점이 있는 값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string: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문자열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함수는 연산들의 단축키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print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주석은 코드가 아닌 메모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4C30793-089E-A30C-B788-D446C5C804D7}"/>
              </a:ext>
            </a:extLst>
          </p:cNvPr>
          <p:cNvCxnSpPr/>
          <p:nvPr/>
        </p:nvCxnSpPr>
        <p:spPr>
          <a:xfrm>
            <a:off x="622404" y="1503332"/>
            <a:ext cx="0" cy="4232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7E17A96-7419-6E68-EF2F-00F7108E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20" y="1503332"/>
            <a:ext cx="5971043" cy="401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6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A84992-39F4-BCC9-43B6-CA3EB15CC0D1}"/>
              </a:ext>
            </a:extLst>
          </p:cNvPr>
          <p:cNvGrpSpPr/>
          <p:nvPr/>
        </p:nvGrpSpPr>
        <p:grpSpPr>
          <a:xfrm>
            <a:off x="817517" y="4886681"/>
            <a:ext cx="2136865" cy="1609391"/>
            <a:chOff x="1514110" y="3481991"/>
            <a:chExt cx="2136865" cy="16093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DF78D-CCD2-9C4E-5C5B-EB5A6BC35CF6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36CD8-BE1B-38E3-8DB3-2E507B75E38C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C92CB-1C0F-CCBD-A7E1-824721B64028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A14057-39D9-AD28-E0DA-D25375DEBBB0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7CD9-DBB0-FDC6-362D-4A98C8F45C2F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D04AB0-A0E3-3D02-5EEA-778EA1A820D0}"/>
              </a:ext>
            </a:extLst>
          </p:cNvPr>
          <p:cNvSpPr txBox="1"/>
          <p:nvPr/>
        </p:nvSpPr>
        <p:spPr>
          <a:xfrm>
            <a:off x="3183033" y="5248001"/>
            <a:ext cx="2601994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상자에 든 사과 개수만큼 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똑같이 사과를 준비</a:t>
            </a:r>
          </a:p>
        </p:txBody>
      </p:sp>
    </p:spTree>
    <p:extLst>
      <p:ext uri="{BB962C8B-B14F-4D97-AF65-F5344CB8AC3E}">
        <p14:creationId xmlns:p14="http://schemas.microsoft.com/office/powerpoint/2010/main" val="14276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AC86AE3-DEA9-E5D4-18B9-637E468CE738}"/>
              </a:ext>
            </a:extLst>
          </p:cNvPr>
          <p:cNvSpPr/>
          <p:nvPr/>
        </p:nvSpPr>
        <p:spPr>
          <a:xfrm>
            <a:off x="1" y="1"/>
            <a:ext cx="12192000" cy="861390"/>
          </a:xfrm>
          <a:prstGeom prst="rect">
            <a:avLst/>
          </a:prstGeom>
          <a:gradFill>
            <a:gsLst>
              <a:gs pos="33000">
                <a:srgbClr val="336FA9"/>
              </a:gs>
              <a:gs pos="0">
                <a:srgbClr val="649AD2"/>
              </a:gs>
              <a:gs pos="100000">
                <a:srgbClr val="014380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A0733C-4911-DEF0-D1B0-03F1B1BA4136}"/>
              </a:ext>
            </a:extLst>
          </p:cNvPr>
          <p:cNvSpPr txBox="1"/>
          <p:nvPr/>
        </p:nvSpPr>
        <p:spPr>
          <a:xfrm>
            <a:off x="251791" y="169086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chemeClr val="bg1"/>
                </a:solidFill>
                <a:latin typeface="Alfarn 2" panose="02010805020202020204" pitchFamily="2" charset="0"/>
              </a:rPr>
              <a:t>Variable</a:t>
            </a:r>
            <a:endParaRPr kumimoji="1" lang="ko-KR" altLang="en-US" sz="2800" dirty="0">
              <a:solidFill>
                <a:schemeClr val="bg1"/>
              </a:solidFill>
              <a:latin typeface="Alfarn 2" panose="02010805020202020204" pitchFamily="2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29FDCF-CB92-8472-B087-473AAF3E6B1F}"/>
              </a:ext>
            </a:extLst>
          </p:cNvPr>
          <p:cNvGrpSpPr/>
          <p:nvPr/>
        </p:nvGrpSpPr>
        <p:grpSpPr>
          <a:xfrm>
            <a:off x="8324071" y="2060926"/>
            <a:ext cx="3771900" cy="3149754"/>
            <a:chOff x="4354167" y="3314830"/>
            <a:chExt cx="3771900" cy="314975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AA100E-C8F6-4E32-3101-1A5ED3713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167" y="3314830"/>
              <a:ext cx="3771900" cy="285736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98D4D-AEE2-BE77-6BFB-3E237660BEA7}"/>
                </a:ext>
              </a:extLst>
            </p:cNvPr>
            <p:cNvSpPr txBox="1"/>
            <p:nvPr/>
          </p:nvSpPr>
          <p:spPr>
            <a:xfrm>
              <a:off x="5460288" y="5879809"/>
              <a:ext cx="15596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answer</a:t>
              </a:r>
              <a:endParaRPr kumimoji="1" lang="ko-KR" altLang="en-US" sz="3200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F5B34F-D630-AB1C-63C9-16BDD43A6187}"/>
              </a:ext>
            </a:extLst>
          </p:cNvPr>
          <p:cNvGrpSpPr/>
          <p:nvPr/>
        </p:nvGrpSpPr>
        <p:grpSpPr>
          <a:xfrm>
            <a:off x="0" y="861391"/>
            <a:ext cx="3771900" cy="3149753"/>
            <a:chOff x="582267" y="3314831"/>
            <a:chExt cx="3771900" cy="314975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19F41B-3CB7-9900-CCE0-A17AC7951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267" y="3314831"/>
              <a:ext cx="3771900" cy="285736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039DA8-1FA2-A86B-61B4-F489FFC6015B}"/>
                </a:ext>
              </a:extLst>
            </p:cNvPr>
            <p:cNvSpPr txBox="1"/>
            <p:nvPr/>
          </p:nvSpPr>
          <p:spPr>
            <a:xfrm>
              <a:off x="2264475" y="5879809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/>
                <a:t>a</a:t>
              </a:r>
              <a:endParaRPr kumimoji="1" lang="ko-KR" altLang="en-US" sz="32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8BD15F-F8DF-443F-F52C-E9B80DBD302E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74F53F-9710-EDE7-5C40-1478DB9BF6BF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7C8A78-9CB7-AB99-E571-A00BF6FC58E7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C29443-2B4C-0035-0E26-B58B288B0C6D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9C7109-91B5-DB2E-CB88-164B5E0456EA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0A84992-39F4-BCC9-43B6-CA3EB15CC0D1}"/>
              </a:ext>
            </a:extLst>
          </p:cNvPr>
          <p:cNvGrpSpPr/>
          <p:nvPr/>
        </p:nvGrpSpPr>
        <p:grpSpPr>
          <a:xfrm>
            <a:off x="817517" y="4886681"/>
            <a:ext cx="2136865" cy="1609391"/>
            <a:chOff x="1514110" y="3481991"/>
            <a:chExt cx="2136865" cy="16093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ADF78D-CCD2-9C4E-5C5B-EB5A6BC35CF6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036CD8-BE1B-38E3-8DB3-2E507B75E38C}"/>
                </a:ext>
              </a:extLst>
            </p:cNvPr>
            <p:cNvSpPr txBox="1"/>
            <p:nvPr/>
          </p:nvSpPr>
          <p:spPr>
            <a:xfrm>
              <a:off x="2100519" y="402602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C92CB-1C0F-CCBD-A7E1-824721B64028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A14057-39D9-AD28-E0DA-D25375DEBBB0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167CD9-DBB0-FDC6-362D-4A98C8F45C2F}"/>
                </a:ext>
              </a:extLst>
            </p:cNvPr>
            <p:cNvSpPr txBox="1"/>
            <p:nvPr/>
          </p:nvSpPr>
          <p:spPr>
            <a:xfrm>
              <a:off x="2637233" y="4075719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6773AEA-395C-BDD6-E8C9-71E59153B469}"/>
              </a:ext>
            </a:extLst>
          </p:cNvPr>
          <p:cNvGrpSpPr/>
          <p:nvPr/>
        </p:nvGrpSpPr>
        <p:grpSpPr>
          <a:xfrm>
            <a:off x="3377147" y="5087963"/>
            <a:ext cx="2136865" cy="1261522"/>
            <a:chOff x="1514110" y="3481991"/>
            <a:chExt cx="2136865" cy="126152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B8321B-3822-3F02-B427-A7763F035B4C}"/>
                </a:ext>
              </a:extLst>
            </p:cNvPr>
            <p:cNvSpPr txBox="1"/>
            <p:nvPr/>
          </p:nvSpPr>
          <p:spPr>
            <a:xfrm>
              <a:off x="1514110" y="3727850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0FCE3A-CEB6-0ED2-7662-05886EEA384A}"/>
                </a:ext>
              </a:extLst>
            </p:cNvPr>
            <p:cNvSpPr txBox="1"/>
            <p:nvPr/>
          </p:nvSpPr>
          <p:spPr>
            <a:xfrm>
              <a:off x="2069525" y="3481991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C6381F-C856-0448-DE42-C86B627AC6E5}"/>
                </a:ext>
              </a:extLst>
            </p:cNvPr>
            <p:cNvSpPr txBox="1"/>
            <p:nvPr/>
          </p:nvSpPr>
          <p:spPr>
            <a:xfrm>
              <a:off x="2696868" y="3678154"/>
              <a:ext cx="95410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6000" dirty="0"/>
                <a:t>🍎</a:t>
              </a:r>
              <a:endParaRPr kumimoji="1" lang="ko-KR" altLang="en-US" sz="6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D727E3-DD2E-33A0-5EE3-4559F0264B40}"/>
              </a:ext>
            </a:extLst>
          </p:cNvPr>
          <p:cNvSpPr txBox="1"/>
          <p:nvPr/>
        </p:nvSpPr>
        <p:spPr>
          <a:xfrm>
            <a:off x="5742663" y="5284126"/>
            <a:ext cx="1693092" cy="791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연산을 위해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사과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더 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2F806-7725-B1BE-82E4-984BA90C712C}"/>
              </a:ext>
            </a:extLst>
          </p:cNvPr>
          <p:cNvSpPr txBox="1"/>
          <p:nvPr/>
        </p:nvSpPr>
        <p:spPr>
          <a:xfrm>
            <a:off x="1771624" y="6329819"/>
            <a:ext cx="2917786" cy="431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                   +                    3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14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2268</Words>
  <Application>Microsoft Macintosh PowerPoint</Application>
  <PresentationFormat>와이드스크린</PresentationFormat>
  <Paragraphs>440</Paragraphs>
  <Slides>42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NanumGothic</vt:lpstr>
      <vt:lpstr>맑은 고딕</vt:lpstr>
      <vt:lpstr>Alfarn 2</vt:lpstr>
      <vt:lpstr>Apple SD Gothic Neo</vt:lpstr>
      <vt:lpstr>Apple SD Gothic Neo Heavy</vt:lpstr>
      <vt:lpstr>Arial</vt:lpstr>
      <vt:lpstr>Courier New</vt:lpstr>
      <vt:lpstr>Office 테마 2013 - 2022</vt:lpstr>
      <vt:lpstr>Python Language 교육 2차시. 조건문과 반복문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C언어로 시작하는 프로그래밍 1차시. 오리엔테이션</dc:title>
  <dc:creator>Microsoft Office User</dc:creator>
  <cp:lastModifiedBy>Microsoft Office User</cp:lastModifiedBy>
  <cp:revision>31</cp:revision>
  <dcterms:created xsi:type="dcterms:W3CDTF">2023-01-05T13:30:02Z</dcterms:created>
  <dcterms:modified xsi:type="dcterms:W3CDTF">2025-04-25T04:16:27Z</dcterms:modified>
</cp:coreProperties>
</file>