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6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ite-gray/VisualBas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моё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6804911" cy="1096899"/>
          </a:xfrm>
        </p:spPr>
        <p:txBody>
          <a:bodyPr/>
          <a:lstStyle/>
          <a:p>
            <a:pPr algn="l"/>
            <a:endParaRPr lang="ru-RU" dirty="0" smtClean="0"/>
          </a:p>
          <a:p>
            <a:r>
              <a:rPr lang="ru-RU" sz="2400" dirty="0" smtClean="0"/>
              <a:t>Беляков С.Е.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2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/>
          <a:lstStyle/>
          <a:p>
            <a:r>
              <a:rPr lang="ru-RU" dirty="0" smtClean="0"/>
              <a:t>Решение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469" y="2374771"/>
            <a:ext cx="8596668" cy="2131325"/>
          </a:xfrm>
        </p:spPr>
        <p:txBody>
          <a:bodyPr>
            <a:normAutofit/>
          </a:bodyPr>
          <a:lstStyle/>
          <a:p>
            <a:r>
              <a:rPr lang="ru-RU" dirty="0" smtClean="0"/>
              <a:t>имеем данные сборщика </a:t>
            </a:r>
            <a:r>
              <a:rPr lang="ru-RU" dirty="0"/>
              <a:t>информации о трафике </a:t>
            </a:r>
            <a:r>
              <a:rPr lang="ru-RU" sz="1400" dirty="0" smtClean="0"/>
              <a:t>(отдельный файл за каждую дату, с указанием даты в его имени)</a:t>
            </a:r>
            <a:endParaRPr lang="en-US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 </a:t>
            </a:r>
            <a:r>
              <a:rPr lang="ru-RU" dirty="0" smtClean="0"/>
              <a:t>создаётся файл </a:t>
            </a:r>
            <a:r>
              <a:rPr lang="ru-RU" i="1" dirty="0"/>
              <a:t>Звонки на </a:t>
            </a:r>
            <a:r>
              <a:rPr lang="en-US" i="1" dirty="0"/>
              <a:t>CallCenter.xls </a:t>
            </a:r>
            <a:r>
              <a:rPr lang="en-US" dirty="0"/>
              <a:t>c</a:t>
            </a:r>
            <a:r>
              <a:rPr lang="ru-RU" dirty="0" smtClean="0"/>
              <a:t> макрос-программой на </a:t>
            </a:r>
            <a:r>
              <a:rPr lang="en-US" i="1" dirty="0" err="1" smtClean="0"/>
              <a:t>VisualBasic</a:t>
            </a:r>
            <a:r>
              <a:rPr lang="ru-RU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/>
          <a:lstStyle/>
          <a:p>
            <a:r>
              <a:rPr lang="ru-RU" dirty="0" smtClean="0"/>
              <a:t>Описание работы макрос-программы: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109820" y="197112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файлы информации по трафику помещаются в папку</a:t>
            </a:r>
          </a:p>
          <a:p>
            <a:r>
              <a:rPr lang="ru-RU" dirty="0"/>
              <a:t>файл </a:t>
            </a:r>
            <a:r>
              <a:rPr lang="ru-RU" i="1" dirty="0"/>
              <a:t>Звонки на </a:t>
            </a:r>
            <a:r>
              <a:rPr lang="en-US" i="1" dirty="0"/>
              <a:t>CallCenter.xls</a:t>
            </a:r>
            <a:r>
              <a:rPr lang="en-US" i="1" dirty="0" smtClean="0"/>
              <a:t> </a:t>
            </a:r>
            <a:r>
              <a:rPr lang="ru-RU" dirty="0" smtClean="0"/>
              <a:t>помещается в корень папки </a:t>
            </a:r>
            <a:r>
              <a:rPr lang="ru-RU" dirty="0"/>
              <a:t>с </a:t>
            </a:r>
            <a:r>
              <a:rPr lang="ru-RU" dirty="0" smtClean="0"/>
              <a:t>данными по трафику</a:t>
            </a:r>
          </a:p>
          <a:p>
            <a:r>
              <a:rPr lang="ru-RU" dirty="0" smtClean="0"/>
              <a:t>при </a:t>
            </a:r>
            <a:r>
              <a:rPr lang="ru-RU" dirty="0"/>
              <a:t>запуске </a:t>
            </a:r>
            <a:r>
              <a:rPr lang="ru-RU" i="1" dirty="0"/>
              <a:t>Звонки на </a:t>
            </a:r>
            <a:r>
              <a:rPr lang="en-US" i="1" dirty="0"/>
              <a:t>CallCenter.xls </a:t>
            </a:r>
            <a:r>
              <a:rPr lang="ru-RU" dirty="0" smtClean="0"/>
              <a:t>, запрашивается дата за которую требуется информация</a:t>
            </a:r>
          </a:p>
          <a:p>
            <a:r>
              <a:rPr lang="ru-RU" dirty="0" smtClean="0"/>
              <a:t>далее макрос-программа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открывает файл </a:t>
            </a:r>
            <a:r>
              <a:rPr lang="ru-RU" dirty="0"/>
              <a:t>информации по трафику </a:t>
            </a:r>
            <a:r>
              <a:rPr lang="ru-RU" dirty="0" smtClean="0"/>
              <a:t>указанной даты, размещая данные в отдельных ячейках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прописывает оглавления столбцов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фильтрует вывод на экран только данных по </a:t>
            </a:r>
            <a:r>
              <a:rPr lang="en-US" dirty="0" err="1" smtClean="0"/>
              <a:t>HuntGroup</a:t>
            </a:r>
            <a:r>
              <a:rPr lang="en-US" dirty="0" smtClean="0"/>
              <a:t> 594 – </a:t>
            </a:r>
            <a:r>
              <a:rPr lang="ru-RU" dirty="0" smtClean="0"/>
              <a:t>звонков отправленных в </a:t>
            </a:r>
            <a:r>
              <a:rPr lang="en-US" dirty="0" err="1" smtClean="0"/>
              <a:t>CallCenter</a:t>
            </a:r>
            <a:endParaRPr lang="ru-RU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99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032" y="689214"/>
            <a:ext cx="8596668" cy="675503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Задача:</a:t>
            </a:r>
            <a:r>
              <a:rPr lang="ru-RU" sz="1600" dirty="0" smtClean="0"/>
              <a:t>	</a:t>
            </a:r>
            <a:endParaRPr lang="ru-RU" sz="1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29729" y="1620887"/>
            <a:ext cx="8064843" cy="89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Определить какое количество звонков поступало на каждую группу операторов </a:t>
            </a:r>
            <a:r>
              <a:rPr lang="ru-RU" sz="1200" dirty="0" smtClean="0"/>
              <a:t>(их более 30ти) </a:t>
            </a:r>
            <a:r>
              <a:rPr lang="ru-RU" dirty="0" smtClean="0"/>
              <a:t>в </a:t>
            </a:r>
            <a:r>
              <a:rPr lang="ru-RU" dirty="0" smtClean="0"/>
              <a:t>указанный интервал времени </a:t>
            </a:r>
            <a:r>
              <a:rPr lang="ru-RU" sz="1200" dirty="0" smtClean="0"/>
              <a:t>(</a:t>
            </a:r>
            <a:r>
              <a:rPr lang="ru-RU" sz="1200" dirty="0" smtClean="0"/>
              <a:t>дат)</a:t>
            </a:r>
            <a:r>
              <a:rPr lang="en-US" sz="1200" dirty="0" smtClean="0"/>
              <a:t> </a:t>
            </a:r>
            <a:endParaRPr lang="ru-RU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580277" y="830366"/>
            <a:ext cx="8596668" cy="541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>
                <a:solidFill>
                  <a:srgbClr val="FFC000"/>
                </a:solidFill>
              </a:rPr>
              <a:t>Репорт звонков на VM </a:t>
            </a:r>
            <a:r>
              <a:rPr lang="ru-RU" sz="2000" u="sng" dirty="0" smtClean="0">
                <a:solidFill>
                  <a:srgbClr val="FFC000"/>
                </a:solidFill>
              </a:rPr>
              <a:t>8(800)</a:t>
            </a:r>
            <a:r>
              <a:rPr lang="en-US" sz="2000" u="sng" dirty="0" smtClean="0">
                <a:solidFill>
                  <a:srgbClr val="FFC000"/>
                </a:solidFill>
              </a:rPr>
              <a:t>xxx-</a:t>
            </a:r>
            <a:r>
              <a:rPr lang="en-US" sz="2000" u="sng" dirty="0" err="1" smtClean="0">
                <a:solidFill>
                  <a:srgbClr val="FFC000"/>
                </a:solidFill>
              </a:rPr>
              <a:t>xxxx</a:t>
            </a:r>
            <a:endParaRPr lang="ru-RU" sz="2000" u="sng" dirty="0" smtClean="0">
              <a:solidFill>
                <a:srgbClr val="FFC000"/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029729" y="3258065"/>
            <a:ext cx="8596668" cy="3443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АТС</a:t>
            </a:r>
            <a:r>
              <a:rPr lang="en-US" dirty="0" smtClean="0"/>
              <a:t> </a:t>
            </a:r>
            <a:r>
              <a:rPr lang="en-US" dirty="0" smtClean="0"/>
              <a:t>Avaya IP Office </a:t>
            </a:r>
            <a:r>
              <a:rPr lang="ru-RU" dirty="0" smtClean="0"/>
              <a:t>на которой </a:t>
            </a:r>
            <a:r>
              <a:rPr lang="ru-RU" dirty="0" smtClean="0"/>
              <a:t>организованы </a:t>
            </a:r>
            <a:r>
              <a:rPr lang="en-US" dirty="0" err="1" smtClean="0"/>
              <a:t>CallCenters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Звонки </a:t>
            </a:r>
            <a:r>
              <a:rPr lang="ru-RU" dirty="0" smtClean="0"/>
              <a:t>по номеру поступают на </a:t>
            </a:r>
            <a:r>
              <a:rPr lang="en-US" dirty="0" smtClean="0"/>
              <a:t>Avaya IP </a:t>
            </a:r>
            <a:r>
              <a:rPr lang="en-US" dirty="0" smtClean="0"/>
              <a:t>Office</a:t>
            </a:r>
            <a:r>
              <a:rPr lang="ru-RU" dirty="0" smtClean="0"/>
              <a:t>, где обрабатываются в многоуровневом </a:t>
            </a:r>
            <a:r>
              <a:rPr lang="en-US" dirty="0" smtClean="0"/>
              <a:t>IVR, </a:t>
            </a:r>
            <a:r>
              <a:rPr lang="ru-RU" dirty="0" smtClean="0"/>
              <a:t>и далее направляются на требуемую группу операторов (групп более 30ти)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 системе есть сборщик информации о трафике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2032" y="2582562"/>
            <a:ext cx="8596668" cy="675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Имеем:</a:t>
            </a:r>
            <a:r>
              <a:rPr lang="ru-RU" sz="1600" smtClean="0"/>
              <a:t>	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398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97935" y="782595"/>
            <a:ext cx="8596668" cy="823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Решение задачи: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41633" y="2273645"/>
            <a:ext cx="8596668" cy="3599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имеем данные сборщика информации о трафике </a:t>
            </a:r>
            <a:r>
              <a:rPr lang="ru-RU" sz="1400" dirty="0" smtClean="0"/>
              <a:t>(отдельный файл за каждую дату, с указанием даты в его имени)</a:t>
            </a:r>
            <a:endParaRPr lang="en-US" sz="1400" dirty="0" smtClean="0"/>
          </a:p>
          <a:p>
            <a:endParaRPr lang="en-US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 </a:t>
            </a:r>
            <a:r>
              <a:rPr lang="ru-RU" dirty="0" smtClean="0"/>
              <a:t>создаётся файл </a:t>
            </a:r>
            <a:r>
              <a:rPr lang="en-US" i="1" dirty="0" smtClean="0"/>
              <a:t>ReportAbout8800xxxxxxxcalls.xlsm </a:t>
            </a:r>
            <a:r>
              <a:rPr lang="en-US" dirty="0" smtClean="0"/>
              <a:t>c</a:t>
            </a:r>
            <a:r>
              <a:rPr lang="ru-RU" dirty="0" smtClean="0"/>
              <a:t> макрос-программой на </a:t>
            </a:r>
            <a:r>
              <a:rPr lang="en-US" i="1" dirty="0" err="1" smtClean="0"/>
              <a:t>VisualBasic</a:t>
            </a:r>
            <a:r>
              <a:rPr lang="ru-RU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7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/>
          <a:lstStyle/>
          <a:p>
            <a:r>
              <a:rPr lang="ru-RU" dirty="0" smtClean="0"/>
              <a:t>Описание работы макрос-программы: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109820" y="1639330"/>
            <a:ext cx="8596668" cy="49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файлы информации по трафику помещаются в папку</a:t>
            </a:r>
          </a:p>
          <a:p>
            <a:r>
              <a:rPr lang="ru-RU" dirty="0"/>
              <a:t>файл </a:t>
            </a:r>
            <a:r>
              <a:rPr lang="en-US" i="1" dirty="0" smtClean="0"/>
              <a:t>ReportAbout8800xxxxxxxcalls.xlsm </a:t>
            </a:r>
            <a:r>
              <a:rPr lang="ru-RU" dirty="0" smtClean="0"/>
              <a:t>помещается в корень папки </a:t>
            </a:r>
            <a:r>
              <a:rPr lang="ru-RU" dirty="0"/>
              <a:t>с </a:t>
            </a:r>
            <a:r>
              <a:rPr lang="ru-RU" dirty="0" smtClean="0"/>
              <a:t>данными по трафику</a:t>
            </a:r>
          </a:p>
          <a:p>
            <a:r>
              <a:rPr lang="ru-RU" dirty="0"/>
              <a:t>при запуске </a:t>
            </a:r>
            <a:r>
              <a:rPr lang="en-US" i="1" dirty="0"/>
              <a:t>ReportAbout8800xxxxxxxcalls.xlsm</a:t>
            </a:r>
            <a:r>
              <a:rPr lang="ru-RU" dirty="0" smtClean="0"/>
              <a:t>, </a:t>
            </a:r>
            <a:r>
              <a:rPr lang="ru-RU" dirty="0"/>
              <a:t>запрашиваются год, месяц, число начала и конца рассматриваемого периода</a:t>
            </a:r>
          </a:p>
          <a:p>
            <a:r>
              <a:rPr lang="ru-RU" dirty="0"/>
              <a:t>далее макрос-программа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создаёт файл </a:t>
            </a:r>
            <a:r>
              <a:rPr lang="ru-RU" i="1" dirty="0"/>
              <a:t>Репорт </a:t>
            </a:r>
            <a:r>
              <a:rPr lang="ru-RU" i="1" dirty="0" smtClean="0"/>
              <a:t>8(800)</a:t>
            </a:r>
            <a:r>
              <a:rPr lang="en-US" i="1" dirty="0" err="1" smtClean="0"/>
              <a:t>xxxxxxx</a:t>
            </a:r>
            <a:r>
              <a:rPr lang="ru-RU" i="1" dirty="0" smtClean="0"/>
              <a:t> </a:t>
            </a:r>
            <a:r>
              <a:rPr lang="ru-RU" i="1" dirty="0"/>
              <a:t>за </a:t>
            </a:r>
            <a:r>
              <a:rPr lang="en-US" i="1" dirty="0" err="1" smtClean="0"/>
              <a:t>xx.xx.xxxx</a:t>
            </a:r>
            <a:r>
              <a:rPr lang="ru-RU" i="1" dirty="0" smtClean="0"/>
              <a:t> </a:t>
            </a:r>
            <a:r>
              <a:rPr lang="ru-RU" i="1" dirty="0"/>
              <a:t>– </a:t>
            </a:r>
            <a:r>
              <a:rPr lang="en-US" i="1" dirty="0" err="1"/>
              <a:t>xx.xx.xxxx</a:t>
            </a:r>
            <a:r>
              <a:rPr lang="ru-RU" i="1" dirty="0"/>
              <a:t>.</a:t>
            </a:r>
            <a:r>
              <a:rPr lang="en-US" i="1" dirty="0" err="1"/>
              <a:t>xlsx</a:t>
            </a:r>
            <a:r>
              <a:rPr lang="en-US" i="1" dirty="0"/>
              <a:t> </a:t>
            </a:r>
            <a:r>
              <a:rPr lang="ru-RU" i="1" dirty="0"/>
              <a:t> </a:t>
            </a:r>
            <a:r>
              <a:rPr lang="ru-RU" dirty="0"/>
              <a:t>с таблицей, куда будут помещены результаты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/>
              <a:t>по-одному</a:t>
            </a:r>
            <a:r>
              <a:rPr lang="ru-RU" dirty="0"/>
              <a:t> читает файлы  </a:t>
            </a:r>
            <a:r>
              <a:rPr lang="ru-RU" dirty="0" smtClean="0"/>
              <a:t>информации о трафике по </a:t>
            </a:r>
            <a:r>
              <a:rPr lang="ru-RU" dirty="0"/>
              <a:t>датам указанного периода </a:t>
            </a:r>
            <a:r>
              <a:rPr lang="ru-RU" sz="1200" dirty="0"/>
              <a:t>(дата указана в названии файла</a:t>
            </a:r>
            <a:r>
              <a:rPr lang="ru-RU" sz="12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берёт </a:t>
            </a:r>
            <a:r>
              <a:rPr lang="ru-RU" dirty="0"/>
              <a:t>из них нужные </a:t>
            </a:r>
            <a:r>
              <a:rPr lang="ru-RU" dirty="0" smtClean="0"/>
              <a:t>данные, суммирует их</a:t>
            </a:r>
            <a:endParaRPr lang="ru-R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закрывает каждый файл после сбора данных с </a:t>
            </a:r>
            <a:r>
              <a:rPr lang="ru-RU" dirty="0" smtClean="0"/>
              <a:t>него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по окончании просмотра файлов, вносит полученные данные их </a:t>
            </a:r>
            <a:r>
              <a:rPr lang="ru-RU" dirty="0"/>
              <a:t>в требуемые места создаваемой </a:t>
            </a:r>
            <a:r>
              <a:rPr lang="ru-RU" dirty="0" smtClean="0"/>
              <a:t>таблицы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в </a:t>
            </a:r>
            <a:r>
              <a:rPr lang="ru-RU" dirty="0"/>
              <a:t>конце работы закрывает </a:t>
            </a:r>
            <a:r>
              <a:rPr lang="en-US" i="1" dirty="0"/>
              <a:t>ReportAbout8800xxxxxxxcalls.xlsm</a:t>
            </a:r>
            <a:r>
              <a:rPr lang="ru-RU" dirty="0" smtClean="0"/>
              <a:t>, </a:t>
            </a:r>
            <a:r>
              <a:rPr lang="ru-RU" dirty="0"/>
              <a:t>и оставляет файл </a:t>
            </a:r>
            <a:r>
              <a:rPr lang="ru-RU" i="1" dirty="0"/>
              <a:t>Репорт 8(800)</a:t>
            </a:r>
            <a:r>
              <a:rPr lang="en-US" i="1" dirty="0" err="1"/>
              <a:t>xxxxxxx</a:t>
            </a:r>
            <a:r>
              <a:rPr lang="ru-RU" i="1" dirty="0"/>
              <a:t> за </a:t>
            </a:r>
            <a:r>
              <a:rPr lang="en-US" i="1" dirty="0" err="1"/>
              <a:t>xx.xx.xxxx</a:t>
            </a:r>
            <a:r>
              <a:rPr lang="ru-RU" i="1" dirty="0"/>
              <a:t> – </a:t>
            </a:r>
            <a:r>
              <a:rPr lang="en-US" i="1" dirty="0" err="1"/>
              <a:t>xx.xx.xxxx</a:t>
            </a:r>
            <a:r>
              <a:rPr lang="ru-RU" i="1" dirty="0"/>
              <a:t>.</a:t>
            </a:r>
            <a:r>
              <a:rPr lang="en-US" i="1" dirty="0" err="1"/>
              <a:t>xlsx</a:t>
            </a:r>
            <a:r>
              <a:rPr lang="en-US" i="1" dirty="0" smtClean="0"/>
              <a:t> </a:t>
            </a:r>
            <a:r>
              <a:rPr lang="ru-RU" dirty="0"/>
              <a:t>с готовой таблицей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16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/>
          <a:lstStyle/>
          <a:p>
            <a:r>
              <a:rPr lang="ru-RU" dirty="0" smtClean="0"/>
              <a:t>Описание работы макрос-программы: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36825" y="1334386"/>
            <a:ext cx="8596668" cy="43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Вот так выглядит результат: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02" y="1285103"/>
            <a:ext cx="4004876" cy="54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21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Помимо описанного выше, применял макросы </a:t>
            </a:r>
            <a:r>
              <a:rPr lang="en-US" dirty="0" err="1" smtClean="0"/>
              <a:t>VisualBasic</a:t>
            </a:r>
            <a:r>
              <a:rPr lang="en-US" dirty="0" smtClean="0"/>
              <a:t> </a:t>
            </a:r>
            <a:r>
              <a:rPr lang="ru-RU" sz="3100" dirty="0" smtClean="0"/>
              <a:t>при необходимости многократного повторения группы операций</a:t>
            </a:r>
            <a:r>
              <a:rPr lang="en-US" sz="3100" dirty="0" smtClean="0"/>
              <a:t> </a:t>
            </a:r>
            <a:r>
              <a:rPr lang="ru-RU" sz="3100" dirty="0" smtClean="0"/>
              <a:t>в </a:t>
            </a:r>
            <a:r>
              <a:rPr lang="en-US" sz="3100" dirty="0" smtClean="0"/>
              <a:t>Excel</a:t>
            </a:r>
            <a:r>
              <a:rPr lang="ru-RU" sz="3100" dirty="0" smtClean="0"/>
              <a:t>: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875005"/>
            <a:ext cx="8596668" cy="3476368"/>
          </a:xfrm>
        </p:spPr>
        <p:txBody>
          <a:bodyPr/>
          <a:lstStyle/>
          <a:p>
            <a:r>
              <a:rPr lang="ru-RU" dirty="0" smtClean="0"/>
              <a:t>Проверить/прописать определённое поле с группе файлов (более 1500), расположенных в папке и подпапках </a:t>
            </a:r>
            <a:r>
              <a:rPr lang="ru-RU" sz="1400" dirty="0" smtClean="0"/>
              <a:t>(например, имя исполнителя в актах</a:t>
            </a:r>
            <a:r>
              <a:rPr lang="en-US" sz="1400" dirty="0" smtClean="0"/>
              <a:t> </a:t>
            </a:r>
            <a:r>
              <a:rPr lang="ru-RU" sz="1400" dirty="0" smtClean="0"/>
              <a:t>и схемах на бланке)</a:t>
            </a:r>
          </a:p>
          <a:p>
            <a:r>
              <a:rPr lang="ru-RU" dirty="0" smtClean="0"/>
              <a:t>сравнение 2х таблиц </a:t>
            </a:r>
            <a:r>
              <a:rPr lang="ru-RU" sz="1200" dirty="0" smtClean="0"/>
              <a:t>(в результате все совпадающие данные оказывались в начальных строках; а несовпадающие – в конечных, с добавлением символов в значение одной из ячеек)</a:t>
            </a:r>
            <a:endParaRPr lang="ru-RU" sz="1200" dirty="0"/>
          </a:p>
          <a:p>
            <a:r>
              <a:rPr lang="ru-RU" dirty="0" smtClean="0"/>
              <a:t>удаление определённых строк </a:t>
            </a:r>
            <a:r>
              <a:rPr lang="ru-RU" sz="1200" dirty="0" smtClean="0"/>
              <a:t>(при наличии некоторого содержания)</a:t>
            </a:r>
          </a:p>
          <a:p>
            <a:r>
              <a:rPr lang="ru-RU" dirty="0" smtClean="0"/>
              <a:t>удаление пробелов в начале и конце значений ячеек </a:t>
            </a:r>
            <a:r>
              <a:rPr lang="ru-RU" sz="1200" dirty="0" smtClean="0"/>
              <a:t>(количество пробелов может быть любым)</a:t>
            </a:r>
            <a:endParaRPr lang="ru-RU" sz="1200" dirty="0"/>
          </a:p>
          <a:p>
            <a:r>
              <a:rPr lang="ru-RU" dirty="0"/>
              <a:t>…….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7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290" y="609600"/>
            <a:ext cx="9076266" cy="1721708"/>
          </a:xfrm>
        </p:spPr>
        <p:txBody>
          <a:bodyPr>
            <a:normAutofit/>
          </a:bodyPr>
          <a:lstStyle/>
          <a:p>
            <a:r>
              <a:rPr lang="ru-RU" dirty="0" smtClean="0"/>
              <a:t>Помимо </a:t>
            </a:r>
            <a:r>
              <a:rPr lang="en-US" dirty="0" err="1" smtClean="0"/>
              <a:t>VisualBasic</a:t>
            </a:r>
            <a:r>
              <a:rPr lang="en-US" dirty="0" smtClean="0"/>
              <a:t> </a:t>
            </a:r>
            <a:r>
              <a:rPr lang="ru-RU" dirty="0" smtClean="0"/>
              <a:t>я изучал и применял: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6335"/>
            <a:ext cx="8596668" cy="45750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Windows CMD </a:t>
            </a:r>
            <a:r>
              <a:rPr lang="ru-RU" sz="1500" dirty="0" smtClean="0"/>
              <a:t>(например, скрипты для перенастройки системы при запуске, т.к. на </a:t>
            </a:r>
            <a:r>
              <a:rPr lang="en-US" sz="1500" dirty="0" smtClean="0"/>
              <a:t>VDI </a:t>
            </a:r>
            <a:r>
              <a:rPr lang="ru-RU" sz="1500" dirty="0" smtClean="0"/>
              <a:t>многие настройки </a:t>
            </a:r>
            <a:r>
              <a:rPr lang="en-US" sz="1500" dirty="0" smtClean="0"/>
              <a:t>Windows </a:t>
            </a:r>
            <a:r>
              <a:rPr lang="ru-RU" sz="1500" dirty="0" smtClean="0"/>
              <a:t>теряются при перезапуске)</a:t>
            </a:r>
          </a:p>
          <a:p>
            <a:r>
              <a:rPr lang="en-US" dirty="0"/>
              <a:t>Windows </a:t>
            </a:r>
            <a:r>
              <a:rPr lang="en-US" dirty="0" smtClean="0"/>
              <a:t>PowerShell </a:t>
            </a:r>
            <a:r>
              <a:rPr lang="ru-RU" sz="1500" dirty="0" smtClean="0"/>
              <a:t>(буквально раз – скрипт по сбору данных по перезагрузкам и их причинам на других машинах)</a:t>
            </a:r>
          </a:p>
          <a:p>
            <a:r>
              <a:rPr lang="en-US" dirty="0" smtClean="0"/>
              <a:t>Bash</a:t>
            </a:r>
          </a:p>
          <a:p>
            <a:r>
              <a:rPr lang="en-US" dirty="0" smtClean="0"/>
              <a:t>Java </a:t>
            </a:r>
            <a:r>
              <a:rPr lang="ru-RU" sz="1500" dirty="0" smtClean="0"/>
              <a:t>(изучал самостоятельно. </a:t>
            </a:r>
            <a:r>
              <a:rPr lang="ru-RU" sz="1500" u="sng" dirty="0" smtClean="0"/>
              <a:t>А сейчас прохожу обучение на </a:t>
            </a:r>
            <a:r>
              <a:rPr lang="en-US" sz="1500" u="sng" dirty="0" smtClean="0"/>
              <a:t>Java-</a:t>
            </a:r>
            <a:r>
              <a:rPr lang="ru-RU" sz="1500" u="sng" dirty="0" smtClean="0"/>
              <a:t>разработчика на </a:t>
            </a:r>
            <a:r>
              <a:rPr lang="en-US" sz="1500" u="sng" dirty="0" err="1" smtClean="0"/>
              <a:t>GeekBrains</a:t>
            </a:r>
            <a:r>
              <a:rPr lang="en-US" sz="1500" dirty="0" smtClean="0"/>
              <a:t>)</a:t>
            </a:r>
          </a:p>
          <a:p>
            <a:r>
              <a:rPr lang="en-US" dirty="0" smtClean="0"/>
              <a:t>Python </a:t>
            </a:r>
            <a:r>
              <a:rPr lang="ru-RU" sz="1400" dirty="0" smtClean="0"/>
              <a:t>(изучал самостоятельно. По работе: рассматривал задачу переноса данных между БД разных типов (посредс</a:t>
            </a:r>
            <a:r>
              <a:rPr lang="ru-RU" sz="1400" dirty="0"/>
              <a:t>т</a:t>
            </a:r>
            <a:r>
              <a:rPr lang="ru-RU" sz="1400" dirty="0" smtClean="0"/>
              <a:t>вом </a:t>
            </a:r>
            <a:r>
              <a:rPr lang="en-US" sz="1400" dirty="0" smtClean="0"/>
              <a:t>Django)</a:t>
            </a:r>
            <a:r>
              <a:rPr lang="ru-RU" sz="1400" dirty="0" smtClean="0"/>
              <a:t>)</a:t>
            </a:r>
          </a:p>
          <a:p>
            <a:r>
              <a:rPr lang="en-US" dirty="0"/>
              <a:t>Java Android </a:t>
            </a:r>
            <a:r>
              <a:rPr lang="ru-RU" sz="1400" dirty="0" smtClean="0"/>
              <a:t>(буквально раз. Простенькое приложение для моего телефона)</a:t>
            </a:r>
          </a:p>
          <a:p>
            <a:r>
              <a:rPr lang="en-US" dirty="0" smtClean="0"/>
              <a:t>HTML, CSS </a:t>
            </a:r>
            <a:r>
              <a:rPr lang="ru-RU" sz="1400" dirty="0" smtClean="0"/>
              <a:t>(в этом формате написана большая часть моих конспектов)</a:t>
            </a:r>
          </a:p>
          <a:p>
            <a:r>
              <a:rPr lang="en-US" dirty="0" smtClean="0"/>
              <a:t>JavaScript, PHP </a:t>
            </a:r>
            <a:r>
              <a:rPr lang="ru-RU" sz="1400" dirty="0" smtClean="0"/>
              <a:t>(изучал. Разбирался с сайтами. Например, была задача узнать пароль)</a:t>
            </a:r>
            <a:endParaRPr lang="en-US" sz="1400" dirty="0"/>
          </a:p>
          <a:p>
            <a:r>
              <a:rPr lang="ru-RU" dirty="0"/>
              <a:t>изучал и работал с </a:t>
            </a:r>
            <a:r>
              <a:rPr lang="en-US" dirty="0"/>
              <a:t>SQL, MySQL, </a:t>
            </a:r>
            <a:r>
              <a:rPr lang="en-US" dirty="0"/>
              <a:t>PostgreSQL</a:t>
            </a:r>
            <a:endParaRPr lang="ru-RU" dirty="0"/>
          </a:p>
          <a:p>
            <a:r>
              <a:rPr lang="ru-RU" dirty="0" smtClean="0"/>
              <a:t>знаком с форматами </a:t>
            </a:r>
            <a:r>
              <a:rPr lang="en-US" dirty="0" smtClean="0"/>
              <a:t>XML, XSL. </a:t>
            </a:r>
            <a:r>
              <a:rPr lang="ru-RU" dirty="0" smtClean="0"/>
              <a:t>Работал с </a:t>
            </a:r>
            <a:r>
              <a:rPr lang="en-US" dirty="0" smtClean="0"/>
              <a:t>REST, SOAP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8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8037" y="1269999"/>
            <a:ext cx="8596668" cy="54273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 smtClean="0"/>
              <a:t>Вышенаписанное </a:t>
            </a:r>
            <a:r>
              <a:rPr lang="ru-RU" sz="2000" u="sng" dirty="0" smtClean="0"/>
              <a:t>не означает, что я знаю весь этот материал</a:t>
            </a:r>
            <a:r>
              <a:rPr lang="ru-RU" sz="2000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/>
              <a:t>Просто я встречался с данным, разбирался, и выполнял поставленные задачи.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/>
              <a:t>В программировании, чтобы стать специалистом в какой-то области, - необходимо в течение 3-4 лет заниматься именно данным направлением. У меня пока не было такой возможности.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/>
              <a:t>А если «забросить» хоть на год, - что-то позабудется; а многое просто поменяется, и уже выполняется по-иному, благодаря новым методам в новых версиях.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u="sng" dirty="0" smtClean="0"/>
              <a:t>Так что я не программист</a:t>
            </a:r>
            <a:r>
              <a:rPr lang="ru-RU" sz="2000" dirty="0" smtClean="0"/>
              <a:t>. Но имею представление об этом</a:t>
            </a:r>
            <a:r>
              <a:rPr lang="ru-RU" sz="2000" smtClean="0"/>
              <a:t>, обладаю </a:t>
            </a:r>
            <a:r>
              <a:rPr lang="ru-RU" sz="2000" dirty="0" smtClean="0"/>
              <a:t>начальными знаниями, и мне интересно этим заниматься.</a:t>
            </a:r>
            <a:endParaRPr lang="ru-RU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/>
              <a:t>Все описанные здесь программы представлены на </a:t>
            </a:r>
            <a:r>
              <a:rPr lang="en-US" sz="2000" dirty="0" smtClean="0">
                <a:hlinkClick r:id="rId2" tooltip="https://github.com/white-gray/VisualBasic"/>
              </a:rPr>
              <a:t>https://github.com/white-gray/VisualBasic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5720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118" y="1837251"/>
            <a:ext cx="8596668" cy="436583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Меня привлекает программирование, и всегда брался за такие задачи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При </a:t>
            </a:r>
            <a:r>
              <a:rPr lang="ru-RU" dirty="0"/>
              <a:t>появлении необходимости реализовать новый функционал </a:t>
            </a:r>
            <a:r>
              <a:rPr lang="ru-RU" sz="1400" dirty="0"/>
              <a:t>(</a:t>
            </a:r>
            <a:r>
              <a:rPr lang="ru-RU" sz="1400" dirty="0" smtClean="0"/>
              <a:t>часто </a:t>
            </a:r>
            <a:r>
              <a:rPr lang="ru-RU" sz="1400" dirty="0"/>
              <a:t>для АТС) </a:t>
            </a:r>
            <a:r>
              <a:rPr lang="ru-RU" dirty="0" smtClean="0"/>
              <a:t>всегда </a:t>
            </a:r>
            <a:r>
              <a:rPr lang="ru-RU" dirty="0"/>
              <a:t>определял возможные решения </a:t>
            </a:r>
            <a:r>
              <a:rPr lang="ru-RU" sz="1600" dirty="0"/>
              <a:t>(с помощью какого </a:t>
            </a:r>
            <a:r>
              <a:rPr lang="ru-RU" sz="1600" dirty="0" smtClean="0"/>
              <a:t>языка программирования </a:t>
            </a:r>
            <a:r>
              <a:rPr lang="ru-RU" sz="1600" dirty="0"/>
              <a:t>лучше это сделать)</a:t>
            </a:r>
            <a:r>
              <a:rPr lang="ru-RU" dirty="0"/>
              <a:t>. Далее занимался "поверхностным" </a:t>
            </a:r>
            <a:br>
              <a:rPr lang="ru-RU" dirty="0"/>
            </a:br>
            <a:r>
              <a:rPr lang="ru-RU" dirty="0" err="1"/>
              <a:t>самоизучением</a:t>
            </a:r>
            <a:r>
              <a:rPr lang="ru-RU" dirty="0"/>
              <a:t> данного языка программирования в объёме, необходимом для </a:t>
            </a:r>
            <a:r>
              <a:rPr lang="ru-RU" dirty="0" smtClean="0"/>
              <a:t>выполнения </a:t>
            </a:r>
            <a:r>
              <a:rPr lang="ru-RU" dirty="0"/>
              <a:t>поставленной задачи</a:t>
            </a:r>
            <a:r>
              <a:rPr lang="ru-RU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Доработки для АТС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 smtClean="0"/>
              <a:t>обычно, </a:t>
            </a:r>
            <a:r>
              <a:rPr lang="ru-RU" dirty="0" smtClean="0"/>
              <a:t>лучше и быстрее всего получались с по</a:t>
            </a:r>
            <a:r>
              <a:rPr lang="ru-RU" dirty="0" smtClean="0"/>
              <a:t>средством</a:t>
            </a:r>
            <a:r>
              <a:rPr lang="ru-RU" dirty="0" smtClean="0"/>
              <a:t> </a:t>
            </a:r>
            <a:r>
              <a:rPr lang="en-US" i="1" dirty="0" err="1" smtClean="0"/>
              <a:t>VisualBasic</a:t>
            </a:r>
            <a:r>
              <a:rPr lang="en-US" i="1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Excel</a:t>
            </a:r>
            <a:r>
              <a:rPr lang="en-US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Далее представлены примеры моих работ.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01372" y="1099751"/>
            <a:ext cx="8596668" cy="675503"/>
          </a:xfrm>
        </p:spPr>
        <p:txBody>
          <a:bodyPr>
            <a:normAutofit/>
          </a:bodyPr>
          <a:lstStyle/>
          <a:p>
            <a:r>
              <a:rPr lang="ru-RU" dirty="0" smtClean="0"/>
              <a:t>Пролог:</a:t>
            </a:r>
            <a:r>
              <a:rPr lang="ru-RU" sz="1600" dirty="0" smtClean="0"/>
              <a:t>	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578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032" y="689214"/>
            <a:ext cx="8596668" cy="675503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Задача:</a:t>
            </a:r>
            <a:r>
              <a:rPr lang="ru-RU" sz="1600" dirty="0" smtClean="0"/>
              <a:t>	</a:t>
            </a:r>
            <a:endParaRPr lang="ru-RU" sz="1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70244" y="1423180"/>
            <a:ext cx="8596668" cy="541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обрать инфо </a:t>
            </a:r>
            <a:r>
              <a:rPr lang="ru-RU" sz="1600" dirty="0" smtClean="0"/>
              <a:t>(</a:t>
            </a:r>
            <a:r>
              <a:rPr lang="ru-RU" sz="1600" u="sng" dirty="0"/>
              <a:t>на каждую дату </a:t>
            </a:r>
            <a:r>
              <a:rPr lang="ru-RU" sz="1600" u="sng" dirty="0" smtClean="0"/>
              <a:t>в указываемый промежуток дат</a:t>
            </a:r>
            <a:r>
              <a:rPr lang="ru-RU" sz="1600" dirty="0" smtClean="0"/>
              <a:t>)</a:t>
            </a:r>
            <a:r>
              <a:rPr lang="ru-RU" dirty="0" smtClean="0"/>
              <a:t>: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84428" y="1844906"/>
            <a:ext cx="8596668" cy="3885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сколько звонков на номер компании приходило в рабочее время</a:t>
            </a:r>
          </a:p>
          <a:p>
            <a:r>
              <a:rPr lang="ru-RU" dirty="0" smtClean="0"/>
              <a:t>час наибольшего количества звонков, и количество звонков в данный час</a:t>
            </a:r>
          </a:p>
          <a:p>
            <a:r>
              <a:rPr lang="ru-RU" dirty="0" smtClean="0"/>
              <a:t>количество звонков, которые перешли к операторам</a:t>
            </a:r>
          </a:p>
          <a:p>
            <a:r>
              <a:rPr lang="ru-RU" dirty="0"/>
              <a:t>максимальное количество звонков в час, пришедших </a:t>
            </a:r>
            <a:r>
              <a:rPr lang="ru-RU" dirty="0" smtClean="0"/>
              <a:t>на</a:t>
            </a:r>
            <a:r>
              <a:rPr lang="ru-RU" dirty="0" smtClean="0"/>
              <a:t> </a:t>
            </a:r>
            <a:r>
              <a:rPr lang="en-US" dirty="0"/>
              <a:t>reception </a:t>
            </a:r>
            <a:endParaRPr lang="en-US" dirty="0" smtClean="0"/>
          </a:p>
          <a:p>
            <a:r>
              <a:rPr lang="ru-RU" dirty="0" smtClean="0"/>
              <a:t>час </a:t>
            </a:r>
            <a:r>
              <a:rPr lang="ru-RU" dirty="0"/>
              <a:t>максимального количества звонков, пришедших </a:t>
            </a:r>
            <a:r>
              <a:rPr lang="ru-RU" dirty="0" smtClean="0"/>
              <a:t>на</a:t>
            </a:r>
            <a:r>
              <a:rPr lang="ru-RU" dirty="0" smtClean="0"/>
              <a:t> </a:t>
            </a:r>
            <a:r>
              <a:rPr lang="en-US" dirty="0"/>
              <a:t>reception </a:t>
            </a:r>
            <a:endParaRPr lang="en-US" dirty="0" smtClean="0"/>
          </a:p>
          <a:p>
            <a:r>
              <a:rPr lang="ru-RU" dirty="0" smtClean="0"/>
              <a:t>количество </a:t>
            </a:r>
            <a:r>
              <a:rPr lang="ru-RU" dirty="0"/>
              <a:t>звонков, не принятых к </a:t>
            </a:r>
            <a:r>
              <a:rPr lang="ru-RU" dirty="0" smtClean="0"/>
              <a:t>операторами </a:t>
            </a:r>
            <a:r>
              <a:rPr lang="en-US" dirty="0"/>
              <a:t>reception</a:t>
            </a:r>
            <a:r>
              <a:rPr lang="ru-RU" dirty="0" smtClean="0"/>
              <a:t> </a:t>
            </a:r>
            <a:r>
              <a:rPr lang="ru-RU" dirty="0"/>
              <a:t>изначально, и вставших в очередь (</a:t>
            </a:r>
            <a:r>
              <a:rPr lang="ru-RU" dirty="0" smtClean="0"/>
              <a:t>суммарно в рабочее время)</a:t>
            </a:r>
          </a:p>
          <a:p>
            <a:r>
              <a:rPr lang="ru-RU" dirty="0"/>
              <a:t>максимальное количество звонков в час, не принятых </a:t>
            </a:r>
            <a:r>
              <a:rPr lang="ru-RU" dirty="0" smtClean="0"/>
              <a:t>операторами </a:t>
            </a:r>
            <a:r>
              <a:rPr lang="en-US" dirty="0"/>
              <a:t>reception</a:t>
            </a:r>
            <a:r>
              <a:rPr lang="ru-RU" dirty="0" smtClean="0"/>
              <a:t> </a:t>
            </a:r>
            <a:r>
              <a:rPr lang="ru-RU" dirty="0"/>
              <a:t>изначально, и вставших в </a:t>
            </a:r>
            <a:r>
              <a:rPr lang="ru-RU" dirty="0" smtClean="0"/>
              <a:t>очередь</a:t>
            </a:r>
          </a:p>
          <a:p>
            <a:r>
              <a:rPr lang="ru-RU" dirty="0"/>
              <a:t>пиковый час </a:t>
            </a:r>
            <a:r>
              <a:rPr lang="ru-RU" dirty="0" smtClean="0"/>
              <a:t>очереди </a:t>
            </a:r>
            <a:r>
              <a:rPr lang="en-US" dirty="0"/>
              <a:t>reception</a:t>
            </a:r>
            <a:endParaRPr lang="ru-RU" dirty="0" smtClean="0"/>
          </a:p>
          <a:p>
            <a:r>
              <a:rPr lang="ru-RU" dirty="0"/>
              <a:t>количество звонков, поступивших на </a:t>
            </a:r>
            <a:r>
              <a:rPr lang="ru-RU" dirty="0" smtClean="0"/>
              <a:t>номер компании в </a:t>
            </a:r>
            <a:r>
              <a:rPr lang="ru-RU" dirty="0"/>
              <a:t>нерабочее </a:t>
            </a:r>
            <a:r>
              <a:rPr lang="ru-RU" dirty="0" smtClean="0"/>
              <a:t>время</a:t>
            </a:r>
          </a:p>
          <a:p>
            <a:r>
              <a:rPr lang="ru-RU" dirty="0"/>
              <a:t>Количество звонков </a:t>
            </a:r>
            <a:r>
              <a:rPr lang="ru-RU" sz="1200" dirty="0"/>
              <a:t>(</a:t>
            </a:r>
            <a:r>
              <a:rPr lang="ru-RU" sz="1200" dirty="0" smtClean="0"/>
              <a:t>суммарно), </a:t>
            </a:r>
            <a:r>
              <a:rPr lang="ru-RU" dirty="0" smtClean="0"/>
              <a:t>переадресованных </a:t>
            </a:r>
            <a:r>
              <a:rPr lang="ru-RU" dirty="0"/>
              <a:t>на </a:t>
            </a:r>
            <a:r>
              <a:rPr lang="ru-RU" dirty="0" smtClean="0"/>
              <a:t>номер 8(800)</a:t>
            </a:r>
            <a:r>
              <a:rPr lang="en-US" dirty="0" smtClean="0"/>
              <a:t>xxx-</a:t>
            </a:r>
            <a:r>
              <a:rPr lang="en-US" dirty="0" err="1" smtClean="0"/>
              <a:t>xxxx</a:t>
            </a:r>
            <a:r>
              <a:rPr lang="en-US" dirty="0" smtClean="0"/>
              <a:t> </a:t>
            </a:r>
            <a:r>
              <a:rPr lang="ru-RU" dirty="0" smtClean="0"/>
              <a:t>нажатием </a:t>
            </a:r>
            <a:r>
              <a:rPr lang="ru-RU" dirty="0"/>
              <a:t>'1</a:t>
            </a:r>
            <a:r>
              <a:rPr lang="ru-RU" dirty="0" smtClean="0"/>
              <a:t>'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580277" y="830366"/>
            <a:ext cx="8596668" cy="541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>
                <a:solidFill>
                  <a:srgbClr val="FFC000"/>
                </a:solidFill>
              </a:rPr>
              <a:t>звонки на </a:t>
            </a:r>
            <a:r>
              <a:rPr lang="ru-RU" sz="2000" u="sng" dirty="0" err="1" smtClean="0">
                <a:solidFill>
                  <a:srgbClr val="FFC000"/>
                </a:solidFill>
              </a:rPr>
              <a:t>Reception</a:t>
            </a:r>
            <a:r>
              <a:rPr lang="ru-RU" sz="2000" u="sng" dirty="0" smtClean="0">
                <a:solidFill>
                  <a:srgbClr val="FFC000"/>
                </a:solidFill>
              </a:rPr>
              <a:t>  по дням</a:t>
            </a:r>
          </a:p>
        </p:txBody>
      </p:sp>
    </p:spTree>
    <p:extLst>
      <p:ext uri="{BB962C8B-B14F-4D97-AF65-F5344CB8AC3E}">
        <p14:creationId xmlns:p14="http://schemas.microsoft.com/office/powerpoint/2010/main" val="10340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697" y="1977296"/>
            <a:ext cx="8596668" cy="7720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фисная </a:t>
            </a:r>
            <a:r>
              <a:rPr lang="ru-RU" dirty="0"/>
              <a:t>АТС </a:t>
            </a:r>
            <a:r>
              <a:rPr lang="en-US" dirty="0"/>
              <a:t>Avaya CM, </a:t>
            </a:r>
            <a:r>
              <a:rPr lang="ru-RU" dirty="0"/>
              <a:t>на которой настроен маршрут входящего вызова по номеру компании: 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92665" y="2556004"/>
            <a:ext cx="8596668" cy="3663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ru-RU" dirty="0" smtClean="0"/>
              <a:t>проигрывается приветствие с возможностью </a:t>
            </a:r>
            <a:r>
              <a:rPr lang="ru-RU" dirty="0" err="1" smtClean="0"/>
              <a:t>донабрать</a:t>
            </a:r>
            <a:r>
              <a:rPr lang="ru-RU" dirty="0" smtClean="0"/>
              <a:t> внутренний номер,</a:t>
            </a:r>
            <a:r>
              <a:rPr lang="en-US" dirty="0" smtClean="0"/>
              <a:t> </a:t>
            </a:r>
            <a:r>
              <a:rPr lang="ru-RU" dirty="0" smtClean="0"/>
              <a:t>и просьбой нажать «1», если вопрос по регионам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если внутренний </a:t>
            </a:r>
            <a:r>
              <a:rPr lang="ru-RU" dirty="0" smtClean="0"/>
              <a:t>номер или </a:t>
            </a:r>
            <a:r>
              <a:rPr lang="ru-RU" dirty="0" smtClean="0"/>
              <a:t>«1» </a:t>
            </a:r>
            <a:r>
              <a:rPr lang="ru-RU" dirty="0" smtClean="0"/>
              <a:t>н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 smtClean="0"/>
              <a:t>набрали, - вызов переходит на групп </a:t>
            </a:r>
            <a:r>
              <a:rPr lang="en-US" dirty="0" smtClean="0"/>
              <a:t>reception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reception</a:t>
            </a:r>
            <a:r>
              <a:rPr lang="ru-RU" dirty="0" smtClean="0"/>
              <a:t> </a:t>
            </a:r>
            <a:r>
              <a:rPr lang="ru-RU" dirty="0" smtClean="0"/>
              <a:t>не ответили в течение 1 мин, - проигрывается музыка; </a:t>
            </a:r>
            <a:r>
              <a:rPr lang="ru-RU" dirty="0" smtClean="0"/>
              <a:t>оповещение</a:t>
            </a:r>
            <a:r>
              <a:rPr lang="ru-RU" dirty="0" smtClean="0"/>
              <a:t>, что можно оставить голосовое сообщение, если нажать </a:t>
            </a:r>
            <a:r>
              <a:rPr lang="en-US" dirty="0" smtClean="0"/>
              <a:t>#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музыка (суммарно 1 мин.)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если не нажали </a:t>
            </a:r>
            <a:r>
              <a:rPr lang="en-US" dirty="0" smtClean="0"/>
              <a:t>#, </a:t>
            </a:r>
            <a:r>
              <a:rPr lang="ru-RU" dirty="0" smtClean="0"/>
              <a:t>то вызов опять переводится на группу </a:t>
            </a:r>
            <a:r>
              <a:rPr lang="en-US" dirty="0"/>
              <a:t>reception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ru-RU" dirty="0" err="1" smtClean="0"/>
              <a:t>п.п</a:t>
            </a:r>
            <a:r>
              <a:rPr lang="ru-RU" dirty="0" smtClean="0"/>
              <a:t>. 3 и 4 повторяются ещё 2 раза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проигрывается сообщение, что </a:t>
            </a:r>
            <a:r>
              <a:rPr lang="ru-RU" dirty="0" smtClean="0"/>
              <a:t>в данный момент операторы </a:t>
            </a:r>
            <a:r>
              <a:rPr lang="ru-RU" dirty="0" smtClean="0"/>
              <a:t>не могут ответить на звонок, просим оставить сообщение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01372" y="1099751"/>
            <a:ext cx="8596668" cy="675503"/>
          </a:xfrm>
        </p:spPr>
        <p:txBody>
          <a:bodyPr>
            <a:normAutofit/>
          </a:bodyPr>
          <a:lstStyle/>
          <a:p>
            <a:r>
              <a:rPr lang="ru-RU" dirty="0" smtClean="0"/>
              <a:t>Имеем:</a:t>
            </a:r>
            <a:r>
              <a:rPr lang="ru-RU" sz="1600" dirty="0" smtClean="0"/>
              <a:t>	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522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/>
          <a:lstStyle/>
          <a:p>
            <a:r>
              <a:rPr lang="ru-RU" dirty="0" smtClean="0"/>
              <a:t>Решение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Создаются звуковые файлы требуемого формата с содержанием «тишина» </a:t>
            </a:r>
            <a:r>
              <a:rPr lang="ru-RU" dirty="0"/>
              <a:t>длительностью 1 сек</a:t>
            </a:r>
            <a:r>
              <a:rPr lang="ru-RU" dirty="0" smtClean="0"/>
              <a:t>. с именами </a:t>
            </a:r>
            <a:r>
              <a:rPr lang="en-US" dirty="0" smtClean="0"/>
              <a:t>announce1.wav, announce2.wav</a:t>
            </a:r>
            <a:r>
              <a:rPr lang="en-US" dirty="0"/>
              <a:t>, </a:t>
            </a:r>
            <a:r>
              <a:rPr lang="en-US" dirty="0" smtClean="0"/>
              <a:t>announce3.wav </a:t>
            </a:r>
            <a:endParaRPr lang="ru-RU" dirty="0" smtClean="0"/>
          </a:p>
          <a:p>
            <a:r>
              <a:rPr lang="ru-RU" dirty="0" smtClean="0"/>
              <a:t>В векторе добавляется проигрывание данных файлов в моменты перехода на «следующий шаг»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ASA </a:t>
            </a:r>
            <a:r>
              <a:rPr lang="ru-RU" dirty="0" smtClean="0"/>
              <a:t>настраивается сбор </a:t>
            </a:r>
            <a:r>
              <a:rPr lang="en-US" i="1" dirty="0" err="1" smtClean="0"/>
              <a:t>AvayaReport</a:t>
            </a:r>
            <a:r>
              <a:rPr lang="en-US" dirty="0" smtClean="0"/>
              <a:t> </a:t>
            </a:r>
            <a:r>
              <a:rPr lang="en-US" i="1" dirty="0" smtClean="0"/>
              <a:t>list measurements</a:t>
            </a:r>
            <a:r>
              <a:rPr lang="en-US" dirty="0" smtClean="0"/>
              <a:t> </a:t>
            </a:r>
            <a:r>
              <a:rPr lang="ru-RU" dirty="0" smtClean="0"/>
              <a:t>по требуемым позициям (</a:t>
            </a:r>
            <a:r>
              <a:rPr lang="en-US" i="1" dirty="0" smtClean="0"/>
              <a:t>trunks, announcements</a:t>
            </a:r>
            <a:r>
              <a:rPr lang="en-US" dirty="0" smtClean="0"/>
              <a:t>)</a:t>
            </a:r>
            <a:r>
              <a:rPr lang="ru-RU" dirty="0" smtClean="0"/>
              <a:t> ежечасно, и общие за сутки</a:t>
            </a:r>
            <a:endParaRPr lang="en-US" dirty="0" smtClean="0"/>
          </a:p>
          <a:p>
            <a:r>
              <a:rPr lang="ru-RU" dirty="0" smtClean="0"/>
              <a:t>создаётся файл </a:t>
            </a:r>
            <a:r>
              <a:rPr lang="ru-RU" i="1" dirty="0" smtClean="0"/>
              <a:t>Отчёт по звонкам.</a:t>
            </a:r>
            <a:r>
              <a:rPr lang="en-US" i="1" dirty="0" err="1" smtClean="0"/>
              <a:t>xlsm</a:t>
            </a:r>
            <a:r>
              <a:rPr lang="en-US" i="1" dirty="0" smtClean="0"/>
              <a:t> </a:t>
            </a:r>
            <a:r>
              <a:rPr lang="en-US" dirty="0"/>
              <a:t>c</a:t>
            </a:r>
            <a:r>
              <a:rPr lang="ru-RU" dirty="0" smtClean="0"/>
              <a:t> макрос-программой на </a:t>
            </a:r>
            <a:r>
              <a:rPr lang="en-US" i="1" dirty="0" err="1" smtClean="0"/>
              <a:t>VisualBasic</a:t>
            </a:r>
            <a:r>
              <a:rPr lang="ru-RU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6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/>
          <a:lstStyle/>
          <a:p>
            <a:r>
              <a:rPr lang="ru-RU" dirty="0" smtClean="0"/>
              <a:t>Описание работы макрос-программы: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8675" y="1265862"/>
            <a:ext cx="8596668" cy="607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i="1" dirty="0" smtClean="0"/>
              <a:t>первоначально рассматривались варианты решения задачи, с использованием различных языков программирования. Был выбран макрос на </a:t>
            </a:r>
            <a:r>
              <a:rPr lang="en-US" sz="1200" i="1" dirty="0" err="1" smtClean="0"/>
              <a:t>VisualBasic</a:t>
            </a:r>
            <a:r>
              <a:rPr lang="ru-RU" sz="1200" i="1" dirty="0" smtClean="0"/>
              <a:t> в </a:t>
            </a:r>
            <a:r>
              <a:rPr lang="en-US" sz="1200" i="1" dirty="0" smtClean="0"/>
              <a:t>Excel, </a:t>
            </a:r>
            <a:r>
              <a:rPr lang="ru-RU" sz="1200" i="1" dirty="0" smtClean="0"/>
              <a:t>как наиболее </a:t>
            </a:r>
            <a:r>
              <a:rPr lang="ru-RU" sz="1200" i="1" dirty="0" smtClean="0"/>
              <a:t>подходящий</a:t>
            </a:r>
            <a:r>
              <a:rPr lang="ru-RU" sz="1200" i="1" dirty="0" smtClean="0"/>
              <a:t>.</a:t>
            </a:r>
            <a:endParaRPr lang="ru-RU" sz="1200" i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3853" y="200499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файлы с результатами сбора данных </a:t>
            </a:r>
            <a:r>
              <a:rPr lang="en-US" i="1" dirty="0"/>
              <a:t>list measurements</a:t>
            </a:r>
            <a:r>
              <a:rPr lang="en-US" dirty="0"/>
              <a:t> </a:t>
            </a:r>
            <a:r>
              <a:rPr lang="ru-RU" dirty="0" smtClean="0"/>
              <a:t>помещаются в папку</a:t>
            </a:r>
          </a:p>
          <a:p>
            <a:r>
              <a:rPr lang="ru-RU" dirty="0"/>
              <a:t>файл </a:t>
            </a:r>
            <a:r>
              <a:rPr lang="ru-RU" i="1" dirty="0"/>
              <a:t>Отчёт по звонкам.</a:t>
            </a:r>
            <a:r>
              <a:rPr lang="en-US" i="1" dirty="0" err="1"/>
              <a:t>xlsm</a:t>
            </a:r>
            <a:r>
              <a:rPr lang="en-US" i="1" dirty="0"/>
              <a:t> </a:t>
            </a:r>
            <a:r>
              <a:rPr lang="ru-RU" dirty="0" smtClean="0"/>
              <a:t>помещается в корень папки </a:t>
            </a:r>
            <a:r>
              <a:rPr lang="ru-RU" dirty="0"/>
              <a:t>с </a:t>
            </a:r>
            <a:r>
              <a:rPr lang="ru-RU" dirty="0" smtClean="0"/>
              <a:t>данными </a:t>
            </a:r>
            <a:r>
              <a:rPr lang="en-US" i="1" dirty="0" smtClean="0"/>
              <a:t>list </a:t>
            </a:r>
            <a:r>
              <a:rPr lang="en-US" i="1" dirty="0"/>
              <a:t>measurements </a:t>
            </a:r>
            <a:endParaRPr lang="ru-RU" i="1" dirty="0" smtClean="0"/>
          </a:p>
          <a:p>
            <a:r>
              <a:rPr lang="ru-RU" dirty="0" smtClean="0"/>
              <a:t>при </a:t>
            </a:r>
            <a:r>
              <a:rPr lang="ru-RU" dirty="0"/>
              <a:t>запуске </a:t>
            </a:r>
            <a:r>
              <a:rPr lang="ru-RU" i="1" dirty="0"/>
              <a:t>Отчёт по звонкам.</a:t>
            </a:r>
            <a:r>
              <a:rPr lang="en-US" i="1" dirty="0" err="1" smtClean="0"/>
              <a:t>xlsm</a:t>
            </a:r>
            <a:r>
              <a:rPr lang="ru-RU" dirty="0" smtClean="0"/>
              <a:t>, запрашиваются год, месяц, число начала и конца рассматриваемого периода</a:t>
            </a:r>
          </a:p>
          <a:p>
            <a:r>
              <a:rPr lang="ru-RU" dirty="0" smtClean="0"/>
              <a:t>далее макрос-программа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создаёт </a:t>
            </a:r>
            <a:r>
              <a:rPr lang="ru-RU" dirty="0"/>
              <a:t>файл </a:t>
            </a:r>
            <a:r>
              <a:rPr lang="ru-RU" i="1" dirty="0"/>
              <a:t>Отчёт за </a:t>
            </a:r>
            <a:r>
              <a:rPr lang="en-US" i="1" dirty="0" err="1" smtClean="0"/>
              <a:t>xx.xx.xxxx</a:t>
            </a:r>
            <a:r>
              <a:rPr lang="ru-RU" i="1" dirty="0" smtClean="0"/>
              <a:t> – </a:t>
            </a:r>
            <a:r>
              <a:rPr lang="en-US" i="1" dirty="0" err="1" smtClean="0"/>
              <a:t>xx.xx.xxxx</a:t>
            </a:r>
            <a:r>
              <a:rPr lang="ru-RU" i="1" dirty="0" smtClean="0"/>
              <a:t>.</a:t>
            </a:r>
            <a:r>
              <a:rPr lang="en-US" i="1" dirty="0" err="1"/>
              <a:t>xlsx</a:t>
            </a:r>
            <a:r>
              <a:rPr lang="en-US" i="1" dirty="0"/>
              <a:t> </a:t>
            </a:r>
            <a:r>
              <a:rPr lang="ru-RU" i="1" dirty="0" smtClean="0"/>
              <a:t> </a:t>
            </a:r>
            <a:r>
              <a:rPr lang="ru-RU" dirty="0" smtClean="0"/>
              <a:t>с таблицей, куда будут помещены результаты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 smtClean="0"/>
              <a:t>по-одному</a:t>
            </a:r>
            <a:r>
              <a:rPr lang="ru-RU" dirty="0" smtClean="0"/>
              <a:t> читает файлы  </a:t>
            </a:r>
            <a:r>
              <a:rPr lang="en-US" i="1" dirty="0"/>
              <a:t>list </a:t>
            </a:r>
            <a:r>
              <a:rPr lang="en-US" i="1" dirty="0" smtClean="0"/>
              <a:t>measurements</a:t>
            </a:r>
            <a:r>
              <a:rPr lang="ru-RU" dirty="0" smtClean="0"/>
              <a:t> по датам указанного периода </a:t>
            </a:r>
            <a:r>
              <a:rPr lang="ru-RU" sz="1200" dirty="0" smtClean="0"/>
              <a:t>(дата указана в названии файла)</a:t>
            </a:r>
            <a:r>
              <a:rPr lang="ru-RU" dirty="0" smtClean="0"/>
              <a:t>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берёт из них нужные данные, и вносит их в требуемые места создаваемой таблицы,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закрывает каждый файл после сбора данных с него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в конце работы закрывает </a:t>
            </a:r>
            <a:r>
              <a:rPr lang="ru-RU" i="1" dirty="0"/>
              <a:t>Отчёт по звонкам.</a:t>
            </a:r>
            <a:r>
              <a:rPr lang="en-US" i="1" dirty="0" err="1" smtClean="0"/>
              <a:t>xlsm</a:t>
            </a:r>
            <a:r>
              <a:rPr lang="ru-RU" dirty="0" smtClean="0"/>
              <a:t>, и оставляет файл </a:t>
            </a:r>
            <a:r>
              <a:rPr lang="ru-RU" i="1" dirty="0"/>
              <a:t>Отчёт за </a:t>
            </a:r>
            <a:r>
              <a:rPr lang="en-US" i="1" dirty="0" err="1"/>
              <a:t>xx.xx.xxxx</a:t>
            </a:r>
            <a:r>
              <a:rPr lang="ru-RU" i="1" dirty="0"/>
              <a:t> – </a:t>
            </a:r>
            <a:r>
              <a:rPr lang="en-US" i="1" dirty="0" err="1"/>
              <a:t>xx.xx.xxxx</a:t>
            </a:r>
            <a:r>
              <a:rPr lang="ru-RU" i="1" dirty="0"/>
              <a:t>.</a:t>
            </a:r>
            <a:r>
              <a:rPr lang="en-US" i="1" dirty="0" err="1"/>
              <a:t>xlsx</a:t>
            </a:r>
            <a:r>
              <a:rPr lang="en-US" i="1" dirty="0"/>
              <a:t> </a:t>
            </a:r>
            <a:r>
              <a:rPr lang="ru-RU" dirty="0" smtClean="0"/>
              <a:t>с готовой таблицей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4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/>
          <a:lstStyle/>
          <a:p>
            <a:r>
              <a:rPr lang="ru-RU" dirty="0" smtClean="0"/>
              <a:t>Описание работы макрос-программы: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8675" y="1265862"/>
            <a:ext cx="8596668" cy="607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i="1" dirty="0" smtClean="0"/>
              <a:t>первоначально рассматривались варианты решения задачи, с использованием различных языков программирования. Был выбран макрос на </a:t>
            </a:r>
            <a:r>
              <a:rPr lang="en-US" sz="1200" i="1" dirty="0" err="1" smtClean="0"/>
              <a:t>VisualBasic</a:t>
            </a:r>
            <a:r>
              <a:rPr lang="ru-RU" sz="1200" i="1" dirty="0" smtClean="0"/>
              <a:t> в </a:t>
            </a:r>
            <a:r>
              <a:rPr lang="en-US" sz="1200" i="1" dirty="0" smtClean="0"/>
              <a:t>Excel, </a:t>
            </a:r>
            <a:r>
              <a:rPr lang="ru-RU" sz="1200" i="1" dirty="0" smtClean="0"/>
              <a:t>как наиболее </a:t>
            </a:r>
            <a:r>
              <a:rPr lang="ru-RU" sz="1200" i="1" dirty="0" err="1" smtClean="0"/>
              <a:t>подхожящий</a:t>
            </a:r>
            <a:r>
              <a:rPr lang="ru-RU" sz="1200" i="1" dirty="0" smtClean="0"/>
              <a:t>.</a:t>
            </a:r>
            <a:endParaRPr lang="ru-RU" sz="1200" i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268" y="2529448"/>
            <a:ext cx="8596668" cy="43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Вот так выглядит результат: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9" y="3293591"/>
            <a:ext cx="10515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032" y="689214"/>
            <a:ext cx="8596668" cy="675503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Задача:</a:t>
            </a:r>
            <a:r>
              <a:rPr lang="ru-RU" sz="1600" dirty="0" smtClean="0"/>
              <a:t>	</a:t>
            </a:r>
            <a:endParaRPr lang="ru-RU" sz="1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70244" y="1423180"/>
            <a:ext cx="8596668" cy="71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обрать инфо по звонкам, поступившим </a:t>
            </a:r>
            <a:r>
              <a:rPr lang="ru-RU" dirty="0"/>
              <a:t>на </a:t>
            </a:r>
            <a:r>
              <a:rPr lang="en-US" dirty="0" err="1"/>
              <a:t>CallCenters</a:t>
            </a:r>
            <a:r>
              <a:rPr lang="en-US" dirty="0"/>
              <a:t> </a:t>
            </a:r>
            <a:r>
              <a:rPr lang="ru-RU" dirty="0"/>
              <a:t>в указанную дату</a:t>
            </a:r>
            <a:r>
              <a:rPr lang="en-US" dirty="0"/>
              <a:t> </a:t>
            </a:r>
            <a:r>
              <a:rPr lang="ru-RU" dirty="0" smtClean="0"/>
              <a:t>: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580277" y="830366"/>
            <a:ext cx="8596668" cy="541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>
                <a:solidFill>
                  <a:srgbClr val="FFC000"/>
                </a:solidFill>
              </a:rPr>
              <a:t>звонки на </a:t>
            </a:r>
            <a:r>
              <a:rPr lang="en-US" sz="2000" u="sng" dirty="0" err="1" smtClean="0">
                <a:solidFill>
                  <a:srgbClr val="FFC000"/>
                </a:solidFill>
              </a:rPr>
              <a:t>CallCenter</a:t>
            </a:r>
            <a:endParaRPr lang="ru-RU" sz="2000" u="sng" dirty="0" smtClean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2837" y="2028783"/>
            <a:ext cx="4397174" cy="3880773"/>
          </a:xfrm>
        </p:spPr>
        <p:txBody>
          <a:bodyPr>
            <a:normAutofit/>
          </a:bodyPr>
          <a:lstStyle/>
          <a:p>
            <a:r>
              <a:rPr lang="ru-RU" dirty="0"/>
              <a:t>время начала </a:t>
            </a:r>
            <a:r>
              <a:rPr lang="ru-RU" dirty="0" smtClean="0"/>
              <a:t>звонка</a:t>
            </a:r>
          </a:p>
          <a:p>
            <a:r>
              <a:rPr lang="ru-RU" dirty="0" smtClean="0"/>
              <a:t>не </a:t>
            </a:r>
            <a:r>
              <a:rPr lang="ru-RU" dirty="0"/>
              <a:t>брали трубку, </a:t>
            </a:r>
            <a:r>
              <a:rPr lang="ru-RU" sz="1400" dirty="0" smtClean="0"/>
              <a:t>сек.</a:t>
            </a:r>
          </a:p>
          <a:p>
            <a:r>
              <a:rPr lang="ru-RU" dirty="0" smtClean="0"/>
              <a:t>номер </a:t>
            </a:r>
            <a:r>
              <a:rPr lang="ru-RU" dirty="0" smtClean="0"/>
              <a:t>позвонившего</a:t>
            </a:r>
          </a:p>
          <a:p>
            <a:r>
              <a:rPr lang="ru-RU" dirty="0" smtClean="0"/>
              <a:t>номер оператора</a:t>
            </a:r>
          </a:p>
          <a:p>
            <a:r>
              <a:rPr lang="ru-RU" dirty="0" smtClean="0"/>
              <a:t>имя оператора</a:t>
            </a:r>
            <a:endParaRPr lang="ru-RU" dirty="0"/>
          </a:p>
          <a:p>
            <a:r>
              <a:rPr lang="ru-RU" dirty="0"/>
              <a:t>время </a:t>
            </a:r>
            <a:r>
              <a:rPr lang="ru-RU" dirty="0" smtClean="0"/>
              <a:t>разговора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8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697" y="2364474"/>
            <a:ext cx="8596668" cy="3443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фисная </a:t>
            </a:r>
            <a:r>
              <a:rPr lang="ru-RU" dirty="0"/>
              <a:t>АТС </a:t>
            </a:r>
            <a:r>
              <a:rPr lang="en-US" dirty="0"/>
              <a:t>Avaya </a:t>
            </a:r>
            <a:r>
              <a:rPr lang="en-US" dirty="0" smtClean="0"/>
              <a:t>CM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АТС</a:t>
            </a:r>
            <a:r>
              <a:rPr lang="en-US" dirty="0" smtClean="0"/>
              <a:t> Avaya IP Office </a:t>
            </a:r>
            <a:r>
              <a:rPr lang="ru-RU" dirty="0" smtClean="0"/>
              <a:t>на которой </a:t>
            </a:r>
            <a:r>
              <a:rPr lang="ru-RU" dirty="0" smtClean="0"/>
              <a:t>организован</a:t>
            </a:r>
            <a:r>
              <a:rPr lang="ru-RU" dirty="0" smtClean="0"/>
              <a:t>ы </a:t>
            </a:r>
            <a:r>
              <a:rPr lang="en-US" dirty="0" err="1" smtClean="0"/>
              <a:t>CallCenters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Звонки по общему номеру поступают на </a:t>
            </a:r>
            <a:r>
              <a:rPr lang="en-US" dirty="0" smtClean="0"/>
              <a:t>Avaya CM, </a:t>
            </a:r>
            <a:r>
              <a:rPr lang="ru-RU" dirty="0" smtClean="0"/>
              <a:t>и при необходимости переводятся на </a:t>
            </a:r>
            <a:r>
              <a:rPr lang="en-US" dirty="0" smtClean="0"/>
              <a:t>Avaya IP Office </a:t>
            </a:r>
            <a:r>
              <a:rPr lang="ru-RU" dirty="0" smtClean="0"/>
              <a:t>в </a:t>
            </a:r>
            <a:r>
              <a:rPr lang="en-US" dirty="0" err="1" smtClean="0"/>
              <a:t>CallCenters</a:t>
            </a:r>
            <a:r>
              <a:rPr lang="ru-RU" dirty="0" smtClean="0"/>
              <a:t>, </a:t>
            </a:r>
            <a:r>
              <a:rPr lang="en-US" dirty="0" smtClean="0"/>
              <a:t>- </a:t>
            </a:r>
            <a:r>
              <a:rPr lang="ru-RU" dirty="0" smtClean="0"/>
              <a:t>для чего отправляются в </a:t>
            </a:r>
            <a:r>
              <a:rPr lang="en-US" dirty="0" err="1" smtClean="0"/>
              <a:t>HuntGroup</a:t>
            </a:r>
            <a:r>
              <a:rPr lang="en-US" dirty="0" smtClean="0"/>
              <a:t> 594 </a:t>
            </a:r>
            <a:r>
              <a:rPr lang="ru-RU" dirty="0" smtClean="0"/>
              <a:t>в </a:t>
            </a:r>
            <a:r>
              <a:rPr lang="en-US" dirty="0" smtClean="0"/>
              <a:t>Avaya CM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 системе есть сборщик информации о трафике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01372" y="1099751"/>
            <a:ext cx="8596668" cy="675503"/>
          </a:xfrm>
        </p:spPr>
        <p:txBody>
          <a:bodyPr>
            <a:normAutofit/>
          </a:bodyPr>
          <a:lstStyle/>
          <a:p>
            <a:r>
              <a:rPr lang="ru-RU" dirty="0" smtClean="0"/>
              <a:t>Имеем:</a:t>
            </a:r>
            <a:r>
              <a:rPr lang="ru-RU" sz="1600" dirty="0" smtClean="0"/>
              <a:t>	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542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626</TotalTime>
  <Words>1376</Words>
  <Application>Microsoft Office PowerPoint</Application>
  <PresentationFormat>Широкоэкранный</PresentationFormat>
  <Paragraphs>129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Аспект</vt:lpstr>
      <vt:lpstr>моё Программирование</vt:lpstr>
      <vt:lpstr>Пролог: </vt:lpstr>
      <vt:lpstr>Задача: </vt:lpstr>
      <vt:lpstr>Имеем: </vt:lpstr>
      <vt:lpstr>Решение задачи:</vt:lpstr>
      <vt:lpstr>Описание работы макрос-программы:</vt:lpstr>
      <vt:lpstr>Описание работы макрос-программы:</vt:lpstr>
      <vt:lpstr>Задача: </vt:lpstr>
      <vt:lpstr>Имеем: </vt:lpstr>
      <vt:lpstr>Решение задачи:</vt:lpstr>
      <vt:lpstr>Описание работы макрос-программы:</vt:lpstr>
      <vt:lpstr>Задача: </vt:lpstr>
      <vt:lpstr>Презентация PowerPoint</vt:lpstr>
      <vt:lpstr>Описание работы макрос-программы:</vt:lpstr>
      <vt:lpstr>Описание работы макрос-программы:</vt:lpstr>
      <vt:lpstr>Помимо описанного выше, применял макросы VisualBasic при необходимости многократного повторения группы операций в Excel:</vt:lpstr>
      <vt:lpstr>Помимо VisualBasic я изучал и применял: </vt:lpstr>
      <vt:lpstr>Резюме:</vt:lpstr>
    </vt:vector>
  </TitlesOfParts>
  <Company>RSHB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моё Программирование</dc:title>
  <dc:creator>Беляков Сергей Евгеньевич</dc:creator>
  <cp:lastModifiedBy>Беляков Сергей Евгеньевич</cp:lastModifiedBy>
  <cp:revision>41</cp:revision>
  <dcterms:created xsi:type="dcterms:W3CDTF">2021-10-02T14:26:00Z</dcterms:created>
  <dcterms:modified xsi:type="dcterms:W3CDTF">2021-10-03T15:19:55Z</dcterms:modified>
</cp:coreProperties>
</file>