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handoutMasterIdLst>
    <p:handoutMasterId r:id="rId11"/>
  </p:handoutMasterIdLst>
  <p:sldIdLst>
    <p:sldId id="256" r:id="rId2"/>
    <p:sldId id="279" r:id="rId3"/>
    <p:sldId id="280" r:id="rId4"/>
    <p:sldId id="295" r:id="rId5"/>
    <p:sldId id="296" r:id="rId6"/>
    <p:sldId id="297" r:id="rId7"/>
    <p:sldId id="298" r:id="rId8"/>
    <p:sldId id="276"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F7CECDB-1B9C-46C1-BAB3-B51C64A7805E}">
          <p14:sldIdLst>
            <p14:sldId id="256"/>
            <p14:sldId id="279"/>
            <p14:sldId id="280"/>
            <p14:sldId id="295"/>
            <p14:sldId id="296"/>
            <p14:sldId id="297"/>
            <p14:sldId id="298"/>
            <p14:sldId id="2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24" autoAdjust="0"/>
    <p:restoredTop sz="85082" autoAdjust="0"/>
  </p:normalViewPr>
  <p:slideViewPr>
    <p:cSldViewPr snapToGrid="0">
      <p:cViewPr varScale="1">
        <p:scale>
          <a:sx n="74" d="100"/>
          <a:sy n="74" d="100"/>
        </p:scale>
        <p:origin x="603" y="51"/>
      </p:cViewPr>
      <p:guideLst/>
    </p:cSldViewPr>
  </p:slideViewPr>
  <p:notesTextViewPr>
    <p:cViewPr>
      <p:scale>
        <a:sx n="3" d="2"/>
        <a:sy n="3" d="2"/>
      </p:scale>
      <p:origin x="0" y="0"/>
    </p:cViewPr>
  </p:notesTextViewPr>
  <p:notesViewPr>
    <p:cSldViewPr snapToGrid="0">
      <p:cViewPr varScale="1">
        <p:scale>
          <a:sx n="91" d="100"/>
          <a:sy n="91" d="100"/>
        </p:scale>
        <p:origin x="375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CC816A1-86EF-4848-9968-801EB80BBC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DC1A0893-08D3-405B-A1FF-10135CD4ADF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49138B-C64A-4C0E-9838-E4F740371B0B}" type="datetimeFigureOut">
              <a:rPr lang="zh-CN" altLang="en-US" smtClean="0"/>
              <a:t>2018/9/17</a:t>
            </a:fld>
            <a:endParaRPr lang="zh-CN" altLang="en-US"/>
          </a:p>
        </p:txBody>
      </p:sp>
      <p:sp>
        <p:nvSpPr>
          <p:cNvPr id="4" name="页脚占位符 3">
            <a:extLst>
              <a:ext uri="{FF2B5EF4-FFF2-40B4-BE49-F238E27FC236}">
                <a16:creationId xmlns:a16="http://schemas.microsoft.com/office/drawing/2014/main" id="{289DE340-B6BC-471B-B7D4-E15E7A35D7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6FBA0366-43C8-4FE6-B4C4-B2212BEE89C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5A83AA-0FF3-462C-8DB3-14634390D6BF}" type="slidenum">
              <a:rPr lang="zh-CN" altLang="en-US" smtClean="0"/>
              <a:t>‹#›</a:t>
            </a:fld>
            <a:endParaRPr lang="zh-CN" altLang="en-US"/>
          </a:p>
        </p:txBody>
      </p:sp>
    </p:spTree>
    <p:extLst>
      <p:ext uri="{BB962C8B-B14F-4D97-AF65-F5344CB8AC3E}">
        <p14:creationId xmlns:p14="http://schemas.microsoft.com/office/powerpoint/2010/main" val="1624191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21578F-B19C-4236-8FA1-310DB1D38946}" type="datetimeFigureOut">
              <a:rPr lang="zh-CN" altLang="en-US" smtClean="0"/>
              <a:t>2018/9/17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6BCA7F-61AA-4248-B047-C2A5F3BF4834}" type="slidenum">
              <a:rPr lang="zh-CN" altLang="en-US" smtClean="0"/>
              <a:t>‹#›</a:t>
            </a:fld>
            <a:endParaRPr lang="zh-CN" altLang="en-US"/>
          </a:p>
        </p:txBody>
      </p:sp>
    </p:spTree>
    <p:extLst>
      <p:ext uri="{BB962C8B-B14F-4D97-AF65-F5344CB8AC3E}">
        <p14:creationId xmlns:p14="http://schemas.microsoft.com/office/powerpoint/2010/main" val="16503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Unsupervised Feature Learning via Non-Parametric Instance Discrimination</a:t>
            </a:r>
            <a:endParaRPr lang="zh-CN" altLang="en-US" dirty="0"/>
          </a:p>
        </p:txBody>
      </p:sp>
      <p:sp>
        <p:nvSpPr>
          <p:cNvPr id="4" name="灯片编号占位符 3"/>
          <p:cNvSpPr>
            <a:spLocks noGrp="1"/>
          </p:cNvSpPr>
          <p:nvPr>
            <p:ph type="sldNum" sz="quarter" idx="10"/>
          </p:nvPr>
        </p:nvSpPr>
        <p:spPr/>
        <p:txBody>
          <a:bodyPr/>
          <a:lstStyle/>
          <a:p>
            <a:fld id="{BD6BCA7F-61AA-4248-B047-C2A5F3BF4834}" type="slidenum">
              <a:rPr lang="zh-CN" altLang="en-US" smtClean="0"/>
              <a:t>1</a:t>
            </a:fld>
            <a:endParaRPr lang="zh-CN" altLang="en-US"/>
          </a:p>
        </p:txBody>
      </p:sp>
    </p:spTree>
    <p:extLst>
      <p:ext uri="{BB962C8B-B14F-4D97-AF65-F5344CB8AC3E}">
        <p14:creationId xmlns:p14="http://schemas.microsoft.com/office/powerpoint/2010/main" val="2356050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6BCA7F-61AA-4248-B047-C2A5F3BF4834}" type="slidenum">
              <a:rPr lang="zh-CN" altLang="en-US" smtClean="0"/>
              <a:t>2</a:t>
            </a:fld>
            <a:endParaRPr lang="zh-CN" altLang="en-US"/>
          </a:p>
        </p:txBody>
      </p:sp>
    </p:spTree>
    <p:extLst>
      <p:ext uri="{BB962C8B-B14F-4D97-AF65-F5344CB8AC3E}">
        <p14:creationId xmlns:p14="http://schemas.microsoft.com/office/powerpoint/2010/main" val="4084042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6BCA7F-61AA-4248-B047-C2A5F3BF4834}" type="slidenum">
              <a:rPr lang="zh-CN" altLang="en-US" smtClean="0"/>
              <a:t>3</a:t>
            </a:fld>
            <a:endParaRPr lang="zh-CN" altLang="en-US"/>
          </a:p>
        </p:txBody>
      </p:sp>
    </p:spTree>
    <p:extLst>
      <p:ext uri="{BB962C8B-B14F-4D97-AF65-F5344CB8AC3E}">
        <p14:creationId xmlns:p14="http://schemas.microsoft.com/office/powerpoint/2010/main" val="3302440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6BCA7F-61AA-4248-B047-C2A5F3BF4834}" type="slidenum">
              <a:rPr lang="zh-CN" altLang="en-US" smtClean="0"/>
              <a:t>4</a:t>
            </a:fld>
            <a:endParaRPr lang="zh-CN" altLang="en-US"/>
          </a:p>
        </p:txBody>
      </p:sp>
    </p:spTree>
    <p:extLst>
      <p:ext uri="{BB962C8B-B14F-4D97-AF65-F5344CB8AC3E}">
        <p14:creationId xmlns:p14="http://schemas.microsoft.com/office/powerpoint/2010/main" val="3036728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6BCA7F-61AA-4248-B047-C2A5F3BF4834}" type="slidenum">
              <a:rPr lang="zh-CN" altLang="en-US" smtClean="0"/>
              <a:t>5</a:t>
            </a:fld>
            <a:endParaRPr lang="zh-CN" altLang="en-US"/>
          </a:p>
        </p:txBody>
      </p:sp>
    </p:spTree>
    <p:extLst>
      <p:ext uri="{BB962C8B-B14F-4D97-AF65-F5344CB8AC3E}">
        <p14:creationId xmlns:p14="http://schemas.microsoft.com/office/powerpoint/2010/main" val="1374766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6BCA7F-61AA-4248-B047-C2A5F3BF4834}" type="slidenum">
              <a:rPr lang="zh-CN" altLang="en-US" smtClean="0"/>
              <a:t>6</a:t>
            </a:fld>
            <a:endParaRPr lang="zh-CN" altLang="en-US"/>
          </a:p>
        </p:txBody>
      </p:sp>
    </p:spTree>
    <p:extLst>
      <p:ext uri="{BB962C8B-B14F-4D97-AF65-F5344CB8AC3E}">
        <p14:creationId xmlns:p14="http://schemas.microsoft.com/office/powerpoint/2010/main" val="1786680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6BCA7F-61AA-4248-B047-C2A5F3BF4834}" type="slidenum">
              <a:rPr lang="zh-CN" altLang="en-US" smtClean="0"/>
              <a:t>7</a:t>
            </a:fld>
            <a:endParaRPr lang="zh-CN" altLang="en-US"/>
          </a:p>
        </p:txBody>
      </p:sp>
    </p:spTree>
    <p:extLst>
      <p:ext uri="{BB962C8B-B14F-4D97-AF65-F5344CB8AC3E}">
        <p14:creationId xmlns:p14="http://schemas.microsoft.com/office/powerpoint/2010/main" val="35719952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2021D2-AE06-4441-9D02-B94A7A33F142}"/>
              </a:ext>
            </a:extLst>
          </p:cNvPr>
          <p:cNvSpPr>
            <a:spLocks noGrp="1"/>
          </p:cNvSpPr>
          <p:nvPr>
            <p:ph type="ctrTitle"/>
          </p:nvPr>
        </p:nvSpPr>
        <p:spPr>
          <a:xfrm>
            <a:off x="1524000" y="1122363"/>
            <a:ext cx="9144000" cy="2387600"/>
          </a:xfrm>
        </p:spPr>
        <p:txBody>
          <a:bodyPr anchor="b"/>
          <a:lstStyle>
            <a:lvl1pPr algn="ctr">
              <a:defRPr sz="6000" b="1">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0EBA2929-0873-4F11-96B2-B52C6C43C5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pic>
        <p:nvPicPr>
          <p:cNvPr id="7" name="图片 6">
            <a:extLst>
              <a:ext uri="{FF2B5EF4-FFF2-40B4-BE49-F238E27FC236}">
                <a16:creationId xmlns:a16="http://schemas.microsoft.com/office/drawing/2014/main" id="{92B3CE6F-A7FC-46CA-A995-635009115D7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1630" y="6203130"/>
            <a:ext cx="1341304" cy="501564"/>
          </a:xfrm>
          <a:prstGeom prst="rect">
            <a:avLst/>
          </a:prstGeom>
        </p:spPr>
      </p:pic>
      <p:pic>
        <p:nvPicPr>
          <p:cNvPr id="8" name="图片 7">
            <a:extLst>
              <a:ext uri="{FF2B5EF4-FFF2-40B4-BE49-F238E27FC236}">
                <a16:creationId xmlns:a16="http://schemas.microsoft.com/office/drawing/2014/main" id="{1BE67FEC-DED4-4315-9A30-FE0992A15BC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98156" y="6134756"/>
            <a:ext cx="666804" cy="659634"/>
          </a:xfrm>
          <a:prstGeom prst="rect">
            <a:avLst/>
          </a:prstGeom>
        </p:spPr>
      </p:pic>
    </p:spTree>
    <p:extLst>
      <p:ext uri="{BB962C8B-B14F-4D97-AF65-F5344CB8AC3E}">
        <p14:creationId xmlns:p14="http://schemas.microsoft.com/office/powerpoint/2010/main" val="128644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627E0C5D-9683-4A1A-A009-3D3D5DC2C8C1}"/>
              </a:ext>
            </a:extLst>
          </p:cNvPr>
          <p:cNvSpPr/>
          <p:nvPr userDrawn="1"/>
        </p:nvSpPr>
        <p:spPr>
          <a:xfrm>
            <a:off x="0" y="-1"/>
            <a:ext cx="12192000" cy="817475"/>
          </a:xfrm>
          <a:prstGeom prst="rect">
            <a:avLst/>
          </a:prstGeom>
          <a:solidFill>
            <a:srgbClr val="FAFAF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FEE6FFBC-B480-421A-B41A-7E293ECA11C7}"/>
              </a:ext>
            </a:extLst>
          </p:cNvPr>
          <p:cNvSpPr>
            <a:spLocks noGrp="1"/>
          </p:cNvSpPr>
          <p:nvPr>
            <p:ph type="title"/>
          </p:nvPr>
        </p:nvSpPr>
        <p:spPr>
          <a:xfrm>
            <a:off x="154388" y="136525"/>
            <a:ext cx="8981661" cy="501566"/>
          </a:xfrm>
        </p:spPr>
        <p:txBody>
          <a:bodyPr>
            <a:noAutofit/>
          </a:bodyPr>
          <a:lstStyle>
            <a:lvl1pPr>
              <a:defRPr sz="3200">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639376FF-A149-4D49-99A8-65853454DF93}"/>
              </a:ext>
            </a:extLst>
          </p:cNvPr>
          <p:cNvSpPr>
            <a:spLocks noGrp="1"/>
          </p:cNvSpPr>
          <p:nvPr>
            <p:ph idx="1"/>
          </p:nvPr>
        </p:nvSpPr>
        <p:spPr>
          <a:xfrm>
            <a:off x="432682" y="1149764"/>
            <a:ext cx="11359101" cy="4890755"/>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lnSpc>
                <a:spcPct val="100000"/>
              </a:lnSpc>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F8D0A7AE-DD52-4F45-B9CB-7B8E8AAB2ACE}"/>
              </a:ext>
            </a:extLst>
          </p:cNvPr>
          <p:cNvSpPr>
            <a:spLocks noGrp="1"/>
          </p:cNvSpPr>
          <p:nvPr>
            <p:ph type="dt" sz="half" idx="10"/>
          </p:nvPr>
        </p:nvSpPr>
        <p:spPr>
          <a:xfrm>
            <a:off x="154388" y="6356350"/>
            <a:ext cx="2743200" cy="365125"/>
          </a:xfrm>
        </p:spPr>
        <p:txBody>
          <a:bodyPr/>
          <a:lstStyle/>
          <a:p>
            <a:fld id="{688EC3CB-3E39-44A6-8BC9-35B98332E632}" type="datetime1">
              <a:rPr lang="zh-CN" altLang="en-US" smtClean="0"/>
              <a:t>2018/9/17</a:t>
            </a:fld>
            <a:endParaRPr lang="zh-CN" altLang="en-US" dirty="0"/>
          </a:p>
        </p:txBody>
      </p:sp>
      <p:sp>
        <p:nvSpPr>
          <p:cNvPr id="5" name="页脚占位符 4">
            <a:extLst>
              <a:ext uri="{FF2B5EF4-FFF2-40B4-BE49-F238E27FC236}">
                <a16:creationId xmlns:a16="http://schemas.microsoft.com/office/drawing/2014/main" id="{9F9A29B8-5A1F-486E-87BA-2D2004153CCF}"/>
              </a:ext>
            </a:extLst>
          </p:cNvPr>
          <p:cNvSpPr>
            <a:spLocks noGrp="1"/>
          </p:cNvSpPr>
          <p:nvPr>
            <p:ph type="ftr" sz="quarter" idx="11"/>
          </p:nvPr>
        </p:nvSpPr>
        <p:spPr/>
        <p:txBody>
          <a:bodyPr/>
          <a:lstStyle/>
          <a:p>
            <a:r>
              <a:rPr lang="zh-CN" altLang="en-US" dirty="0"/>
              <a:t>论文分享 </a:t>
            </a:r>
            <a:r>
              <a:rPr lang="en-US" altLang="zh-CN" dirty="0"/>
              <a:t>StarGAN</a:t>
            </a:r>
            <a:endParaRPr lang="zh-CN" altLang="en-US" dirty="0"/>
          </a:p>
        </p:txBody>
      </p:sp>
      <p:sp>
        <p:nvSpPr>
          <p:cNvPr id="6" name="灯片编号占位符 5">
            <a:extLst>
              <a:ext uri="{FF2B5EF4-FFF2-40B4-BE49-F238E27FC236}">
                <a16:creationId xmlns:a16="http://schemas.microsoft.com/office/drawing/2014/main" id="{EB45D40C-4A62-40F3-B776-7E1FEF8C1CBB}"/>
              </a:ext>
            </a:extLst>
          </p:cNvPr>
          <p:cNvSpPr>
            <a:spLocks noGrp="1"/>
          </p:cNvSpPr>
          <p:nvPr>
            <p:ph type="sldNum" sz="quarter" idx="12"/>
          </p:nvPr>
        </p:nvSpPr>
        <p:spPr>
          <a:xfrm>
            <a:off x="11036409" y="6356350"/>
            <a:ext cx="842839" cy="365125"/>
          </a:xfrm>
        </p:spPr>
        <p:txBody>
          <a:bodyPr/>
          <a:lstStyle/>
          <a:p>
            <a:fld id="{C2A10782-1D97-497F-A41F-A40B4CB7F365}" type="slidenum">
              <a:rPr lang="zh-CN" altLang="en-US" smtClean="0"/>
              <a:pPr/>
              <a:t>‹#›</a:t>
            </a:fld>
            <a:endParaRPr lang="zh-CN" altLang="en-US" dirty="0"/>
          </a:p>
        </p:txBody>
      </p:sp>
      <p:cxnSp>
        <p:nvCxnSpPr>
          <p:cNvPr id="8" name="直接连接符 7">
            <a:extLst>
              <a:ext uri="{FF2B5EF4-FFF2-40B4-BE49-F238E27FC236}">
                <a16:creationId xmlns:a16="http://schemas.microsoft.com/office/drawing/2014/main" id="{EF0EA1AF-579E-4468-AC01-BE9BDB9A41AC}"/>
              </a:ext>
            </a:extLst>
          </p:cNvPr>
          <p:cNvCxnSpPr>
            <a:cxnSpLocks/>
          </p:cNvCxnSpPr>
          <p:nvPr userDrawn="1"/>
        </p:nvCxnSpPr>
        <p:spPr>
          <a:xfrm>
            <a:off x="0" y="817478"/>
            <a:ext cx="12192000"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9114249F-61E6-440E-BD39-52F764EB04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6201" y="136525"/>
            <a:ext cx="1341304" cy="501564"/>
          </a:xfrm>
          <a:prstGeom prst="rect">
            <a:avLst/>
          </a:prstGeom>
        </p:spPr>
      </p:pic>
      <p:pic>
        <p:nvPicPr>
          <p:cNvPr id="18" name="图片 17">
            <a:extLst>
              <a:ext uri="{FF2B5EF4-FFF2-40B4-BE49-F238E27FC236}">
                <a16:creationId xmlns:a16="http://schemas.microsoft.com/office/drawing/2014/main" id="{4028458F-F92A-4599-8B60-BCF8D1506DB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82727" y="68151"/>
            <a:ext cx="666804" cy="659634"/>
          </a:xfrm>
          <a:prstGeom prst="rect">
            <a:avLst/>
          </a:prstGeom>
        </p:spPr>
      </p:pic>
    </p:spTree>
    <p:extLst>
      <p:ext uri="{BB962C8B-B14F-4D97-AF65-F5344CB8AC3E}">
        <p14:creationId xmlns:p14="http://schemas.microsoft.com/office/powerpoint/2010/main" val="2144309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2B07D0-2C9D-497B-96BF-80A20B94694B}"/>
              </a:ext>
            </a:extLst>
          </p:cNvPr>
          <p:cNvSpPr>
            <a:spLocks noGrp="1"/>
          </p:cNvSpPr>
          <p:nvPr>
            <p:ph type="title"/>
          </p:nvPr>
        </p:nvSpPr>
        <p:spPr>
          <a:xfrm>
            <a:off x="2543423" y="2103437"/>
            <a:ext cx="7105153" cy="1325563"/>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pic>
        <p:nvPicPr>
          <p:cNvPr id="6" name="图片 5">
            <a:extLst>
              <a:ext uri="{FF2B5EF4-FFF2-40B4-BE49-F238E27FC236}">
                <a16:creationId xmlns:a16="http://schemas.microsoft.com/office/drawing/2014/main" id="{C6883272-EEE7-42D3-A61C-4C4FFBFDC3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1630" y="6203130"/>
            <a:ext cx="1341304" cy="501564"/>
          </a:xfrm>
          <a:prstGeom prst="rect">
            <a:avLst/>
          </a:prstGeom>
        </p:spPr>
      </p:pic>
      <p:pic>
        <p:nvPicPr>
          <p:cNvPr id="7" name="图片 6">
            <a:extLst>
              <a:ext uri="{FF2B5EF4-FFF2-40B4-BE49-F238E27FC236}">
                <a16:creationId xmlns:a16="http://schemas.microsoft.com/office/drawing/2014/main" id="{3A3A6D28-34BE-4C8C-90D2-73DF816A1A2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98156" y="6134756"/>
            <a:ext cx="666804" cy="659634"/>
          </a:xfrm>
          <a:prstGeom prst="rect">
            <a:avLst/>
          </a:prstGeom>
        </p:spPr>
      </p:pic>
    </p:spTree>
    <p:extLst>
      <p:ext uri="{BB962C8B-B14F-4D97-AF65-F5344CB8AC3E}">
        <p14:creationId xmlns:p14="http://schemas.microsoft.com/office/powerpoint/2010/main" val="2178214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C800A19-197D-4F76-80CA-901AE084F04F}"/>
              </a:ext>
            </a:extLst>
          </p:cNvPr>
          <p:cNvSpPr>
            <a:spLocks noGrp="1"/>
          </p:cNvSpPr>
          <p:nvPr>
            <p:ph type="dt" sz="half" idx="10"/>
          </p:nvPr>
        </p:nvSpPr>
        <p:spPr/>
        <p:txBody>
          <a:bodyPr/>
          <a:lstStyle/>
          <a:p>
            <a:fld id="{8DE77FCE-D30C-4828-8E0E-13000391F8C8}" type="datetime1">
              <a:rPr lang="zh-CN" altLang="en-US" smtClean="0"/>
              <a:t>2018/9/17</a:t>
            </a:fld>
            <a:endParaRPr lang="zh-CN" altLang="en-US"/>
          </a:p>
        </p:txBody>
      </p:sp>
      <p:sp>
        <p:nvSpPr>
          <p:cNvPr id="3" name="页脚占位符 2">
            <a:extLst>
              <a:ext uri="{FF2B5EF4-FFF2-40B4-BE49-F238E27FC236}">
                <a16:creationId xmlns:a16="http://schemas.microsoft.com/office/drawing/2014/main" id="{74989B7E-C92C-4C1F-97F6-988816F205F8}"/>
              </a:ext>
            </a:extLst>
          </p:cNvPr>
          <p:cNvSpPr>
            <a:spLocks noGrp="1"/>
          </p:cNvSpPr>
          <p:nvPr>
            <p:ph type="ftr" sz="quarter" idx="11"/>
          </p:nvPr>
        </p:nvSpPr>
        <p:spPr/>
        <p:txBody>
          <a:bodyPr/>
          <a:lstStyle/>
          <a:p>
            <a:r>
              <a:rPr lang="zh-CN" altLang="en-US" dirty="0"/>
              <a:t>论文分享 </a:t>
            </a:r>
            <a:r>
              <a:rPr lang="en-US" altLang="zh-CN" dirty="0"/>
              <a:t>StarGAN</a:t>
            </a:r>
            <a:endParaRPr lang="zh-CN" altLang="en-US" dirty="0"/>
          </a:p>
        </p:txBody>
      </p:sp>
      <p:sp>
        <p:nvSpPr>
          <p:cNvPr id="4" name="灯片编号占位符 3">
            <a:extLst>
              <a:ext uri="{FF2B5EF4-FFF2-40B4-BE49-F238E27FC236}">
                <a16:creationId xmlns:a16="http://schemas.microsoft.com/office/drawing/2014/main" id="{80A1AF4F-C3CB-46A9-9BCC-A3AD9511E853}"/>
              </a:ext>
            </a:extLst>
          </p:cNvPr>
          <p:cNvSpPr>
            <a:spLocks noGrp="1"/>
          </p:cNvSpPr>
          <p:nvPr>
            <p:ph type="sldNum" sz="quarter" idx="12"/>
          </p:nvPr>
        </p:nvSpPr>
        <p:spPr/>
        <p:txBody>
          <a:bodyPr/>
          <a:lstStyle/>
          <a:p>
            <a:fld id="{F400FA3B-D502-4C31-81FB-28D9D824FD36}" type="slidenum">
              <a:rPr lang="zh-CN" altLang="en-US" smtClean="0"/>
              <a:t>‹#›</a:t>
            </a:fld>
            <a:endParaRPr lang="zh-CN" altLang="en-US"/>
          </a:p>
        </p:txBody>
      </p:sp>
      <p:sp>
        <p:nvSpPr>
          <p:cNvPr id="10" name="矩形 9">
            <a:extLst>
              <a:ext uri="{FF2B5EF4-FFF2-40B4-BE49-F238E27FC236}">
                <a16:creationId xmlns:a16="http://schemas.microsoft.com/office/drawing/2014/main" id="{BEA0279D-7503-476C-850D-D3E092C47905}"/>
              </a:ext>
            </a:extLst>
          </p:cNvPr>
          <p:cNvSpPr/>
          <p:nvPr userDrawn="1"/>
        </p:nvSpPr>
        <p:spPr>
          <a:xfrm>
            <a:off x="0" y="-1"/>
            <a:ext cx="12192000" cy="817475"/>
          </a:xfrm>
          <a:prstGeom prst="rect">
            <a:avLst/>
          </a:prstGeom>
          <a:solidFill>
            <a:srgbClr val="FAFAF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标题 1">
            <a:extLst>
              <a:ext uri="{FF2B5EF4-FFF2-40B4-BE49-F238E27FC236}">
                <a16:creationId xmlns:a16="http://schemas.microsoft.com/office/drawing/2014/main" id="{CE13D02E-7B12-4E67-BB41-72E78F4BBB5D}"/>
              </a:ext>
            </a:extLst>
          </p:cNvPr>
          <p:cNvSpPr>
            <a:spLocks noGrp="1"/>
          </p:cNvSpPr>
          <p:nvPr>
            <p:ph type="title"/>
          </p:nvPr>
        </p:nvSpPr>
        <p:spPr>
          <a:xfrm>
            <a:off x="154388" y="136525"/>
            <a:ext cx="8981661" cy="501566"/>
          </a:xfrm>
        </p:spPr>
        <p:txBody>
          <a:bodyPr>
            <a:noAutofit/>
          </a:bodyPr>
          <a:lstStyle>
            <a:lvl1pPr>
              <a:defRPr sz="3200">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cxnSp>
        <p:nvCxnSpPr>
          <p:cNvPr id="12" name="直接连接符 11">
            <a:extLst>
              <a:ext uri="{FF2B5EF4-FFF2-40B4-BE49-F238E27FC236}">
                <a16:creationId xmlns:a16="http://schemas.microsoft.com/office/drawing/2014/main" id="{383C1A27-ABEA-46CF-9A68-BAE416C08CDA}"/>
              </a:ext>
            </a:extLst>
          </p:cNvPr>
          <p:cNvCxnSpPr>
            <a:cxnSpLocks/>
          </p:cNvCxnSpPr>
          <p:nvPr userDrawn="1"/>
        </p:nvCxnSpPr>
        <p:spPr>
          <a:xfrm>
            <a:off x="0" y="817478"/>
            <a:ext cx="12192000"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7B06C3A0-AF20-485C-8646-80A808F2FD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6201" y="136525"/>
            <a:ext cx="1341304" cy="501564"/>
          </a:xfrm>
          <a:prstGeom prst="rect">
            <a:avLst/>
          </a:prstGeom>
        </p:spPr>
      </p:pic>
      <p:pic>
        <p:nvPicPr>
          <p:cNvPr id="14" name="图片 13">
            <a:extLst>
              <a:ext uri="{FF2B5EF4-FFF2-40B4-BE49-F238E27FC236}">
                <a16:creationId xmlns:a16="http://schemas.microsoft.com/office/drawing/2014/main" id="{F467D54D-DF1E-4EB2-B393-92547E7892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82727" y="68151"/>
            <a:ext cx="666804" cy="659634"/>
          </a:xfrm>
          <a:prstGeom prst="rect">
            <a:avLst/>
          </a:prstGeom>
        </p:spPr>
      </p:pic>
    </p:spTree>
    <p:extLst>
      <p:ext uri="{BB962C8B-B14F-4D97-AF65-F5344CB8AC3E}">
        <p14:creationId xmlns:p14="http://schemas.microsoft.com/office/powerpoint/2010/main" val="21042609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F6C25FB-E6AB-429C-B03C-B95F430410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775C3A9-3210-4806-A23B-DF5104EE60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B11B4F3-3191-4B6D-8F97-3F4952D039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F9310F-341C-4B2E-BFA2-EECAE9A67283}" type="datetime1">
              <a:rPr lang="zh-CN" altLang="en-US" smtClean="0"/>
              <a:t>2018/9/17</a:t>
            </a:fld>
            <a:endParaRPr lang="zh-CN" altLang="en-US"/>
          </a:p>
        </p:txBody>
      </p:sp>
      <p:sp>
        <p:nvSpPr>
          <p:cNvPr id="5" name="页脚占位符 4">
            <a:extLst>
              <a:ext uri="{FF2B5EF4-FFF2-40B4-BE49-F238E27FC236}">
                <a16:creationId xmlns:a16="http://schemas.microsoft.com/office/drawing/2014/main" id="{8A68B4B7-B32C-4B72-B364-E3ECDB6D9D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dirty="0"/>
              <a:t>论文分享 </a:t>
            </a:r>
            <a:r>
              <a:rPr lang="en-US" altLang="zh-CN" dirty="0"/>
              <a:t>StarGAN</a:t>
            </a:r>
            <a:endParaRPr lang="zh-CN" altLang="en-US" dirty="0"/>
          </a:p>
        </p:txBody>
      </p:sp>
      <p:sp>
        <p:nvSpPr>
          <p:cNvPr id="6" name="灯片编号占位符 5">
            <a:extLst>
              <a:ext uri="{FF2B5EF4-FFF2-40B4-BE49-F238E27FC236}">
                <a16:creationId xmlns:a16="http://schemas.microsoft.com/office/drawing/2014/main" id="{94D3FABE-5E35-41DD-9892-C9B73638C8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00FA3B-D502-4C31-81FB-28D9D824FD36}" type="slidenum">
              <a:rPr lang="zh-CN" altLang="en-US" smtClean="0"/>
              <a:t>‹#›</a:t>
            </a:fld>
            <a:endParaRPr lang="zh-CN" altLang="en-US"/>
          </a:p>
        </p:txBody>
      </p:sp>
    </p:spTree>
    <p:extLst>
      <p:ext uri="{BB962C8B-B14F-4D97-AF65-F5344CB8AC3E}">
        <p14:creationId xmlns:p14="http://schemas.microsoft.com/office/powerpoint/2010/main" val="1060155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74692D-7367-47DD-9AC3-C96F7A63CEAD}"/>
              </a:ext>
            </a:extLst>
          </p:cNvPr>
          <p:cNvSpPr>
            <a:spLocks noGrp="1"/>
          </p:cNvSpPr>
          <p:nvPr>
            <p:ph type="ctrTitle"/>
          </p:nvPr>
        </p:nvSpPr>
        <p:spPr>
          <a:xfrm>
            <a:off x="244764" y="2400846"/>
            <a:ext cx="11834446" cy="1250340"/>
          </a:xfrm>
        </p:spPr>
        <p:txBody>
          <a:bodyPr>
            <a:normAutofit fontScale="90000"/>
          </a:bodyPr>
          <a:lstStyle/>
          <a:p>
            <a:r>
              <a:rPr lang="en-US" altLang="zh-CN" b="0" dirty="0"/>
              <a:t>Generating Images with Perceptual Similarity Metrics based on Deep Networks</a:t>
            </a:r>
            <a:endParaRPr lang="zh-CN" altLang="en-US" sz="4000" b="1"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96C3AA8E-F6E9-42C1-95EF-4FF77A944B84}"/>
              </a:ext>
            </a:extLst>
          </p:cNvPr>
          <p:cNvSpPr>
            <a:spLocks noGrp="1"/>
          </p:cNvSpPr>
          <p:nvPr>
            <p:ph type="subTitle" idx="1"/>
          </p:nvPr>
        </p:nvSpPr>
        <p:spPr>
          <a:xfrm>
            <a:off x="8502977" y="5073433"/>
            <a:ext cx="2409334" cy="872443"/>
          </a:xfrm>
        </p:spPr>
        <p:txBody>
          <a:bodyPr>
            <a:noAutofit/>
          </a:bodyPr>
          <a:lstStyle/>
          <a:p>
            <a:r>
              <a:rPr lang="en-US" altLang="zh-CN" dirty="0" err="1">
                <a:latin typeface="Times New Roman" panose="02020603050405020304" pitchFamily="18" charset="0"/>
                <a:cs typeface="Times New Roman" panose="02020603050405020304" pitchFamily="18" charset="0"/>
              </a:rPr>
              <a:t>Haozhe</a:t>
            </a:r>
            <a:r>
              <a:rPr lang="en-US" altLang="zh-CN" dirty="0">
                <a:latin typeface="Times New Roman" panose="02020603050405020304" pitchFamily="18" charset="0"/>
                <a:cs typeface="Times New Roman" panose="02020603050405020304" pitchFamily="18" charset="0"/>
              </a:rPr>
              <a:t> Feng</a:t>
            </a:r>
          </a:p>
          <a:p>
            <a:r>
              <a:rPr lang="en-US" altLang="zh-CN" dirty="0">
                <a:latin typeface="Times New Roman" panose="02020603050405020304" pitchFamily="18" charset="0"/>
                <a:cs typeface="Times New Roman" panose="02020603050405020304" pitchFamily="18" charset="0"/>
              </a:rPr>
              <a:t>Sep 16, 2018</a:t>
            </a:r>
          </a:p>
        </p:txBody>
      </p:sp>
      <p:sp>
        <p:nvSpPr>
          <p:cNvPr id="4" name="副标题 2">
            <a:extLst>
              <a:ext uri="{FF2B5EF4-FFF2-40B4-BE49-F238E27FC236}">
                <a16:creationId xmlns:a16="http://schemas.microsoft.com/office/drawing/2014/main" id="{96C3AA8E-F6E9-42C1-95EF-4FF77A944B84}"/>
              </a:ext>
            </a:extLst>
          </p:cNvPr>
          <p:cNvSpPr txBox="1">
            <a:spLocks/>
          </p:cNvSpPr>
          <p:nvPr/>
        </p:nvSpPr>
        <p:spPr>
          <a:xfrm>
            <a:off x="599387" y="3827766"/>
            <a:ext cx="10972800" cy="111369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sz="1600" dirty="0">
                <a:latin typeface="Times New Roman" panose="02020603050405020304" pitchFamily="18" charset="0"/>
                <a:cs typeface="Times New Roman" panose="02020603050405020304" pitchFamily="18" charset="0"/>
              </a:rPr>
              <a:t>Alexey </a:t>
            </a:r>
            <a:r>
              <a:rPr lang="en-US" altLang="zh-CN" sz="1600" dirty="0" err="1">
                <a:latin typeface="Times New Roman" panose="02020603050405020304" pitchFamily="18" charset="0"/>
                <a:cs typeface="Times New Roman" panose="02020603050405020304" pitchFamily="18" charset="0"/>
              </a:rPr>
              <a:t>Donsovitskiy</a:t>
            </a:r>
            <a:r>
              <a:rPr lang="en-US" altLang="zh-CN" sz="1600" dirty="0">
                <a:latin typeface="Times New Roman" panose="02020603050405020304" pitchFamily="18" charset="0"/>
                <a:cs typeface="Times New Roman" panose="02020603050405020304" pitchFamily="18" charset="0"/>
              </a:rPr>
              <a:t>	 Thomas </a:t>
            </a:r>
            <a:r>
              <a:rPr lang="en-US" altLang="zh-CN" sz="1600" dirty="0" err="1">
                <a:latin typeface="Times New Roman" panose="02020603050405020304" pitchFamily="18" charset="0"/>
                <a:cs typeface="Times New Roman" panose="02020603050405020304" pitchFamily="18" charset="0"/>
              </a:rPr>
              <a:t>Brox</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University of Freiburg</a:t>
            </a:r>
          </a:p>
          <a:p>
            <a:r>
              <a:rPr lang="en-US" altLang="zh-CN" sz="1600" dirty="0">
                <a:latin typeface="Times New Roman" panose="02020603050405020304" pitchFamily="18" charset="0"/>
                <a:cs typeface="Times New Roman" panose="02020603050405020304" pitchFamily="18" charset="0"/>
              </a:rPr>
              <a:t>NIPS 2016</a:t>
            </a:r>
          </a:p>
        </p:txBody>
      </p:sp>
    </p:spTree>
    <p:extLst>
      <p:ext uri="{BB962C8B-B14F-4D97-AF65-F5344CB8AC3E}">
        <p14:creationId xmlns:p14="http://schemas.microsoft.com/office/powerpoint/2010/main" val="700563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idx="1"/>
          </p:nvPr>
        </p:nvSpPr>
        <p:spPr>
          <a:xfrm>
            <a:off x="1107831" y="1529862"/>
            <a:ext cx="10683952" cy="4510657"/>
          </a:xfrm>
        </p:spPr>
        <p:txBody>
          <a:bodyPr/>
          <a:lstStyle/>
          <a:p>
            <a:r>
              <a:rPr lang="en-US" altLang="zh-CN" dirty="0"/>
              <a:t>Which problem does the article focus on.</a:t>
            </a:r>
          </a:p>
          <a:p>
            <a:pPr marL="0" indent="0">
              <a:buNone/>
            </a:pPr>
            <a:endParaRPr lang="en-US" altLang="zh-CN" dirty="0"/>
          </a:p>
          <a:p>
            <a:r>
              <a:rPr lang="en-US" altLang="zh-CN" dirty="0"/>
              <a:t>What is the main idea and the pipeline of the proposed approach. </a:t>
            </a:r>
          </a:p>
          <a:p>
            <a:pPr marL="0" indent="0">
              <a:buNone/>
            </a:pPr>
            <a:endParaRPr lang="en-US" altLang="zh-CN" dirty="0"/>
          </a:p>
          <a:p>
            <a:r>
              <a:rPr lang="en-US" altLang="zh-CN" dirty="0"/>
              <a:t>Some insights and light spots the article brings to us.</a:t>
            </a:r>
          </a:p>
        </p:txBody>
      </p:sp>
      <p:sp>
        <p:nvSpPr>
          <p:cNvPr id="4" name="日期占位符 3"/>
          <p:cNvSpPr>
            <a:spLocks noGrp="1"/>
          </p:cNvSpPr>
          <p:nvPr>
            <p:ph type="dt" sz="half" idx="10"/>
          </p:nvPr>
        </p:nvSpPr>
        <p:spPr/>
        <p:txBody>
          <a:bodyPr/>
          <a:lstStyle/>
          <a:p>
            <a:fld id="{688EC3CB-3E39-44A6-8BC9-35B98332E632}" type="datetime1">
              <a:rPr lang="zh-CN" altLang="en-US" smtClean="0"/>
              <a:t>2018/9/17</a:t>
            </a:fld>
            <a:endParaRPr lang="zh-CN" altLang="en-US" dirty="0"/>
          </a:p>
        </p:txBody>
      </p:sp>
      <p:sp>
        <p:nvSpPr>
          <p:cNvPr id="5" name="页脚占位符 4"/>
          <p:cNvSpPr>
            <a:spLocks noGrp="1"/>
          </p:cNvSpPr>
          <p:nvPr>
            <p:ph type="ftr" sz="quarter" idx="11"/>
          </p:nvPr>
        </p:nvSpPr>
        <p:spPr/>
        <p:txBody>
          <a:bodyPr/>
          <a:lstStyle/>
          <a:p>
            <a:r>
              <a:rPr lang="zh-CN" altLang="en-US" dirty="0"/>
              <a:t>论文分享 </a:t>
            </a:r>
            <a:r>
              <a:rPr lang="en-US" altLang="zh-CN" dirty="0"/>
              <a:t>Unsupervised Feature Learning</a:t>
            </a:r>
          </a:p>
        </p:txBody>
      </p:sp>
      <p:sp>
        <p:nvSpPr>
          <p:cNvPr id="6" name="灯片编号占位符 5"/>
          <p:cNvSpPr>
            <a:spLocks noGrp="1"/>
          </p:cNvSpPr>
          <p:nvPr>
            <p:ph type="sldNum" sz="quarter" idx="12"/>
          </p:nvPr>
        </p:nvSpPr>
        <p:spPr/>
        <p:txBody>
          <a:bodyPr/>
          <a:lstStyle/>
          <a:p>
            <a:fld id="{C2A10782-1D97-497F-A41F-A40B4CB7F365}" type="slidenum">
              <a:rPr lang="zh-CN" altLang="en-US" smtClean="0"/>
              <a:pPr/>
              <a:t>2</a:t>
            </a:fld>
            <a:endParaRPr lang="zh-CN" altLang="en-US" dirty="0"/>
          </a:p>
        </p:txBody>
      </p:sp>
    </p:spTree>
    <p:extLst>
      <p:ext uri="{BB962C8B-B14F-4D97-AF65-F5344CB8AC3E}">
        <p14:creationId xmlns:p14="http://schemas.microsoft.com/office/powerpoint/2010/main" val="116041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Which problem does the article focus 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427129" y="1923913"/>
                <a:ext cx="4764871" cy="2899277"/>
              </a:xfrm>
            </p:spPr>
            <p:txBody>
              <a:bodyPr>
                <a:normAutofit fontScale="92500" lnSpcReduction="20000"/>
              </a:bodyPr>
              <a:lstStyle/>
              <a:p>
                <a:pPr marL="0" indent="0">
                  <a:buNone/>
                </a:pPr>
                <a:r>
                  <a:rPr lang="en-US" altLang="zh-CN" sz="2400" b="1" dirty="0"/>
                  <a:t>We can use CNN to compress images into the feature space and map an image to a feature vector</a:t>
                </a:r>
              </a:p>
              <a:p>
                <a:pPr marL="0" indent="0">
                  <a:buNone/>
                </a:pPr>
                <a:endParaRPr lang="en-US" altLang="zh-CN" sz="2400" b="1" dirty="0"/>
              </a:p>
              <a:p>
                <a:pPr marL="0" indent="0">
                  <a:buNone/>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𝑰</m:t>
                      </m:r>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𝑭</m:t>
                          </m:r>
                        </m:e>
                        <m:sup>
                          <m:r>
                            <a:rPr lang="en-US" altLang="zh-CN" sz="2400" b="1" i="1" smtClean="0">
                              <a:latin typeface="Cambria Math" panose="02040503050406030204" pitchFamily="18" charset="0"/>
                            </a:rPr>
                            <m:t>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𝒏</m:t>
                          </m:r>
                        </m:sup>
                      </m:sSup>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𝒚</m:t>
                      </m:r>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𝑹</m:t>
                          </m:r>
                        </m:e>
                        <m:sup>
                          <m:r>
                            <a:rPr lang="en-US" altLang="zh-CN" sz="2400" b="1" i="1" smtClean="0">
                              <a:latin typeface="Cambria Math" panose="02040503050406030204" pitchFamily="18" charset="0"/>
                            </a:rPr>
                            <m:t>𝒌</m:t>
                          </m:r>
                        </m:sup>
                      </m:sSup>
                    </m:oMath>
                  </m:oMathPara>
                </a14:m>
                <a:endParaRPr lang="en-US" altLang="zh-CN" sz="2400" b="1" dirty="0"/>
              </a:p>
              <a:p>
                <a:pPr marL="0" indent="0">
                  <a:buNone/>
                </a:pPr>
                <a:endParaRPr lang="en-US" altLang="zh-CN" sz="2400" b="1" dirty="0"/>
              </a:p>
              <a:p>
                <a:pPr marL="0" indent="0">
                  <a:buNone/>
                </a:pPr>
                <a:r>
                  <a:rPr lang="en-US" altLang="zh-CN" sz="2400" b="1" dirty="0"/>
                  <a:t>However, given a feature vector of an image, how to reconstruct a high-resolution image?</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427129" y="1923913"/>
                <a:ext cx="4764871" cy="2899277"/>
              </a:xfrm>
              <a:blipFill>
                <a:blip r:embed="rId3"/>
                <a:stretch>
                  <a:fillRect l="-1662" t="-4632"/>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88EC3CB-3E39-44A6-8BC9-35B98332E632}" type="datetime1">
              <a:rPr lang="zh-CN" altLang="en-US" smtClean="0"/>
              <a:t>2018/9/17</a:t>
            </a:fld>
            <a:endParaRPr lang="zh-CN" altLang="en-US" dirty="0"/>
          </a:p>
        </p:txBody>
      </p:sp>
      <p:sp>
        <p:nvSpPr>
          <p:cNvPr id="6" name="灯片编号占位符 5"/>
          <p:cNvSpPr>
            <a:spLocks noGrp="1"/>
          </p:cNvSpPr>
          <p:nvPr>
            <p:ph type="sldNum" sz="quarter" idx="12"/>
          </p:nvPr>
        </p:nvSpPr>
        <p:spPr/>
        <p:txBody>
          <a:bodyPr/>
          <a:lstStyle/>
          <a:p>
            <a:fld id="{C2A10782-1D97-497F-A41F-A40B4CB7F365}" type="slidenum">
              <a:rPr lang="zh-CN" altLang="en-US" smtClean="0"/>
              <a:pPr/>
              <a:t>3</a:t>
            </a:fld>
            <a:endParaRPr lang="zh-CN" altLang="en-US" dirty="0"/>
          </a:p>
        </p:txBody>
      </p:sp>
      <p:sp>
        <p:nvSpPr>
          <p:cNvPr id="21" name="页脚占位符 4">
            <a:extLst>
              <a:ext uri="{FF2B5EF4-FFF2-40B4-BE49-F238E27FC236}">
                <a16:creationId xmlns:a16="http://schemas.microsoft.com/office/drawing/2014/main" id="{3632D450-D355-43DC-9346-558F7F0AE430}"/>
              </a:ext>
            </a:extLst>
          </p:cNvPr>
          <p:cNvSpPr txBox="1">
            <a:spLocks/>
          </p:cNvSpPr>
          <p:nvPr/>
        </p:nvSpPr>
        <p:spPr>
          <a:xfrm>
            <a:off x="4038600" y="6356348"/>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论文分享 </a:t>
            </a:r>
            <a:r>
              <a:rPr lang="en-US" altLang="zh-CN" dirty="0"/>
              <a:t>Unsupervised Feature Learning</a:t>
            </a:r>
          </a:p>
        </p:txBody>
      </p:sp>
      <p:pic>
        <p:nvPicPr>
          <p:cNvPr id="5" name="图片 4">
            <a:extLst>
              <a:ext uri="{FF2B5EF4-FFF2-40B4-BE49-F238E27FC236}">
                <a16:creationId xmlns:a16="http://schemas.microsoft.com/office/drawing/2014/main" id="{8F86D421-12DE-41EB-B4FD-CE6E8A13CC19}"/>
              </a:ext>
            </a:extLst>
          </p:cNvPr>
          <p:cNvPicPr>
            <a:picLocks noChangeAspect="1"/>
          </p:cNvPicPr>
          <p:nvPr/>
        </p:nvPicPr>
        <p:blipFill>
          <a:blip r:embed="rId4"/>
          <a:stretch>
            <a:fillRect/>
          </a:stretch>
        </p:blipFill>
        <p:spPr>
          <a:xfrm>
            <a:off x="385915" y="997065"/>
            <a:ext cx="6962775" cy="4752975"/>
          </a:xfrm>
          <a:prstGeom prst="rect">
            <a:avLst/>
          </a:prstGeom>
        </p:spPr>
      </p:pic>
    </p:spTree>
    <p:extLst>
      <p:ext uri="{BB962C8B-B14F-4D97-AF65-F5344CB8AC3E}">
        <p14:creationId xmlns:p14="http://schemas.microsoft.com/office/powerpoint/2010/main" val="1860332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2.What is the main idea of the proposed approach </a:t>
            </a:r>
          </a:p>
        </p:txBody>
      </p:sp>
      <p:sp>
        <p:nvSpPr>
          <p:cNvPr id="4" name="日期占位符 3"/>
          <p:cNvSpPr>
            <a:spLocks noGrp="1"/>
          </p:cNvSpPr>
          <p:nvPr>
            <p:ph type="dt" sz="half" idx="10"/>
          </p:nvPr>
        </p:nvSpPr>
        <p:spPr/>
        <p:txBody>
          <a:bodyPr/>
          <a:lstStyle/>
          <a:p>
            <a:fld id="{688EC3CB-3E39-44A6-8BC9-35B98332E632}" type="datetime1">
              <a:rPr lang="zh-CN" altLang="en-US" smtClean="0"/>
              <a:t>2018/9/17</a:t>
            </a:fld>
            <a:endParaRPr lang="zh-CN" altLang="en-US" dirty="0"/>
          </a:p>
        </p:txBody>
      </p:sp>
      <p:sp>
        <p:nvSpPr>
          <p:cNvPr id="6" name="灯片编号占位符 5"/>
          <p:cNvSpPr>
            <a:spLocks noGrp="1"/>
          </p:cNvSpPr>
          <p:nvPr>
            <p:ph type="sldNum" sz="quarter" idx="12"/>
          </p:nvPr>
        </p:nvSpPr>
        <p:spPr/>
        <p:txBody>
          <a:bodyPr/>
          <a:lstStyle/>
          <a:p>
            <a:fld id="{C2A10782-1D97-497F-A41F-A40B4CB7F365}" type="slidenum">
              <a:rPr lang="zh-CN" altLang="en-US" smtClean="0"/>
              <a:pPr/>
              <a:t>4</a:t>
            </a:fld>
            <a:endParaRPr lang="zh-CN" altLang="en-US" dirty="0"/>
          </a:p>
        </p:txBody>
      </p:sp>
      <p:sp>
        <p:nvSpPr>
          <p:cNvPr id="21" name="页脚占位符 4">
            <a:extLst>
              <a:ext uri="{FF2B5EF4-FFF2-40B4-BE49-F238E27FC236}">
                <a16:creationId xmlns:a16="http://schemas.microsoft.com/office/drawing/2014/main" id="{3632D450-D355-43DC-9346-558F7F0AE430}"/>
              </a:ext>
            </a:extLst>
          </p:cNvPr>
          <p:cNvSpPr txBox="1">
            <a:spLocks/>
          </p:cNvSpPr>
          <p:nvPr/>
        </p:nvSpPr>
        <p:spPr>
          <a:xfrm>
            <a:off x="4038600" y="6356348"/>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论文分享 </a:t>
            </a:r>
            <a:r>
              <a:rPr lang="en-US" altLang="zh-CN" dirty="0"/>
              <a:t>Unsupervised Feature Learning</a:t>
            </a:r>
          </a:p>
        </p:txBody>
      </p:sp>
      <p:sp>
        <p:nvSpPr>
          <p:cNvPr id="9" name="内容占位符 8">
            <a:extLst>
              <a:ext uri="{FF2B5EF4-FFF2-40B4-BE49-F238E27FC236}">
                <a16:creationId xmlns:a16="http://schemas.microsoft.com/office/drawing/2014/main" id="{6B19752A-2EAC-4C58-9468-60230C669E47}"/>
              </a:ext>
            </a:extLst>
          </p:cNvPr>
          <p:cNvSpPr>
            <a:spLocks noGrp="1"/>
          </p:cNvSpPr>
          <p:nvPr>
            <p:ph idx="1"/>
          </p:nvPr>
        </p:nvSpPr>
        <p:spPr/>
        <p:txBody>
          <a:bodyPr/>
          <a:lstStyle/>
          <a:p>
            <a:r>
              <a:rPr lang="en-US" altLang="zh-CN" dirty="0"/>
              <a:t>2.1 The background of the approach</a:t>
            </a:r>
            <a:endParaRPr lang="zh-CN" altLang="en-US" dirty="0"/>
          </a:p>
        </p:txBody>
      </p:sp>
      <p:sp>
        <p:nvSpPr>
          <p:cNvPr id="11" name="文本框 10">
            <a:extLst>
              <a:ext uri="{FF2B5EF4-FFF2-40B4-BE49-F238E27FC236}">
                <a16:creationId xmlns:a16="http://schemas.microsoft.com/office/drawing/2014/main" id="{84EA1A92-8A31-44DE-A55D-BCA48CEC3027}"/>
              </a:ext>
            </a:extLst>
          </p:cNvPr>
          <p:cNvSpPr txBox="1"/>
          <p:nvPr/>
        </p:nvSpPr>
        <p:spPr>
          <a:xfrm>
            <a:off x="1143079" y="5433018"/>
            <a:ext cx="4611283" cy="1200329"/>
          </a:xfrm>
          <a:prstGeom prst="rect">
            <a:avLst/>
          </a:prstGeom>
          <a:noFill/>
        </p:spPr>
        <p:txBody>
          <a:bodyPr wrap="square" rtlCol="0">
            <a:spAutoFit/>
          </a:bodyPr>
          <a:lstStyle/>
          <a:p>
            <a:r>
              <a:rPr lang="en-US" altLang="zh-CN" b="1" dirty="0"/>
              <a:t>Note : this figure is  the lung nodule construction result of auto encoder from our experiment</a:t>
            </a:r>
          </a:p>
          <a:p>
            <a:endParaRPr lang="zh-CN" altLang="en-US" b="1" dirty="0"/>
          </a:p>
        </p:txBody>
      </p:sp>
      <p:pic>
        <p:nvPicPr>
          <p:cNvPr id="12" name="图片 11">
            <a:extLst>
              <a:ext uri="{FF2B5EF4-FFF2-40B4-BE49-F238E27FC236}">
                <a16:creationId xmlns:a16="http://schemas.microsoft.com/office/drawing/2014/main" id="{BFCD5BBD-1F02-4E8E-A9EC-DC665914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681" y="2105399"/>
            <a:ext cx="6032081" cy="2952829"/>
          </a:xfrm>
          <a:prstGeom prst="rect">
            <a:avLst/>
          </a:prstGeom>
        </p:spPr>
      </p:pic>
      <p:sp>
        <p:nvSpPr>
          <p:cNvPr id="13" name="内容占位符 2">
            <a:extLst>
              <a:ext uri="{FF2B5EF4-FFF2-40B4-BE49-F238E27FC236}">
                <a16:creationId xmlns:a16="http://schemas.microsoft.com/office/drawing/2014/main" id="{7409AA7B-B165-49D2-A61C-B4EBFF430916}"/>
              </a:ext>
            </a:extLst>
          </p:cNvPr>
          <p:cNvSpPr txBox="1">
            <a:spLocks/>
          </p:cNvSpPr>
          <p:nvPr/>
        </p:nvSpPr>
        <p:spPr>
          <a:xfrm>
            <a:off x="7040964" y="2105399"/>
            <a:ext cx="5151036" cy="30399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b="1" dirty="0"/>
              <a:t>The squared Euclidean(SE) distance always blurry results because the precise location of details is not preserved in feature vector, and the SE loss leads to averaging all likely locations of details</a:t>
            </a:r>
          </a:p>
          <a:p>
            <a:pPr marL="0" indent="0">
              <a:buFont typeface="Arial" panose="020B0604020202020204" pitchFamily="34" charset="0"/>
              <a:buNone/>
            </a:pPr>
            <a:endParaRPr lang="zh-CN" altLang="en-US" b="1"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A634F8D-9770-4236-9011-52EAE22CDD88}"/>
                  </a:ext>
                </a:extLst>
              </p:cNvPr>
              <p:cNvSpPr txBox="1"/>
              <p:nvPr/>
            </p:nvSpPr>
            <p:spPr>
              <a:xfrm>
                <a:off x="8364624" y="4978056"/>
                <a:ext cx="2503715" cy="772776"/>
              </a:xfrm>
              <a:prstGeom prst="rect">
                <a:avLst/>
              </a:prstGeom>
              <a:noFill/>
            </p:spPr>
            <p:txBody>
              <a:bodyPr wrap="square" rtlCol="0">
                <a:spAutoFit/>
              </a:bodyPr>
              <a:lstStyle/>
              <a:p>
                <a:pPr algn="ctr"/>
                <a:r>
                  <a:rPr lang="en-US" altLang="zh-CN" b="1" dirty="0"/>
                  <a:t>SE Loss :</a:t>
                </a:r>
              </a:p>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𝒍𝒐𝒔𝒔</m:t>
                      </m:r>
                      <m:r>
                        <a:rPr lang="en-US" altLang="zh-CN" b="1" i="1" smtClean="0">
                          <a:latin typeface="Cambria Math" panose="02040503050406030204" pitchFamily="18" charset="0"/>
                        </a:rPr>
                        <m:t>=</m:t>
                      </m:r>
                      <m:sSubSup>
                        <m:sSubSupPr>
                          <m:ctrlPr>
                            <a:rPr lang="en-US" altLang="zh-CN" b="1" i="1" smtClean="0">
                              <a:latin typeface="Cambria Math" panose="02040503050406030204" pitchFamily="18" charset="0"/>
                            </a:rPr>
                          </m:ctrlPr>
                        </m:sSubSupPr>
                        <m:e>
                          <m:d>
                            <m:dPr>
                              <m:begChr m:val="|"/>
                              <m:endChr m:val="|"/>
                              <m:ctrlPr>
                                <a:rPr lang="en-US" altLang="zh-CN" b="1" i="1" smtClean="0">
                                  <a:latin typeface="Cambria Math" panose="02040503050406030204" pitchFamily="18" charset="0"/>
                                </a:rPr>
                              </m:ctrlPr>
                            </m:dPr>
                            <m:e>
                              <m:d>
                                <m:dPr>
                                  <m:begChr m:val="|"/>
                                  <m:endChr m:val="|"/>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𝑰</m:t>
                                  </m:r>
                                  <m:r>
                                    <a:rPr lang="en-US" altLang="zh-CN" b="1" i="1" smtClean="0">
                                      <a:latin typeface="Cambria Math" panose="02040503050406030204" pitchFamily="18" charset="0"/>
                                    </a:rPr>
                                    <m:t>−</m:t>
                                  </m:r>
                                  <m:r>
                                    <a:rPr lang="en-US" altLang="zh-CN" b="1" i="1" smtClean="0">
                                      <a:latin typeface="Cambria Math" panose="02040503050406030204" pitchFamily="18" charset="0"/>
                                    </a:rPr>
                                    <m:t>𝑮</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𝒚</m:t>
                                      </m:r>
                                    </m:e>
                                  </m:d>
                                </m:e>
                              </m:d>
                            </m:e>
                          </m:d>
                        </m:e>
                        <m:sub>
                          <m:r>
                            <a:rPr lang="en-US" altLang="zh-CN" b="1" i="1" smtClean="0">
                              <a:latin typeface="Cambria Math" panose="02040503050406030204" pitchFamily="18" charset="0"/>
                            </a:rPr>
                            <m:t>𝟐</m:t>
                          </m:r>
                        </m:sub>
                        <m:sup>
                          <m:r>
                            <a:rPr lang="en-US" altLang="zh-CN" b="1" i="1" smtClean="0">
                              <a:latin typeface="Cambria Math" panose="02040503050406030204" pitchFamily="18" charset="0"/>
                            </a:rPr>
                            <m:t>𝟐</m:t>
                          </m:r>
                        </m:sup>
                      </m:sSubSup>
                    </m:oMath>
                  </m:oMathPara>
                </a14:m>
                <a:endParaRPr lang="zh-CN" altLang="en-US" b="1" dirty="0"/>
              </a:p>
            </p:txBody>
          </p:sp>
        </mc:Choice>
        <mc:Fallback xmlns="">
          <p:sp>
            <p:nvSpPr>
              <p:cNvPr id="3" name="文本框 2">
                <a:extLst>
                  <a:ext uri="{FF2B5EF4-FFF2-40B4-BE49-F238E27FC236}">
                    <a16:creationId xmlns:a16="http://schemas.microsoft.com/office/drawing/2014/main" id="{3A634F8D-9770-4236-9011-52EAE22CDD88}"/>
                  </a:ext>
                </a:extLst>
              </p:cNvPr>
              <p:cNvSpPr txBox="1">
                <a:spLocks noRot="1" noChangeAspect="1" noMove="1" noResize="1" noEditPoints="1" noAdjustHandles="1" noChangeArrowheads="1" noChangeShapeType="1" noTextEdit="1"/>
              </p:cNvSpPr>
              <p:nvPr/>
            </p:nvSpPr>
            <p:spPr>
              <a:xfrm>
                <a:off x="8364624" y="4978056"/>
                <a:ext cx="2503715" cy="772776"/>
              </a:xfrm>
              <a:prstGeom prst="rect">
                <a:avLst/>
              </a:prstGeom>
              <a:blipFill>
                <a:blip r:embed="rId4"/>
                <a:stretch>
                  <a:fillRect t="-4762" b="-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8737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2.What is the main idea of the proposed approach </a:t>
            </a:r>
          </a:p>
        </p:txBody>
      </p:sp>
      <p:sp>
        <p:nvSpPr>
          <p:cNvPr id="4" name="日期占位符 3"/>
          <p:cNvSpPr>
            <a:spLocks noGrp="1"/>
          </p:cNvSpPr>
          <p:nvPr>
            <p:ph type="dt" sz="half" idx="10"/>
          </p:nvPr>
        </p:nvSpPr>
        <p:spPr/>
        <p:txBody>
          <a:bodyPr/>
          <a:lstStyle/>
          <a:p>
            <a:fld id="{688EC3CB-3E39-44A6-8BC9-35B98332E632}" type="datetime1">
              <a:rPr lang="zh-CN" altLang="en-US" smtClean="0"/>
              <a:t>2018/9/17</a:t>
            </a:fld>
            <a:endParaRPr lang="zh-CN" altLang="en-US" dirty="0"/>
          </a:p>
        </p:txBody>
      </p:sp>
      <p:sp>
        <p:nvSpPr>
          <p:cNvPr id="6" name="灯片编号占位符 5"/>
          <p:cNvSpPr>
            <a:spLocks noGrp="1"/>
          </p:cNvSpPr>
          <p:nvPr>
            <p:ph type="sldNum" sz="quarter" idx="12"/>
          </p:nvPr>
        </p:nvSpPr>
        <p:spPr/>
        <p:txBody>
          <a:bodyPr/>
          <a:lstStyle/>
          <a:p>
            <a:fld id="{C2A10782-1D97-497F-A41F-A40B4CB7F365}" type="slidenum">
              <a:rPr lang="zh-CN" altLang="en-US" smtClean="0"/>
              <a:pPr/>
              <a:t>5</a:t>
            </a:fld>
            <a:endParaRPr lang="zh-CN" altLang="en-US" dirty="0"/>
          </a:p>
        </p:txBody>
      </p:sp>
      <p:sp>
        <p:nvSpPr>
          <p:cNvPr id="21" name="页脚占位符 4">
            <a:extLst>
              <a:ext uri="{FF2B5EF4-FFF2-40B4-BE49-F238E27FC236}">
                <a16:creationId xmlns:a16="http://schemas.microsoft.com/office/drawing/2014/main" id="{3632D450-D355-43DC-9346-558F7F0AE430}"/>
              </a:ext>
            </a:extLst>
          </p:cNvPr>
          <p:cNvSpPr txBox="1">
            <a:spLocks/>
          </p:cNvSpPr>
          <p:nvPr/>
        </p:nvSpPr>
        <p:spPr>
          <a:xfrm>
            <a:off x="4038600" y="6356348"/>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论文分享 </a:t>
            </a:r>
            <a:r>
              <a:rPr lang="en-US" altLang="zh-CN" dirty="0"/>
              <a:t>Unsupervised Feature Learning</a:t>
            </a:r>
          </a:p>
        </p:txBody>
      </p:sp>
      <p:sp>
        <p:nvSpPr>
          <p:cNvPr id="9" name="内容占位符 8">
            <a:extLst>
              <a:ext uri="{FF2B5EF4-FFF2-40B4-BE49-F238E27FC236}">
                <a16:creationId xmlns:a16="http://schemas.microsoft.com/office/drawing/2014/main" id="{6B19752A-2EAC-4C58-9468-60230C669E47}"/>
              </a:ext>
            </a:extLst>
          </p:cNvPr>
          <p:cNvSpPr>
            <a:spLocks noGrp="1"/>
          </p:cNvSpPr>
          <p:nvPr>
            <p:ph idx="1"/>
          </p:nvPr>
        </p:nvSpPr>
        <p:spPr/>
        <p:txBody>
          <a:bodyPr/>
          <a:lstStyle/>
          <a:p>
            <a:r>
              <a:rPr lang="en-US" altLang="zh-CN" dirty="0"/>
              <a:t>2.2 The </a:t>
            </a:r>
            <a:r>
              <a:rPr lang="en-US" altLang="zh-CN" dirty="0" err="1"/>
              <a:t>pipline</a:t>
            </a:r>
            <a:r>
              <a:rPr lang="en-US" altLang="zh-CN" dirty="0"/>
              <a:t> of the approach</a:t>
            </a:r>
            <a:endParaRPr lang="zh-CN" altLang="en-US" dirty="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3F0E1FD3-CBF1-4BC1-8D8A-E77A65473018}"/>
                  </a:ext>
                </a:extLst>
              </p:cNvPr>
              <p:cNvSpPr txBox="1"/>
              <p:nvPr/>
            </p:nvSpPr>
            <p:spPr>
              <a:xfrm>
                <a:off x="432682" y="2073173"/>
                <a:ext cx="10148232" cy="4809971"/>
              </a:xfrm>
              <a:prstGeom prst="rect">
                <a:avLst/>
              </a:prstGeom>
              <a:noFill/>
            </p:spPr>
            <p:txBody>
              <a:bodyPr wrap="square" rtlCol="0">
                <a:spAutoFit/>
              </a:bodyPr>
              <a:lstStyle/>
              <a:p>
                <a:r>
                  <a:rPr lang="en-US" altLang="zh-CN" b="1" dirty="0"/>
                  <a:t>Given : </a:t>
                </a:r>
                <a14:m>
                  <m:oMath xmlns:m="http://schemas.openxmlformats.org/officeDocument/2006/math">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𝒊</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𝒊</m:t>
                        </m:r>
                      </m:sub>
                    </m:sSub>
                    <m:r>
                      <a:rPr lang="en-US" altLang="zh-CN" b="1" i="1" smtClean="0">
                        <a:latin typeface="Cambria Math" panose="02040503050406030204" pitchFamily="18" charset="0"/>
                      </a:rPr>
                      <m:t>)</m:t>
                    </m:r>
                  </m:oMath>
                </a14:m>
                <a:r>
                  <a:rPr lang="en-US" altLang="zh-CN" b="1" dirty="0"/>
                  <a:t>, </a:t>
                </a:r>
                <a14:m>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𝒙</m:t>
                        </m:r>
                      </m:e>
                      <m:sub>
                        <m:r>
                          <a:rPr lang="en-US" altLang="zh-CN" b="1" i="1" dirty="0" smtClean="0">
                            <a:latin typeface="Cambria Math" panose="02040503050406030204" pitchFamily="18" charset="0"/>
                          </a:rPr>
                          <m:t>𝒊</m:t>
                        </m:r>
                      </m:sub>
                    </m:sSub>
                    <m:r>
                      <a:rPr lang="en-US" altLang="zh-CN" b="1" i="1" dirty="0" smtClean="0">
                        <a:latin typeface="Cambria Math" panose="02040503050406030204" pitchFamily="18" charset="0"/>
                      </a:rPr>
                      <m:t>∈</m:t>
                    </m:r>
                    <m:sSup>
                      <m:sSupPr>
                        <m:ctrlPr>
                          <a:rPr lang="en-US" altLang="zh-CN" b="1" i="1" dirty="0" smtClean="0">
                            <a:latin typeface="Cambria Math" panose="02040503050406030204" pitchFamily="18" charset="0"/>
                          </a:rPr>
                        </m:ctrlPr>
                      </m:sSupPr>
                      <m:e>
                        <m:r>
                          <a:rPr lang="en-US" altLang="zh-CN" b="1" i="1" dirty="0" smtClean="0">
                            <a:latin typeface="Cambria Math" panose="02040503050406030204" pitchFamily="18" charset="0"/>
                          </a:rPr>
                          <m:t>𝑹</m:t>
                        </m:r>
                      </m:e>
                      <m:sup>
                        <m:r>
                          <a:rPr lang="en-US" altLang="zh-CN" b="1" i="1" dirty="0" smtClean="0">
                            <a:latin typeface="Cambria Math" panose="02040503050406030204" pitchFamily="18" charset="0"/>
                          </a:rPr>
                          <m:t>𝑾</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𝑯</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𝑪</m:t>
                        </m:r>
                      </m:sup>
                    </m:sSup>
                  </m:oMath>
                </a14:m>
                <a:r>
                  <a:rPr lang="en-US" altLang="zh-CN" b="1" dirty="0"/>
                  <a:t> is the image and </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𝒊</m:t>
                        </m:r>
                      </m:sub>
                    </m:sSub>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𝑹</m:t>
                        </m:r>
                      </m:e>
                      <m:sup>
                        <m:r>
                          <a:rPr lang="en-US" altLang="zh-CN" b="1" i="1" smtClean="0">
                            <a:latin typeface="Cambria Math" panose="02040503050406030204" pitchFamily="18" charset="0"/>
                          </a:rPr>
                          <m:t>𝒌</m:t>
                        </m:r>
                      </m:sup>
                    </m:sSup>
                  </m:oMath>
                </a14:m>
                <a:r>
                  <a:rPr lang="en-US" altLang="zh-CN" b="1" dirty="0"/>
                  <a:t> is the feature of </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𝒊</m:t>
                        </m:r>
                      </m:sub>
                    </m:sSub>
                  </m:oMath>
                </a14:m>
                <a:r>
                  <a:rPr lang="en-US" altLang="zh-CN" b="1" dirty="0"/>
                  <a:t> extracted with deep neural network</a:t>
                </a:r>
              </a:p>
              <a:p>
                <a:endParaRPr lang="en-US" altLang="zh-CN" b="1" dirty="0"/>
              </a:p>
              <a:p>
                <a:r>
                  <a:rPr lang="en-US" altLang="zh-CN" b="1" dirty="0"/>
                  <a:t>Target : train an generate </a:t>
                </a:r>
                <a14:m>
                  <m:oMath xmlns:m="http://schemas.openxmlformats.org/officeDocument/2006/math">
                    <m:r>
                      <a:rPr lang="en-US" altLang="zh-CN" b="1" i="1" smtClean="0">
                        <a:latin typeface="Cambria Math" panose="02040503050406030204" pitchFamily="18" charset="0"/>
                      </a:rPr>
                      <m:t>𝑮</m:t>
                    </m:r>
                  </m:oMath>
                </a14:m>
                <a:r>
                  <a:rPr lang="en-US" altLang="zh-CN" b="1" dirty="0"/>
                  <a:t> with </a:t>
                </a:r>
                <a14:m>
                  <m:oMath xmlns:m="http://schemas.openxmlformats.org/officeDocument/2006/math">
                    <m:r>
                      <a:rPr lang="en-US" altLang="zh-CN" b="1" i="1" smtClean="0">
                        <a:latin typeface="Cambria Math" panose="02040503050406030204" pitchFamily="18" charset="0"/>
                      </a:rPr>
                      <m:t>𝒍𝒐𝒔𝒔</m:t>
                    </m:r>
                    <m:r>
                      <a:rPr lang="en-US" altLang="zh-CN" b="1" i="0" smtClean="0">
                        <a:latin typeface="Cambria Math" panose="02040503050406030204" pitchFamily="18" charset="0"/>
                      </a:rPr>
                      <m:t>(</m:t>
                    </m:r>
                    <m:r>
                      <a:rPr lang="en-US" altLang="zh-CN" b="1" i="1" smtClean="0">
                        <a:latin typeface="Cambria Math" panose="02040503050406030204" pitchFamily="18" charset="0"/>
                      </a:rPr>
                      <m:t>𝑮</m:t>
                    </m:r>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𝒊</m:t>
                            </m:r>
                          </m:sub>
                        </m:sSub>
                      </m:e>
                    </m:d>
                    <m:r>
                      <a:rPr lang="en-US" altLang="zh-CN" b="1" i="1" smtClean="0">
                        <a:latin typeface="Cambria Math" panose="02040503050406030204" pitchFamily="18" charset="0"/>
                      </a:rPr>
                      <m:t>, </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𝒊</m:t>
                        </m:r>
                      </m:sub>
                    </m:sSub>
                    <m:r>
                      <a:rPr lang="en-US" altLang="zh-CN" b="1" i="1" smtClean="0">
                        <a:latin typeface="Cambria Math" panose="02040503050406030204" pitchFamily="18" charset="0"/>
                      </a:rPr>
                      <m:t>)</m:t>
                    </m:r>
                  </m:oMath>
                </a14:m>
                <a:r>
                  <a:rPr lang="en-US" altLang="zh-CN" b="1" dirty="0"/>
                  <a:t>, which can generalize to other image features</a:t>
                </a:r>
              </a:p>
              <a:p>
                <a:endParaRPr lang="en-US" altLang="zh-CN" b="1" dirty="0"/>
              </a:p>
              <a:p>
                <a:r>
                  <a:rPr lang="en-US" altLang="zh-CN" b="1" dirty="0"/>
                  <a:t>Step 1: use a pretrained generator to generate </a:t>
                </a:r>
                <a14:m>
                  <m:oMath xmlns:m="http://schemas.openxmlformats.org/officeDocument/2006/math">
                    <m:r>
                      <a:rPr lang="en-US" altLang="zh-CN" b="1" i="1" smtClean="0">
                        <a:latin typeface="Cambria Math" panose="02040503050406030204" pitchFamily="18" charset="0"/>
                      </a:rPr>
                      <m:t>𝑮</m:t>
                    </m:r>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𝒊</m:t>
                            </m:r>
                          </m:sub>
                        </m:sSub>
                      </m:e>
                    </m:d>
                  </m:oMath>
                </a14:m>
                <a:endParaRPr lang="en-US" altLang="zh-CN" b="1" dirty="0"/>
              </a:p>
              <a:p>
                <a:endParaRPr lang="en-US" altLang="zh-CN" b="1" dirty="0"/>
              </a:p>
              <a:p>
                <a:r>
                  <a:rPr lang="en-US" altLang="zh-CN" b="1" dirty="0"/>
                  <a:t>Step 2: find a fully trained and differentiable compactor </a:t>
                </a:r>
                <a14:m>
                  <m:oMath xmlns:m="http://schemas.openxmlformats.org/officeDocument/2006/math">
                    <m:r>
                      <a:rPr lang="en-US" altLang="zh-CN" b="1" i="1" smtClean="0">
                        <a:latin typeface="Cambria Math" panose="02040503050406030204" pitchFamily="18" charset="0"/>
                      </a:rPr>
                      <m:t>𝑪</m:t>
                    </m:r>
                    <m:r>
                      <a:rPr lang="en-US" altLang="zh-CN" b="1" i="1" smtClean="0">
                        <a:latin typeface="Cambria Math" panose="02040503050406030204" pitchFamily="18" charset="0"/>
                      </a:rPr>
                      <m:t>:</m:t>
                    </m:r>
                    <m:sSup>
                      <m:sSupPr>
                        <m:ctrlPr>
                          <a:rPr lang="en-US" altLang="zh-CN" b="1" i="1" dirty="0">
                            <a:latin typeface="Cambria Math" panose="02040503050406030204" pitchFamily="18" charset="0"/>
                          </a:rPr>
                        </m:ctrlPr>
                      </m:sSupPr>
                      <m:e>
                        <m:r>
                          <a:rPr lang="en-US" altLang="zh-CN" b="1" i="1" dirty="0">
                            <a:latin typeface="Cambria Math" panose="02040503050406030204" pitchFamily="18" charset="0"/>
                          </a:rPr>
                          <m:t>𝑹</m:t>
                        </m:r>
                      </m:e>
                      <m:sup>
                        <m:r>
                          <a:rPr lang="en-US" altLang="zh-CN" b="1" i="1" dirty="0">
                            <a:latin typeface="Cambria Math" panose="02040503050406030204" pitchFamily="18" charset="0"/>
                          </a:rPr>
                          <m:t>𝑾</m:t>
                        </m:r>
                        <m:r>
                          <a:rPr lang="en-US" altLang="zh-CN" b="1" i="1" dirty="0">
                            <a:latin typeface="Cambria Math" panose="02040503050406030204" pitchFamily="18" charset="0"/>
                          </a:rPr>
                          <m:t>×</m:t>
                        </m:r>
                        <m:r>
                          <a:rPr lang="en-US" altLang="zh-CN" b="1" i="1" dirty="0">
                            <a:latin typeface="Cambria Math" panose="02040503050406030204" pitchFamily="18" charset="0"/>
                          </a:rPr>
                          <m:t>𝑯</m:t>
                        </m:r>
                        <m:r>
                          <a:rPr lang="en-US" altLang="zh-CN" b="1" i="1" dirty="0">
                            <a:latin typeface="Cambria Math" panose="02040503050406030204" pitchFamily="18" charset="0"/>
                          </a:rPr>
                          <m:t>×</m:t>
                        </m:r>
                        <m:r>
                          <a:rPr lang="en-US" altLang="zh-CN" b="1" i="1" dirty="0">
                            <a:latin typeface="Cambria Math" panose="02040503050406030204" pitchFamily="18" charset="0"/>
                          </a:rPr>
                          <m:t>𝑪</m:t>
                        </m:r>
                      </m:sup>
                    </m:sSup>
                    <m:r>
                      <a:rPr lang="en-US" altLang="zh-CN" b="1" i="1" dirty="0" smtClean="0">
                        <a:latin typeface="Cambria Math" panose="02040503050406030204" pitchFamily="18" charset="0"/>
                      </a:rPr>
                      <m:t>→</m:t>
                    </m:r>
                    <m:sSup>
                      <m:sSupPr>
                        <m:ctrlPr>
                          <a:rPr lang="en-US" altLang="zh-CN" b="1" i="1" dirty="0" smtClean="0">
                            <a:latin typeface="Cambria Math" panose="02040503050406030204" pitchFamily="18" charset="0"/>
                          </a:rPr>
                        </m:ctrlPr>
                      </m:sSupPr>
                      <m:e>
                        <m:r>
                          <a:rPr lang="en-US" altLang="zh-CN" b="1" i="1" dirty="0" smtClean="0">
                            <a:latin typeface="Cambria Math" panose="02040503050406030204" pitchFamily="18" charset="0"/>
                          </a:rPr>
                          <m:t>𝑹</m:t>
                        </m:r>
                      </m:e>
                      <m:sup>
                        <m:r>
                          <a:rPr lang="en-US" altLang="zh-CN" b="1" i="1" dirty="0" smtClean="0">
                            <a:latin typeface="Cambria Math" panose="02040503050406030204" pitchFamily="18" charset="0"/>
                          </a:rPr>
                          <m:t>𝑭</m:t>
                        </m:r>
                      </m:sup>
                    </m:sSup>
                  </m:oMath>
                </a14:m>
                <a:r>
                  <a:rPr lang="en-US" altLang="zh-CN" b="1" dirty="0"/>
                  <a:t>,calculate feature loss</a:t>
                </a:r>
              </a:p>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𝑳</m:t>
                          </m:r>
                        </m:e>
                        <m:sub>
                          <m:r>
                            <a:rPr lang="en-US" altLang="zh-CN" b="1" i="1" smtClean="0">
                              <a:latin typeface="Cambria Math" panose="02040503050406030204" pitchFamily="18" charset="0"/>
                            </a:rPr>
                            <m:t>𝒇𝒆𝒂𝒕</m:t>
                          </m:r>
                        </m:sub>
                      </m:sSub>
                      <m:r>
                        <a:rPr lang="en-US" altLang="zh-CN" b="1" i="1" smtClean="0">
                          <a:latin typeface="Cambria Math" panose="02040503050406030204" pitchFamily="18" charset="0"/>
                        </a:rPr>
                        <m:t>=</m:t>
                      </m:r>
                      <m:sSubSup>
                        <m:sSubSupPr>
                          <m:ctrlPr>
                            <a:rPr lang="en-US" altLang="zh-CN" b="1" i="1" smtClean="0">
                              <a:latin typeface="Cambria Math" panose="02040503050406030204" pitchFamily="18" charset="0"/>
                            </a:rPr>
                          </m:ctrlPr>
                        </m:sSubSupPr>
                        <m:e>
                          <m:d>
                            <m:dPr>
                              <m:begChr m:val="|"/>
                              <m:endChr m:val="|"/>
                              <m:ctrlPr>
                                <a:rPr lang="en-US" altLang="zh-CN" b="1" i="1" smtClean="0">
                                  <a:latin typeface="Cambria Math" panose="02040503050406030204" pitchFamily="18" charset="0"/>
                                </a:rPr>
                              </m:ctrlPr>
                            </m:dPr>
                            <m:e>
                              <m:d>
                                <m:dPr>
                                  <m:begChr m:val="|"/>
                                  <m:endChr m:val="|"/>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𝑪</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𝑮</m:t>
                                      </m:r>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𝒊</m:t>
                                              </m:r>
                                            </m:sub>
                                          </m:sSub>
                                        </m:e>
                                      </m:d>
                                    </m:e>
                                  </m:d>
                                  <m:r>
                                    <a:rPr lang="en-US" altLang="zh-CN" b="1" i="1" smtClean="0">
                                      <a:latin typeface="Cambria Math" panose="02040503050406030204" pitchFamily="18" charset="0"/>
                                    </a:rPr>
                                    <m:t>−</m:t>
                                  </m:r>
                                  <m:r>
                                    <a:rPr lang="en-US" altLang="zh-CN" b="1" i="1" smtClean="0">
                                      <a:latin typeface="Cambria Math" panose="02040503050406030204" pitchFamily="18" charset="0"/>
                                    </a:rPr>
                                    <m:t>𝑪</m:t>
                                  </m:r>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𝒊</m:t>
                                          </m:r>
                                        </m:sub>
                                      </m:sSub>
                                    </m:e>
                                  </m:d>
                                </m:e>
                              </m:d>
                            </m:e>
                          </m:d>
                        </m:e>
                        <m:sub>
                          <m:r>
                            <a:rPr lang="en-US" altLang="zh-CN" b="1" i="1" smtClean="0">
                              <a:latin typeface="Cambria Math" panose="02040503050406030204" pitchFamily="18" charset="0"/>
                            </a:rPr>
                            <m:t>𝟐</m:t>
                          </m:r>
                        </m:sub>
                        <m:sup>
                          <m:r>
                            <a:rPr lang="en-US" altLang="zh-CN" b="1" i="1" smtClean="0">
                              <a:latin typeface="Cambria Math" panose="02040503050406030204" pitchFamily="18" charset="0"/>
                            </a:rPr>
                            <m:t>𝟐</m:t>
                          </m:r>
                        </m:sup>
                      </m:sSubSup>
                    </m:oMath>
                  </m:oMathPara>
                </a14:m>
                <a:endParaRPr lang="en-US" altLang="zh-CN" b="1" dirty="0"/>
              </a:p>
              <a:p>
                <a:r>
                  <a:rPr lang="en-US" altLang="zh-CN" b="1" dirty="0"/>
                  <a:t>Step 3: find a discriminator </a:t>
                </a:r>
                <a14:m>
                  <m:oMath xmlns:m="http://schemas.openxmlformats.org/officeDocument/2006/math">
                    <m:r>
                      <a:rPr lang="en-US" altLang="zh-CN" b="1" i="1" smtClean="0">
                        <a:latin typeface="Cambria Math" panose="02040503050406030204" pitchFamily="18" charset="0"/>
                      </a:rPr>
                      <m:t>𝑫</m:t>
                    </m:r>
                  </m:oMath>
                </a14:m>
                <a:r>
                  <a:rPr lang="en-US" altLang="zh-CN" b="1" dirty="0"/>
                  <a:t>, calculate adversarial loss</a:t>
                </a:r>
              </a:p>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𝑳</m:t>
                          </m:r>
                        </m:e>
                        <m:sub>
                          <m:r>
                            <a:rPr lang="en-US" altLang="zh-CN" b="1" i="1" smtClean="0">
                              <a:latin typeface="Cambria Math" panose="02040503050406030204" pitchFamily="18" charset="0"/>
                            </a:rPr>
                            <m:t>𝒂𝒅𝒗</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𝒍𝒐𝒈</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𝑫</m:t>
                          </m:r>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𝒊</m:t>
                                  </m:r>
                                </m:sub>
                              </m:sSub>
                            </m:e>
                          </m:d>
                        </m:e>
                      </m:d>
                      <m:r>
                        <a:rPr lang="en-US" altLang="zh-CN" b="1" i="1" smtClean="0">
                          <a:latin typeface="Cambria Math" panose="02040503050406030204" pitchFamily="18" charset="0"/>
                        </a:rPr>
                        <m:t>−</m:t>
                      </m:r>
                      <m:r>
                        <a:rPr lang="en-US" altLang="zh-CN" b="1" i="1" smtClean="0">
                          <a:latin typeface="Cambria Math" panose="02040503050406030204" pitchFamily="18" charset="0"/>
                        </a:rPr>
                        <m:t>𝒍𝒐𝒈</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𝑫</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𝑮</m:t>
                          </m:r>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𝒊</m:t>
                                  </m:r>
                                </m:sub>
                              </m:sSub>
                            </m:e>
                          </m:d>
                        </m:e>
                      </m:d>
                    </m:oMath>
                  </m:oMathPara>
                </a14:m>
                <a:endParaRPr lang="en-US" altLang="zh-CN" b="1" dirty="0"/>
              </a:p>
              <a:p>
                <a:r>
                  <a:rPr lang="en-US" altLang="zh-CN" b="1" dirty="0"/>
                  <a:t>Step 4: do backward with </a:t>
                </a:r>
              </a:p>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𝒍𝒐𝒔𝒔</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𝝀</m:t>
                          </m:r>
                        </m:e>
                        <m:sub>
                          <m:r>
                            <a:rPr lang="en-US" altLang="zh-CN" b="1" i="1" smtClean="0">
                              <a:latin typeface="Cambria Math" panose="02040503050406030204" pitchFamily="18" charset="0"/>
                            </a:rPr>
                            <m:t>𝒇𝒆𝒂𝒕</m:t>
                          </m:r>
                        </m:sub>
                      </m:sSub>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𝑳</m:t>
                          </m:r>
                        </m:e>
                        <m:sub>
                          <m:r>
                            <a:rPr lang="en-US" altLang="zh-CN" b="1" i="1" smtClean="0">
                              <a:latin typeface="Cambria Math" panose="02040503050406030204" pitchFamily="18" charset="0"/>
                            </a:rPr>
                            <m:t>𝒇𝒆𝒂𝒕</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𝝀</m:t>
                          </m:r>
                        </m:e>
                        <m:sub>
                          <m:r>
                            <a:rPr lang="en-US" altLang="zh-CN" b="1" i="1" smtClean="0">
                              <a:latin typeface="Cambria Math" panose="02040503050406030204" pitchFamily="18" charset="0"/>
                            </a:rPr>
                            <m:t>𝒂𝒅𝒃</m:t>
                          </m:r>
                        </m:sub>
                      </m:sSub>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𝑳</m:t>
                          </m:r>
                        </m:e>
                        <m:sub>
                          <m:r>
                            <a:rPr lang="en-US" altLang="zh-CN" b="1" i="1" smtClean="0">
                              <a:latin typeface="Cambria Math" panose="02040503050406030204" pitchFamily="18" charset="0"/>
                            </a:rPr>
                            <m:t>𝒂𝒅𝒗</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𝑳</m:t>
                          </m:r>
                        </m:e>
                        <m:sub>
                          <m:r>
                            <a:rPr lang="en-US" altLang="zh-CN" b="1" i="1" smtClean="0">
                              <a:latin typeface="Cambria Math" panose="02040503050406030204" pitchFamily="18" charset="0"/>
                            </a:rPr>
                            <m:t>𝑺𝑬</m:t>
                          </m:r>
                        </m:sub>
                      </m:sSub>
                    </m:oMath>
                  </m:oMathPara>
                </a14:m>
                <a:endParaRPr lang="en-US" altLang="zh-CN" b="1" dirty="0"/>
              </a:p>
              <a:p>
                <a:endParaRPr lang="en-US" altLang="zh-CN" b="1" dirty="0"/>
              </a:p>
              <a:p>
                <a:endParaRPr lang="en-US" altLang="zh-CN" b="1" dirty="0"/>
              </a:p>
              <a:p>
                <a:endParaRPr lang="en-US" altLang="zh-CN" b="1" dirty="0"/>
              </a:p>
            </p:txBody>
          </p:sp>
        </mc:Choice>
        <mc:Fallback>
          <p:sp>
            <p:nvSpPr>
              <p:cNvPr id="5" name="文本框 4">
                <a:extLst>
                  <a:ext uri="{FF2B5EF4-FFF2-40B4-BE49-F238E27FC236}">
                    <a16:creationId xmlns:a16="http://schemas.microsoft.com/office/drawing/2014/main" id="{3F0E1FD3-CBF1-4BC1-8D8A-E77A65473018}"/>
                  </a:ext>
                </a:extLst>
              </p:cNvPr>
              <p:cNvSpPr txBox="1">
                <a:spLocks noRot="1" noChangeAspect="1" noMove="1" noResize="1" noEditPoints="1" noAdjustHandles="1" noChangeArrowheads="1" noChangeShapeType="1" noTextEdit="1"/>
              </p:cNvSpPr>
              <p:nvPr/>
            </p:nvSpPr>
            <p:spPr>
              <a:xfrm>
                <a:off x="432682" y="2073173"/>
                <a:ext cx="10148232" cy="4809971"/>
              </a:xfrm>
              <a:prstGeom prst="rect">
                <a:avLst/>
              </a:prstGeom>
              <a:blipFill>
                <a:blip r:embed="rId3"/>
                <a:stretch>
                  <a:fillRect l="-541" t="-3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3577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702" y="486527"/>
            <a:ext cx="9229098" cy="501566"/>
          </a:xfrm>
        </p:spPr>
        <p:txBody>
          <a:bodyPr/>
          <a:lstStyle/>
          <a:p>
            <a:r>
              <a:rPr lang="en-US" altLang="zh-CN" dirty="0"/>
              <a:t>3. Some insights and light spots the article brings to us</a:t>
            </a:r>
            <a:br>
              <a:rPr lang="en-US" altLang="zh-CN" dirty="0"/>
            </a:br>
            <a:endParaRPr lang="en-US" altLang="zh-CN" dirty="0"/>
          </a:p>
        </p:txBody>
      </p:sp>
      <p:sp>
        <p:nvSpPr>
          <p:cNvPr id="4" name="日期占位符 3"/>
          <p:cNvSpPr>
            <a:spLocks noGrp="1"/>
          </p:cNvSpPr>
          <p:nvPr>
            <p:ph type="dt" sz="half" idx="10"/>
          </p:nvPr>
        </p:nvSpPr>
        <p:spPr/>
        <p:txBody>
          <a:bodyPr/>
          <a:lstStyle/>
          <a:p>
            <a:fld id="{688EC3CB-3E39-44A6-8BC9-35B98332E632}" type="datetime1">
              <a:rPr lang="zh-CN" altLang="en-US" smtClean="0"/>
              <a:t>2018/9/17</a:t>
            </a:fld>
            <a:endParaRPr lang="zh-CN" altLang="en-US" dirty="0"/>
          </a:p>
        </p:txBody>
      </p:sp>
      <p:sp>
        <p:nvSpPr>
          <p:cNvPr id="6" name="灯片编号占位符 5"/>
          <p:cNvSpPr>
            <a:spLocks noGrp="1"/>
          </p:cNvSpPr>
          <p:nvPr>
            <p:ph type="sldNum" sz="quarter" idx="12"/>
          </p:nvPr>
        </p:nvSpPr>
        <p:spPr/>
        <p:txBody>
          <a:bodyPr/>
          <a:lstStyle/>
          <a:p>
            <a:fld id="{C2A10782-1D97-497F-A41F-A40B4CB7F365}" type="slidenum">
              <a:rPr lang="zh-CN" altLang="en-US" smtClean="0"/>
              <a:pPr/>
              <a:t>6</a:t>
            </a:fld>
            <a:endParaRPr lang="zh-CN" altLang="en-US" dirty="0"/>
          </a:p>
        </p:txBody>
      </p:sp>
      <p:sp>
        <p:nvSpPr>
          <p:cNvPr id="21" name="页脚占位符 4">
            <a:extLst>
              <a:ext uri="{FF2B5EF4-FFF2-40B4-BE49-F238E27FC236}">
                <a16:creationId xmlns:a16="http://schemas.microsoft.com/office/drawing/2014/main" id="{3632D450-D355-43DC-9346-558F7F0AE430}"/>
              </a:ext>
            </a:extLst>
          </p:cNvPr>
          <p:cNvSpPr txBox="1">
            <a:spLocks/>
          </p:cNvSpPr>
          <p:nvPr/>
        </p:nvSpPr>
        <p:spPr>
          <a:xfrm>
            <a:off x="4038600" y="6356348"/>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论文分享 </a:t>
            </a:r>
            <a:r>
              <a:rPr lang="en-US" altLang="zh-CN" dirty="0"/>
              <a:t>Unsupervised Feature Learning</a:t>
            </a:r>
          </a:p>
        </p:txBody>
      </p:sp>
      <p:sp>
        <p:nvSpPr>
          <p:cNvPr id="9" name="内容占位符 8">
            <a:extLst>
              <a:ext uri="{FF2B5EF4-FFF2-40B4-BE49-F238E27FC236}">
                <a16:creationId xmlns:a16="http://schemas.microsoft.com/office/drawing/2014/main" id="{6B19752A-2EAC-4C58-9468-60230C669E47}"/>
              </a:ext>
            </a:extLst>
          </p:cNvPr>
          <p:cNvSpPr>
            <a:spLocks noGrp="1"/>
          </p:cNvSpPr>
          <p:nvPr>
            <p:ph idx="1"/>
          </p:nvPr>
        </p:nvSpPr>
        <p:spPr/>
        <p:txBody>
          <a:bodyPr>
            <a:normAutofit/>
          </a:bodyPr>
          <a:lstStyle/>
          <a:p>
            <a:r>
              <a:rPr lang="en-US" altLang="zh-CN" dirty="0"/>
              <a:t>Why use feature loss</a:t>
            </a:r>
          </a:p>
          <a:p>
            <a:pPr lvl="1"/>
            <a:r>
              <a:rPr lang="en-US" altLang="zh-CN" dirty="0"/>
              <a:t>The Author think that local image statistics are stored in suitable feature space, so the loss in feature space can help the generator reconstruct perceptually important image properties, like </a:t>
            </a:r>
            <a:r>
              <a:rPr lang="en-US" altLang="zh-CN" dirty="0" err="1"/>
              <a:t>salint</a:t>
            </a:r>
            <a:r>
              <a:rPr lang="en-US" altLang="zh-CN" dirty="0"/>
              <a:t> edges and textures. </a:t>
            </a:r>
          </a:p>
          <a:p>
            <a:r>
              <a:rPr lang="en-US" altLang="zh-CN" dirty="0"/>
              <a:t>How to design experiments</a:t>
            </a:r>
          </a:p>
          <a:p>
            <a:pPr lvl="1"/>
            <a:r>
              <a:rPr lang="en-US" altLang="zh-CN" dirty="0"/>
              <a:t>To prove the feature loss and adversarial loss are all important, they do ablation study</a:t>
            </a:r>
          </a:p>
          <a:p>
            <a:pPr lvl="1"/>
            <a:r>
              <a:rPr lang="en-US" altLang="zh-CN" dirty="0"/>
              <a:t>Interpolation experiments</a:t>
            </a:r>
          </a:p>
          <a:p>
            <a:pPr lvl="1"/>
            <a:endParaRPr lang="en-US" altLang="zh-CN" dirty="0"/>
          </a:p>
          <a:p>
            <a:pPr lvl="1"/>
            <a:endParaRPr lang="en-US" altLang="zh-CN" dirty="0"/>
          </a:p>
        </p:txBody>
      </p:sp>
      <p:pic>
        <p:nvPicPr>
          <p:cNvPr id="3" name="图片 2">
            <a:extLst>
              <a:ext uri="{FF2B5EF4-FFF2-40B4-BE49-F238E27FC236}">
                <a16:creationId xmlns:a16="http://schemas.microsoft.com/office/drawing/2014/main" id="{83F14BF1-0E82-42F9-BA3F-792A58E3BDB2}"/>
              </a:ext>
            </a:extLst>
          </p:cNvPr>
          <p:cNvPicPr>
            <a:picLocks noChangeAspect="1"/>
          </p:cNvPicPr>
          <p:nvPr/>
        </p:nvPicPr>
        <p:blipFill>
          <a:blip r:embed="rId3"/>
          <a:stretch>
            <a:fillRect/>
          </a:stretch>
        </p:blipFill>
        <p:spPr>
          <a:xfrm>
            <a:off x="6450591" y="3595141"/>
            <a:ext cx="5007237" cy="2747524"/>
          </a:xfrm>
          <a:prstGeom prst="rect">
            <a:avLst/>
          </a:prstGeom>
        </p:spPr>
      </p:pic>
    </p:spTree>
    <p:extLst>
      <p:ext uri="{BB962C8B-B14F-4D97-AF65-F5344CB8AC3E}">
        <p14:creationId xmlns:p14="http://schemas.microsoft.com/office/powerpoint/2010/main" val="3348899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702" y="486527"/>
            <a:ext cx="9229098" cy="501566"/>
          </a:xfrm>
        </p:spPr>
        <p:txBody>
          <a:bodyPr/>
          <a:lstStyle/>
          <a:p>
            <a:r>
              <a:rPr lang="en-US" altLang="zh-CN" dirty="0"/>
              <a:t>3. Some insights and light spots the article brings to us</a:t>
            </a:r>
            <a:br>
              <a:rPr lang="en-US" altLang="zh-CN" dirty="0"/>
            </a:br>
            <a:endParaRPr lang="en-US" altLang="zh-CN" dirty="0"/>
          </a:p>
        </p:txBody>
      </p:sp>
      <p:sp>
        <p:nvSpPr>
          <p:cNvPr id="4" name="日期占位符 3"/>
          <p:cNvSpPr>
            <a:spLocks noGrp="1"/>
          </p:cNvSpPr>
          <p:nvPr>
            <p:ph type="dt" sz="half" idx="10"/>
          </p:nvPr>
        </p:nvSpPr>
        <p:spPr/>
        <p:txBody>
          <a:bodyPr/>
          <a:lstStyle/>
          <a:p>
            <a:fld id="{688EC3CB-3E39-44A6-8BC9-35B98332E632}" type="datetime1">
              <a:rPr lang="zh-CN" altLang="en-US" smtClean="0"/>
              <a:t>2018/9/17</a:t>
            </a:fld>
            <a:endParaRPr lang="zh-CN" altLang="en-US" dirty="0"/>
          </a:p>
        </p:txBody>
      </p:sp>
      <p:sp>
        <p:nvSpPr>
          <p:cNvPr id="6" name="灯片编号占位符 5"/>
          <p:cNvSpPr>
            <a:spLocks noGrp="1"/>
          </p:cNvSpPr>
          <p:nvPr>
            <p:ph type="sldNum" sz="quarter" idx="12"/>
          </p:nvPr>
        </p:nvSpPr>
        <p:spPr/>
        <p:txBody>
          <a:bodyPr/>
          <a:lstStyle/>
          <a:p>
            <a:fld id="{C2A10782-1D97-497F-A41F-A40B4CB7F365}" type="slidenum">
              <a:rPr lang="zh-CN" altLang="en-US" smtClean="0"/>
              <a:pPr/>
              <a:t>7</a:t>
            </a:fld>
            <a:endParaRPr lang="zh-CN" altLang="en-US" dirty="0"/>
          </a:p>
        </p:txBody>
      </p:sp>
      <p:sp>
        <p:nvSpPr>
          <p:cNvPr id="21" name="页脚占位符 4">
            <a:extLst>
              <a:ext uri="{FF2B5EF4-FFF2-40B4-BE49-F238E27FC236}">
                <a16:creationId xmlns:a16="http://schemas.microsoft.com/office/drawing/2014/main" id="{3632D450-D355-43DC-9346-558F7F0AE430}"/>
              </a:ext>
            </a:extLst>
          </p:cNvPr>
          <p:cNvSpPr txBox="1">
            <a:spLocks/>
          </p:cNvSpPr>
          <p:nvPr/>
        </p:nvSpPr>
        <p:spPr>
          <a:xfrm>
            <a:off x="4038600" y="6356348"/>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论文分享 </a:t>
            </a:r>
            <a:r>
              <a:rPr lang="en-US" altLang="zh-CN" dirty="0"/>
              <a:t>Unsupervised Feature Learning</a:t>
            </a:r>
          </a:p>
        </p:txBody>
      </p:sp>
      <p:sp>
        <p:nvSpPr>
          <p:cNvPr id="9" name="内容占位符 8">
            <a:extLst>
              <a:ext uri="{FF2B5EF4-FFF2-40B4-BE49-F238E27FC236}">
                <a16:creationId xmlns:a16="http://schemas.microsoft.com/office/drawing/2014/main" id="{6B19752A-2EAC-4C58-9468-60230C669E47}"/>
              </a:ext>
            </a:extLst>
          </p:cNvPr>
          <p:cNvSpPr>
            <a:spLocks noGrp="1"/>
          </p:cNvSpPr>
          <p:nvPr>
            <p:ph idx="1"/>
          </p:nvPr>
        </p:nvSpPr>
        <p:spPr/>
        <p:txBody>
          <a:bodyPr>
            <a:normAutofit fontScale="92500" lnSpcReduction="10000"/>
          </a:bodyPr>
          <a:lstStyle/>
          <a:p>
            <a:r>
              <a:rPr lang="en-US" altLang="zh-CN" dirty="0"/>
              <a:t>How to design experiments</a:t>
            </a:r>
          </a:p>
          <a:p>
            <a:pPr lvl="1"/>
            <a:r>
              <a:rPr lang="en-US" altLang="zh-CN" dirty="0"/>
              <a:t>Variational Encoder experiments</a:t>
            </a:r>
          </a:p>
          <a:p>
            <a:pPr marL="457200" lvl="1" indent="0">
              <a:buNone/>
            </a:pPr>
            <a:endParaRPr lang="en-US" altLang="zh-CN" dirty="0"/>
          </a:p>
          <a:p>
            <a:endParaRPr lang="en-US" altLang="zh-CN" dirty="0"/>
          </a:p>
          <a:p>
            <a:endParaRPr lang="en-US" altLang="zh-CN" dirty="0"/>
          </a:p>
          <a:p>
            <a:r>
              <a:rPr lang="en-US" altLang="zh-CN" dirty="0"/>
              <a:t>How to write an article like this</a:t>
            </a:r>
          </a:p>
          <a:p>
            <a:pPr lvl="1"/>
            <a:r>
              <a:rPr lang="en-US" altLang="zh-CN" dirty="0"/>
              <a:t>Package the application</a:t>
            </a:r>
          </a:p>
          <a:p>
            <a:pPr marL="457200" lvl="1" indent="0">
              <a:buNone/>
            </a:pPr>
            <a:r>
              <a:rPr lang="en-US" altLang="zh-CN" dirty="0"/>
              <a:t>	1.show which information is preserved in feature</a:t>
            </a:r>
          </a:p>
          <a:p>
            <a:pPr marL="457200" lvl="1" indent="0">
              <a:buNone/>
            </a:pPr>
            <a:r>
              <a:rPr lang="en-US" altLang="zh-CN" dirty="0"/>
              <a:t>	2.related with real bring encode-decode process</a:t>
            </a:r>
          </a:p>
          <a:p>
            <a:pPr marL="457200" lvl="1" indent="0">
              <a:buNone/>
            </a:pPr>
            <a:r>
              <a:rPr lang="en-US" altLang="zh-CN" dirty="0"/>
              <a:t>	3.can be used in unsupervised learning(Variational Auto Encoder)</a:t>
            </a:r>
          </a:p>
          <a:p>
            <a:pPr lvl="1"/>
            <a:r>
              <a:rPr lang="en-US" altLang="zh-CN" dirty="0"/>
              <a:t>Irrelevant but eye-catching title</a:t>
            </a:r>
          </a:p>
          <a:p>
            <a:pPr lvl="2"/>
            <a:r>
              <a:rPr lang="en-US" altLang="zh-CN" dirty="0"/>
              <a:t>Perceptual similarity metrics never mentioned in experiments</a:t>
            </a:r>
          </a:p>
          <a:p>
            <a:pPr lvl="1"/>
            <a:r>
              <a:rPr lang="en-US" altLang="zh-CN" dirty="0"/>
              <a:t>If lack theoretical support, do experiments</a:t>
            </a:r>
          </a:p>
          <a:p>
            <a:pPr marL="0" indent="0">
              <a:buNone/>
            </a:pPr>
            <a:endParaRPr lang="zh-CN" altLang="en-US" dirty="0"/>
          </a:p>
        </p:txBody>
      </p:sp>
      <p:pic>
        <p:nvPicPr>
          <p:cNvPr id="3" name="图片 2">
            <a:extLst>
              <a:ext uri="{FF2B5EF4-FFF2-40B4-BE49-F238E27FC236}">
                <a16:creationId xmlns:a16="http://schemas.microsoft.com/office/drawing/2014/main" id="{F2D73F51-9BA0-48B1-90A9-3BDE33514EDA}"/>
              </a:ext>
            </a:extLst>
          </p:cNvPr>
          <p:cNvPicPr>
            <a:picLocks noChangeAspect="1"/>
          </p:cNvPicPr>
          <p:nvPr/>
        </p:nvPicPr>
        <p:blipFill>
          <a:blip r:embed="rId3"/>
          <a:stretch>
            <a:fillRect/>
          </a:stretch>
        </p:blipFill>
        <p:spPr>
          <a:xfrm>
            <a:off x="5344779" y="1238815"/>
            <a:ext cx="6534469" cy="2714758"/>
          </a:xfrm>
          <a:prstGeom prst="rect">
            <a:avLst/>
          </a:prstGeom>
        </p:spPr>
      </p:pic>
    </p:spTree>
    <p:extLst>
      <p:ext uri="{BB962C8B-B14F-4D97-AF65-F5344CB8AC3E}">
        <p14:creationId xmlns:p14="http://schemas.microsoft.com/office/powerpoint/2010/main" val="3984276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47C05E7-F0C4-4842-9449-3D2D87CCEE96}"/>
              </a:ext>
            </a:extLst>
          </p:cNvPr>
          <p:cNvSpPr>
            <a:spLocks noGrp="1"/>
          </p:cNvSpPr>
          <p:nvPr>
            <p:ph type="dt" sz="half" idx="4294967295"/>
          </p:nvPr>
        </p:nvSpPr>
        <p:spPr>
          <a:xfrm>
            <a:off x="0" y="6356350"/>
            <a:ext cx="2743200" cy="365125"/>
          </a:xfrm>
        </p:spPr>
        <p:txBody>
          <a:bodyPr/>
          <a:lstStyle/>
          <a:p>
            <a:fld id="{688EC3CB-3E39-44A6-8BC9-35B98332E632}" type="datetime1">
              <a:rPr lang="zh-CN" altLang="en-US" smtClean="0"/>
              <a:t>2018/9/17</a:t>
            </a:fld>
            <a:endParaRPr lang="zh-CN" altLang="en-US" dirty="0"/>
          </a:p>
        </p:txBody>
      </p:sp>
      <p:sp>
        <p:nvSpPr>
          <p:cNvPr id="8" name="矩形 7">
            <a:extLst>
              <a:ext uri="{FF2B5EF4-FFF2-40B4-BE49-F238E27FC236}">
                <a16:creationId xmlns:a16="http://schemas.microsoft.com/office/drawing/2014/main" id="{540C9F43-CB13-4A17-8D2D-57973D49E6EF}"/>
              </a:ext>
            </a:extLst>
          </p:cNvPr>
          <p:cNvSpPr/>
          <p:nvPr/>
        </p:nvSpPr>
        <p:spPr>
          <a:xfrm>
            <a:off x="4679101" y="2633227"/>
            <a:ext cx="2605200" cy="923330"/>
          </a:xfrm>
          <a:prstGeom prst="rect">
            <a:avLst/>
          </a:prstGeom>
          <a:noFill/>
        </p:spPr>
        <p:txBody>
          <a:bodyPr wrap="none" lIns="91440" tIns="45720" rIns="91440" bIns="45720">
            <a:spAutoFit/>
          </a:bodyPr>
          <a:lstStyle/>
          <a:p>
            <a:pPr algn="ctr"/>
            <a:r>
              <a:rPr lang="en-US" altLang="zh-CN" sz="5400" b="1" cap="none" spc="0" dirty="0">
                <a:ln w="9525">
                  <a:solidFill>
                    <a:schemeClr val="bg1"/>
                  </a:solidFill>
                  <a:prstDash val="solid"/>
                </a:ln>
                <a:effectLst>
                  <a:outerShdw blurRad="12700" dist="38100" dir="2700000" algn="tl" rotWithShape="0">
                    <a:schemeClr val="accent5">
                      <a:lumMod val="60000"/>
                      <a:lumOff val="40000"/>
                    </a:schemeClr>
                  </a:outerShdw>
                </a:effectLst>
              </a:rPr>
              <a:t>Thanks!</a:t>
            </a:r>
            <a:endParaRPr lang="zh-CN" altLang="en-US" sz="5400" b="1" cap="none" spc="0" dirty="0">
              <a:ln w="9525">
                <a:solidFill>
                  <a:schemeClr val="bg1"/>
                </a:solidFill>
                <a:prstDash val="solid"/>
              </a:ln>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4768715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TotalTime>
  <Words>475</Words>
  <Application>Microsoft Office PowerPoint</Application>
  <PresentationFormat>宽屏</PresentationFormat>
  <Paragraphs>87</Paragraphs>
  <Slides>8</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等线 Light</vt:lpstr>
      <vt:lpstr>Arial</vt:lpstr>
      <vt:lpstr>Cambria Math</vt:lpstr>
      <vt:lpstr>Times New Roman</vt:lpstr>
      <vt:lpstr>Office 主题​​</vt:lpstr>
      <vt:lpstr>Generating Images with Perceptual Similarity Metrics based on Deep Networks</vt:lpstr>
      <vt:lpstr>Outline</vt:lpstr>
      <vt:lpstr>1. Which problem does the article focus on</vt:lpstr>
      <vt:lpstr>2.What is the main idea of the proposed approach </vt:lpstr>
      <vt:lpstr>2.What is the main idea of the proposed approach </vt:lpstr>
      <vt:lpstr>3. Some insights and light spots the article brings to us </vt:lpstr>
      <vt:lpstr>3. Some insights and light spots the article brings to us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Feature Learning via Non-Parametric Instance Discrimination</dc:title>
  <dc:creator>冯浩哲</dc:creator>
  <cp:lastModifiedBy>浩哲 冯</cp:lastModifiedBy>
  <cp:revision>41</cp:revision>
  <dcterms:created xsi:type="dcterms:W3CDTF">2018-08-16T07:28:31Z</dcterms:created>
  <dcterms:modified xsi:type="dcterms:W3CDTF">2018-09-17T02:07:53Z</dcterms:modified>
</cp:coreProperties>
</file>