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92" y="84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18/10/2017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475342"/>
            <a:ext cx="7021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Study Report</a:t>
            </a:r>
          </a:p>
          <a:p>
            <a:pPr algn="ctr"/>
            <a:endParaRPr lang="en-US" altLang="zh-CN" sz="2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ate: 10.18 By </a:t>
            </a:r>
            <a:r>
              <a:rPr lang="en-US" altLang="zh-CN" b="1" spc="3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Haozhe</a:t>
            </a:r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Feng</a:t>
            </a:r>
          </a:p>
          <a:p>
            <a:pPr algn="ctr"/>
            <a:endParaRPr lang="en-US" altLang="zh-CN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/>
              <a:t>Deep Adversarial Networks for Biomedical Image Segmentation Utilizing Unannotated Images</a:t>
            </a:r>
            <a:endParaRPr lang="en-US" altLang="zh-CN" sz="2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08344370915&amp;di=505c68952c8533df530b9e33e12ae4e9&amp;imgtype=0&amp;src=http%3A%2F%2Fimage.worldjingsai.com%2Fworldjingsai%2Funiversity%2Flogo%2F9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501" y="453057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6" y="93911"/>
            <a:ext cx="169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839671"/>
            <a:ext cx="86267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600" b="1" dirty="0"/>
              <a:t>此外</a:t>
            </a:r>
            <a:r>
              <a:rPr lang="en-US" sz="1600" b="1" dirty="0"/>
              <a:t>,</a:t>
            </a:r>
            <a:r>
              <a:rPr lang="zh-CN" altLang="en-US" sz="1600" b="1" dirty="0"/>
              <a:t>论文针对体数据语义分割中一种常见的</a:t>
            </a:r>
            <a:r>
              <a:rPr lang="en-US" altLang="zh-CN" sz="1600" b="1" dirty="0"/>
              <a:t>Annotation</a:t>
            </a:r>
            <a:r>
              <a:rPr lang="zh-CN" altLang="en-US" sz="1600" b="1" dirty="0"/>
              <a:t>丢失情况进行了分析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即由几十张</a:t>
            </a:r>
            <a:r>
              <a:rPr lang="en-US" altLang="zh-CN" sz="1600" b="1" dirty="0"/>
              <a:t>Slice</a:t>
            </a:r>
            <a:r>
              <a:rPr lang="zh-CN" altLang="en-US" sz="1600" b="1" dirty="0"/>
              <a:t>组成的体数据中往往会有一部分</a:t>
            </a:r>
            <a:r>
              <a:rPr lang="en-US" altLang="zh-CN" sz="1600" b="1" dirty="0"/>
              <a:t>Slice</a:t>
            </a:r>
            <a:r>
              <a:rPr lang="zh-CN" altLang="en-US" sz="1600" b="1" dirty="0"/>
              <a:t>丢失</a:t>
            </a:r>
            <a:r>
              <a:rPr lang="en-US" altLang="zh-CN" sz="1600" b="1" dirty="0"/>
              <a:t>Annotation,</a:t>
            </a:r>
            <a:r>
              <a:rPr lang="zh-CN" altLang="en-US" sz="1600" b="1" dirty="0"/>
              <a:t>作者认为这种问题也可以通过该模型进行解决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具体解决方案如下</a:t>
            </a:r>
            <a:r>
              <a:rPr lang="en-US" altLang="zh-CN" sz="1600" b="1" dirty="0"/>
              <a:t>:</a:t>
            </a:r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取</a:t>
            </a:r>
            <a:r>
              <a:rPr lang="en-US" sz="1600" b="1" dirty="0"/>
              <a:t>3D</a:t>
            </a:r>
            <a:r>
              <a:rPr lang="zh-CN" altLang="en-US" sz="1600" b="1" dirty="0"/>
              <a:t>图像中已经标记过的部分作为</a:t>
            </a:r>
            <a:r>
              <a:rPr lang="en-US" sz="1600" b="1" dirty="0"/>
              <a:t>Ground </a:t>
            </a:r>
            <a:r>
              <a:rPr lang="en-US" sz="1600" b="1" dirty="0"/>
              <a:t>Truth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输入一个</a:t>
            </a:r>
            <a:r>
              <a:rPr lang="en-US" altLang="zh-CN" sz="1600" b="1" dirty="0"/>
              <a:t>2D</a:t>
            </a:r>
            <a:r>
              <a:rPr lang="zh-CN" altLang="en-US" sz="1600" b="1" dirty="0"/>
              <a:t>语义分割网络</a:t>
            </a:r>
            <a:r>
              <a:rPr lang="en-US" altLang="zh-CN" sz="1600" b="1" dirty="0"/>
              <a:t>SN</a:t>
            </a:r>
            <a:r>
              <a:rPr lang="zh-CN" altLang="en-US" sz="1600" b="1" dirty="0"/>
              <a:t>进行逐</a:t>
            </a:r>
            <a:r>
              <a:rPr lang="en-US" altLang="zh-CN" sz="1600" b="1" dirty="0"/>
              <a:t>Slice</a:t>
            </a:r>
            <a:r>
              <a:rPr lang="zh-CN" altLang="en-US" sz="1600" b="1" dirty="0"/>
              <a:t>训练</a:t>
            </a:r>
            <a:endParaRPr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取</a:t>
            </a:r>
            <a:r>
              <a:rPr lang="zh-CN" altLang="en-US" sz="1600" b="1" dirty="0"/>
              <a:t>未标记的部分构造</a:t>
            </a:r>
            <a:r>
              <a:rPr lang="en-US" sz="1600" b="1" dirty="0"/>
              <a:t>EN</a:t>
            </a:r>
            <a:r>
              <a:rPr lang="zh-CN" altLang="en-US" sz="1600" b="1" dirty="0"/>
              <a:t>进行训练</a:t>
            </a:r>
            <a:r>
              <a:rPr lang="en-US" sz="16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lvl="1"/>
            <a:r>
              <a:rPr lang="zh-CN" altLang="en-US" sz="1600" b="1" dirty="0"/>
              <a:t>本文</a:t>
            </a:r>
            <a:r>
              <a:rPr lang="zh-CN" altLang="en-US" sz="1600" b="1" dirty="0"/>
              <a:t>举</a:t>
            </a:r>
            <a:r>
              <a:rPr lang="zh-CN" altLang="en-US" sz="1600" b="1" dirty="0"/>
              <a:t>的例子为在一组部分标记的</a:t>
            </a:r>
            <a:r>
              <a:rPr lang="en-US" sz="1600" b="1" dirty="0"/>
              <a:t>3D </a:t>
            </a:r>
            <a:r>
              <a:rPr lang="en-US" altLang="zh-CN" sz="1600" b="1" dirty="0"/>
              <a:t>S</a:t>
            </a:r>
            <a:r>
              <a:rPr lang="en-US" sz="1600" b="1" dirty="0"/>
              <a:t>lice</a:t>
            </a:r>
            <a:r>
              <a:rPr lang="en-US" altLang="zh-CN" sz="1600" b="1" dirty="0"/>
              <a:t>s</a:t>
            </a:r>
            <a:r>
              <a:rPr lang="zh-CN" altLang="en-US" sz="1600" b="1" dirty="0"/>
              <a:t>中</a:t>
            </a:r>
            <a:r>
              <a:rPr lang="en-US" sz="1600" b="1" dirty="0"/>
              <a:t>,</a:t>
            </a:r>
            <a:r>
              <a:rPr lang="zh-CN" altLang="en-US" sz="1600" b="1" dirty="0"/>
              <a:t>取</a:t>
            </a:r>
            <a:r>
              <a:rPr lang="en-US" sz="1600" b="1" dirty="0"/>
              <a:t>1</a:t>
            </a:r>
            <a:r>
              <a:rPr lang="zh-CN" altLang="en-US" sz="1600" b="1" dirty="0"/>
              <a:t>张标记过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Slice</a:t>
            </a:r>
            <a:r>
              <a:rPr lang="zh-CN" altLang="en-US" sz="1600" b="1" dirty="0"/>
              <a:t>作为</a:t>
            </a:r>
            <a:r>
              <a:rPr lang="en-US" altLang="zh-CN" sz="1600" b="1" dirty="0"/>
              <a:t>Annotated</a:t>
            </a:r>
            <a:r>
              <a:rPr lang="zh-CN" altLang="en-US" sz="1600" b="1" dirty="0"/>
              <a:t>数据集</a:t>
            </a:r>
            <a:r>
              <a:rPr lang="en-US" sz="1600" b="1" dirty="0"/>
              <a:t>,</a:t>
            </a:r>
            <a:r>
              <a:rPr lang="zh-CN" altLang="en-US" sz="1600" b="1" dirty="0"/>
              <a:t>取</a:t>
            </a:r>
            <a:r>
              <a:rPr lang="en-US" sz="1600" b="1" dirty="0"/>
              <a:t>10</a:t>
            </a:r>
            <a:r>
              <a:rPr lang="zh-CN" altLang="en-US" sz="1600" b="1" dirty="0"/>
              <a:t>张标记缺失的</a:t>
            </a:r>
            <a:r>
              <a:rPr lang="en-US" altLang="zh-CN" sz="1600" b="1" dirty="0"/>
              <a:t>S</a:t>
            </a:r>
            <a:r>
              <a:rPr lang="en-US" sz="1600" b="1" dirty="0"/>
              <a:t>lice</a:t>
            </a:r>
            <a:r>
              <a:rPr lang="zh-CN" altLang="en-US" sz="1600" b="1" dirty="0"/>
              <a:t>作为</a:t>
            </a:r>
            <a:r>
              <a:rPr lang="en-US" altLang="zh-CN" sz="1600" b="1" dirty="0"/>
              <a:t>Unannotated</a:t>
            </a:r>
            <a:r>
              <a:rPr lang="zh-CN" altLang="en-US" sz="1600" b="1" dirty="0"/>
              <a:t>数据集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采用</a:t>
            </a:r>
            <a:r>
              <a:rPr lang="en-US" altLang="zh-CN" sz="1600" b="1" dirty="0"/>
              <a:t>2D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SN</a:t>
            </a:r>
            <a:r>
              <a:rPr lang="zh-CN" altLang="en-US" sz="1600" b="1" dirty="0"/>
              <a:t>以及</a:t>
            </a:r>
            <a:r>
              <a:rPr lang="en-US" altLang="zh-CN" sz="1600" b="1" dirty="0"/>
              <a:t>2D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EN</a:t>
            </a:r>
            <a:r>
              <a:rPr lang="zh-CN" altLang="en-US" sz="1600" b="1" dirty="0"/>
              <a:t>遵循上述步骤进行训练</a:t>
            </a:r>
            <a:r>
              <a:rPr lang="en-US" altLang="zh-CN" sz="1600" b="1" dirty="0"/>
              <a:t>.</a:t>
            </a:r>
            <a:endParaRPr lang="en-US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然而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这种方法的</a:t>
            </a:r>
            <a:r>
              <a:rPr lang="zh-CN" altLang="en-US" sz="1600" b="1" dirty="0"/>
              <a:t>缺点</a:t>
            </a:r>
            <a:r>
              <a:rPr lang="zh-CN" altLang="en-US" sz="1600" b="1" dirty="0"/>
              <a:t>是仍然</a:t>
            </a:r>
            <a:r>
              <a:rPr lang="zh-CN" altLang="en-US" sz="1600" b="1" dirty="0"/>
              <a:t>用</a:t>
            </a:r>
            <a:r>
              <a:rPr lang="en-US" sz="1600" b="1" dirty="0"/>
              <a:t>2D</a:t>
            </a:r>
            <a:r>
              <a:rPr lang="zh-CN" altLang="en-US" sz="1600" b="1" dirty="0"/>
              <a:t>分割来进行逐</a:t>
            </a:r>
            <a:r>
              <a:rPr lang="en-US" altLang="zh-CN" sz="1600" b="1" dirty="0"/>
              <a:t>Slice</a:t>
            </a:r>
            <a:r>
              <a:rPr lang="zh-CN" altLang="en-US" sz="1600" b="1" dirty="0"/>
              <a:t>的分割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没有利用体图像的空间信息</a:t>
            </a:r>
            <a:r>
              <a:rPr lang="en-US" sz="1600" b="1" dirty="0"/>
              <a:t>,</a:t>
            </a:r>
            <a:r>
              <a:rPr lang="zh-CN" altLang="en-US" sz="1600" b="1" dirty="0"/>
              <a:t>这</a:t>
            </a:r>
            <a:r>
              <a:rPr lang="zh-CN" altLang="en-US" sz="1600" b="1" dirty="0"/>
              <a:t>一点是需要改进的方向</a:t>
            </a:r>
            <a:r>
              <a:rPr lang="en-US" altLang="zh-CN" sz="1600" b="1" dirty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24080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1604" y="2215450"/>
            <a:ext cx="7123634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400" b="1" dirty="0" smtClean="0"/>
              <a:t>在医疗图像的数据获取过程中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获取原始数据</a:t>
            </a:r>
            <a:r>
              <a:rPr lang="en-US" altLang="zh-CN" sz="1400" b="1" dirty="0" smtClean="0"/>
              <a:t>(</a:t>
            </a:r>
            <a:r>
              <a:rPr lang="zh-CN" altLang="en-US" sz="1400" b="1" dirty="0" smtClean="0"/>
              <a:t>如</a:t>
            </a:r>
            <a:r>
              <a:rPr lang="en-US" altLang="zh-CN" sz="1400" b="1" dirty="0" smtClean="0"/>
              <a:t>CT</a:t>
            </a:r>
            <a:r>
              <a:rPr lang="zh-CN" altLang="en-US" sz="1400" b="1" dirty="0" smtClean="0"/>
              <a:t>图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磁共振图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是容易的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但是获取这些图像所对应的</a:t>
            </a:r>
            <a:r>
              <a:rPr lang="en-US" altLang="zh-CN" sz="1400" b="1" dirty="0" smtClean="0"/>
              <a:t>Annotation(</a:t>
            </a:r>
            <a:r>
              <a:rPr lang="zh-CN" altLang="en-US" sz="1400" b="1" dirty="0" smtClean="0"/>
              <a:t>如病理诊断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病理部位等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则是困难的</a:t>
            </a:r>
            <a:r>
              <a:rPr lang="en-US" altLang="zh-CN" sz="1400" b="1" dirty="0" smtClean="0"/>
              <a:t>.</a:t>
            </a:r>
          </a:p>
          <a:p>
            <a:pPr lvl="0" algn="just"/>
            <a:endParaRPr lang="en-US" altLang="zh-CN" sz="1400" b="1" dirty="0"/>
          </a:p>
          <a:p>
            <a:pPr lvl="0" algn="just"/>
            <a:r>
              <a:rPr lang="zh-CN" altLang="en-US" sz="1400" b="1" dirty="0"/>
              <a:t>一</a:t>
            </a:r>
            <a:r>
              <a:rPr lang="zh-CN" altLang="en-US" sz="1400" b="1" dirty="0" smtClean="0"/>
              <a:t>个典型的情形是我们拥有很多数据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但是只有一小部分是有对应的</a:t>
            </a:r>
            <a:r>
              <a:rPr lang="en-US" altLang="zh-CN" sz="1400" b="1" dirty="0" smtClean="0"/>
              <a:t>Annotation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/>
              <a:t>.</a:t>
            </a:r>
            <a:r>
              <a:rPr lang="zh-CN" altLang="en-US" sz="1400" b="1" dirty="0" smtClean="0"/>
              <a:t>如果我们仅仅使用有</a:t>
            </a:r>
            <a:r>
              <a:rPr lang="en-US" altLang="zh-CN" sz="1400" b="1" dirty="0" smtClean="0"/>
              <a:t>Annotation</a:t>
            </a:r>
            <a:r>
              <a:rPr lang="zh-CN" altLang="en-US" sz="1400" b="1" dirty="0" smtClean="0"/>
              <a:t>的数据进行模型训练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无疑会浪费很多信息</a:t>
            </a:r>
            <a:r>
              <a:rPr lang="en-US" altLang="zh-CN" sz="1400" b="1" dirty="0" smtClean="0"/>
              <a:t>.</a:t>
            </a:r>
          </a:p>
          <a:p>
            <a:pPr lvl="0" algn="just"/>
            <a:endParaRPr lang="en-US" altLang="zh-CN" sz="1400" b="1" dirty="0"/>
          </a:p>
          <a:p>
            <a:pPr lvl="0" algn="just"/>
            <a:r>
              <a:rPr lang="zh-CN" altLang="en-US" sz="1400" b="1" dirty="0" smtClean="0"/>
              <a:t>因此论文解决的主要问题是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如何利用</a:t>
            </a:r>
            <a:r>
              <a:rPr lang="en-US" altLang="zh-CN" sz="1400" b="1" dirty="0" smtClean="0"/>
              <a:t>Unannotated</a:t>
            </a:r>
            <a:r>
              <a:rPr lang="zh-CN" altLang="en-US" sz="1400" b="1" dirty="0" smtClean="0"/>
              <a:t>图像来进行训练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并让网络学习到这些图像的特征</a:t>
            </a:r>
            <a:r>
              <a:rPr lang="en-US" altLang="zh-CN" sz="1400" b="1" dirty="0" smtClean="0"/>
              <a:t>.</a:t>
            </a:r>
          </a:p>
          <a:p>
            <a:pPr lvl="0" algn="just"/>
            <a:endParaRPr lang="en-US" altLang="zh-CN" sz="1400" b="1" dirty="0" smtClean="0"/>
          </a:p>
          <a:p>
            <a:pPr lvl="0" algn="just"/>
            <a:r>
              <a:rPr lang="zh-CN" altLang="en-US" sz="1400" b="1" dirty="0" smtClean="0"/>
              <a:t>论文提出使用</a:t>
            </a:r>
            <a:r>
              <a:rPr lang="en-US" altLang="zh-CN" sz="1400" b="1" dirty="0" smtClean="0"/>
              <a:t>GAN</a:t>
            </a:r>
            <a:r>
              <a:rPr lang="zh-CN" altLang="en-US" sz="1400" b="1" dirty="0" smtClean="0"/>
              <a:t>的思想来构造</a:t>
            </a:r>
            <a:r>
              <a:rPr lang="en-US" altLang="zh-CN" sz="1400" b="1" dirty="0" smtClean="0"/>
              <a:t>”</a:t>
            </a:r>
            <a:r>
              <a:rPr lang="zh-CN" altLang="en-US" sz="1400" b="1" dirty="0" smtClean="0"/>
              <a:t>标记生成</a:t>
            </a:r>
            <a:r>
              <a:rPr lang="en-US" altLang="zh-CN" sz="1400" b="1" dirty="0" smtClean="0"/>
              <a:t>-</a:t>
            </a:r>
            <a:r>
              <a:rPr lang="zh-CN" altLang="en-US" sz="1400" b="1" dirty="0"/>
              <a:t>预测</a:t>
            </a:r>
            <a:r>
              <a:rPr lang="zh-CN" altLang="en-US" sz="1400" b="1" dirty="0" smtClean="0"/>
              <a:t>分类</a:t>
            </a:r>
            <a:r>
              <a:rPr lang="en-US" altLang="zh-CN" sz="1400" b="1" dirty="0" smtClean="0"/>
              <a:t>”</a:t>
            </a:r>
            <a:r>
              <a:rPr lang="zh-CN" altLang="en-US" sz="1400" b="1" dirty="0"/>
              <a:t>模型</a:t>
            </a:r>
            <a:r>
              <a:rPr lang="zh-CN" altLang="en-US" sz="1400" b="1" dirty="0" smtClean="0"/>
              <a:t>利用未标记数据</a:t>
            </a:r>
            <a:r>
              <a:rPr lang="en-US" altLang="zh-CN" sz="1400" b="1" dirty="0" smtClean="0"/>
              <a:t>.</a:t>
            </a:r>
            <a:endParaRPr lang="en-US" altLang="zh-CN" sz="1400" b="1" dirty="0"/>
          </a:p>
          <a:p>
            <a:pPr lvl="0" algn="just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7635189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7345" y="994163"/>
            <a:ext cx="850776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将经典</a:t>
            </a:r>
            <a:r>
              <a:rPr lang="en-US" altLang="zh-CN" sz="1600" b="1" dirty="0" smtClean="0"/>
              <a:t>GAN</a:t>
            </a:r>
            <a:r>
              <a:rPr lang="zh-CN" altLang="en-US" sz="1600" b="1" dirty="0" smtClean="0"/>
              <a:t>模型用于</a:t>
            </a:r>
            <a:r>
              <a:rPr lang="en-US" altLang="zh-CN" sz="1600" b="1" dirty="0" smtClean="0"/>
              <a:t>Unannotated</a:t>
            </a:r>
            <a:r>
              <a:rPr lang="zh-CN" altLang="en-US" sz="1600" b="1" dirty="0" smtClean="0"/>
              <a:t>图像学习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经典</a:t>
            </a:r>
            <a:r>
              <a:rPr lang="en-US" sz="1600" b="1" dirty="0"/>
              <a:t>GAN</a:t>
            </a:r>
            <a:r>
              <a:rPr lang="zh-CN" altLang="en-US" sz="1600" b="1" dirty="0"/>
              <a:t>有</a:t>
            </a:r>
            <a:r>
              <a:rPr lang="en-US" sz="1600" b="1" dirty="0"/>
              <a:t>2</a:t>
            </a:r>
            <a:r>
              <a:rPr lang="zh-CN" altLang="en-US" sz="1600" b="1" dirty="0"/>
              <a:t>个部分</a:t>
            </a:r>
            <a:r>
              <a:rPr lang="en-US" sz="1600" b="1" dirty="0"/>
              <a:t>,</a:t>
            </a:r>
            <a:r>
              <a:rPr lang="zh-CN" altLang="en-US" sz="1600" b="1" dirty="0"/>
              <a:t>一个是生成部分</a:t>
            </a:r>
            <a:r>
              <a:rPr lang="en-US" sz="1600" b="1" dirty="0"/>
              <a:t>,</a:t>
            </a:r>
            <a:r>
              <a:rPr lang="zh-CN" altLang="en-US" sz="1600" b="1" dirty="0"/>
              <a:t>另一个是判别部分</a:t>
            </a:r>
            <a:r>
              <a:rPr lang="en-US" sz="1600" b="1" dirty="0"/>
              <a:t>.</a:t>
            </a:r>
            <a:r>
              <a:rPr lang="zh-CN" altLang="en-US" sz="1600" b="1" dirty="0"/>
              <a:t>生成部分使用从均匀分布采样的随机输入生成目标数据</a:t>
            </a:r>
            <a:r>
              <a:rPr lang="en-US" sz="1600" b="1" dirty="0"/>
              <a:t>,</a:t>
            </a:r>
            <a:r>
              <a:rPr lang="zh-CN" altLang="en-US" sz="1600" b="1" dirty="0"/>
              <a:t>判别网络用来对数据进行判断</a:t>
            </a:r>
            <a:r>
              <a:rPr lang="en-US" sz="1600" b="1" dirty="0"/>
              <a:t>,</a:t>
            </a:r>
            <a:r>
              <a:rPr lang="zh-CN" altLang="en-US" sz="1600" b="1" dirty="0"/>
              <a:t>判断其是否为原始数据还是生成数据</a:t>
            </a:r>
            <a:r>
              <a:rPr lang="en-US" sz="1600" b="1" dirty="0" smtClean="0"/>
              <a:t>.</a:t>
            </a:r>
          </a:p>
          <a:p>
            <a:pPr lvl="1"/>
            <a:endParaRPr lang="zh-CN" alt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 </a:t>
            </a:r>
            <a:r>
              <a:rPr lang="zh-CN" altLang="en-US" sz="1600" b="1" dirty="0" smtClean="0"/>
              <a:t>生成网络变形</a:t>
            </a:r>
            <a:endParaRPr lang="en-US" altLang="zh-CN" sz="1600" b="1" dirty="0" smtClean="0"/>
          </a:p>
          <a:p>
            <a:pPr lvl="1"/>
            <a:endParaRPr lang="zh-CN" altLang="en-US" sz="1600" b="1" dirty="0"/>
          </a:p>
          <a:p>
            <a:pPr lvl="1"/>
            <a:r>
              <a:rPr lang="zh-CN" altLang="en-US" sz="1600" b="1" dirty="0"/>
              <a:t>将这个思想应用于</a:t>
            </a:r>
            <a:r>
              <a:rPr lang="en-US" sz="1600" b="1" dirty="0"/>
              <a:t>Unannotated</a:t>
            </a:r>
            <a:r>
              <a:rPr lang="zh-CN" altLang="en-US" sz="1600" b="1" dirty="0"/>
              <a:t>图像中</a:t>
            </a:r>
            <a:r>
              <a:rPr lang="en-US" sz="1600" b="1" dirty="0"/>
              <a:t>,</a:t>
            </a:r>
            <a:r>
              <a:rPr lang="zh-CN" altLang="en-US" sz="1600" b="1" dirty="0"/>
              <a:t>我们先用已有具有标签的数据来训练一个粗糙的语义分割网络</a:t>
            </a:r>
            <a:r>
              <a:rPr lang="en-US" sz="1600" b="1" dirty="0"/>
              <a:t>(SN),</a:t>
            </a:r>
            <a:r>
              <a:rPr lang="zh-CN" altLang="en-US" sz="1600" b="1" dirty="0"/>
              <a:t>然后将生成网络用</a:t>
            </a:r>
            <a:r>
              <a:rPr lang="en-US" sz="1600" b="1" dirty="0"/>
              <a:t>SN</a:t>
            </a:r>
            <a:r>
              <a:rPr lang="zh-CN" altLang="en-US" sz="1600" b="1" dirty="0"/>
              <a:t>来代替</a:t>
            </a:r>
            <a:r>
              <a:rPr lang="en-US" sz="1600" b="1" dirty="0"/>
              <a:t>,</a:t>
            </a:r>
            <a:r>
              <a:rPr lang="zh-CN" altLang="en-US" sz="1600" b="1" dirty="0"/>
              <a:t>这样生成网络部分生成的数据为输入图片的</a:t>
            </a:r>
            <a:r>
              <a:rPr lang="en-US" sz="1600" b="1" dirty="0"/>
              <a:t>pixel-wise</a:t>
            </a:r>
            <a:r>
              <a:rPr lang="zh-CN" altLang="en-US" sz="1600" b="1" dirty="0"/>
              <a:t>的标签</a:t>
            </a:r>
            <a:r>
              <a:rPr lang="en-US" sz="1600" b="1" dirty="0" smtClean="0"/>
              <a:t>.</a:t>
            </a:r>
          </a:p>
          <a:p>
            <a:pPr lvl="1"/>
            <a:endParaRPr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判别网络介绍</a:t>
            </a:r>
            <a:endParaRPr lang="zh-CN" altLang="en-US" sz="1600" b="1" dirty="0"/>
          </a:p>
          <a:p>
            <a:pPr lvl="1"/>
            <a:r>
              <a:rPr lang="zh-CN" altLang="en-US" sz="1600" b="1" dirty="0"/>
              <a:t> </a:t>
            </a:r>
          </a:p>
          <a:p>
            <a:pPr lvl="1"/>
            <a:r>
              <a:rPr lang="zh-CN" altLang="en-US" sz="1600" b="1" dirty="0"/>
              <a:t>在第二步判别网络中</a:t>
            </a:r>
            <a:r>
              <a:rPr lang="en-US" sz="1600" b="1" dirty="0"/>
              <a:t>,</a:t>
            </a:r>
            <a:r>
              <a:rPr lang="zh-CN" altLang="en-US" sz="1600" b="1" dirty="0"/>
              <a:t>将标签与对应输入的连结作为判别网络</a:t>
            </a:r>
            <a:r>
              <a:rPr lang="en-US" sz="1600" b="1" dirty="0"/>
              <a:t>(EN)</a:t>
            </a:r>
            <a:r>
              <a:rPr lang="zh-CN" altLang="en-US" sz="1600" b="1" dirty="0"/>
              <a:t>的输入</a:t>
            </a:r>
            <a:r>
              <a:rPr lang="en-US" sz="1600" b="1" dirty="0"/>
              <a:t>,</a:t>
            </a:r>
            <a:r>
              <a:rPr lang="zh-CN" altLang="en-US" sz="1600" b="1" dirty="0"/>
              <a:t>对应的标签为输入为</a:t>
            </a:r>
            <a:r>
              <a:rPr lang="en-US" sz="1600" b="1" dirty="0" smtClean="0"/>
              <a:t>Annotated(1</a:t>
            </a:r>
            <a:r>
              <a:rPr lang="en-US" sz="1600" b="1" dirty="0"/>
              <a:t>),</a:t>
            </a:r>
            <a:r>
              <a:rPr lang="zh-CN" altLang="en-US" sz="1600" b="1" dirty="0"/>
              <a:t>还是</a:t>
            </a:r>
            <a:r>
              <a:rPr lang="en-US" sz="1600" b="1" dirty="0" smtClean="0"/>
              <a:t>Unannotated(0</a:t>
            </a:r>
            <a:r>
              <a:rPr lang="en-US" sz="1600" b="1" dirty="0"/>
              <a:t>),</a:t>
            </a:r>
            <a:r>
              <a:rPr lang="zh-CN" altLang="en-US" sz="1600" b="1" dirty="0"/>
              <a:t>该标签是已知的</a:t>
            </a:r>
            <a:r>
              <a:rPr lang="en-US" sz="1600" b="1" dirty="0"/>
              <a:t>,</a:t>
            </a:r>
            <a:r>
              <a:rPr lang="zh-CN" altLang="en-US" sz="1600" b="1" dirty="0"/>
              <a:t>因此</a:t>
            </a:r>
            <a:r>
              <a:rPr lang="en-US" sz="1600" b="1" dirty="0"/>
              <a:t>EN</a:t>
            </a:r>
            <a:r>
              <a:rPr lang="zh-CN" altLang="en-US" sz="1600" b="1" dirty="0"/>
              <a:t>用以鉴别我们的输入是有标签的数据还是没有标签的数据</a:t>
            </a:r>
            <a:r>
              <a:rPr lang="en-US" sz="1600" b="1" dirty="0"/>
              <a:t>,</a:t>
            </a:r>
            <a:r>
              <a:rPr lang="zh-CN" altLang="en-US" sz="1600" b="1" dirty="0"/>
              <a:t>据此可以对判别网络进行训练</a:t>
            </a:r>
            <a:r>
              <a:rPr lang="en-US" sz="1600" b="1" dirty="0"/>
              <a:t>.</a:t>
            </a:r>
            <a:endParaRPr lang="zh-CN" altLang="en-US" sz="1600" b="1" dirty="0"/>
          </a:p>
          <a:p>
            <a:pPr lvl="1"/>
            <a:r>
              <a:rPr lang="zh-CN" altLang="en-US" sz="1600" b="1" dirty="0"/>
              <a:t> </a:t>
            </a:r>
          </a:p>
          <a:p>
            <a:pPr lvl="1"/>
            <a:r>
              <a:rPr lang="zh-CN" altLang="en-US" sz="1600" b="1" dirty="0"/>
              <a:t>最后我们将判别网络的参数固定</a:t>
            </a:r>
            <a:r>
              <a:rPr lang="en-US" sz="1600" b="1" dirty="0"/>
              <a:t>,</a:t>
            </a:r>
            <a:r>
              <a:rPr lang="zh-CN" altLang="en-US" sz="1600" b="1" dirty="0"/>
              <a:t>将</a:t>
            </a:r>
            <a:r>
              <a:rPr lang="en-US" sz="1600" b="1" dirty="0"/>
              <a:t>EN</a:t>
            </a:r>
            <a:r>
              <a:rPr lang="zh-CN" altLang="en-US" sz="1600" b="1" dirty="0"/>
              <a:t>与</a:t>
            </a:r>
            <a:r>
              <a:rPr lang="en-US" sz="1600" b="1" dirty="0"/>
              <a:t>SN</a:t>
            </a:r>
            <a:r>
              <a:rPr lang="zh-CN" altLang="en-US" sz="1600" b="1" dirty="0"/>
              <a:t>相连接</a:t>
            </a:r>
            <a:r>
              <a:rPr lang="en-US" sz="1600" b="1" dirty="0"/>
              <a:t>,</a:t>
            </a:r>
            <a:r>
              <a:rPr lang="zh-CN" altLang="en-US" sz="1600" b="1" dirty="0"/>
              <a:t>从而利用</a:t>
            </a:r>
            <a:r>
              <a:rPr lang="en-US" sz="1600" b="1" dirty="0"/>
              <a:t>EN</a:t>
            </a:r>
            <a:r>
              <a:rPr lang="zh-CN" altLang="en-US" sz="1600" b="1" dirty="0"/>
              <a:t>的输出损失函数的梯度对</a:t>
            </a:r>
            <a:r>
              <a:rPr lang="en-US" sz="1600" b="1" dirty="0"/>
              <a:t>SN</a:t>
            </a:r>
            <a:r>
              <a:rPr lang="zh-CN" altLang="en-US" sz="1600" b="1" dirty="0"/>
              <a:t>进行训练</a:t>
            </a:r>
            <a:r>
              <a:rPr lang="en-US" sz="1600" b="1" dirty="0"/>
              <a:t>.</a:t>
            </a:r>
            <a:endParaRPr lang="zh-CN" altLang="en-US" sz="1600" b="1" dirty="0"/>
          </a:p>
          <a:p>
            <a:pPr lvl="1"/>
            <a:r>
              <a:rPr lang="zh-CN" altLang="en-US" sz="1600" b="1" dirty="0"/>
              <a:t> </a:t>
            </a:r>
          </a:p>
          <a:p>
            <a:r>
              <a:rPr lang="zh-CN" altLang="en-US" sz="16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93352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论文难点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3504" y="1764514"/>
            <a:ext cx="8507761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过程总结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论文提出的</a:t>
            </a:r>
            <a:r>
              <a:rPr lang="en-US" altLang="zh-CN" sz="1600" b="1" dirty="0" smtClean="0"/>
              <a:t>DCN</a:t>
            </a:r>
            <a:r>
              <a:rPr lang="zh-CN" altLang="en-US" sz="1600" b="1" dirty="0" smtClean="0"/>
              <a:t>的</a:t>
            </a:r>
            <a:r>
              <a:rPr lang="zh-CN" altLang="en-US" sz="1600" b="1" dirty="0"/>
              <a:t>本质就是利用判别网络以及我们已知的有标记和没有标记这一事实</a:t>
            </a:r>
            <a:r>
              <a:rPr lang="en-US" sz="1600" b="1" dirty="0"/>
              <a:t>,</a:t>
            </a:r>
            <a:r>
              <a:rPr lang="zh-CN" altLang="en-US" sz="1600" b="1" dirty="0"/>
              <a:t>利用这一弱化的标签来将</a:t>
            </a:r>
            <a:r>
              <a:rPr lang="en-US" sz="1600" b="1" dirty="0" smtClean="0"/>
              <a:t>Unannotat</a:t>
            </a:r>
            <a:r>
              <a:rPr lang="en-US" altLang="zh-CN" sz="1600" b="1" dirty="0" smtClean="0"/>
              <a:t>ed</a:t>
            </a:r>
            <a:r>
              <a:rPr lang="zh-CN" altLang="en-US" sz="1600" b="1" dirty="0" smtClean="0"/>
              <a:t>数据</a:t>
            </a:r>
            <a:r>
              <a:rPr lang="zh-CN" altLang="en-US" sz="1600" b="1" dirty="0"/>
              <a:t>的信息传递到</a:t>
            </a:r>
            <a:r>
              <a:rPr lang="en-US" sz="1600" b="1" dirty="0"/>
              <a:t>SN</a:t>
            </a:r>
            <a:r>
              <a:rPr lang="zh-CN" altLang="en-US" sz="1600" b="1" dirty="0"/>
              <a:t>中</a:t>
            </a:r>
            <a:r>
              <a:rPr lang="en-US" sz="1600" b="1" dirty="0"/>
              <a:t>,</a:t>
            </a:r>
            <a:r>
              <a:rPr lang="zh-CN" altLang="en-US" sz="1600" b="1" dirty="0"/>
              <a:t>从而优化原分割网络对于</a:t>
            </a:r>
            <a:r>
              <a:rPr lang="en-US" sz="1600" b="1" dirty="0" smtClean="0"/>
              <a:t>Unannotated</a:t>
            </a:r>
            <a:r>
              <a:rPr lang="zh-CN" altLang="en-US" sz="1600" b="1" dirty="0" smtClean="0"/>
              <a:t>数据</a:t>
            </a:r>
            <a:r>
              <a:rPr lang="zh-CN" altLang="en-US" sz="1600" b="1" dirty="0"/>
              <a:t>的分割</a:t>
            </a:r>
            <a:r>
              <a:rPr lang="en-US" sz="1600" b="1" dirty="0"/>
              <a:t>.</a:t>
            </a:r>
            <a:endParaRPr lang="zh-CN" altLang="en-US" sz="1600" b="1" dirty="0"/>
          </a:p>
          <a:p>
            <a:r>
              <a:rPr lang="zh-CN" altLang="en-US" sz="1600" b="1" dirty="0"/>
              <a:t> 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模型难点问题</a:t>
            </a:r>
            <a:endParaRPr lang="en-US" altLang="zh-CN" sz="1600" b="1" dirty="0" smtClean="0"/>
          </a:p>
          <a:p>
            <a:endParaRPr lang="zh-CN" altLang="en-US" sz="1600" b="1" dirty="0"/>
          </a:p>
          <a:p>
            <a:pPr lvl="1"/>
            <a:r>
              <a:rPr lang="zh-CN" altLang="en-US" sz="1600" b="1" dirty="0" smtClean="0"/>
              <a:t>与经典</a:t>
            </a:r>
            <a:r>
              <a:rPr lang="en-US" altLang="zh-CN" sz="1600" b="1" dirty="0" smtClean="0"/>
              <a:t>GAN</a:t>
            </a:r>
            <a:r>
              <a:rPr lang="zh-CN" altLang="en-US" sz="1600" b="1" dirty="0" smtClean="0"/>
              <a:t>模型类似</a:t>
            </a:r>
            <a:r>
              <a:rPr lang="en-US" altLang="zh-CN" sz="1600" b="1" dirty="0" smtClean="0"/>
              <a:t>,</a:t>
            </a:r>
            <a:r>
              <a:rPr lang="zh-CN" altLang="en-US" sz="1600" b="1" dirty="0" smtClean="0"/>
              <a:t>本模型的核心难度在于网络训练</a:t>
            </a:r>
            <a:r>
              <a:rPr lang="en-US" sz="1600" b="1" dirty="0" smtClean="0"/>
              <a:t>,</a:t>
            </a:r>
            <a:r>
              <a:rPr lang="zh-CN" altLang="en-US" sz="1600" b="1" dirty="0" smtClean="0"/>
              <a:t>而导致这一难度的原因在于</a:t>
            </a:r>
            <a:r>
              <a:rPr lang="en-US" sz="1600" b="1" dirty="0" smtClean="0"/>
              <a:t>EN</a:t>
            </a:r>
            <a:r>
              <a:rPr lang="zh-CN" altLang="en-US" sz="1600" b="1" dirty="0"/>
              <a:t>利用的</a:t>
            </a:r>
            <a:r>
              <a:rPr lang="zh-CN" altLang="en-US" sz="1600" b="1" dirty="0" smtClean="0"/>
              <a:t>标签</a:t>
            </a:r>
            <a:r>
              <a:rPr lang="en-US" altLang="zh-CN" sz="1600" b="1" dirty="0" smtClean="0"/>
              <a:t>(Annotated &amp; Unannotated)</a:t>
            </a:r>
            <a:r>
              <a:rPr lang="zh-CN" altLang="en-US" sz="1600" b="1" dirty="0" smtClean="0"/>
              <a:t>与分割任务相比</a:t>
            </a:r>
            <a:r>
              <a:rPr lang="zh-CN" altLang="en-US" sz="1600" b="1" dirty="0"/>
              <a:t>是很</a:t>
            </a:r>
            <a:r>
              <a:rPr lang="en-US" sz="1600" b="1" dirty="0"/>
              <a:t>weak</a:t>
            </a:r>
            <a:r>
              <a:rPr lang="zh-CN" altLang="en-US" sz="1600" b="1" dirty="0" smtClean="0"/>
              <a:t>的</a:t>
            </a:r>
            <a:r>
              <a:rPr lang="en-US" altLang="zh-CN" sz="1600" b="1" dirty="0" smtClean="0"/>
              <a:t>.</a:t>
            </a:r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 smtClean="0"/>
              <a:t> 论文提出</a:t>
            </a:r>
            <a:r>
              <a:rPr lang="zh-CN" altLang="en-US" sz="1600" b="1" dirty="0"/>
              <a:t>了</a:t>
            </a:r>
            <a:r>
              <a:rPr lang="en-US" sz="1600" b="1" dirty="0"/>
              <a:t>2</a:t>
            </a:r>
            <a:r>
              <a:rPr lang="zh-CN" altLang="en-US" sz="1600" b="1" dirty="0"/>
              <a:t>个意见来指导训练</a:t>
            </a:r>
            <a:r>
              <a:rPr lang="en-US" sz="1600" b="1" dirty="0"/>
              <a:t>.</a:t>
            </a:r>
            <a:endParaRPr lang="zh-CN" altLang="en-US" sz="1600" b="1" dirty="0"/>
          </a:p>
          <a:p>
            <a:pPr lvl="1"/>
            <a:r>
              <a:rPr lang="zh-CN" altLang="en-US" sz="1600" b="1" dirty="0"/>
              <a:t> </a:t>
            </a:r>
          </a:p>
          <a:p>
            <a:pPr lvl="0" algn="just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6465115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92188" y="1896037"/>
                <a:ext cx="8507761" cy="372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zh-CN" altLang="en-US" sz="1600" b="1" dirty="0" smtClean="0"/>
              </a:p>
              <a:p>
                <a:r>
                  <a:rPr lang="zh-CN" altLang="en-US" sz="1600" b="1" dirty="0"/>
                  <a:t> 本论文提出了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个意见来指导训练</a:t>
                </a:r>
                <a:r>
                  <a:rPr lang="en-US" sz="1600" b="1" dirty="0" smtClean="0"/>
                  <a:t>.</a:t>
                </a:r>
              </a:p>
              <a:p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损失函数设计</a:t>
                </a:r>
                <a:endParaRPr lang="en-US" altLang="zh-CN" sz="1600" b="1" dirty="0" smtClean="0"/>
              </a:p>
              <a:p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第一步</a:t>
                </a:r>
                <a:r>
                  <a:rPr lang="en-US" sz="1600" b="1" dirty="0" smtClean="0"/>
                  <a:t>SN</a:t>
                </a:r>
                <a:r>
                  <a:rPr lang="zh-CN" altLang="en-US" sz="1600" b="1" dirty="0" smtClean="0"/>
                  <a:t>训练</a:t>
                </a:r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1600" b="1" dirty="0" smtClean="0"/>
              </a:p>
              <a:p>
                <a:pPr lvl="1"/>
                <a:r>
                  <a:rPr lang="en-US" altLang="zh-CN" sz="1600" b="1" dirty="0" smtClean="0"/>
                  <a:t>SN</a:t>
                </a:r>
                <a:r>
                  <a:rPr lang="zh-CN" altLang="en-US" sz="1600" b="1" dirty="0" smtClean="0"/>
                  <a:t>的目的是得到精确的分割结果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输出为与输入相同尺寸的</a:t>
                </a:r>
                <a:r>
                  <a:rPr lang="en-US" altLang="zh-CN" sz="1600" b="1" dirty="0" smtClean="0"/>
                  <a:t>Pixel-wised </a:t>
                </a:r>
                <a:r>
                  <a:rPr lang="zh-CN" altLang="en-US" sz="1600" b="1" dirty="0" smtClean="0"/>
                  <a:t>标注</a:t>
                </a:r>
                <a:r>
                  <a:rPr lang="en-US" altLang="zh-CN" sz="1600" b="1" dirty="0" smtClean="0"/>
                  <a:t>.</a:t>
                </a:r>
                <a:r>
                  <a:rPr lang="zh-CN" altLang="en-US" sz="1600" b="1" dirty="0" smtClean="0"/>
                  <a:t>因此第一步</a:t>
                </a:r>
                <a:r>
                  <a:rPr lang="en-US" altLang="zh-CN" sz="1600" b="1" dirty="0" smtClean="0"/>
                  <a:t>SN</a:t>
                </a:r>
                <a:r>
                  <a:rPr lang="zh-CN" altLang="en-US" sz="1600" b="1" dirty="0" smtClean="0"/>
                  <a:t>训练中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我们使用</a:t>
                </a:r>
                <a:r>
                  <a:rPr lang="en-US" altLang="zh-CN" sz="1600" b="1" dirty="0" smtClean="0"/>
                  <a:t>Annotated</a:t>
                </a:r>
                <a:r>
                  <a:rPr lang="zh-CN" altLang="en-US" sz="1600" b="1" dirty="0" smtClean="0"/>
                  <a:t>数据集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模型训练采用损失函数</a:t>
                </a:r>
                <a:r>
                  <a:rPr lang="en-US" altLang="zh-CN" sz="1600" b="1" dirty="0" smtClean="0"/>
                  <a:t>:</a:t>
                </a:r>
              </a:p>
              <a:p>
                <a:pPr lvl="1"/>
                <a:endParaRPr lang="en-US" altLang="zh-CN" sz="1600" b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𝒎𝒄𝒆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1" dirty="0" smtClean="0"/>
              </a:p>
              <a:p>
                <a:pPr lvl="1"/>
                <a:endParaRPr lang="en-US" altLang="zh-CN" sz="1600" b="1" dirty="0" smtClean="0"/>
              </a:p>
              <a:p>
                <a:pPr lvl="1"/>
                <a:r>
                  <a:rPr lang="zh-CN" altLang="en-US" sz="1600" b="1" dirty="0"/>
                  <a:t>这</a:t>
                </a:r>
                <a:r>
                  <a:rPr lang="zh-CN" altLang="en-US" sz="1600" b="1" dirty="0" smtClean="0"/>
                  <a:t>使得网络能够对</a:t>
                </a:r>
                <a:r>
                  <a:rPr lang="en-US" altLang="zh-CN" sz="1600" b="1" dirty="0" smtClean="0"/>
                  <a:t>Annotated</a:t>
                </a:r>
                <a:r>
                  <a:rPr lang="zh-CN" altLang="en-US" sz="1600" b="1" dirty="0" smtClean="0"/>
                  <a:t>数据进行语义分割</a:t>
                </a:r>
                <a:endParaRPr lang="en-US" altLang="zh-CN" sz="1600" b="1" dirty="0"/>
              </a:p>
              <a:p>
                <a:pPr lvl="1"/>
                <a:r>
                  <a:rPr lang="zh-CN" altLang="en-US" sz="1600" b="1" dirty="0"/>
                  <a:t> </a:t>
                </a:r>
              </a:p>
              <a:p>
                <a:pPr lvl="0" algn="just"/>
                <a:endParaRPr lang="en-US" altLang="zh-CN" sz="11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8" y="1896037"/>
                <a:ext cx="8507761" cy="3724609"/>
              </a:xfrm>
              <a:prstGeom prst="rect">
                <a:avLst/>
              </a:prstGeom>
              <a:blipFill rotWithShape="0"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2461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92188" y="1896037"/>
                <a:ext cx="8507761" cy="3502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zh-CN" altLang="en-US" sz="1600" b="1" dirty="0" smtClean="0"/>
              </a:p>
              <a:p>
                <a:r>
                  <a:rPr lang="zh-CN" altLang="en-US" sz="1600" b="1" dirty="0"/>
                  <a:t> 本论文提出了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个意见来指导训练</a:t>
                </a:r>
                <a:r>
                  <a:rPr lang="en-US" sz="1600" b="1" dirty="0" smtClean="0"/>
                  <a:t>.</a:t>
                </a:r>
              </a:p>
              <a:p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损失函数设计</a:t>
                </a:r>
                <a:endParaRPr lang="en-US" altLang="zh-CN" sz="1600" b="1" dirty="0" smtClean="0"/>
              </a:p>
              <a:p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第二步</a:t>
                </a:r>
                <a:r>
                  <a:rPr lang="en-US" altLang="zh-CN" sz="1600" b="1" dirty="0"/>
                  <a:t>E</a:t>
                </a:r>
                <a:r>
                  <a:rPr lang="en-US" sz="1600" b="1" dirty="0" smtClean="0"/>
                  <a:t>N</a:t>
                </a:r>
                <a:r>
                  <a:rPr lang="zh-CN" altLang="en-US" sz="1600" b="1" dirty="0" smtClean="0"/>
                  <a:t>训练</a:t>
                </a:r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1600" b="1" dirty="0" smtClean="0"/>
              </a:p>
              <a:p>
                <a:pPr lvl="1"/>
                <a:r>
                  <a:rPr lang="en-US" altLang="zh-CN" sz="1600" b="1" dirty="0" smtClean="0"/>
                  <a:t>EN</a:t>
                </a:r>
                <a:r>
                  <a:rPr lang="zh-CN" altLang="en-US" sz="1600" b="1" dirty="0" smtClean="0"/>
                  <a:t>是该模型的判别网络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也是反向传播</a:t>
                </a:r>
                <a:r>
                  <a:rPr lang="en-US" altLang="zh-CN" sz="1600" b="1" dirty="0" smtClean="0"/>
                  <a:t>Unannotated</a:t>
                </a:r>
                <a:r>
                  <a:rPr lang="zh-CN" altLang="en-US" sz="1600" b="1" dirty="0" smtClean="0"/>
                  <a:t>图像梯度的网络</a:t>
                </a:r>
                <a:r>
                  <a:rPr lang="en-US" altLang="zh-CN" sz="1600" b="1" dirty="0" smtClean="0"/>
                  <a:t>.</a:t>
                </a:r>
                <a:r>
                  <a:rPr lang="zh-CN" altLang="en-US" sz="1600" b="1" dirty="0" smtClean="0"/>
                  <a:t>这里模型训练采用加权损失函数</a:t>
                </a:r>
                <a:r>
                  <a:rPr lang="en-US" altLang="zh-CN" sz="1600" b="1" dirty="0" smtClean="0"/>
                  <a:t>:</a:t>
                </a:r>
              </a:p>
              <a:p>
                <a:pPr lvl="1"/>
                <a:endParaRPr lang="en-US" altLang="zh-CN" sz="1600" b="1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sz="1600"/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" sz="16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" sz="1600"/>
                                <m:t>Σ</m:t>
                              </m:r>
                            </m:e>
                            <m:sub>
                              <m:r>
                                <a:rPr lang="" sz="1600"/>
                                <m:t>𝑚</m:t>
                              </m:r>
                              <m:r>
                                <a:rPr lang="" sz="1600"/>
                                <m:t>=1</m:t>
                              </m:r>
                            </m:sub>
                            <m:sup>
                              <m:r>
                                <a:rPr lang="" sz="1600"/>
                                <m:t>𝑀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1600"/>
                                <m:t>𝑙</m:t>
                              </m:r>
                            </m:e>
                            <m:sub>
                              <m:r>
                                <a:rPr lang="" sz="1600"/>
                                <m:t>𝑏𝑐𝑒</m:t>
                              </m:r>
                            </m:sub>
                          </m:sSub>
                          <m:d>
                            <m:d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" sz="1600"/>
                                <m:t>𝐸</m:t>
                              </m:r>
                              <m:d>
                                <m:dPr>
                                  <m:ctrlPr>
                                    <a:rPr lang="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" sz="1600"/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1600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" sz="1600"/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" sz="1600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" sz="1600"/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" sz="1600"/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" sz="1600"/>
                                <m:t>,1</m:t>
                              </m:r>
                            </m:e>
                          </m:d>
                          <m:r>
                            <a:rPr lang="" sz="1600"/>
                            <m:t>+</m:t>
                          </m:r>
                          <m:sSubSup>
                            <m:sSubSup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" sz="1600"/>
                                <m:t>Σ</m:t>
                              </m:r>
                            </m:e>
                            <m:sub>
                              <m:r>
                                <a:rPr lang="" sz="1600"/>
                                <m:t>𝑛</m:t>
                              </m:r>
                              <m:r>
                                <a:rPr lang="" sz="1600"/>
                                <m:t>=1</m:t>
                              </m:r>
                            </m:sub>
                            <m:sup>
                              <m:r>
                                <a:rPr lang="" sz="1600"/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1600"/>
                                <m:t>𝑙</m:t>
                              </m:r>
                            </m:e>
                            <m:sub>
                              <m:r>
                                <a:rPr lang="" sz="1600"/>
                                <m:t>𝑏𝑐𝑒</m:t>
                              </m:r>
                            </m:sub>
                          </m:sSub>
                          <m:d>
                            <m:d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" sz="1600"/>
                                <m:t>𝐸</m:t>
                              </m:r>
                              <m:d>
                                <m:dPr>
                                  <m:ctrlPr>
                                    <a:rPr lang="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" sz="1600"/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1600"/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" sz="160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" sz="1600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" sz="1600"/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" sz="160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" sz="1600"/>
                                <m:t>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lvl="1"/>
                <a:endParaRPr lang="en-US" altLang="zh-CN" sz="1600" dirty="0" smtClean="0"/>
              </a:p>
              <a:p>
                <a:pPr lvl="1"/>
                <a:r>
                  <a:rPr lang="zh-CN" altLang="en-US" sz="1600" b="1" dirty="0"/>
                  <a:t>目标</a:t>
                </a:r>
                <a:r>
                  <a:rPr lang="zh-CN" altLang="en-US" sz="1600" b="1" dirty="0"/>
                  <a:t>是让鉴别函数能够分辨输入来自于标注的数据集还是未标注数据集</a:t>
                </a:r>
                <a:r>
                  <a:rPr lang="en-US" sz="1600" b="1" dirty="0"/>
                  <a:t>.</a:t>
                </a:r>
                <a:endParaRPr lang="zh-CN" altLang="en-US" sz="1600" b="1" dirty="0"/>
              </a:p>
              <a:p>
                <a:pPr lvl="0" algn="just"/>
                <a:endParaRPr lang="en-US" altLang="zh-CN" sz="11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8" y="1896037"/>
                <a:ext cx="8507761" cy="3502177"/>
              </a:xfrm>
              <a:prstGeom prst="rect">
                <a:avLst/>
              </a:prstGeom>
              <a:blipFill rotWithShape="0"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242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92188" y="1896037"/>
                <a:ext cx="8507761" cy="413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zh-CN" altLang="en-US" sz="1600" b="1" dirty="0" smtClean="0"/>
              </a:p>
              <a:p>
                <a:r>
                  <a:rPr lang="zh-CN" altLang="en-US" sz="1600" b="1" dirty="0"/>
                  <a:t> 本论文提出了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个意见来指导训练</a:t>
                </a:r>
                <a:r>
                  <a:rPr lang="en-US" sz="1600" b="1" dirty="0" smtClean="0"/>
                  <a:t>.</a:t>
                </a:r>
              </a:p>
              <a:p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损失函数设计</a:t>
                </a:r>
                <a:endParaRPr lang="en-US" altLang="zh-CN" sz="1600" b="1" dirty="0" smtClean="0"/>
              </a:p>
              <a:p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第三步</a:t>
                </a:r>
                <a:r>
                  <a:rPr lang="en-US" altLang="zh-CN" sz="1600" b="1" dirty="0" smtClean="0"/>
                  <a:t>S</a:t>
                </a:r>
                <a:r>
                  <a:rPr lang="en-US" sz="1600" b="1" dirty="0" smtClean="0"/>
                  <a:t>N</a:t>
                </a:r>
                <a:r>
                  <a:rPr lang="zh-CN" altLang="en-US" sz="1600" b="1" dirty="0" smtClean="0"/>
                  <a:t>训练</a:t>
                </a:r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1600" b="1" dirty="0" smtClean="0"/>
              </a:p>
              <a:p>
                <a:pPr lvl="1"/>
                <a:r>
                  <a:rPr lang="zh-CN" altLang="en-US" sz="1600" b="1" dirty="0"/>
                  <a:t>第三</a:t>
                </a:r>
                <a:r>
                  <a:rPr lang="zh-CN" altLang="en-US" sz="1600" b="1" dirty="0"/>
                  <a:t>步中固定</a:t>
                </a:r>
                <a:r>
                  <a:rPr lang="en-US" sz="1600" b="1" dirty="0"/>
                  <a:t>EN</a:t>
                </a:r>
                <a:r>
                  <a:rPr lang="zh-CN" altLang="en-US" sz="1600" b="1" dirty="0"/>
                  <a:t>的参数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将</a:t>
                </a:r>
                <a:r>
                  <a:rPr lang="en-US" sz="1600" b="1" dirty="0"/>
                  <a:t>SN</a:t>
                </a:r>
                <a:r>
                  <a:rPr lang="zh-CN" altLang="en-US" sz="1600" b="1" dirty="0"/>
                  <a:t>与</a:t>
                </a:r>
                <a:r>
                  <a:rPr lang="en-US" sz="1600" b="1" dirty="0"/>
                  <a:t>EN</a:t>
                </a:r>
                <a:r>
                  <a:rPr lang="zh-CN" altLang="en-US" sz="1600" b="1" dirty="0"/>
                  <a:t>进行耦合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并利用</a:t>
                </a:r>
                <a:r>
                  <a:rPr lang="en-US" altLang="zh-CN" sz="1600" b="1" dirty="0"/>
                  <a:t>EN</a:t>
                </a:r>
                <a:r>
                  <a:rPr lang="zh-CN" altLang="en-US" sz="1600" b="1" dirty="0"/>
                  <a:t>反向传播</a:t>
                </a:r>
                <a:r>
                  <a:rPr lang="en-US" altLang="zh-CN" sz="1600" b="1" dirty="0"/>
                  <a:t>Unannotated</a:t>
                </a:r>
                <a:r>
                  <a:rPr lang="zh-CN" altLang="en-US" sz="1600" b="1" dirty="0"/>
                  <a:t>数据集</a:t>
                </a:r>
                <a:r>
                  <a:rPr lang="zh-CN" altLang="en-US" sz="1600" b="1" dirty="0" smtClean="0"/>
                  <a:t>信息更新</a:t>
                </a:r>
                <a:r>
                  <a:rPr lang="en-US" altLang="zh-CN" sz="1600" b="1" dirty="0" smtClean="0"/>
                  <a:t>SN</a:t>
                </a:r>
                <a:r>
                  <a:rPr lang="zh-CN" altLang="en-US" sz="1600" b="1" dirty="0" smtClean="0"/>
                  <a:t>的参数</a:t>
                </a:r>
                <a:r>
                  <a:rPr lang="en-US" altLang="zh-CN" sz="1600" b="1" dirty="0" smtClean="0"/>
                  <a:t>.</a:t>
                </a:r>
              </a:p>
              <a:p>
                <a:pPr lvl="1"/>
                <a:endParaRPr lang="en-US" altLang="zh-CN" sz="1600" dirty="0"/>
              </a:p>
              <a:p>
                <a:pPr lvl="1"/>
                <a:r>
                  <a:rPr lang="zh-CN" altLang="en-US" sz="1600" b="1" dirty="0"/>
                  <a:t>模型使用</a:t>
                </a:r>
                <a:r>
                  <a:rPr lang="en-US" sz="1600" b="1" dirty="0"/>
                  <a:t>EN</a:t>
                </a:r>
                <a:r>
                  <a:rPr lang="zh-CN" altLang="en-US" sz="1600" b="1" dirty="0"/>
                  <a:t>输出的</a:t>
                </a:r>
                <a:r>
                  <a:rPr lang="en-US" sz="1600" b="1" dirty="0" smtClean="0"/>
                  <a:t>Unannotat</a:t>
                </a:r>
                <a:r>
                  <a:rPr lang="en-US" altLang="zh-CN" sz="1600" b="1" dirty="0" smtClean="0"/>
                  <a:t>ed</a:t>
                </a:r>
                <a:r>
                  <a:rPr lang="zh-CN" altLang="en-US" sz="1600" b="1" dirty="0" smtClean="0"/>
                  <a:t>部分</a:t>
                </a:r>
                <a:r>
                  <a:rPr lang="zh-CN" altLang="en-US" sz="1600" b="1" dirty="0"/>
                  <a:t>与</a:t>
                </a:r>
                <a:r>
                  <a:rPr lang="en-US" sz="1600" b="1" dirty="0"/>
                  <a:t>SN</a:t>
                </a:r>
                <a:r>
                  <a:rPr lang="zh-CN" altLang="en-US" sz="1600" b="1" dirty="0"/>
                  <a:t>的</a:t>
                </a:r>
                <a:r>
                  <a:rPr lang="en-US" sz="1600" b="1" dirty="0" smtClean="0"/>
                  <a:t>Annotat</a:t>
                </a:r>
                <a:r>
                  <a:rPr lang="en-US" altLang="zh-CN" sz="1600" b="1" dirty="0" smtClean="0"/>
                  <a:t>ed</a:t>
                </a:r>
                <a:r>
                  <a:rPr lang="zh-CN" altLang="en-US" sz="1600" b="1" dirty="0" smtClean="0"/>
                  <a:t>部分作为</a:t>
                </a:r>
                <a:r>
                  <a:rPr lang="zh-CN" altLang="en-US" sz="1600" b="1" dirty="0"/>
                  <a:t>损失</a:t>
                </a:r>
                <a:r>
                  <a:rPr lang="zh-CN" altLang="en-US" sz="1600" b="1" dirty="0" smtClean="0"/>
                  <a:t>函数</a:t>
                </a:r>
                <a:r>
                  <a:rPr lang="zh-CN" altLang="en-US" sz="1600" b="1" dirty="0"/>
                  <a:t>如下</a:t>
                </a:r>
                <a:r>
                  <a:rPr lang="en-US" sz="1600" b="1" dirty="0" smtClean="0"/>
                  <a:t>:</a:t>
                </a:r>
              </a:p>
              <a:p>
                <a:pPr lvl="1"/>
                <a:endParaRPr lang="en-US" altLang="zh-CN" sz="1600" b="1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sz="1600"/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" sz="16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" sz="1600"/>
                                <m:t>Σ</m:t>
                              </m:r>
                            </m:e>
                            <m:sub>
                              <m:r>
                                <a:rPr lang="" sz="1600"/>
                                <m:t>𝑚</m:t>
                              </m:r>
                              <m:r>
                                <a:rPr lang="" sz="1600"/>
                                <m:t>=1</m:t>
                              </m:r>
                            </m:sub>
                            <m:sup>
                              <m:r>
                                <a:rPr lang="" sz="1600"/>
                                <m:t>𝑀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1600"/>
                                <m:t>𝑙</m:t>
                              </m:r>
                            </m:e>
                            <m:sub>
                              <m:r>
                                <a:rPr lang="" sz="1600"/>
                                <m:t>𝑏𝑐𝑒</m:t>
                              </m:r>
                            </m:sub>
                          </m:sSub>
                          <m:d>
                            <m:d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" sz="1600"/>
                                <m:t>𝐸</m:t>
                              </m:r>
                              <m:d>
                                <m:dPr>
                                  <m:ctrlPr>
                                    <a:rPr lang="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" sz="1600"/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1600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" sz="1600"/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" sz="1600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" sz="1600"/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" sz="1600"/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" sz="1600"/>
                                <m:t>,1</m:t>
                              </m:r>
                            </m:e>
                          </m:d>
                          <m:r>
                            <a:rPr lang="" sz="1600"/>
                            <m:t>+</m:t>
                          </m:r>
                          <m:sSubSup>
                            <m:sSubSup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" sz="1600"/>
                                <m:t>Σ</m:t>
                              </m:r>
                            </m:e>
                            <m:sub>
                              <m:r>
                                <a:rPr lang="" sz="1600"/>
                                <m:t>𝑛</m:t>
                              </m:r>
                              <m:r>
                                <a:rPr lang="" sz="1600"/>
                                <m:t>=1</m:t>
                              </m:r>
                            </m:sub>
                            <m:sup>
                              <m:r>
                                <a:rPr lang="" sz="1600"/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1600"/>
                                <m:t>𝑙</m:t>
                              </m:r>
                            </m:e>
                            <m:sub>
                              <m:r>
                                <a:rPr lang="" sz="1600"/>
                                <m:t>𝑏𝑐𝑒</m:t>
                              </m:r>
                            </m:sub>
                          </m:sSub>
                          <m:d>
                            <m:dPr>
                              <m:ctrlPr>
                                <a:rPr lang="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" sz="1600"/>
                                <m:t>𝐸</m:t>
                              </m:r>
                              <m:d>
                                <m:dPr>
                                  <m:ctrlPr>
                                    <a:rPr lang="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" sz="1600"/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1600"/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" sz="160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" sz="1600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" sz="1600"/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" sz="160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" sz="1600"/>
                                <m:t>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lvl="1"/>
                <a:endParaRPr lang="en-US" altLang="zh-CN" sz="1600" dirty="0" smtClean="0"/>
              </a:p>
              <a:p>
                <a:pPr lvl="1"/>
                <a:r>
                  <a:rPr lang="zh-CN" altLang="en-US" sz="1600" b="1" dirty="0" smtClean="0"/>
                  <a:t>该损失函数一方面</a:t>
                </a:r>
                <a:r>
                  <a:rPr lang="zh-CN" altLang="en-US" sz="1600" b="1" dirty="0"/>
                  <a:t>让网络保持对标注数据集的判别能力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另一方面让未标注数据集尽可能地被识别为标注数据</a:t>
                </a:r>
                <a:r>
                  <a:rPr lang="zh-CN" altLang="en-US" sz="1600" b="1" dirty="0" smtClean="0"/>
                  <a:t>集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也就是让</a:t>
                </a:r>
                <a:r>
                  <a:rPr lang="en-US" altLang="zh-CN" sz="1600" b="1" dirty="0" smtClean="0"/>
                  <a:t>SN</a:t>
                </a:r>
                <a:r>
                  <a:rPr lang="zh-CN" altLang="en-US" sz="1600" b="1" dirty="0" smtClean="0"/>
                  <a:t>学习到</a:t>
                </a:r>
                <a:r>
                  <a:rPr lang="en-US" altLang="zh-CN" sz="1600" b="1" dirty="0" smtClean="0"/>
                  <a:t>Unannotated</a:t>
                </a:r>
                <a:r>
                  <a:rPr lang="zh-CN" altLang="en-US" sz="1600" b="1" dirty="0" smtClean="0"/>
                  <a:t>数据集语义分割特征</a:t>
                </a:r>
                <a:r>
                  <a:rPr lang="en-US" altLang="zh-CN" sz="1600" b="1" dirty="0" smtClean="0"/>
                  <a:t>.</a:t>
                </a:r>
                <a:endParaRPr lang="en-US" altLang="zh-CN" sz="1600" b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8" y="1896037"/>
                <a:ext cx="8507761" cy="4133119"/>
              </a:xfrm>
              <a:prstGeom prst="rect">
                <a:avLst/>
              </a:prstGeom>
              <a:blipFill rotWithShape="0">
                <a:blip r:embed="rId2"/>
                <a:stretch>
                  <a:fillRect l="-287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2675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85716" y="1927352"/>
                <a:ext cx="8626761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zh-CN" altLang="en-US" sz="1600" b="1" dirty="0" smtClean="0"/>
              </a:p>
              <a:p>
                <a:r>
                  <a:rPr lang="zh-CN" altLang="en-US" sz="1600" b="1" dirty="0"/>
                  <a:t> 本论文提出了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个意见来指导训练</a:t>
                </a:r>
                <a:r>
                  <a:rPr lang="en-US" sz="1600" b="1" dirty="0" smtClean="0"/>
                  <a:t>.</a:t>
                </a:r>
              </a:p>
              <a:p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损失函数设计</a:t>
                </a:r>
                <a:endParaRPr lang="en-US" altLang="zh-CN" sz="1600" b="1" dirty="0" smtClean="0"/>
              </a:p>
              <a:p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/>
                  <a:t>超</a:t>
                </a:r>
                <a:r>
                  <a:rPr lang="zh-CN" altLang="en-US" sz="1600" b="1" dirty="0" smtClean="0"/>
                  <a:t>参数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1600" b="1" dirty="0" smtClean="0"/>
                  <a:t>选择</a:t>
                </a:r>
                <a:endParaRPr lang="en-US" altLang="zh-CN" sz="1600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1600" b="1" dirty="0" smtClean="0"/>
              </a:p>
              <a:p>
                <a:pPr lvl="1"/>
                <a:r>
                  <a:rPr lang="zh-CN" altLang="en-US" sz="1600" b="1" dirty="0" smtClean="0"/>
                  <a:t>模型采用</a:t>
                </a:r>
                <a:r>
                  <a:rPr lang="en-US" altLang="zh-CN" sz="1600" b="1" dirty="0" smtClean="0"/>
                  <a:t>GAN</a:t>
                </a:r>
                <a:r>
                  <a:rPr lang="zh-CN" altLang="en-US" sz="1600" b="1" dirty="0" smtClean="0"/>
                  <a:t>的策略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对于第二步与第三</a:t>
                </a:r>
                <a:r>
                  <a:rPr lang="zh-CN" altLang="en-US" sz="1600" b="1" dirty="0"/>
                  <a:t>步进行迭代训练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训练过程中对于</a:t>
                </a:r>
                <a14:m>
                  <m:oMath xmlns:m="http://schemas.openxmlformats.org/officeDocument/2006/math">
                    <m:r>
                      <a:rPr lang="zh-CN" altLang="en-US" sz="1600" b="1"/>
                      <m:t>𝜆</m:t>
                    </m:r>
                  </m:oMath>
                </a14:m>
                <a:r>
                  <a:rPr lang="zh-CN" altLang="en-US" sz="1600" b="1" dirty="0"/>
                  <a:t>的选择</a:t>
                </a:r>
                <a:r>
                  <a:rPr lang="zh-CN" altLang="en-US" sz="1600" b="1" dirty="0" smtClean="0"/>
                  <a:t>策略如下</a:t>
                </a:r>
                <a:r>
                  <a:rPr lang="en-US" altLang="zh-CN" sz="1600" b="1" dirty="0" smtClean="0"/>
                  <a:t>:</a:t>
                </a:r>
              </a:p>
              <a:p>
                <a:pPr lvl="1"/>
                <a:endParaRPr lang="en-US" altLang="zh-CN" sz="1600" b="1" dirty="0"/>
              </a:p>
              <a:p>
                <a:pPr lvl="1"/>
                <a:r>
                  <a:rPr lang="zh-CN" altLang="en-US" sz="1600" b="1" dirty="0" smtClean="0"/>
                  <a:t>初始情况下因为</a:t>
                </a:r>
                <a:r>
                  <a:rPr lang="en-US" altLang="zh-CN" sz="1600" b="1" dirty="0"/>
                  <a:t>EN</a:t>
                </a:r>
                <a:r>
                  <a:rPr lang="zh-CN" altLang="en-US" sz="1600" b="1" dirty="0"/>
                  <a:t>没有充分训练好，因此</a:t>
                </a:r>
                <a:r>
                  <a:rPr lang="zh-CN" altLang="en-US" sz="1600" b="1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1"/>
                      <m:t>λ</m:t>
                    </m:r>
                  </m:oMath>
                </a14:m>
                <a:r>
                  <a:rPr lang="zh-CN" altLang="en-US" sz="1600" b="1" dirty="0"/>
                  <a:t>较小以减少对</a:t>
                </a:r>
                <a:r>
                  <a:rPr lang="en-US" sz="1600" b="1" dirty="0"/>
                  <a:t>SN</a:t>
                </a:r>
                <a:r>
                  <a:rPr lang="zh-CN" altLang="en-US" sz="1600" b="1" dirty="0"/>
                  <a:t>的影响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之后迭代中慢慢增大到</a:t>
                </a:r>
                <a:r>
                  <a:rPr lang="en-US" sz="1600" b="1" dirty="0"/>
                  <a:t>1,</a:t>
                </a:r>
                <a:r>
                  <a:rPr lang="zh-CN" altLang="en-US" sz="1600" b="1" dirty="0"/>
                  <a:t>但是不能太大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不然会没有办法训练</a:t>
                </a:r>
                <a:r>
                  <a:rPr lang="en-US" sz="1600" b="1" dirty="0" smtClean="0"/>
                  <a:t>SN</a:t>
                </a:r>
                <a:r>
                  <a:rPr lang="en-US" altLang="zh-CN" sz="1600" b="1" dirty="0" smtClean="0"/>
                  <a:t>.</a:t>
                </a:r>
                <a:endParaRPr lang="zh-CN" altLang="en-US" sz="1600" b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6" y="1927352"/>
                <a:ext cx="8626761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83" r="-989" b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635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85716" y="1927352"/>
                <a:ext cx="862676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zh-CN" altLang="en-US" sz="1600" b="1" dirty="0" smtClean="0"/>
              </a:p>
              <a:p>
                <a:r>
                  <a:rPr lang="zh-CN" altLang="en-US" sz="1600" b="1" dirty="0"/>
                  <a:t> 本论文提出了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个意见来指导训练</a:t>
                </a:r>
                <a:r>
                  <a:rPr lang="en-US" sz="1600" b="1" dirty="0" smtClean="0"/>
                  <a:t>.</a:t>
                </a:r>
              </a:p>
              <a:p>
                <a:endParaRPr lang="en-US" altLang="zh-CN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判别函数输入</a:t>
                </a:r>
                <a:endParaRPr lang="en-US" altLang="zh-CN" sz="1600" b="1" dirty="0"/>
              </a:p>
              <a:p>
                <a:endParaRPr lang="en-US" altLang="zh-CN" sz="1600" b="1" dirty="0" smtClean="0"/>
              </a:p>
              <a:p>
                <a:pPr lvl="1"/>
                <a:r>
                  <a:rPr lang="zh-CN" altLang="en-US" sz="1600" b="1" dirty="0"/>
                  <a:t>判别函数输入需要结合原图像与</a:t>
                </a:r>
                <a:r>
                  <a:rPr lang="en-US" sz="1600" b="1" dirty="0"/>
                  <a:t>SN</a:t>
                </a:r>
                <a:r>
                  <a:rPr lang="zh-CN" altLang="en-US" sz="1600" b="1" dirty="0"/>
                  <a:t>的预测输出进行输入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文中提了</a:t>
                </a:r>
                <a:r>
                  <a:rPr lang="en-US" sz="1600" b="1" dirty="0"/>
                  <a:t>2</a:t>
                </a:r>
                <a:r>
                  <a:rPr lang="zh-CN" altLang="en-US" sz="1600" b="1" dirty="0"/>
                  <a:t>个</a:t>
                </a:r>
                <a:r>
                  <a:rPr lang="zh-CN" altLang="en-US" sz="1600" b="1" dirty="0" smtClean="0"/>
                  <a:t>策略</a:t>
                </a:r>
                <a:r>
                  <a:rPr lang="en-US" altLang="zh-CN" sz="1600" b="1" dirty="0" smtClean="0"/>
                  <a:t>:</a:t>
                </a:r>
                <a:endParaRPr lang="zh-CN" altLang="en-US" sz="1600" b="1" dirty="0"/>
              </a:p>
              <a:p>
                <a:pPr lvl="1"/>
                <a:r>
                  <a:rPr lang="zh-CN" altLang="en-US" sz="1600" b="1" dirty="0"/>
                  <a:t>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将</a:t>
                </a:r>
                <a:r>
                  <a:rPr lang="zh-CN" altLang="en-US" sz="1600" b="1" dirty="0"/>
                  <a:t>原图像与预测输出直接</a:t>
                </a:r>
                <a:r>
                  <a:rPr lang="en-US" sz="1600" b="1" dirty="0"/>
                  <a:t>stack</a:t>
                </a:r>
                <a:r>
                  <a:rPr lang="zh-CN" altLang="en-US" sz="1600" b="1" dirty="0"/>
                  <a:t>作为输入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但是它遇到的主要问题是有可能</a:t>
                </a:r>
                <a:r>
                  <a:rPr lang="en-US" sz="1600" b="1" dirty="0"/>
                  <a:t>EN</a:t>
                </a:r>
                <a:r>
                  <a:rPr lang="zh-CN" altLang="en-US" sz="1600" b="1" dirty="0"/>
                  <a:t>会只利用原图像进行信息决策</a:t>
                </a:r>
                <a:r>
                  <a:rPr lang="en-US" sz="1600" b="1" dirty="0"/>
                  <a:t>(</a:t>
                </a:r>
                <a:r>
                  <a:rPr lang="zh-CN" altLang="en-US" sz="1600" b="1" dirty="0"/>
                  <a:t>因为原始图像很少</a:t>
                </a:r>
                <a:r>
                  <a:rPr lang="en-US" sz="1600" b="1" dirty="0"/>
                  <a:t>)</a:t>
                </a:r>
                <a:endParaRPr lang="zh-CN" altLang="en-US" sz="1600" b="1" dirty="0"/>
              </a:p>
              <a:p>
                <a:pPr lvl="1"/>
                <a:r>
                  <a:rPr lang="en-US" sz="1600" b="1" dirty="0"/>
                  <a:t>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 smtClean="0"/>
                  <a:t>将</a:t>
                </a:r>
                <a:r>
                  <a:rPr lang="zh-CN" altLang="en-US" sz="1600" b="1" dirty="0"/>
                  <a:t>原图像与预测输出进行逐元素相乘</a:t>
                </a:r>
                <a:r>
                  <a:rPr lang="en-US" sz="1600" b="1" dirty="0"/>
                  <a:t>,</a:t>
                </a:r>
                <a:r>
                  <a:rPr lang="zh-CN" altLang="en-US" sz="1600" b="1" dirty="0"/>
                  <a:t>但是对于低值图像会导致信息缺失</a:t>
                </a:r>
                <a:r>
                  <a:rPr lang="en-US" sz="1600" b="1" dirty="0"/>
                  <a:t>.</a:t>
                </a:r>
                <a:r>
                  <a:rPr lang="zh-CN" altLang="en-US" sz="1600" b="1" dirty="0"/>
                  <a:t>因此我们</a:t>
                </a:r>
                <a:r>
                  <a:rPr lang="zh-CN" altLang="en-US" sz="1600" b="1" dirty="0"/>
                  <a:t>计算</a:t>
                </a:r>
                <a14:m>
                  <m:oMath xmlns:m="http://schemas.openxmlformats.org/officeDocument/2006/math">
                    <m:r>
                      <a:rPr lang="zh-CN" altLang="en-US" sz="1600" b="1"/>
                      <m:t>𝐼</m:t>
                    </m:r>
                    <m:r>
                      <a:rPr lang="zh-CN" altLang="en-US" sz="1600" b="1"/>
                      <m:t>∗</m:t>
                    </m:r>
                    <m:r>
                      <a:rPr lang="zh-CN" altLang="en-US" sz="1600" b="1"/>
                      <m:t>𝑃</m:t>
                    </m:r>
                  </m:oMath>
                </a14:m>
                <a:r>
                  <a:rPr lang="zh-CN" altLang="en-US" sz="1600" b="1" i="0" dirty="0" smtClean="0">
                    <a:latin typeface="+mj-lt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600" b="1" smtClean="0"/>
                        </m:ctrlPr>
                      </m:dPr>
                      <m:e>
                        <m:r>
                          <a:rPr lang="en-US" altLang="zh-CN" sz="1600" b="1"/>
                          <m:t>1−</m:t>
                        </m:r>
                        <m:r>
                          <a:rPr lang="zh-CN" altLang="en-US" sz="1600" b="1"/>
                          <m:t>𝐼</m:t>
                        </m:r>
                      </m:e>
                    </m:d>
                    <m:r>
                      <a:rPr lang="zh-CN" altLang="en-US" sz="1600" b="1"/>
                      <m:t>𝑃</m:t>
                    </m:r>
                  </m:oMath>
                </a14:m>
                <a:r>
                  <a:rPr lang="zh-CN" altLang="en-US" sz="1600" b="1" dirty="0" smtClean="0"/>
                  <a:t>两组数据</a:t>
                </a:r>
                <a:r>
                  <a:rPr lang="en-US" altLang="zh-CN" sz="1600" b="1" dirty="0" smtClean="0"/>
                  <a:t>,</a:t>
                </a:r>
                <a:r>
                  <a:rPr lang="zh-CN" altLang="en-US" sz="1600" b="1" dirty="0" smtClean="0"/>
                  <a:t>将它们</a:t>
                </a:r>
                <a:r>
                  <a:rPr lang="en-US" sz="1600" b="1" dirty="0" smtClean="0"/>
                  <a:t>Concatenation</a:t>
                </a:r>
                <a:r>
                  <a:rPr lang="zh-CN" altLang="en-US" sz="1600" b="1" dirty="0" smtClean="0"/>
                  <a:t>后作为</a:t>
                </a:r>
                <a:r>
                  <a:rPr lang="zh-CN" altLang="en-US" sz="1600" b="1" dirty="0"/>
                  <a:t>输入</a:t>
                </a: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6" y="1927352"/>
                <a:ext cx="8626761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83" r="-424" b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5933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460</Words>
  <Application>Microsoft Office PowerPoint</Application>
  <PresentationFormat>全屏显示(4:3)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新細明體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Jiazhe Love Junjun</cp:lastModifiedBy>
  <cp:revision>125</cp:revision>
  <dcterms:created xsi:type="dcterms:W3CDTF">2015-02-19T23:46:49Z</dcterms:created>
  <dcterms:modified xsi:type="dcterms:W3CDTF">2017-10-18T14:37:48Z</dcterms:modified>
</cp:coreProperties>
</file>