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9" r:id="rId3"/>
    <p:sldId id="280" r:id="rId4"/>
    <p:sldId id="295" r:id="rId5"/>
    <p:sldId id="296" r:id="rId6"/>
    <p:sldId id="298" r:id="rId7"/>
    <p:sldId id="297" r:id="rId8"/>
    <p:sldId id="301" r:id="rId9"/>
    <p:sldId id="299" r:id="rId10"/>
    <p:sldId id="302" r:id="rId11"/>
    <p:sldId id="304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7CECDB-1B9C-46C1-BAB3-B51C64A7805E}">
          <p14:sldIdLst>
            <p14:sldId id="256"/>
            <p14:sldId id="279"/>
            <p14:sldId id="280"/>
            <p14:sldId id="295"/>
            <p14:sldId id="296"/>
            <p14:sldId id="298"/>
            <p14:sldId id="297"/>
            <p14:sldId id="301"/>
            <p14:sldId id="299"/>
            <p14:sldId id="302"/>
            <p14:sldId id="30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85082" autoAdjust="0"/>
  </p:normalViewPr>
  <p:slideViewPr>
    <p:cSldViewPr snapToGrid="0">
      <p:cViewPr varScale="1">
        <p:scale>
          <a:sx n="74" d="100"/>
          <a:sy n="74" d="100"/>
        </p:scale>
        <p:origin x="603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CC816A1-86EF-4848-9968-801EB80BBC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1A0893-08D3-405B-A1FF-10135CD4AD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9138B-C64A-4C0E-9838-E4F740371B0B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9DE340-B6BC-471B-B7D4-E15E7A35D7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BA0366-43C8-4FE6-B4C4-B2212BEE89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A83AA-0FF3-462C-8DB3-14634390D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91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1578F-B19C-4236-8FA1-310DB1D38946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BCA7F-61AA-4248-B047-C2A5F3BF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Unsupervised Feature Learning via Non-Parametric Instance Discrimination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BCA7F-61AA-4248-B047-C2A5F3BF48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50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BCA7F-61AA-4248-B047-C2A5F3BF48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6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BCA7F-61AA-4248-B047-C2A5F3BF48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4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BCA7F-61AA-4248-B047-C2A5F3BF48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4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BCA7F-61AA-4248-B047-C2A5F3BF48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4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BCA7F-61AA-4248-B047-C2A5F3BF48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2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BCA7F-61AA-4248-B047-C2A5F3BF48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66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BCA7F-61AA-4248-B047-C2A5F3BF48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270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BCA7F-61AA-4248-B047-C2A5F3BF48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96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BCA7F-61AA-4248-B047-C2A5F3BF48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1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BCA7F-61AA-4248-B047-C2A5F3BF48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6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021D2-AE06-4441-9D02-B94A7A33F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BA2929-0873-4F11-96B2-B52C6C43C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B3CE6F-A7FC-46CA-A995-635009115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630" y="6203130"/>
            <a:ext cx="1341304" cy="5015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E67FEC-DED4-4315-9A30-FE0992A15B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56" y="6134756"/>
            <a:ext cx="666804" cy="6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4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27E0C5D-9683-4A1A-A009-3D3D5DC2C8C1}"/>
              </a:ext>
            </a:extLst>
          </p:cNvPr>
          <p:cNvSpPr/>
          <p:nvPr userDrawn="1"/>
        </p:nvSpPr>
        <p:spPr>
          <a:xfrm>
            <a:off x="0" y="-1"/>
            <a:ext cx="12192000" cy="817475"/>
          </a:xfrm>
          <a:prstGeom prst="rect">
            <a:avLst/>
          </a:prstGeom>
          <a:solidFill>
            <a:srgbClr val="FA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E6FFBC-B480-421A-B41A-7E293ECA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88" y="136525"/>
            <a:ext cx="8981661" cy="501566"/>
          </a:xfrm>
        </p:spPr>
        <p:txBody>
          <a:bodyPr>
            <a:no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376FF-A149-4D49-99A8-65853454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82" y="1149764"/>
            <a:ext cx="11359101" cy="48907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0A7AE-DD52-4F45-B9CB-7B8E8AAB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388" y="6356350"/>
            <a:ext cx="2743200" cy="365125"/>
          </a:xfrm>
        </p:spPr>
        <p:txBody>
          <a:bodyPr/>
          <a:lstStyle/>
          <a:p>
            <a:fld id="{688EC3CB-3E39-44A6-8BC9-35B98332E632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A29B8-5A1F-486E-87BA-2D200415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论文分享 </a:t>
            </a:r>
            <a:r>
              <a:rPr lang="en-US" altLang="zh-CN" dirty="0"/>
              <a:t>StarGAN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5D40C-4A62-40F3-B776-7E1FEF8C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409" y="6356350"/>
            <a:ext cx="842839" cy="365125"/>
          </a:xfrm>
        </p:spPr>
        <p:txBody>
          <a:bodyPr/>
          <a:lstStyle/>
          <a:p>
            <a:fld id="{C2A10782-1D97-497F-A41F-A40B4CB7F36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F0EA1AF-579E-4468-AC01-BE9BDB9A41AC}"/>
              </a:ext>
            </a:extLst>
          </p:cNvPr>
          <p:cNvCxnSpPr>
            <a:cxnSpLocks/>
          </p:cNvCxnSpPr>
          <p:nvPr userDrawn="1"/>
        </p:nvCxnSpPr>
        <p:spPr>
          <a:xfrm>
            <a:off x="0" y="817478"/>
            <a:ext cx="12192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9114249F-61E6-440E-BD39-52F764EB0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01" y="136525"/>
            <a:ext cx="1341304" cy="5015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028458F-F92A-4599-8B60-BCF8D1506D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727" y="68151"/>
            <a:ext cx="666804" cy="6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0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B07D0-2C9D-497B-96BF-80A20B94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423" y="2103437"/>
            <a:ext cx="710515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883272-EEE7-42D3-A61C-4C4FFBFDC3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630" y="6203130"/>
            <a:ext cx="1341304" cy="5015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3A6D28-34BE-4C8C-90D2-73DF816A1A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56" y="6134756"/>
            <a:ext cx="666804" cy="6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1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800A19-197D-4F76-80CA-901AE084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7FCE-D30C-4828-8E0E-13000391F8C8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989B7E-C92C-4C1F-97F6-988816F2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论文分享 </a:t>
            </a:r>
            <a:r>
              <a:rPr lang="en-US" altLang="zh-CN" dirty="0"/>
              <a:t>StarGAN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A1AF4F-C3CB-46A9-9BCC-A3AD9511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0FA3B-D502-4C31-81FB-28D9D824FD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A0279D-7503-476C-850D-D3E092C47905}"/>
              </a:ext>
            </a:extLst>
          </p:cNvPr>
          <p:cNvSpPr/>
          <p:nvPr userDrawn="1"/>
        </p:nvSpPr>
        <p:spPr>
          <a:xfrm>
            <a:off x="0" y="-1"/>
            <a:ext cx="12192000" cy="817475"/>
          </a:xfrm>
          <a:prstGeom prst="rect">
            <a:avLst/>
          </a:prstGeom>
          <a:solidFill>
            <a:srgbClr val="FA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E13D02E-7B12-4E67-BB41-72E78F4B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88" y="136525"/>
            <a:ext cx="8981661" cy="501566"/>
          </a:xfrm>
        </p:spPr>
        <p:txBody>
          <a:bodyPr>
            <a:no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3C1A27-ABEA-46CF-9A68-BAE416C08CDA}"/>
              </a:ext>
            </a:extLst>
          </p:cNvPr>
          <p:cNvCxnSpPr>
            <a:cxnSpLocks/>
          </p:cNvCxnSpPr>
          <p:nvPr userDrawn="1"/>
        </p:nvCxnSpPr>
        <p:spPr>
          <a:xfrm>
            <a:off x="0" y="817478"/>
            <a:ext cx="12192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7B06C3A0-AF20-485C-8646-80A808F2F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01" y="136525"/>
            <a:ext cx="1341304" cy="5015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67D54D-DF1E-4EB2-B393-92547E7892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727" y="68151"/>
            <a:ext cx="666804" cy="6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6C25FB-E6AB-429C-B03C-B95F4304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5C3A9-3210-4806-A23B-DF5104EE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1B4F3-3191-4B6D-8F97-3F4952D03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310F-341C-4B2E-BFA2-EECAE9A67283}" type="datetime1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8B4B7-B32C-4B72-B364-E3ECDB6D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论文分享 </a:t>
            </a:r>
            <a:r>
              <a:rPr lang="en-US" altLang="zh-CN" dirty="0"/>
              <a:t>StarGAN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3FABE-5E35-41DD-9892-C9B73638C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FA3B-D502-4C31-81FB-28D9D824F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4692D-7367-47DD-9AC3-C96F7A63C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64" y="2400846"/>
            <a:ext cx="11834446" cy="1250340"/>
          </a:xfrm>
        </p:spPr>
        <p:txBody>
          <a:bodyPr>
            <a:normAutofit fontScale="90000"/>
          </a:bodyPr>
          <a:lstStyle/>
          <a:p>
            <a:r>
              <a:rPr lang="en-US" altLang="zh-CN" b="0" dirty="0"/>
              <a:t>Unsupervised Feature Learning via Non-Parametric Instance Discrimination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C3AA8E-F6E9-42C1-95EF-4FF77A944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2977" y="5073433"/>
            <a:ext cx="2409334" cy="872443"/>
          </a:xfrm>
        </p:spPr>
        <p:txBody>
          <a:bodyPr>
            <a:no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Haozhe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11, 2018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6C3AA8E-F6E9-42C1-95EF-4FF77A944B84}"/>
              </a:ext>
            </a:extLst>
          </p:cNvPr>
          <p:cNvSpPr txBox="1">
            <a:spLocks/>
          </p:cNvSpPr>
          <p:nvPr/>
        </p:nvSpPr>
        <p:spPr>
          <a:xfrm>
            <a:off x="599387" y="3827766"/>
            <a:ext cx="10972800" cy="1113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Zhirong Wu	 Yuanjun Xiong  Stella X. Yu  	      Dahua Lin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 Berkeley / ICSI 	  Chinese University of Hong Kong      Amazon Recognition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CVPR2018</a:t>
            </a:r>
          </a:p>
        </p:txBody>
      </p:sp>
    </p:spTree>
    <p:extLst>
      <p:ext uri="{BB962C8B-B14F-4D97-AF65-F5344CB8AC3E}">
        <p14:creationId xmlns:p14="http://schemas.microsoft.com/office/powerpoint/2010/main" val="70056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388" y="136525"/>
            <a:ext cx="11880296" cy="501566"/>
          </a:xfrm>
        </p:spPr>
        <p:txBody>
          <a:bodyPr/>
          <a:lstStyle/>
          <a:p>
            <a:r>
              <a:rPr lang="en-US" altLang="zh-CN" sz="2400" dirty="0"/>
              <a:t>4. Which fields can the approach be applied to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3CB-3E39-44A6-8BC9-35B98332E632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0782-1D97-497F-A41F-A40B4CB7F36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3632D450-D355-43DC-9346-558F7F0AE430}"/>
              </a:ext>
            </a:extLst>
          </p:cNvPr>
          <p:cNvSpPr txBox="1">
            <a:spLocks/>
          </p:cNvSpPr>
          <p:nvPr/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论文分享 </a:t>
            </a:r>
            <a:r>
              <a:rPr lang="en-US" altLang="zh-CN" dirty="0"/>
              <a:t>Unsupervised Feature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6B19752A-2EAC-4C58-9468-60230C669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4.2  image classification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sz="2000" dirty="0"/>
                  <a:t>We can use the feature to train a SVM to do classification. The experiments show that the features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generated by this approach achieve state-of-art  classification accuracy compared with other feature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extractors(self-supervised learning, adversarial learning, </a:t>
                </a:r>
                <a:r>
                  <a:rPr lang="en-US" altLang="zh-CN" sz="2000" dirty="0" err="1"/>
                  <a:t>Exempular</a:t>
                </a:r>
                <a:r>
                  <a:rPr lang="en-US" altLang="zh-CN" sz="2000" dirty="0"/>
                  <a:t> CNN, split-brain auto encoder)</a:t>
                </a:r>
              </a:p>
              <a:p>
                <a:r>
                  <a:rPr lang="en-US" altLang="zh-CN" dirty="0"/>
                  <a:t>4.3  semi-supervised learning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 Given a partly annotated dataset with annotated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  with annotation 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 and unannotated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. We can use this approach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	to generate the feature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and we can also generate the feature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, then we can use weight k nearest neighbor classifier to do classify 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lit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6B19752A-2EAC-4C58-9468-60230C669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6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12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388" y="136525"/>
            <a:ext cx="11880296" cy="501566"/>
          </a:xfrm>
        </p:spPr>
        <p:txBody>
          <a:bodyPr/>
          <a:lstStyle/>
          <a:p>
            <a:r>
              <a:rPr lang="en-US" altLang="zh-CN" sz="2400" dirty="0"/>
              <a:t>Appendix : the mathematic behind the NCE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3CB-3E39-44A6-8BC9-35B98332E632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0782-1D97-497F-A41F-A40B4CB7F36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3632D450-D355-43DC-9346-558F7F0AE430}"/>
              </a:ext>
            </a:extLst>
          </p:cNvPr>
          <p:cNvSpPr txBox="1">
            <a:spLocks/>
          </p:cNvSpPr>
          <p:nvPr/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论文分享 </a:t>
            </a:r>
            <a:r>
              <a:rPr lang="en-US" altLang="zh-CN" dirty="0"/>
              <a:t>Unsupervised Feature Learning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B19752A-2EAC-4C58-9468-60230C66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0" dirty="0"/>
              <a:t>	</a:t>
            </a:r>
            <a:endParaRPr lang="en-US" altLang="zh-CN" b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2AE7EB-992B-42B3-B8B0-A96B905B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942" y="51621"/>
            <a:ext cx="49769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3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C05E7-F0C4-4842-9449-3D2D87CCEE9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688EC3CB-3E39-44A6-8BC9-35B98332E632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0C9F43-CB13-4A17-8D2D-57973D49E6EF}"/>
              </a:ext>
            </a:extLst>
          </p:cNvPr>
          <p:cNvSpPr/>
          <p:nvPr/>
        </p:nvSpPr>
        <p:spPr>
          <a:xfrm>
            <a:off x="4679101" y="2633227"/>
            <a:ext cx="2605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Thanks!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87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7831" y="1529862"/>
            <a:ext cx="10683952" cy="4510657"/>
          </a:xfrm>
        </p:spPr>
        <p:txBody>
          <a:bodyPr/>
          <a:lstStyle/>
          <a:p>
            <a:r>
              <a:rPr lang="en-US" altLang="zh-CN" dirty="0"/>
              <a:t>Which problem does the article focus on.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What is the main idea and the pipeline of the proposed approach.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What are the difficulties in the approach, and how to overcome them.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Which fields can the approach be applied to.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3CB-3E39-44A6-8BC9-35B98332E632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论文分享 </a:t>
            </a:r>
            <a:r>
              <a:rPr lang="en-US" altLang="zh-CN" dirty="0"/>
              <a:t>Unsupervised Feature Learning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0782-1D97-497F-A41F-A40B4CB7F36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41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Which problem does the article focus 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7588" y="5329239"/>
            <a:ext cx="6799662" cy="2419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Given an unannotated image dataset, how to formulate the similarity between images.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3CB-3E39-44A6-8BC9-35B98332E632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0782-1D97-497F-A41F-A40B4CB7F365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094A34-7D52-4A30-B379-A126B6235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98" y="1457733"/>
            <a:ext cx="4097382" cy="36357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CCE53E-A5B2-4152-8D9E-CA0AE2A87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522" y="1457732"/>
            <a:ext cx="4059866" cy="3635785"/>
          </a:xfrm>
          <a:prstGeom prst="rect">
            <a:avLst/>
          </a:prstGeom>
        </p:spPr>
      </p:pic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3632D450-D355-43DC-9346-558F7F0AE430}"/>
              </a:ext>
            </a:extLst>
          </p:cNvPr>
          <p:cNvSpPr txBox="1">
            <a:spLocks/>
          </p:cNvSpPr>
          <p:nvPr/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论文分享 </a:t>
            </a:r>
            <a:r>
              <a:rPr lang="en-US" altLang="zh-CN" dirty="0"/>
              <a:t>Unsupervised Feature Learning</a:t>
            </a:r>
          </a:p>
        </p:txBody>
      </p:sp>
    </p:spTree>
    <p:extLst>
      <p:ext uri="{BB962C8B-B14F-4D97-AF65-F5344CB8AC3E}">
        <p14:creationId xmlns:p14="http://schemas.microsoft.com/office/powerpoint/2010/main" val="186033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2.What is the main idea of the proposed approach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3CB-3E39-44A6-8BC9-35B98332E632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0782-1D97-497F-A41F-A40B4CB7F365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3632D450-D355-43DC-9346-558F7F0AE430}"/>
              </a:ext>
            </a:extLst>
          </p:cNvPr>
          <p:cNvSpPr txBox="1">
            <a:spLocks/>
          </p:cNvSpPr>
          <p:nvPr/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论文分享 </a:t>
            </a:r>
            <a:r>
              <a:rPr lang="en-US" altLang="zh-CN" dirty="0"/>
              <a:t>Unsupervised Feature Learning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B19752A-2EAC-4C58-9468-60230C66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The background of the approach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88B396-BB72-4CED-9FAD-C9C3ACFD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715" y="1716864"/>
            <a:ext cx="5538327" cy="4323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EA1A92-8A31-44DE-A55D-BCA48CEC3027}"/>
              </a:ext>
            </a:extLst>
          </p:cNvPr>
          <p:cNvSpPr txBox="1"/>
          <p:nvPr/>
        </p:nvSpPr>
        <p:spPr>
          <a:xfrm>
            <a:off x="6830407" y="1832033"/>
            <a:ext cx="4611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 typical discriminative learning method can automatically discover apparent similarity among semantic categories, without being explicitly guided to do so.</a:t>
            </a:r>
          </a:p>
          <a:p>
            <a:endParaRPr lang="en-US" altLang="zh-CN" b="1" dirty="0"/>
          </a:p>
          <a:p>
            <a:r>
              <a:rPr lang="en-US" altLang="zh-CN" b="1" dirty="0"/>
              <a:t>Can we learn a meaningful metric that reflects apparent similarity among instances via pure discriminative learning?</a:t>
            </a:r>
          </a:p>
          <a:p>
            <a:endParaRPr lang="en-US" altLang="zh-CN" b="1" dirty="0"/>
          </a:p>
          <a:p>
            <a:r>
              <a:rPr lang="en-US" altLang="zh-CN" b="1" dirty="0"/>
              <a:t>If we learn to discriminate between individual instances, without any notion of semantic categories, we may end up with representation that captures apparent similarity among instances.</a:t>
            </a: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0873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2.What is the main idea of the proposed approach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3CB-3E39-44A6-8BC9-35B98332E632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0782-1D97-497F-A41F-A40B4CB7F36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3632D450-D355-43DC-9346-558F7F0AE430}"/>
              </a:ext>
            </a:extLst>
          </p:cNvPr>
          <p:cNvSpPr txBox="1">
            <a:spLocks/>
          </p:cNvSpPr>
          <p:nvPr/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论文分享 </a:t>
            </a:r>
            <a:r>
              <a:rPr lang="en-US" altLang="zh-CN" dirty="0"/>
              <a:t>Unsupervised Feature Learning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B19752A-2EAC-4C58-9468-60230C66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2.2 The </a:t>
            </a:r>
            <a:r>
              <a:rPr lang="en-US" altLang="zh-CN" dirty="0" err="1"/>
              <a:t>pipline</a:t>
            </a:r>
            <a:r>
              <a:rPr lang="en-US" altLang="zh-CN" dirty="0"/>
              <a:t> of the approach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090F1B-31CB-47F6-9C7E-6B4304E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2" y="1521515"/>
            <a:ext cx="12192000" cy="31686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0E1FD3-CBF1-4BC1-8D8A-E77A65473018}"/>
              </a:ext>
            </a:extLst>
          </p:cNvPr>
          <p:cNvSpPr txBox="1"/>
          <p:nvPr/>
        </p:nvSpPr>
        <p:spPr>
          <a:xfrm>
            <a:off x="159304" y="4380945"/>
            <a:ext cx="9050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Input.  n images</a:t>
            </a:r>
          </a:p>
          <a:p>
            <a:endParaRPr lang="en-US" altLang="zh-CN" b="1" dirty="0"/>
          </a:p>
          <a:p>
            <a:r>
              <a:rPr lang="en-US" altLang="zh-CN" b="1" dirty="0"/>
              <a:t>Step1. encode each image as a k-dim feature vector</a:t>
            </a:r>
          </a:p>
          <a:p>
            <a:endParaRPr lang="en-US" altLang="zh-CN" b="1" dirty="0"/>
          </a:p>
          <a:p>
            <a:r>
              <a:rPr lang="en-US" altLang="zh-CN" b="1" dirty="0"/>
              <a:t>Step2. classify images into n classifications, each image represents a classification</a:t>
            </a:r>
          </a:p>
          <a:p>
            <a:endParaRPr lang="en-US" altLang="zh-CN" b="1" dirty="0"/>
          </a:p>
          <a:p>
            <a:r>
              <a:rPr lang="en-US" altLang="zh-CN" b="1" dirty="0"/>
              <a:t>Based on Step 2 we can build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67357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EEB8E1E-4F90-4D53-86AD-23BED3395A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t="-268" r="2716"/>
          <a:stretch/>
        </p:blipFill>
        <p:spPr>
          <a:xfrm>
            <a:off x="6134574" y="4018935"/>
            <a:ext cx="2077369" cy="23374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388" y="136525"/>
            <a:ext cx="11880296" cy="501566"/>
          </a:xfrm>
        </p:spPr>
        <p:txBody>
          <a:bodyPr/>
          <a:lstStyle/>
          <a:p>
            <a:r>
              <a:rPr lang="en-US" altLang="zh-CN" sz="2400" dirty="0"/>
              <a:t>3. What are the difficulties in the approach, and how to overcome them.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3CB-3E39-44A6-8BC9-35B98332E632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0782-1D97-497F-A41F-A40B4CB7F365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3632D450-D355-43DC-9346-558F7F0AE430}"/>
              </a:ext>
            </a:extLst>
          </p:cNvPr>
          <p:cNvSpPr txBox="1">
            <a:spLocks/>
          </p:cNvSpPr>
          <p:nvPr/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论文分享 </a:t>
            </a:r>
            <a:r>
              <a:rPr lang="en-US" altLang="zh-CN" dirty="0"/>
              <a:t>Unsupervised Feature Learning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B19752A-2EAC-4C58-9468-60230C66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How to do classify based on the k-dim feature vector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7C0DEF5-2C60-458A-808F-BF6698FC8D32}"/>
                  </a:ext>
                </a:extLst>
              </p:cNvPr>
              <p:cNvSpPr txBox="1"/>
              <p:nvPr/>
            </p:nvSpPr>
            <p:spPr>
              <a:xfrm>
                <a:off x="432681" y="1506131"/>
                <a:ext cx="11359101" cy="4865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2400" b="1" dirty="0"/>
                  <a:t>Suppose we get n k-dim feature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altLang="zh-CN" sz="2000" b="1" dirty="0"/>
                  <a:t> </a:t>
                </a:r>
                <a:r>
                  <a:rPr lang="en-US" altLang="zh-CN" sz="2400" b="1" dirty="0"/>
                  <a:t>is encoder</a:t>
                </a:r>
              </a:p>
              <a:p>
                <a:pPr lvl="1"/>
                <a:r>
                  <a:rPr lang="en-US" altLang="zh-CN" sz="2400" b="1" dirty="0"/>
                  <a:t>Target function: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𝜫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i="1" dirty="0"/>
              </a:p>
              <a:p>
                <a:pPr lvl="1"/>
                <a:r>
                  <a:rPr lang="en-US" altLang="zh-CN" b="1" dirty="0"/>
                  <a:t>Parametric Classifier :</a:t>
                </a:r>
              </a:p>
              <a:p>
                <a:pPr lvl="1"/>
                <a:r>
                  <a:rPr lang="en-US" altLang="zh-CN" b="1" dirty="0"/>
                  <a:t>	Using fully connection layer to do classification</a:t>
                </a:r>
              </a:p>
              <a:p>
                <a:pPr lvl="1"/>
                <a:r>
                  <a:rPr lang="en-US" altLang="zh-CN" b="1" dirty="0"/>
                  <a:t>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│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𝒆𝒙</m:t>
                        </m:r>
                        <m:func>
                          <m:func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𝒆𝒙</m:t>
                            </m:r>
                            <m:func>
                              <m:func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b="1" dirty="0"/>
                  <a:t>	</a:t>
                </a:r>
                <a:r>
                  <a:rPr lang="en-US" altLang="zh-CN" b="1" dirty="0">
                    <a:solidFill>
                      <a:srgbClr val="7030A0"/>
                    </a:solidFill>
                  </a:rPr>
                  <a:t>Problem: if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→∞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𝐦𝐢𝐥𝐥𝐢𝐨𝐧</m:t>
                    </m:r>
                    <m:r>
                      <a:rPr lang="en-US" altLang="zh-CN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altLang="zh-CN" b="1" dirty="0"/>
                  <a:t>Nonparametric Classifier :</a:t>
                </a:r>
              </a:p>
              <a:p>
                <a:pPr lvl="1"/>
                <a:r>
                  <a:rPr lang="en-US" altLang="zh-CN" b="1" dirty="0"/>
                  <a:t>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b="1" dirty="0"/>
                  <a:t>	</a:t>
                </a:r>
                <a:r>
                  <a:rPr lang="en-US" altLang="zh-CN" b="1" dirty="0">
                    <a:solidFill>
                      <a:srgbClr val="7030A0"/>
                    </a:solidFill>
                  </a:rPr>
                  <a:t>Advantage :  build discriminative features </a:t>
                </a:r>
              </a:p>
              <a:p>
                <a:pPr lvl="1"/>
                <a:r>
                  <a:rPr lang="en-US" altLang="zh-CN" b="1" dirty="0">
                    <a:solidFill>
                      <a:srgbClr val="7030A0"/>
                    </a:solidFill>
                  </a:rPr>
                  <a:t>	Problem: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7030A0"/>
                    </a:solidFill>
                  </a:rPr>
                  <a:t>both have gradient</a:t>
                </a:r>
              </a:p>
              <a:p>
                <a:pPr lvl="1"/>
                <a:r>
                  <a:rPr lang="en-US" altLang="zh-CN" b="1" dirty="0"/>
                  <a:t>Memory Bank :</a:t>
                </a:r>
              </a:p>
              <a:p>
                <a:pPr lvl="1"/>
                <a:r>
                  <a:rPr lang="en-US" altLang="zh-CN" b="1" dirty="0"/>
                  <a:t>	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Sup>
                                  <m:sSub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b="1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is random initialized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7C0DEF5-2C60-458A-808F-BF6698FC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1" y="1506131"/>
                <a:ext cx="11359101" cy="4865884"/>
              </a:xfrm>
              <a:prstGeom prst="rect">
                <a:avLst/>
              </a:prstGeom>
              <a:blipFill>
                <a:blip r:embed="rId4"/>
                <a:stretch>
                  <a:fillRect t="-877" b="-1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03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388" y="136525"/>
            <a:ext cx="11880296" cy="501566"/>
          </a:xfrm>
        </p:spPr>
        <p:txBody>
          <a:bodyPr/>
          <a:lstStyle/>
          <a:p>
            <a:r>
              <a:rPr lang="en-US" altLang="zh-CN" sz="2400" dirty="0"/>
              <a:t>3. What are the difficulties in the approach, and how to overcome them.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3CB-3E39-44A6-8BC9-35B98332E632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0782-1D97-497F-A41F-A40B4CB7F36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3632D450-D355-43DC-9346-558F7F0AE430}"/>
              </a:ext>
            </a:extLst>
          </p:cNvPr>
          <p:cNvSpPr txBox="1">
            <a:spLocks/>
          </p:cNvSpPr>
          <p:nvPr/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论文分享 </a:t>
            </a:r>
            <a:r>
              <a:rPr lang="en-US" altLang="zh-CN" dirty="0"/>
              <a:t>Unsupervised Feature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6B19752A-2EAC-4C58-9468-60230C669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3.2 How to calculate the normalization part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Notice the target function is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which means we only need to calculate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 and max it. 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But the normalization constant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 is : 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Sup>
                              <m:sSub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m:rPr>
                                <m:lit/>
                              </m:r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</m:d>
                      </m:e>
                    </m:nary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                        (1)</m:t>
                    </m:r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→∞,</m:t>
                    </m:r>
                  </m:oMath>
                </a14:m>
                <a:r>
                  <a:rPr lang="en-US" altLang="zh-CN" sz="2000" b="0" dirty="0"/>
                  <a:t> the calculation is very costly(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sz="2000" dirty="0"/>
                  <a:t>times exp calculation)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We use Noise Contrastive Estimation to solve the problem and the pipeline is :</a:t>
                </a:r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Target: max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Step 1. random choose m feature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from n feature vectors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Step 2. turn the target into binary classification problem :</a:t>
                </a: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𝑁𝐶𝐸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)−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 </m:t>
                        </m:r>
                      </m:e>
                    </m:nary>
                  </m:oMath>
                </a14:m>
                <a:r>
                  <a:rPr lang="en-US" altLang="zh-CN" sz="2000" dirty="0"/>
                  <a:t>			</a:t>
                </a: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Step 3. use Monte Carlo algorithm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≈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e>
                    </m:nary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lit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sz="2000" i="1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b="1" dirty="0"/>
                  <a:t>There are theorems ensure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𝑵𝑪𝑬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attains a minimum at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6B19752A-2EAC-4C58-9468-60230C669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1" t="-2993" b="-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15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388" y="136525"/>
            <a:ext cx="11880296" cy="501566"/>
          </a:xfrm>
        </p:spPr>
        <p:txBody>
          <a:bodyPr/>
          <a:lstStyle/>
          <a:p>
            <a:r>
              <a:rPr lang="en-US" altLang="zh-CN" sz="2400" dirty="0"/>
              <a:t>3. What are the difficulties in the approach, and how to overcome them.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3CB-3E39-44A6-8BC9-35B98332E632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0782-1D97-497F-A41F-A40B4CB7F365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3632D450-D355-43DC-9346-558F7F0AE430}"/>
              </a:ext>
            </a:extLst>
          </p:cNvPr>
          <p:cNvSpPr txBox="1">
            <a:spLocks/>
          </p:cNvSpPr>
          <p:nvPr/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论文分享 </a:t>
            </a:r>
            <a:r>
              <a:rPr lang="en-US" altLang="zh-CN" dirty="0"/>
              <a:t>Unsupervised Feature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6B19752A-2EAC-4C58-9468-60230C669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682" y="1149764"/>
                <a:ext cx="11359101" cy="489075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3.3 How to handle the oscillation problem</a:t>
                </a:r>
                <a:endParaRPr lang="en-US" altLang="zh-CN" b="0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sz="2000" b="1" dirty="0"/>
                  <a:t>Problem: only have one instance per class</a:t>
                </a:r>
              </a:p>
              <a:p>
                <a:pPr marL="457200" lvl="1" indent="0">
                  <a:buNone/>
                </a:pPr>
                <a:endParaRPr lang="en-US" altLang="zh-CN" sz="2000" b="1" dirty="0"/>
              </a:p>
              <a:p>
                <a:pPr marL="457200" lvl="1" indent="0">
                  <a:buNone/>
                </a:pPr>
                <a:r>
                  <a:rPr lang="en-US" altLang="zh-CN" sz="2000" b="1" dirty="0"/>
                  <a:t>Solution: using proximal optimization method, add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r>
                  <a:rPr lang="en-US" altLang="zh-CN" sz="2000" b="1" dirty="0"/>
                  <a:t>to the loss function.</a:t>
                </a:r>
              </a:p>
              <a:p>
                <a:pPr marL="457200" lvl="1" indent="0">
                  <a:buNone/>
                </a:pPr>
                <a:endParaRPr lang="en-US" altLang="zh-CN" sz="2000" b="1" dirty="0"/>
              </a:p>
              <a:p>
                <a:pPr marL="457200" lvl="1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6B19752A-2EAC-4C58-9468-60230C669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682" y="1149764"/>
                <a:ext cx="11359101" cy="4890755"/>
              </a:xfrm>
              <a:blipFill>
                <a:blip r:embed="rId3"/>
                <a:stretch>
                  <a:fillRect l="-966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B7B7A39-BFCB-4FAA-AE5D-8C9F4B06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3029" y="1625269"/>
            <a:ext cx="5350855" cy="42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6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388" y="136525"/>
            <a:ext cx="11880296" cy="501566"/>
          </a:xfrm>
        </p:spPr>
        <p:txBody>
          <a:bodyPr/>
          <a:lstStyle/>
          <a:p>
            <a:r>
              <a:rPr lang="en-US" altLang="zh-CN" sz="2400" dirty="0"/>
              <a:t>4. Which fields can the approach be applied to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3CB-3E39-44A6-8BC9-35B98332E632}" type="datetime1">
              <a:rPr lang="zh-CN" altLang="en-US" smtClean="0"/>
              <a:t>2018/10/11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0782-1D97-497F-A41F-A40B4CB7F365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3632D450-D355-43DC-9346-558F7F0AE430}"/>
              </a:ext>
            </a:extLst>
          </p:cNvPr>
          <p:cNvSpPr txBox="1">
            <a:spLocks/>
          </p:cNvSpPr>
          <p:nvPr/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论文分享 </a:t>
            </a:r>
            <a:r>
              <a:rPr lang="en-US" altLang="zh-CN" dirty="0"/>
              <a:t>Unsupervised Feature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6B19752A-2EAC-4C58-9468-60230C669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4.1 unsupervised feature learning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sz="1900" dirty="0"/>
                  <a:t>Just like auto encoder and many other self-supervised learning approaches, this approach can be used to 	extract the feature from images.</a:t>
                </a:r>
              </a:p>
              <a:p>
                <a:pPr marL="0" indent="0">
                  <a:buNone/>
                </a:pPr>
                <a:r>
                  <a:rPr lang="en-US" altLang="zh-CN" sz="1900" dirty="0"/>
                  <a:t>	It can also used to build the similarity between images, we can 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sz="1900" dirty="0"/>
                  <a:t>to formulate the affinity matrix, we can also use </a:t>
                </a:r>
              </a:p>
              <a:p>
                <a:pPr marL="457200" lvl="1" indent="0" algn="ctr">
                  <a:buNone/>
                </a:pPr>
                <a:r>
                  <a:rPr lang="en-US" altLang="zh-CN" sz="2000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1800" dirty="0"/>
                  <a:t>to formulate the similarity matrix.</a:t>
                </a:r>
              </a:p>
              <a:p>
                <a:pPr marL="457200" lvl="1" indent="0">
                  <a:buNone/>
                </a:pPr>
                <a:r>
                  <a:rPr lang="en-US" altLang="zh-CN" sz="1800" dirty="0"/>
                  <a:t>	</a:t>
                </a:r>
              </a:p>
              <a:p>
                <a:pPr marL="457200" lvl="1" indent="0">
                  <a:buNone/>
                </a:pPr>
                <a:r>
                  <a:rPr lang="en-US" altLang="zh-CN" sz="1800" dirty="0"/>
                  <a:t>	The advantage of this approach is that it can do unsupervised feature learning in a large dataset(a million images)</a:t>
                </a:r>
              </a:p>
              <a:p>
                <a:pPr marL="457200" lvl="1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6B19752A-2EAC-4C58-9468-60230C669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6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1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505</Words>
  <Application>Microsoft Office PowerPoint</Application>
  <PresentationFormat>宽屏</PresentationFormat>
  <Paragraphs>147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Times New Roman</vt:lpstr>
      <vt:lpstr>Office 主题​​</vt:lpstr>
      <vt:lpstr>Unsupervised Feature Learning via Non-Parametric Instance Discrimination</vt:lpstr>
      <vt:lpstr>Outline</vt:lpstr>
      <vt:lpstr>1. Which problem does the article focus on</vt:lpstr>
      <vt:lpstr>2.What is the main idea of the proposed approach </vt:lpstr>
      <vt:lpstr>2.What is the main idea of the proposed approach </vt:lpstr>
      <vt:lpstr>3. What are the difficulties in the approach, and how to overcome them.</vt:lpstr>
      <vt:lpstr>3. What are the difficulties in the approach, and how to overcome them.</vt:lpstr>
      <vt:lpstr>3. What are the difficulties in the approach, and how to overcome them.</vt:lpstr>
      <vt:lpstr>4. Which fields can the approach be applied to</vt:lpstr>
      <vt:lpstr>4. Which fields can the approach be applied to</vt:lpstr>
      <vt:lpstr>Appendix : the mathematic behind the 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Feature Learning via Non-Parametric Instance Discrimination</dc:title>
  <dc:creator>冯浩哲</dc:creator>
  <cp:lastModifiedBy>浩哲 冯</cp:lastModifiedBy>
  <cp:revision>28</cp:revision>
  <dcterms:created xsi:type="dcterms:W3CDTF">2018-08-16T07:28:31Z</dcterms:created>
  <dcterms:modified xsi:type="dcterms:W3CDTF">2018-10-11T02:39:51Z</dcterms:modified>
</cp:coreProperties>
</file>