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1" r:id="rId4"/>
    <p:sldId id="263" r:id="rId5"/>
    <p:sldId id="262" r:id="rId6"/>
    <p:sldId id="266" r:id="rId7"/>
    <p:sldId id="264" r:id="rId8"/>
    <p:sldId id="265" r:id="rId9"/>
    <p:sldId id="269" r:id="rId10"/>
    <p:sldId id="267" r:id="rId11"/>
    <p:sldId id="268" r:id="rId12"/>
    <p:sldId id="281" r:id="rId13"/>
    <p:sldId id="270" r:id="rId14"/>
    <p:sldId id="271" r:id="rId15"/>
    <p:sldId id="275" r:id="rId16"/>
    <p:sldId id="274" r:id="rId17"/>
    <p:sldId id="278" r:id="rId18"/>
    <p:sldId id="276" r:id="rId19"/>
    <p:sldId id="279" r:id="rId20"/>
    <p:sldId id="277" r:id="rId21"/>
    <p:sldId id="280"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268" autoAdjust="0"/>
  </p:normalViewPr>
  <p:slideViewPr>
    <p:cSldViewPr snapToGrid="0">
      <p:cViewPr varScale="1">
        <p:scale>
          <a:sx n="86" d="100"/>
          <a:sy n="86" d="100"/>
        </p:scale>
        <p:origin x="9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9-06T04:52:49.700"/>
    </inkml:context>
    <inkml:brush xml:id="br0">
      <inkml:brushProperty name="width" value="0.05292" units="cm"/>
      <inkml:brushProperty name="height" value="0.05292" units="cm"/>
      <inkml:brushProperty name="color" value="#FF0000"/>
    </inkml:brush>
  </inkml:definitions>
  <inkml:trace contextRef="#ctx0" brushRef="#br0">26194 3316 0,'0'71'94,"17"17"-94,1 18 15,0-53 1,-1 123 0,-17-141-16,0 18 15,18 18-15,-18-54 16,18 36-16,-18-35 16,0 0 15,0-1 0,17 1-15,-17-1 31,0 1-47,0 0 62,18-1-46,-18 1-1,0 0 1,17 17-16,-17-17 16,0-1-16,0 1 15,0 17-15,0 0 16,0 1-16,0-19 15</inkml:trace>
  <inkml:trace contextRef="#ctx0" brushRef="#br0" timeOffset="2282.731">29439 3528 0,'-17'0'94,"17"-18"-79,0-52-15,0-1 16,0-17 0,0 17-16,0 36 15,17 0-15,-17 17 16,18 18-16,-18-18 15,18 1 17,17 17-17,18 35 1,-18-17-16,0 17 16,54 18-16,-37-18 15,-16 18-15,-1 0 16,0 18-1,1-1-15,-19-17 16,1 0-16,-18 0 16,0 0-1,0-18-15,0 18 16,-18 0-16,1-18 16,-1 0-16,0 1 15,-17 17-15,0-18 16,-1-17-16,19 17 15,-1 0-15,1 0 16,-1-35-16,0 18 16,18 0-16,-35-1 15,17-17 1,18 18 109,0 17-109,0-17 30,0 0-14,0-1-17,0 1 1,53-18 156,35-35-157,1-18-15,-19 17 0,36 1 16,-53 0-16,-18 17 16,0 0-1,-17 18-15,0 0 16,-1 0-16</inkml:trace>
  <inkml:trace contextRef="#ctx0" brushRef="#br0" timeOffset="4441.284">26582 3087 0,'-18'0'0,"1"-18"16,-1 18 93,0 0-93,-17 0-16,17 0 16,-17 0-1,17 0-15,-17 0 16,0 0-1,0 0 1,17 0-16,0 0 16,-17 18-16,0-1 0,-1-17 15,1 18-15,18 0 16,-19-1 0,-17 1-16,36 0 15,-36 17-15,0-17 0,18 17 16,-1 18-1,1 0-15,17 0 16,-17-18-16,0 18 0,17 0 16,-17 0-1,0 0-15,17-18 16,0 18-16,18-18 0,0 18 16,0 0-16,0 0 15,0 17 1,18-34-16,0 16 15,-1 1-15,19 0 16,-1-17-16,0 17 16,18-1-16,18 1 15,-1 18-15,18-18 16,-17 0-16,-1 0 16,1 0-16,35-18 15,-36 0-15,-17-17 16,18-1-16,-36 1 15,18 0-15,-18-18 16,1 0-16,17 0 16,-1 0-16,-16 0 15,-1 0 1,18 0-16,-35 0 16,52 0-16,-35-18 15,1 0-15,-19 1 16,1-19-16,0 19 15,17-18-15,-17-18 16,-1 0-16,-17 35 0,0-35 16,0-17-1,0 17-15,0-18 16,0 1-16,0 17 16,0 0-16,0-18 15,0 1-15,0 52 16,-17-88-16,-1 71 15,0-36-15,1 1 16,-19-1-16,1 1 16,17-1-16,-17 1 15,-18-72 1,18 90-16,17-1 16,18 35-16,-17 0 15,-1 1 16,0 17 16,1 0-47,-1 0 16,-35 0-16,0-18 16,18 18-1,17 0 1,1 0-1,-1 0-15,0 0 16,1 0 0,-1 0-16,1 0 15,-1 0 1</inkml:trace>
  <inkml:trace contextRef="#ctx0" brushRef="#br0" timeOffset="6256.482">29527 2716 0,'-17'0'0,"-89"18"16,71 0 0,-1-1-16,1 19 15,-18-1-15,0-18 16,-17 36 0,-36 53-1,53-18-15,18-17 16,17 17-16,-35 18 15,18-18-15,17 18 16,1-35-16,-1 17 16,18-35-16,0 35 15,0 0 1,0-17-16,0-18 0,0 17 16,0 18-16,18-35 15,-1 0-15,1-18 16,17 1-16,-17-1 15,17 0-15,18 18 16,0-18-16,18 18 16,-1 0-16,1-17 15,34-1-15,1 18 16,-18-36-16,1 1 16,-36 0-16,0-18 15,-1 0-15,-16 0 16,34 0-16,-17-18 15,18 0-15,-1-17 16,1 0 0,-1 17-16,1-17 0,-18 17 15,0 1 1,0-19-16,0 1 16,-18 17-16,-17 1 15,-18-18-15,35 17 16,-18-17-16,1-1 15,0-17-15,-1-17 16,-17 17-16,0 18 16,0-36-16,0 1 15,0-1-15,0 36 16,0-36-16,-17 18 16,-1 0-16,0 36 15,1-36-15,-1 0 16,1 0-16,17 18 15,-18-36 1,-17 18-16,-1-17 0,-34-1 16,-1-52-1,36 70-15,17 17 16,-17-16-16,0 16 16,17-17-16,0 18 15,18 17-15,-17 18 16,-18-17-1,17-1-15,-17 0 16,17 1 0,0-1-16,-17 1 15,17-1-15,1 18 16,-18-35-16,17 17 16,0 18-16,1 0 15,-1 0 1,0 0-16,1 0 15,-1 0-15,-35 0 16,36 0 0,-36 18-16,17-18 0,-34 17 15,52 1 1,0-18-16,1 0 16,-18 18-1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9-06T04:53:37.177"/>
    </inkml:context>
    <inkml:brush xml:id="br0">
      <inkml:brushProperty name="width" value="0.05292" units="cm"/>
      <inkml:brushProperty name="height" value="0.05292" units="cm"/>
      <inkml:brushProperty name="color" value="#FF0000"/>
    </inkml:brush>
  </inkml:definitions>
  <inkml:trace contextRef="#ctx0" brushRef="#br0">25206 3387 0,'18'35'125,"-1"0"-125,1 36 15,-18-1 1,0 36-1,0-35-15,0-1 16,0-34-16,0 16 16,0 1-16,0-17 15,0 17-15,0-1 16,0-16-16,0 34 16,0-17-16,0 0 15,0 0-15,0 0 16,0-18-16,0-17 15,0 17-15,18-17 16,-18-1-16,0 1 16,0 0 93,17-18-93,1 0-1</inkml:trace>
  <inkml:trace contextRef="#ctx0" brushRef="#br0" timeOffset="1743.049">28275 3475 0,'0'0'16,"0"-88"-1,0 52-15,0 19 16,0-54-16,18 36 16,-1 35-1,1-18-15,17 1 16,1 17-1,-1 0-15,35-18 16,-52 18 0,17 0-16,-17 0 15,0 18-15,17-18 16,-35 17 0,18 1-16,-1 0 0,-17-1 15,0 18-15,0 36 16,0 0-16,0-1 15,-17 1-15,-19-1 16,1 1-16,0-18 16,-1 17-16,-16 1 15,-1-18-15,0 0 16,17 0-16,-17-1 16,18 19-16,0 0 15,0-1-15,-1-17 16,19-35-16,-1 17 15,18 0-15,-18-17 16,1-18-16,17 18 31,0-36 47,70-17-62,54-18-16,17-18 16,-53 36-16,18-18 15,0 18-15,-36-1 16,1 19-16,-53 17 16,52-18-16,-35 18 15,-17 0-15,0 0 16,-1 0-1,-70 0 126,-35 0-125,-35 0-16</inkml:trace>
  <inkml:trace contextRef="#ctx0" brushRef="#br0" timeOffset="3053.231">25506 2946 0,'-18'0'16,"1"0"0,-1 0-16,-17 0 15,17 0-15,0 0 16,-105 17 0,88 1-16,-18 0 15,0-1-15,17 19 16,-16-1-1,16 0-15,-17 18 0,-17 18 16,52-19 0,-17 1-16,0 18 0,17-18 15,0-18 1,1 18-16,17-18 16,0 1-16,0 17 15,0 17-15,0 18 16,17 0-16,-17-35 15,18 36-15,17 16 16,36 1-16,-18-18 16,35 18-16,18 18 15,0-71-15,-18 35 16,-18-53-16,-70-35 0,53 53 16,0-35-16,-18-1 15,18 1-15,-17 17 16,17-17-16,-1 0 15,19-1-15,-36-17 16,1 0-16,-1 0 16,35 0-16,-34-17 15,-36-1-15,17 18 16,1-18 0,-18 1-1,18-1 16</inkml:trace>
  <inkml:trace contextRef="#ctx0" brushRef="#br0" timeOffset="4737.333">25506 2928 0,'17'-18'0,"36"1"16,-17 17 0,-19 0-16,1 0 15,35 0-15,-18 0 16,0 17-16,1 19 15,17-19-15,17 54 16,-35-53 0,1-1-1,-1 1-15,-35 17 16,35-17-16,-17-1 0,0 19 16,-1 17-1,18-18-15,1 53 16,-1-35-1,-17 0-15,-1 0 16,1 0-16,17 0 16,-17 17-16,-1 1 15,1-1-15,-18-34 16,18 69 0,-18-87-16,17 53 15,1-19-15,-18 37 16,0-19-1,0-34-15,0 16 0,0 1 16,0-17-16,0-1 16,0 18-16,0-18 15,-18 0 1,1 1-16,-1-19 0,-17 1 16,17-18-1,-17 18 1,0-1-16,-1 1 15,19-18-15,-19 17 0,-16 1 16,34 0 0,-17-18-16,-18 17 15,35-17-15,0 0 16,-17 18-16,18-18 31,-1 0-31,0 0 16,-17 18-1</inkml:trace>
  <inkml:trace contextRef="#ctx0" brushRef="#br0" timeOffset="6481.043">28628 2875 0,'-18'0'0,"1"0"15,-1 0 1,0 0-16,-17 0 15,-18 0 1,0 0-16,0 18 0,-17-1 16,-1 19-1,1-1-15,17-17 16,-18 17-16,1 0 16,17 0-16,17-17 15,19 17 1,-36 18-16,18 18 0,-1-1 15,1 1-15,17-1 16,1 1-16,-1 0 16,0-18-16,18-36 15,0 54-15,0-1 16,0-34-16,0 16 16,0 19-16,0 0 15,0 17-15,0 0 16,18-17-16,0-1 15,-1 1-15,19-36 16,-19 18-16,1 0 16,17 0-1,1 0-15,16-18 16,1 18-16,0-18 16,0 18-16,-18-18 15,18-17-15,-17 0 16,17 17-16,-1-18 15,19-17-15,-18 18 16,0-18-16,0 0 16,17 0-16,19 0 15,16 0-15,-52 0 16,35-18-16,-17 1 16,-18 17-16,18-18 15,-54 18-15,54-17 16,-18-1-16,0 18 15,-18-53 1,-18 35-16,1 18 16,-18-17-16,18-19 15,-1 19-15,1-36 16,-18 18-16,0-1 16,0-34-16,0-1 15,0 1-15,0 34 16,0-17-16,0-17 15,0-1-15,0 36 16,-18-53-16,1-18 16,-1-17-1,0-1-15,-34-35 16,34 18-16,-35 18 0,18 17 16,17 35-1,-17 18-15,17 18 16,1-35-1,-19 34-15,19 19 16,-1-19-16,18 19 16,-18 17-16,-17-18 15,35 0 1,-18 1 0,1 17-1,-1 0-15,-17 0 16,0 0-16,-1 0 15,1 0-15,17 0 16,-35 0-16,36 0 16,-1 0-16,-17 17 15,0 1 1,17 0-16,-35-1 16,18 1-16,0-18 0,-1 18 31,19-1-31</inkml:trace>
  <inkml:trace contextRef="#ctx0" brushRef="#br0" timeOffset="16970.988">25770 9931 0,'18'-18'63,"0"18"-48,17 53-15,18 18 16,88 87-1,-88-105 1,0 0-16,0-35 16,0 17-16,-18 0 15,18 1 1,-36-36 0,1 0-16,0 0 15,-1 0-15,19 0 156,-19-53-156,1 35 16</inkml:trace>
  <inkml:trace contextRef="#ctx0" brushRef="#br0" timeOffset="18439.508">26564 9878 0,'0'0'0,"-35"70"16,0 19-1,17-54 1,0 0-16,18-17 16,-17 17-16,17-17 15,0 17-15,0-17 16,0 17 0,0-18-1,0 1-15,0 0 31,-18-1-15,18 1-16,0 0 94,-18 17-79,1-35 1,17 18 281,0-1-297,0 54 16,0-1-1,0 1-15,17 17 16,-17-53-16,0 18 15,0 0-15,0 0 16,0-35-16,0 17 16,0 0-16,0 1 15,0 16-15,0-34 16,0 0-16,0 17 16,18 0-16,0-17 15,-18 0-15,17 17 16,-17 0-1,0-17 1,0-1-16,18 19 16,-18-19-16,0 1 15,0 17 1</inkml:trace>
  <inkml:trace contextRef="#ctx0" brushRef="#br0" timeOffset="27136.589">26106 4780 0,'0'0'0,"-53"18"0,-18-1 31,53 1-31,-17 0 0,18-18 16,-1 17-1,-17-17 1,-18 18-16,53 0 16,-18-18 15,0 0-31,1 17 297,-1-17-297,-35 18 15,36 0 1,-1-18-16,0 0 172,1 0-172,-19 0 31,19-18 0</inkml:trace>
  <inkml:trace contextRef="#ctx0" brushRef="#br0" timeOffset="30435.526">26758 9772 0,'-17'-18'94,"-19"18"-78,19 0-1,-19 18-15,1 0 16,0-1 0,17 1-16,-17-18 15,17 35-15,1 0 16,17-17-16,-18 17 15,18-17 1,-18 17-16,1 1 16,-1-19-16,0 18 15,18 1 1,0-19-16,0 1 16,0 0-16,0-1 15,0 1-15,0 0 16</inkml:trace>
  <inkml:trace contextRef="#ctx0" brushRef="#br0" timeOffset="31666.399">26423 10407 0,'0'18'172,"0"34"-172,0-34 15,0 35-15,0-18 16,0-17 0,0 0-1,0-1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9-06T04:54:45.109"/>
    </inkml:context>
    <inkml:brush xml:id="br0">
      <inkml:brushProperty name="width" value="0.05292" units="cm"/>
      <inkml:brushProperty name="height" value="0.05292" units="cm"/>
      <inkml:brushProperty name="color" value="#FF0000"/>
    </inkml:brush>
  </inkml:definitions>
  <inkml:trace contextRef="#ctx0" brushRef="#br0">7320 8361 0,'35'0'187,"1"-18"-187,-1 18 16,53-17-16,-17-1 15,35 0-15,-18 18 16,18 0-16,17 0 16,-35 0-16,18 0 15,53-17 1,-142 17 0,19-18-16,-19 18 15,1 0 1,0 0-16,-1 0 31</inkml:trace>
  <inkml:trace contextRef="#ctx0" brushRef="#br0" timeOffset="2944.051">21661 8308 0,'17'0'125,"1"0"-109,52 0-16,1 0 15,17 0-15,-17 0 16,52 0-16,36 0 16,-18 0-16,0 0 15,18 0-15,-18 0 16,-18 0-16,1 0 16,-1 0-16,-34 0 15,-1 0 1,0 0-16,0 0 0,-17 0 15,-1 0-15,1-18 16,-36 18-16,36-17 16,-36 17-16,-17 0 15,-1 0-15,1 0 16,0 0 0,-1-18-1</inkml:trace>
  <inkml:trace contextRef="#ctx0" brushRef="#br0" timeOffset="5456.83">8908 13600 0,'53'0'110,"-18"0"-110,18 0 15,17 0 1,142 0 0,-89 0-16,19 0 15,34 0-15,36 0 16,17 0-16,0 0 16,18 0-16,-53 0 15,-17 0-15,34 0 16,1 0-16,-71 0 15,-18 0-15,-34 0 16,-36 0-16,-36 0 16,1 0-16,0 0 15</inkml:trace>
  <inkml:trace contextRef="#ctx0" brushRef="#br0" timeOffset="9249.004">23213 14005 0,'53'0'125,"-18"0"-125,18 0 15,70 36-15,-70-36 16,35 0-16,1 0 16,193 0-1,0 0 1,-123 0-16,17 0 15,-35 0-15,18 0 16,-18 0-16,-17 0 16,-1 0-16,-17 0 15,0 0-15,-53 0 16,0 0-16,0 0 16,-18 0-1,18 0-15,17 0 0,-34 0 16,17 0-16,-1 0 15,-16 0 1,17 0-16,0 0 16,-18 0-16,0 0 15,18 0-15,-35 0 16,17 0-16,-17 0 16,-1 0-16,1 0 15,-1 0-15,1 0 16,0 0-1,-1 0 1,19 0-16,-19 0 16,1 0-16,17 0 15,-17 0-15,17 0 16,-17 0-16,35 0 16,-18 0-16,-17 0 15</inkml:trace>
  <inkml:trace contextRef="#ctx0" brushRef="#br0" timeOffset="118928.869">17498 13141 0,'0'0'0,"0"18"15,17-1-15,1 19 16,0-36-16,-18 17 15,17 1 17,1-18-1,35 0-15,35 0-16,-17-35 15,34-36-15,54-17 16,35 0-16,-35-36 15,35 18 1,-18-17-16,-17 35 0,-18 17 16,-35 0-1,-35 36-15,-54 35 16,1 0 0</inkml:trace>
  <inkml:trace contextRef="#ctx0" brushRef="#br0" timeOffset="119568.411">17903 12929 0,'-17'0'16,"17"53"-1,17 18-15,36-1 16,-17 1-16,-1-18 16,0-18-16,-17-17 15,-1-1 1,1-17-1,0 0 1,35 0-16,17 0 16,36-17-1,53-54-15,52 1 0,19-19 16,17-34-16,-18-36 16,18 18-1,-18 18-15,-70 34 0,-35 1 16,-72 53-1,-16 0-15,-19 35 16</inkml:trace>
  <inkml:trace contextRef="#ctx0" brushRef="#br0" timeOffset="187415.831">24500 14922 0,'36'0'125,"-1"0"-109,18 18-16,0 0 15,-36-18 1,36 0-16,-17 0 16,-1 0-16,0 0 15,0 0-15,-17 0 16,0 0 0</inkml:trace>
  <inkml:trace contextRef="#ctx0" brushRef="#br0" timeOffset="188704.23">24624 15099 0,'18'0'94,"17"-18"-94,-18 1 15,19-1-15,-19 18 16,1 0-1</inkml:trace>
  <inkml:trace contextRef="#ctx0" brushRef="#br0" timeOffset="-180960.732">26300 15117 0,'17'0'94,"71"0"-94,1 0 15,69 0 1,301 0 0,-124 35-16,-53-35 15,124 0-15,141 35 16,-124-35-16,71 0 16,-71 0-16,-17 0 15,-106 0-15,-35 0 16,-89 0-16,-53 0 15,-87 0-15,-19 0 16,1 0-16,0 0 141</inkml:trace>
  <inkml:trace contextRef="#ctx0" brushRef="#br0" timeOffset="-100561.085">22913 15028 0,'18'0'375,"34"0"-360,19 0-15,-18 0 16,-18 0-16,18 0 15,0 0-15,-18 0 16,18 0-16,18-17 16,-54 17-16,54-18 15,-36 18-15,1 0 16,34-18-16,-35 18 16,1-17-1,-19 17 1,1 0-16,0 0 15,17-18 1,-18 18-16,19 0 16,-19 0-1,1 0-15,17 0 16,-17 0-16,17 0 16,-17 0-1,17-18-15,0 18 16,-17 0-1,17-17-15,1-1 16,-1 18 0,-17 0-16,34 0 15,-16 0-15,-1 0 16,-17 0 0,-1 0-1,1 0-15,0 0 16,-1 0 15</inkml:trace>
  <inkml:trace contextRef="#ctx0" brushRef="#br0" timeOffset="-98033.009">26652 13829 0,'0'-18'109,"36"18"-93,17 0-16,105 0 15,-70 0 1,1 0-16,-1 0 16,0 0-16,-17 0 15,-1 0-15,1 0 16,-36 0 0,18 0-16,0 0 0,-18 0 15,0 0 1,-17 0-16,0 0 15,17 0 17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09-06T04:56:06.534"/>
    </inkml:context>
    <inkml:brush xml:id="br0">
      <inkml:brushProperty name="width" value="0.05292" units="cm"/>
      <inkml:brushProperty name="height" value="0.05292" units="cm"/>
      <inkml:brushProperty name="color" value="#FF0000"/>
    </inkml:brush>
  </inkml:definitions>
  <inkml:trace contextRef="#ctx0" brushRef="#br0">18732 16245 0,'18'0'140,"0"0"-140,52 0 16,36 0 0,18 0-16,52 0 15,36 0 1,17 0-16,0 0 0,18 0 16,-17 0-16,34 0 15,-35 0-15,-17 0 16,-18 0-16,-35 0 15,-36 0-15,-34 0 16,-37 0-16,19 0 16,-36 0-16,18 0 15,-35 0-15,17 0 16,0 0 0,18 0-16,0 0 15,-17 0-15,34 0 0,18 0 16,71 0-16,17 0 15,1 0-15,-1 0 16,18 0-16,18 0 16,-36 0-16,1 0 15,-54 0-15,1-17 16,-89 17 0,18 0-16,-36 0 0,1 0 15,0 0 1,-1 0 15,19-18-15</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52F453E-F70A-4988-94CC-8DBD5F0A45D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13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4F01E5-C16D-462D-A0BF-99960D40B59B}"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F453E-F70A-4988-94CC-8DBD5F0A45D7}" type="slidenum">
              <a:rPr lang="en-IN" smtClean="0"/>
              <a:t>‹#›</a:t>
            </a:fld>
            <a:endParaRPr lang="en-IN"/>
          </a:p>
        </p:txBody>
      </p:sp>
    </p:spTree>
    <p:extLst>
      <p:ext uri="{BB962C8B-B14F-4D97-AF65-F5344CB8AC3E}">
        <p14:creationId xmlns:p14="http://schemas.microsoft.com/office/powerpoint/2010/main" val="356569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3707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95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spTree>
    <p:extLst>
      <p:ext uri="{BB962C8B-B14F-4D97-AF65-F5344CB8AC3E}">
        <p14:creationId xmlns:p14="http://schemas.microsoft.com/office/powerpoint/2010/main" val="400331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5320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782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3801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09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spTree>
    <p:extLst>
      <p:ext uri="{BB962C8B-B14F-4D97-AF65-F5344CB8AC3E}">
        <p14:creationId xmlns:p14="http://schemas.microsoft.com/office/powerpoint/2010/main" val="251048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4F01E5-C16D-462D-A0BF-99960D40B59B}" type="datetimeFigureOut">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F453E-F70A-4988-94CC-8DBD5F0A45D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14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F01E5-C16D-462D-A0BF-99960D40B59B}"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F453E-F70A-4988-94CC-8DBD5F0A45D7}" type="slidenum">
              <a:rPr lang="en-IN" smtClean="0"/>
              <a:t>‹#›</a:t>
            </a:fld>
            <a:endParaRPr lang="en-IN"/>
          </a:p>
        </p:txBody>
      </p:sp>
    </p:spTree>
    <p:extLst>
      <p:ext uri="{BB962C8B-B14F-4D97-AF65-F5344CB8AC3E}">
        <p14:creationId xmlns:p14="http://schemas.microsoft.com/office/powerpoint/2010/main" val="3384234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F01E5-C16D-462D-A0BF-99960D40B59B}" type="datetimeFigureOut">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2F453E-F70A-4988-94CC-8DBD5F0A45D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226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F01E5-C16D-462D-A0BF-99960D40B59B}" type="datetimeFigureOut">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F453E-F70A-4988-94CC-8DBD5F0A45D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3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F01E5-C16D-462D-A0BF-99960D40B59B}" type="datetimeFigureOut">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2F453E-F70A-4988-94CC-8DBD5F0A45D7}" type="slidenum">
              <a:rPr lang="en-IN" smtClean="0"/>
              <a:t>‹#›</a:t>
            </a:fld>
            <a:endParaRPr lang="en-IN"/>
          </a:p>
        </p:txBody>
      </p:sp>
    </p:spTree>
    <p:extLst>
      <p:ext uri="{BB962C8B-B14F-4D97-AF65-F5344CB8AC3E}">
        <p14:creationId xmlns:p14="http://schemas.microsoft.com/office/powerpoint/2010/main" val="316503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4F01E5-C16D-462D-A0BF-99960D40B59B}"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F453E-F70A-4988-94CC-8DBD5F0A45D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42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34F01E5-C16D-462D-A0BF-99960D40B59B}" type="datetimeFigureOut">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F453E-F70A-4988-94CC-8DBD5F0A45D7}" type="slidenum">
              <a:rPr lang="en-IN" smtClean="0"/>
              <a:t>‹#›</a:t>
            </a:fld>
            <a:endParaRPr lang="en-IN"/>
          </a:p>
        </p:txBody>
      </p:sp>
    </p:spTree>
    <p:extLst>
      <p:ext uri="{BB962C8B-B14F-4D97-AF65-F5344CB8AC3E}">
        <p14:creationId xmlns:p14="http://schemas.microsoft.com/office/powerpoint/2010/main" val="41475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4F01E5-C16D-462D-A0BF-99960D40B59B}" type="datetimeFigureOut">
              <a:rPr lang="en-IN" smtClean="0"/>
              <a:t>06-09-2023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2F453E-F70A-4988-94CC-8DBD5F0A45D7}" type="slidenum">
              <a:rPr lang="en-IN" smtClean="0"/>
              <a:t>‹#›</a:t>
            </a:fld>
            <a:endParaRPr lang="en-IN"/>
          </a:p>
        </p:txBody>
      </p:sp>
    </p:spTree>
    <p:extLst>
      <p:ext uri="{BB962C8B-B14F-4D97-AF65-F5344CB8AC3E}">
        <p14:creationId xmlns:p14="http://schemas.microsoft.com/office/powerpoint/2010/main" val="11160133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emf"/><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81E2A1-0C92-48A6-AA23-10CA69E6AD38}"/>
              </a:ext>
            </a:extLst>
          </p:cNvPr>
          <p:cNvSpPr>
            <a:spLocks noGrp="1"/>
          </p:cNvSpPr>
          <p:nvPr>
            <p:ph type="subTitle" idx="1"/>
          </p:nvPr>
        </p:nvSpPr>
        <p:spPr>
          <a:xfrm>
            <a:off x="1524000" y="4850826"/>
            <a:ext cx="9144000" cy="591186"/>
          </a:xfrm>
        </p:spPr>
        <p:txBody>
          <a:bodyPr/>
          <a:lstStyle/>
          <a:p>
            <a:r>
              <a:rPr lang="en-US" b="1" dirty="0"/>
              <a:t>By Subhadeep Paul</a:t>
            </a:r>
            <a:endParaRPr lang="en-IN" b="1" dirty="0"/>
          </a:p>
        </p:txBody>
      </p:sp>
      <p:pic>
        <p:nvPicPr>
          <p:cNvPr id="4" name="Picture 3">
            <a:extLst>
              <a:ext uri="{FF2B5EF4-FFF2-40B4-BE49-F238E27FC236}">
                <a16:creationId xmlns:a16="http://schemas.microsoft.com/office/drawing/2014/main" id="{225F05D7-3BF8-4BD7-895C-DB34060233DD}"/>
              </a:ext>
            </a:extLst>
          </p:cNvPr>
          <p:cNvPicPr>
            <a:picLocks noChangeAspect="1"/>
          </p:cNvPicPr>
          <p:nvPr/>
        </p:nvPicPr>
        <p:blipFill>
          <a:blip r:embed="rId2"/>
          <a:stretch>
            <a:fillRect/>
          </a:stretch>
        </p:blipFill>
        <p:spPr>
          <a:xfrm>
            <a:off x="1401408" y="846455"/>
            <a:ext cx="9389184" cy="3871206"/>
          </a:xfrm>
          <a:prstGeom prst="rect">
            <a:avLst/>
          </a:prstGeom>
          <a:ln w="19050">
            <a:solidFill>
              <a:schemeClr val="accent1"/>
            </a:solidFill>
          </a:ln>
        </p:spPr>
      </p:pic>
    </p:spTree>
    <p:extLst>
      <p:ext uri="{BB962C8B-B14F-4D97-AF65-F5344CB8AC3E}">
        <p14:creationId xmlns:p14="http://schemas.microsoft.com/office/powerpoint/2010/main" val="211718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F10E-A370-4F82-A05B-2548A16642C0}"/>
              </a:ext>
            </a:extLst>
          </p:cNvPr>
          <p:cNvSpPr>
            <a:spLocks noGrp="1"/>
          </p:cNvSpPr>
          <p:nvPr>
            <p:ph type="title"/>
          </p:nvPr>
        </p:nvSpPr>
        <p:spPr/>
        <p:txBody>
          <a:bodyPr/>
          <a:lstStyle/>
          <a:p>
            <a:r>
              <a:rPr lang="en-IN" b="1" dirty="0"/>
              <a:t>The stochastic market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F90E0-20B6-4C45-B004-D8D7D5378774}"/>
                  </a:ext>
                </a:extLst>
              </p:cNvPr>
              <p:cNvSpPr>
                <a:spLocks noGrp="1"/>
              </p:cNvSpPr>
              <p:nvPr>
                <p:ph idx="1"/>
              </p:nvPr>
            </p:nvSpPr>
            <p:spPr/>
            <p:txBody>
              <a:bodyPr>
                <a:normAutofit fontScale="92500" lnSpcReduction="10000"/>
              </a:bodyPr>
              <a:lstStyle/>
              <a:p>
                <a:r>
                  <a:rPr lang="en-US" dirty="0"/>
                  <a:t>Let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i="1" dirty="0" smtClean="0">
                            <a:latin typeface="Cambria Math" panose="02040503050406030204" pitchFamily="18" charset="0"/>
                          </a:rPr>
                          <m:t>𝑛</m:t>
                        </m:r>
                      </m:sub>
                    </m:sSub>
                  </m:oMath>
                </a14:m>
                <a:r>
                  <a:rPr lang="en-US" dirty="0"/>
                  <a:t> denote the state of the market at period </a:t>
                </a:r>
                <a14:m>
                  <m:oMath xmlns:m="http://schemas.openxmlformats.org/officeDocument/2006/math">
                    <m:r>
                      <a:rPr lang="en-US" i="1" dirty="0" smtClean="0">
                        <a:latin typeface="Cambria Math" panose="02040503050406030204" pitchFamily="18" charset="0"/>
                      </a:rPr>
                      <m:t>𝑛</m:t>
                    </m:r>
                  </m:oMath>
                </a14:m>
                <a:r>
                  <a:rPr lang="en-US" dirty="0"/>
                  <a:t> so that </a:t>
                </a:r>
                <a14:m>
                  <m:oMath xmlns:m="http://schemas.openxmlformats.org/officeDocument/2006/math">
                    <m:r>
                      <a:rPr lang="en-US" i="1" dirty="0" smtClean="0">
                        <a:latin typeface="Cambria Math" panose="02040503050406030204" pitchFamily="18" charset="0"/>
                      </a:rPr>
                      <m:t>𝑌</m:t>
                    </m:r>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𝑛</m:t>
                        </m:r>
                      </m:sub>
                    </m:sSub>
                    <m:r>
                      <a:rPr lang="en-US" i="1"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 = 0, 1, 2,…}</m:t>
                    </m:r>
                  </m:oMath>
                </a14:m>
                <a:r>
                  <a:rPr lang="en-US" dirty="0"/>
                  <a:t> is a Markov chain with a discrete state space E and transition matrix Q.</a:t>
                </a:r>
              </a:p>
              <a:p>
                <a:r>
                  <a:rPr lang="en-US" dirty="0"/>
                  <a:t>Let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denote the random vector of asset returns in any period given that the stochastic market is in state </a:t>
                </a:r>
                <a14:m>
                  <m:oMath xmlns:m="http://schemas.openxmlformats.org/officeDocument/2006/math">
                    <m:r>
                      <a:rPr lang="en-US" i="1" dirty="0" smtClean="0">
                        <a:latin typeface="Cambria Math" panose="02040503050406030204" pitchFamily="18" charset="0"/>
                      </a:rPr>
                      <m:t>𝑖</m:t>
                    </m:r>
                  </m:oMath>
                </a14:m>
                <a:r>
                  <a:rPr lang="en-US" dirty="0"/>
                  <a:t>.</a:t>
                </a:r>
              </a:p>
              <a:p>
                <a:r>
                  <a:rPr lang="en-US" dirty="0"/>
                  <a:t>The market consists of one riskless asset with known return </a:t>
                </a:r>
                <a14:m>
                  <m:oMath xmlns:m="http://schemas.openxmlformats.org/officeDocument/2006/math">
                    <m:r>
                      <a:rPr lang="en-US" i="1" dirty="0" smtClean="0">
                        <a:latin typeface="Cambria Math" panose="02040503050406030204" pitchFamily="18" charset="0"/>
                      </a:rPr>
                      <m:t>𝑟</m:t>
                    </m:r>
                    <m:r>
                      <a:rPr lang="en-US" i="1" baseline="-25000" dirty="0" smtClean="0">
                        <a:latin typeface="Cambria Math" panose="02040503050406030204" pitchFamily="18" charset="0"/>
                      </a:rPr>
                      <m:t>𝑓</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and standard deviation </a:t>
                </a:r>
                <a14:m>
                  <m:oMath xmlns:m="http://schemas.openxmlformats.org/officeDocument/2006/math">
                    <m:r>
                      <a:rPr lang="en-US" i="1" dirty="0" smtClean="0">
                        <a:latin typeface="Cambria Math" panose="02040503050406030204" pitchFamily="18" charset="0"/>
                      </a:rPr>
                      <m:t>𝑟𝑓</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 = 0 </m:t>
                    </m:r>
                  </m:oMath>
                </a14:m>
                <a:r>
                  <a:rPr lang="en-US" dirty="0"/>
                  <a:t>and </a:t>
                </a:r>
                <a:r>
                  <a:rPr lang="en-US" i="0" dirty="0">
                    <a:latin typeface="+mj-lt"/>
                  </a:rPr>
                  <a:t>m risky assets </a:t>
                </a:r>
                <a:r>
                  <a:rPr lang="en-US" dirty="0"/>
                  <a:t>with random returns R(</a:t>
                </a:r>
                <a:r>
                  <a:rPr lang="en-US" dirty="0" err="1"/>
                  <a:t>i</a:t>
                </a:r>
                <a:r>
                  <a:rPr lang="en-US" dirty="0"/>
                  <a:t>)=(R1(</a:t>
                </a:r>
                <a:r>
                  <a:rPr lang="en-US" dirty="0" err="1"/>
                  <a:t>i</a:t>
                </a:r>
                <a:r>
                  <a:rPr lang="en-US" dirty="0"/>
                  <a:t>),R2(</a:t>
                </a:r>
                <a:r>
                  <a:rPr lang="en-US" dirty="0" err="1"/>
                  <a:t>i</a:t>
                </a:r>
                <a:r>
                  <a:rPr lang="en-US" dirty="0"/>
                  <a:t>),...,Rm(</a:t>
                </a:r>
                <a:r>
                  <a:rPr lang="en-US" dirty="0" err="1"/>
                  <a:t>i</a:t>
                </a:r>
                <a:r>
                  <a:rPr lang="en-US" dirty="0"/>
                  <a:t>)) in state </a:t>
                </a:r>
                <a:r>
                  <a:rPr lang="en-US" dirty="0" err="1"/>
                  <a:t>i</a:t>
                </a:r>
                <a:r>
                  <a:rPr lang="en-US" dirty="0"/>
                  <a:t>. </a:t>
                </a:r>
              </a:p>
              <a:p>
                <a:r>
                  <a:rPr lang="en-US" dirty="0"/>
                  <a:t>We let </a:t>
                </a:r>
                <a:r>
                  <a:rPr lang="en-US" dirty="0" err="1"/>
                  <a:t>rk</a:t>
                </a:r>
                <a:r>
                  <a:rPr lang="en-US" dirty="0"/>
                  <a:t>(</a:t>
                </a:r>
                <a:r>
                  <a:rPr lang="en-US" dirty="0" err="1"/>
                  <a:t>i</a:t>
                </a:r>
                <a:r>
                  <a:rPr lang="en-US" dirty="0"/>
                  <a:t>) = E[</a:t>
                </a:r>
                <a:r>
                  <a:rPr lang="en-US" dirty="0" err="1"/>
                  <a:t>Rk</a:t>
                </a:r>
                <a:r>
                  <a:rPr lang="en-US" dirty="0"/>
                  <a:t>(</a:t>
                </a:r>
                <a:r>
                  <a:rPr lang="en-US" dirty="0" err="1"/>
                  <a:t>i</a:t>
                </a:r>
                <a:r>
                  <a:rPr lang="en-US" dirty="0"/>
                  <a:t>)] denote the mean return of the kth asset in state </a:t>
                </a:r>
                <a:r>
                  <a:rPr lang="en-US" dirty="0" err="1"/>
                  <a:t>i</a:t>
                </a:r>
                <a:r>
                  <a:rPr lang="en-US" dirty="0"/>
                  <a:t> and </a:t>
                </a:r>
                <a:r>
                  <a:rPr lang="en-US" dirty="0" err="1"/>
                  <a:t>rkj</a:t>
                </a:r>
                <a:r>
                  <a:rPr lang="en-US" dirty="0"/>
                  <a:t>(</a:t>
                </a:r>
                <a:r>
                  <a:rPr lang="en-US" dirty="0" err="1"/>
                  <a:t>i</a:t>
                </a:r>
                <a:r>
                  <a:rPr lang="en-US" dirty="0"/>
                  <a:t>) = </a:t>
                </a:r>
                <a:r>
                  <a:rPr lang="en-US" dirty="0" err="1"/>
                  <a:t>Cov</a:t>
                </a:r>
                <a:r>
                  <a:rPr lang="en-US" dirty="0"/>
                  <a:t>(</a:t>
                </a:r>
                <a:r>
                  <a:rPr lang="en-US" dirty="0" err="1"/>
                  <a:t>Rk</a:t>
                </a:r>
                <a:r>
                  <a:rPr lang="en-US" dirty="0"/>
                  <a:t>(</a:t>
                </a:r>
                <a:r>
                  <a:rPr lang="en-US" dirty="0" err="1"/>
                  <a:t>i</a:t>
                </a:r>
                <a:r>
                  <a:rPr lang="en-US" dirty="0"/>
                  <a:t>),</a:t>
                </a:r>
                <a:r>
                  <a:rPr lang="en-US" dirty="0" err="1"/>
                  <a:t>Rj</a:t>
                </a:r>
                <a:r>
                  <a:rPr lang="en-US" dirty="0"/>
                  <a:t>(</a:t>
                </a:r>
                <a:r>
                  <a:rPr lang="en-US" dirty="0" err="1"/>
                  <a:t>i</a:t>
                </a:r>
                <a:r>
                  <a:rPr lang="en-US" dirty="0"/>
                  <a:t>)) denote the covariance between kth and </a:t>
                </a:r>
                <a:r>
                  <a:rPr lang="en-US" dirty="0" err="1"/>
                  <a:t>jth</a:t>
                </a:r>
                <a:r>
                  <a:rPr lang="en-US" dirty="0"/>
                  <a:t> asset returns in state </a:t>
                </a:r>
                <a:r>
                  <a:rPr lang="en-US" dirty="0" err="1"/>
                  <a:t>i</a:t>
                </a:r>
                <a:r>
                  <a:rPr lang="en-US" dirty="0"/>
                  <a:t>.</a:t>
                </a:r>
                <a:endParaRPr lang="en-IN" dirty="0"/>
              </a:p>
            </p:txBody>
          </p:sp>
        </mc:Choice>
        <mc:Fallback xmlns="">
          <p:sp>
            <p:nvSpPr>
              <p:cNvPr id="3" name="Content Placeholder 2">
                <a:extLst>
                  <a:ext uri="{FF2B5EF4-FFF2-40B4-BE49-F238E27FC236}">
                    <a16:creationId xmlns:a16="http://schemas.microsoft.com/office/drawing/2014/main" id="{D85F90E0-20B6-4C45-B004-D8D7D5378774}"/>
                  </a:ext>
                </a:extLst>
              </p:cNvPr>
              <p:cNvSpPr>
                <a:spLocks noGrp="1" noRot="1" noChangeAspect="1" noMove="1" noResize="1" noEditPoints="1" noAdjustHandles="1" noChangeArrowheads="1" noChangeShapeType="1" noTextEdit="1"/>
              </p:cNvSpPr>
              <p:nvPr>
                <p:ph idx="1"/>
              </p:nvPr>
            </p:nvSpPr>
            <p:spPr>
              <a:blipFill>
                <a:blip r:embed="rId2"/>
                <a:stretch>
                  <a:fillRect l="-953" t="-3303" r="-572" b="-1468"/>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8F99C61-C3B7-488F-8EBF-7A60177A1B0F}"/>
                  </a:ext>
                </a:extLst>
              </p14:cNvPr>
              <p14:cNvContentPartPr/>
              <p14:nvPr/>
            </p14:nvContentPartPr>
            <p14:xfrm>
              <a:off x="9207360" y="977760"/>
              <a:ext cx="1829160" cy="768960"/>
            </p14:xfrm>
          </p:contentPart>
        </mc:Choice>
        <mc:Fallback>
          <p:pic>
            <p:nvPicPr>
              <p:cNvPr id="4" name="Ink 3">
                <a:extLst>
                  <a:ext uri="{FF2B5EF4-FFF2-40B4-BE49-F238E27FC236}">
                    <a16:creationId xmlns:a16="http://schemas.microsoft.com/office/drawing/2014/main" id="{68F99C61-C3B7-488F-8EBF-7A60177A1B0F}"/>
                  </a:ext>
                </a:extLst>
              </p:cNvPr>
              <p:cNvPicPr/>
              <p:nvPr/>
            </p:nvPicPr>
            <p:blipFill>
              <a:blip r:embed="rId4"/>
              <a:stretch>
                <a:fillRect/>
              </a:stretch>
            </p:blipFill>
            <p:spPr>
              <a:xfrm>
                <a:off x="9198000" y="968400"/>
                <a:ext cx="1847880" cy="787680"/>
              </a:xfrm>
              <a:prstGeom prst="rect">
                <a:avLst/>
              </a:prstGeom>
            </p:spPr>
          </p:pic>
        </mc:Fallback>
      </mc:AlternateContent>
    </p:spTree>
    <p:extLst>
      <p:ext uri="{BB962C8B-B14F-4D97-AF65-F5344CB8AC3E}">
        <p14:creationId xmlns:p14="http://schemas.microsoft.com/office/powerpoint/2010/main" val="392495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7565-1AFF-4B21-845C-F519819ECAF0}"/>
              </a:ext>
            </a:extLst>
          </p:cNvPr>
          <p:cNvSpPr>
            <a:spLocks noGrp="1"/>
          </p:cNvSpPr>
          <p:nvPr>
            <p:ph type="title"/>
          </p:nvPr>
        </p:nvSpPr>
        <p:spPr/>
        <p:txBody>
          <a:bodyPr/>
          <a:lstStyle/>
          <a:p>
            <a:r>
              <a:rPr lang="en-US" b="1" dirty="0"/>
              <a:t>Equations</a:t>
            </a:r>
            <a:endParaRPr lang="en-IN" b="1" dirty="0"/>
          </a:p>
        </p:txBody>
      </p:sp>
      <p:pic>
        <p:nvPicPr>
          <p:cNvPr id="4" name="Picture 3">
            <a:extLst>
              <a:ext uri="{FF2B5EF4-FFF2-40B4-BE49-F238E27FC236}">
                <a16:creationId xmlns:a16="http://schemas.microsoft.com/office/drawing/2014/main" id="{F456CA44-6AED-4F9A-8805-873A31C43050}"/>
              </a:ext>
            </a:extLst>
          </p:cNvPr>
          <p:cNvPicPr>
            <a:picLocks noChangeAspect="1"/>
          </p:cNvPicPr>
          <p:nvPr/>
        </p:nvPicPr>
        <p:blipFill>
          <a:blip r:embed="rId2"/>
          <a:stretch>
            <a:fillRect/>
          </a:stretch>
        </p:blipFill>
        <p:spPr>
          <a:xfrm>
            <a:off x="3348344" y="2581275"/>
            <a:ext cx="5495312" cy="1156224"/>
          </a:xfrm>
          <a:prstGeom prst="rect">
            <a:avLst/>
          </a:prstGeom>
          <a:ln w="19050">
            <a:solidFill>
              <a:schemeClr val="tx1"/>
            </a:solidFill>
          </a:ln>
        </p:spPr>
      </p:pic>
      <p:pic>
        <p:nvPicPr>
          <p:cNvPr id="6" name="Picture 5">
            <a:extLst>
              <a:ext uri="{FF2B5EF4-FFF2-40B4-BE49-F238E27FC236}">
                <a16:creationId xmlns:a16="http://schemas.microsoft.com/office/drawing/2014/main" id="{4C0A189C-1F1D-43BC-8AC7-FAE678935195}"/>
              </a:ext>
            </a:extLst>
          </p:cNvPr>
          <p:cNvPicPr>
            <a:picLocks noChangeAspect="1"/>
          </p:cNvPicPr>
          <p:nvPr/>
        </p:nvPicPr>
        <p:blipFill>
          <a:blip r:embed="rId3"/>
          <a:stretch>
            <a:fillRect/>
          </a:stretch>
        </p:blipFill>
        <p:spPr>
          <a:xfrm>
            <a:off x="3348344" y="4351033"/>
            <a:ext cx="5495312" cy="1152863"/>
          </a:xfrm>
          <a:prstGeom prst="rect">
            <a:avLst/>
          </a:prstGeom>
          <a:ln w="19050">
            <a:solidFill>
              <a:schemeClr val="tx1"/>
            </a:solidFill>
          </a:ln>
        </p:spPr>
      </p:pic>
      <p:sp>
        <p:nvSpPr>
          <p:cNvPr id="7" name="TextBox 6">
            <a:extLst>
              <a:ext uri="{FF2B5EF4-FFF2-40B4-BE49-F238E27FC236}">
                <a16:creationId xmlns:a16="http://schemas.microsoft.com/office/drawing/2014/main" id="{55C0E248-EDBD-4703-A3F9-C8067B1B0016}"/>
              </a:ext>
            </a:extLst>
          </p:cNvPr>
          <p:cNvSpPr txBox="1"/>
          <p:nvPr/>
        </p:nvSpPr>
        <p:spPr>
          <a:xfrm>
            <a:off x="3025672" y="3706901"/>
            <a:ext cx="6140655" cy="461665"/>
          </a:xfrm>
          <a:prstGeom prst="rect">
            <a:avLst/>
          </a:prstGeom>
          <a:noFill/>
        </p:spPr>
        <p:txBody>
          <a:bodyPr wrap="none" rtlCol="0">
            <a:spAutoFit/>
          </a:bodyPr>
          <a:lstStyle/>
          <a:p>
            <a:r>
              <a:rPr lang="en-US" sz="2400" b="1" dirty="0"/>
              <a:t>Expected return on each asset and covariance</a:t>
            </a:r>
            <a:endParaRPr lang="en-IN" sz="2400" b="1" dirty="0"/>
          </a:p>
        </p:txBody>
      </p:sp>
      <p:sp>
        <p:nvSpPr>
          <p:cNvPr id="8" name="TextBox 7">
            <a:extLst>
              <a:ext uri="{FF2B5EF4-FFF2-40B4-BE49-F238E27FC236}">
                <a16:creationId xmlns:a16="http://schemas.microsoft.com/office/drawing/2014/main" id="{219F5FC9-C69D-4409-98D3-4AB27695B968}"/>
              </a:ext>
            </a:extLst>
          </p:cNvPr>
          <p:cNvSpPr txBox="1"/>
          <p:nvPr/>
        </p:nvSpPr>
        <p:spPr>
          <a:xfrm>
            <a:off x="2093878" y="5589468"/>
            <a:ext cx="8004242" cy="461665"/>
          </a:xfrm>
          <a:prstGeom prst="rect">
            <a:avLst/>
          </a:prstGeom>
          <a:noFill/>
        </p:spPr>
        <p:txBody>
          <a:bodyPr wrap="none" rtlCol="0">
            <a:spAutoFit/>
          </a:bodyPr>
          <a:lstStyle/>
          <a:p>
            <a:r>
              <a:rPr lang="en-US" sz="2400" b="1" dirty="0"/>
              <a:t>Future Expected investor’s wealth and distribution of assets</a:t>
            </a:r>
            <a:endParaRPr lang="en-IN" sz="2400" b="1"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4AA3F02-536B-4926-B2EC-1612138E1994}"/>
                  </a:ext>
                </a:extLst>
              </p14:cNvPr>
              <p14:cNvContentPartPr/>
              <p14:nvPr/>
            </p14:nvContentPartPr>
            <p14:xfrm>
              <a:off x="8902800" y="1022400"/>
              <a:ext cx="1683000" cy="3105360"/>
            </p14:xfrm>
          </p:contentPart>
        </mc:Choice>
        <mc:Fallback>
          <p:pic>
            <p:nvPicPr>
              <p:cNvPr id="3" name="Ink 2">
                <a:extLst>
                  <a:ext uri="{FF2B5EF4-FFF2-40B4-BE49-F238E27FC236}">
                    <a16:creationId xmlns:a16="http://schemas.microsoft.com/office/drawing/2014/main" id="{14AA3F02-536B-4926-B2EC-1612138E1994}"/>
                  </a:ext>
                </a:extLst>
              </p:cNvPr>
              <p:cNvPicPr/>
              <p:nvPr/>
            </p:nvPicPr>
            <p:blipFill>
              <a:blip r:embed="rId5"/>
              <a:stretch>
                <a:fillRect/>
              </a:stretch>
            </p:blipFill>
            <p:spPr>
              <a:xfrm>
                <a:off x="8893440" y="1013040"/>
                <a:ext cx="1701720" cy="3124080"/>
              </a:xfrm>
              <a:prstGeom prst="rect">
                <a:avLst/>
              </a:prstGeom>
            </p:spPr>
          </p:pic>
        </mc:Fallback>
      </mc:AlternateContent>
    </p:spTree>
    <p:extLst>
      <p:ext uri="{BB962C8B-B14F-4D97-AF65-F5344CB8AC3E}">
        <p14:creationId xmlns:p14="http://schemas.microsoft.com/office/powerpoint/2010/main" val="274099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BF77-26DD-4EF0-A5E4-44DDF62A45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A1ADED-878D-49F2-94BB-295519EDAE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6074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5B7E-39C9-4465-85EF-74D9C4061A31}"/>
              </a:ext>
            </a:extLst>
          </p:cNvPr>
          <p:cNvSpPr>
            <a:spLocks noGrp="1"/>
          </p:cNvSpPr>
          <p:nvPr>
            <p:ph type="ctrTitle"/>
          </p:nvPr>
        </p:nvSpPr>
        <p:spPr/>
        <p:txBody>
          <a:bodyPr/>
          <a:lstStyle/>
          <a:p>
            <a:r>
              <a:rPr lang="en-IN" b="1" dirty="0"/>
              <a:t>Mean–variance model formulations</a:t>
            </a:r>
          </a:p>
        </p:txBody>
      </p:sp>
    </p:spTree>
    <p:extLst>
      <p:ext uri="{BB962C8B-B14F-4D97-AF65-F5344CB8AC3E}">
        <p14:creationId xmlns:p14="http://schemas.microsoft.com/office/powerpoint/2010/main" val="126952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BEA1-C4E0-49D6-972D-F9FD9CC688FF}"/>
              </a:ext>
            </a:extLst>
          </p:cNvPr>
          <p:cNvSpPr>
            <a:spLocks noGrp="1"/>
          </p:cNvSpPr>
          <p:nvPr>
            <p:ph type="title"/>
          </p:nvPr>
        </p:nvSpPr>
        <p:spPr/>
        <p:txBody>
          <a:bodyPr/>
          <a:lstStyle/>
          <a:p>
            <a:r>
              <a:rPr lang="en-IN" b="1" dirty="0"/>
              <a:t>Formulation</a:t>
            </a:r>
          </a:p>
        </p:txBody>
      </p:sp>
      <p:pic>
        <p:nvPicPr>
          <p:cNvPr id="3" name="Picture 2">
            <a:extLst>
              <a:ext uri="{FF2B5EF4-FFF2-40B4-BE49-F238E27FC236}">
                <a16:creationId xmlns:a16="http://schemas.microsoft.com/office/drawing/2014/main" id="{E2025346-FD7C-4AC2-88E0-0195BB04EB37}"/>
              </a:ext>
            </a:extLst>
          </p:cNvPr>
          <p:cNvPicPr>
            <a:picLocks noChangeAspect="1"/>
          </p:cNvPicPr>
          <p:nvPr/>
        </p:nvPicPr>
        <p:blipFill>
          <a:blip r:embed="rId2"/>
          <a:stretch>
            <a:fillRect/>
          </a:stretch>
        </p:blipFill>
        <p:spPr>
          <a:xfrm>
            <a:off x="854385" y="2655903"/>
            <a:ext cx="4892140" cy="1076324"/>
          </a:xfrm>
          <a:prstGeom prst="rect">
            <a:avLst/>
          </a:prstGeom>
          <a:ln w="12700">
            <a:solidFill>
              <a:schemeClr val="tx1"/>
            </a:solidFill>
          </a:ln>
        </p:spPr>
      </p:pic>
      <p:pic>
        <p:nvPicPr>
          <p:cNvPr id="4" name="Picture 3">
            <a:extLst>
              <a:ext uri="{FF2B5EF4-FFF2-40B4-BE49-F238E27FC236}">
                <a16:creationId xmlns:a16="http://schemas.microsoft.com/office/drawing/2014/main" id="{4917C433-41CE-411D-845F-4FECCCE4E9F4}"/>
              </a:ext>
            </a:extLst>
          </p:cNvPr>
          <p:cNvPicPr>
            <a:picLocks noChangeAspect="1"/>
          </p:cNvPicPr>
          <p:nvPr/>
        </p:nvPicPr>
        <p:blipFill>
          <a:blip r:embed="rId3"/>
          <a:stretch>
            <a:fillRect/>
          </a:stretch>
        </p:blipFill>
        <p:spPr>
          <a:xfrm>
            <a:off x="6394140" y="2655903"/>
            <a:ext cx="4943475" cy="1076325"/>
          </a:xfrm>
          <a:prstGeom prst="rect">
            <a:avLst/>
          </a:prstGeom>
          <a:ln w="12700">
            <a:solidFill>
              <a:schemeClr val="tx1"/>
            </a:solidFill>
          </a:ln>
        </p:spPr>
      </p:pic>
      <p:pic>
        <p:nvPicPr>
          <p:cNvPr id="5" name="Picture 4">
            <a:extLst>
              <a:ext uri="{FF2B5EF4-FFF2-40B4-BE49-F238E27FC236}">
                <a16:creationId xmlns:a16="http://schemas.microsoft.com/office/drawing/2014/main" id="{178F5C06-A2B8-4B16-8D0A-D7E102CF6C6B}"/>
              </a:ext>
            </a:extLst>
          </p:cNvPr>
          <p:cNvPicPr>
            <a:picLocks noChangeAspect="1"/>
          </p:cNvPicPr>
          <p:nvPr/>
        </p:nvPicPr>
        <p:blipFill>
          <a:blip r:embed="rId4"/>
          <a:stretch>
            <a:fillRect/>
          </a:stretch>
        </p:blipFill>
        <p:spPr>
          <a:xfrm>
            <a:off x="804905" y="4600854"/>
            <a:ext cx="4991100" cy="742950"/>
          </a:xfrm>
          <a:prstGeom prst="rect">
            <a:avLst/>
          </a:prstGeom>
          <a:ln w="12700">
            <a:solidFill>
              <a:schemeClr val="tx1"/>
            </a:solidFill>
          </a:ln>
        </p:spPr>
      </p:pic>
      <p:pic>
        <p:nvPicPr>
          <p:cNvPr id="6" name="Picture 5">
            <a:extLst>
              <a:ext uri="{FF2B5EF4-FFF2-40B4-BE49-F238E27FC236}">
                <a16:creationId xmlns:a16="http://schemas.microsoft.com/office/drawing/2014/main" id="{993CF907-9880-45FB-86E4-B8EB7C3668C9}"/>
              </a:ext>
            </a:extLst>
          </p:cNvPr>
          <p:cNvPicPr>
            <a:picLocks noChangeAspect="1"/>
          </p:cNvPicPr>
          <p:nvPr/>
        </p:nvPicPr>
        <p:blipFill>
          <a:blip r:embed="rId5"/>
          <a:stretch>
            <a:fillRect/>
          </a:stretch>
        </p:blipFill>
        <p:spPr>
          <a:xfrm>
            <a:off x="6294127" y="4600854"/>
            <a:ext cx="5143500" cy="876300"/>
          </a:xfrm>
          <a:prstGeom prst="rect">
            <a:avLst/>
          </a:prstGeom>
          <a:ln w="12700">
            <a:solidFill>
              <a:schemeClr val="tx1"/>
            </a:solidFill>
          </a:ln>
        </p:spPr>
      </p:pic>
      <p:sp>
        <p:nvSpPr>
          <p:cNvPr id="7" name="TextBox 6">
            <a:extLst>
              <a:ext uri="{FF2B5EF4-FFF2-40B4-BE49-F238E27FC236}">
                <a16:creationId xmlns:a16="http://schemas.microsoft.com/office/drawing/2014/main" id="{20D8483B-5641-4735-A3AD-81F5930F1E25}"/>
              </a:ext>
            </a:extLst>
          </p:cNvPr>
          <p:cNvSpPr txBox="1"/>
          <p:nvPr/>
        </p:nvSpPr>
        <p:spPr>
          <a:xfrm>
            <a:off x="1320169" y="3934573"/>
            <a:ext cx="3960571" cy="369332"/>
          </a:xfrm>
          <a:prstGeom prst="rect">
            <a:avLst/>
          </a:prstGeom>
          <a:noFill/>
        </p:spPr>
        <p:txBody>
          <a:bodyPr wrap="none" rtlCol="0">
            <a:spAutoFit/>
          </a:bodyPr>
          <a:lstStyle/>
          <a:p>
            <a:r>
              <a:rPr lang="en-US" b="1" dirty="0"/>
              <a:t>Maximizing Returns with limited Risk</a:t>
            </a:r>
            <a:endParaRPr lang="en-IN" b="1" dirty="0"/>
          </a:p>
        </p:txBody>
      </p:sp>
      <p:sp>
        <p:nvSpPr>
          <p:cNvPr id="8" name="TextBox 7">
            <a:extLst>
              <a:ext uri="{FF2B5EF4-FFF2-40B4-BE49-F238E27FC236}">
                <a16:creationId xmlns:a16="http://schemas.microsoft.com/office/drawing/2014/main" id="{AA921D50-9797-4AB9-8722-7DBEE4F601F8}"/>
              </a:ext>
            </a:extLst>
          </p:cNvPr>
          <p:cNvSpPr txBox="1"/>
          <p:nvPr/>
        </p:nvSpPr>
        <p:spPr>
          <a:xfrm>
            <a:off x="6884148" y="3936338"/>
            <a:ext cx="3963457" cy="369332"/>
          </a:xfrm>
          <a:prstGeom prst="rect">
            <a:avLst/>
          </a:prstGeom>
          <a:noFill/>
        </p:spPr>
        <p:txBody>
          <a:bodyPr wrap="none" rtlCol="0">
            <a:spAutoFit/>
          </a:bodyPr>
          <a:lstStyle/>
          <a:p>
            <a:r>
              <a:rPr lang="en-US" b="1" dirty="0"/>
              <a:t>Minimizing Risk with baseline returns</a:t>
            </a:r>
            <a:endParaRPr lang="en-IN" b="1" dirty="0"/>
          </a:p>
        </p:txBody>
      </p:sp>
      <p:sp>
        <p:nvSpPr>
          <p:cNvPr id="9" name="TextBox 8">
            <a:extLst>
              <a:ext uri="{FF2B5EF4-FFF2-40B4-BE49-F238E27FC236}">
                <a16:creationId xmlns:a16="http://schemas.microsoft.com/office/drawing/2014/main" id="{3C07F07B-3961-4167-B48F-91C51FA236B1}"/>
              </a:ext>
            </a:extLst>
          </p:cNvPr>
          <p:cNvSpPr txBox="1"/>
          <p:nvPr/>
        </p:nvSpPr>
        <p:spPr>
          <a:xfrm>
            <a:off x="7416921" y="5504894"/>
            <a:ext cx="2897909" cy="369332"/>
          </a:xfrm>
          <a:prstGeom prst="rect">
            <a:avLst/>
          </a:prstGeom>
          <a:noFill/>
        </p:spPr>
        <p:txBody>
          <a:bodyPr wrap="none" rtlCol="0">
            <a:spAutoFit/>
          </a:bodyPr>
          <a:lstStyle/>
          <a:p>
            <a:r>
              <a:rPr lang="en-IN" b="1" dirty="0"/>
              <a:t>Tractable auxiliary problem</a:t>
            </a:r>
          </a:p>
        </p:txBody>
      </p:sp>
      <p:sp>
        <p:nvSpPr>
          <p:cNvPr id="10" name="TextBox 9">
            <a:extLst>
              <a:ext uri="{FF2B5EF4-FFF2-40B4-BE49-F238E27FC236}">
                <a16:creationId xmlns:a16="http://schemas.microsoft.com/office/drawing/2014/main" id="{43CE8A1B-8A0E-4D30-BEFD-B4AFD32DD0A9}"/>
              </a:ext>
            </a:extLst>
          </p:cNvPr>
          <p:cNvSpPr txBox="1"/>
          <p:nvPr/>
        </p:nvSpPr>
        <p:spPr>
          <a:xfrm>
            <a:off x="2251609" y="5477154"/>
            <a:ext cx="2097690" cy="369332"/>
          </a:xfrm>
          <a:prstGeom prst="rect">
            <a:avLst/>
          </a:prstGeom>
          <a:noFill/>
        </p:spPr>
        <p:txBody>
          <a:bodyPr wrap="none" rtlCol="0">
            <a:spAutoFit/>
          </a:bodyPr>
          <a:lstStyle/>
          <a:p>
            <a:r>
              <a:rPr lang="en-IN" b="1" dirty="0"/>
              <a:t>Combined problem</a:t>
            </a:r>
          </a:p>
        </p:txBody>
      </p:sp>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00260686-E740-47B3-8FD9-47DEF33529F4}"/>
                  </a:ext>
                </a:extLst>
              </p14:cNvPr>
              <p14:cNvContentPartPr/>
              <p14:nvPr/>
            </p14:nvContentPartPr>
            <p14:xfrm>
              <a:off x="2635200" y="2971800"/>
              <a:ext cx="8661960" cy="2495880"/>
            </p14:xfrm>
          </p:contentPart>
        </mc:Choice>
        <mc:Fallback>
          <p:pic>
            <p:nvPicPr>
              <p:cNvPr id="11" name="Ink 10">
                <a:extLst>
                  <a:ext uri="{FF2B5EF4-FFF2-40B4-BE49-F238E27FC236}">
                    <a16:creationId xmlns:a16="http://schemas.microsoft.com/office/drawing/2014/main" id="{00260686-E740-47B3-8FD9-47DEF33529F4}"/>
                  </a:ext>
                </a:extLst>
              </p:cNvPr>
              <p:cNvPicPr/>
              <p:nvPr/>
            </p:nvPicPr>
            <p:blipFill>
              <a:blip r:embed="rId7"/>
              <a:stretch>
                <a:fillRect/>
              </a:stretch>
            </p:blipFill>
            <p:spPr>
              <a:xfrm>
                <a:off x="2625840" y="2962440"/>
                <a:ext cx="8680680" cy="2514600"/>
              </a:xfrm>
              <a:prstGeom prst="rect">
                <a:avLst/>
              </a:prstGeom>
            </p:spPr>
          </p:pic>
        </mc:Fallback>
      </mc:AlternateContent>
    </p:spTree>
    <p:extLst>
      <p:ext uri="{BB962C8B-B14F-4D97-AF65-F5344CB8AC3E}">
        <p14:creationId xmlns:p14="http://schemas.microsoft.com/office/powerpoint/2010/main" val="127958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F4C4-C335-4B1E-B81F-FBBD7074CADB}"/>
              </a:ext>
            </a:extLst>
          </p:cNvPr>
          <p:cNvSpPr>
            <a:spLocks noGrp="1"/>
          </p:cNvSpPr>
          <p:nvPr>
            <p:ph type="ctrTitle"/>
          </p:nvPr>
        </p:nvSpPr>
        <p:spPr/>
        <p:txBody>
          <a:bodyPr/>
          <a:lstStyle/>
          <a:p>
            <a:r>
              <a:rPr lang="en-US" b="1" dirty="0"/>
              <a:t>Solution of the auxiliary problem</a:t>
            </a:r>
            <a:endParaRPr lang="en-IN" b="1" dirty="0"/>
          </a:p>
        </p:txBody>
      </p:sp>
    </p:spTree>
    <p:extLst>
      <p:ext uri="{BB962C8B-B14F-4D97-AF65-F5344CB8AC3E}">
        <p14:creationId xmlns:p14="http://schemas.microsoft.com/office/powerpoint/2010/main" val="91213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6B25-3A5D-4434-B19D-34DDF94670E2}"/>
              </a:ext>
            </a:extLst>
          </p:cNvPr>
          <p:cNvSpPr>
            <a:spLocks noGrp="1"/>
          </p:cNvSpPr>
          <p:nvPr>
            <p:ph type="title"/>
          </p:nvPr>
        </p:nvSpPr>
        <p:spPr/>
        <p:txBody>
          <a:bodyPr/>
          <a:lstStyle/>
          <a:p>
            <a:r>
              <a:rPr lang="en-US" b="1" dirty="0"/>
              <a:t>Dynamic Programming Solution</a:t>
            </a:r>
            <a:endParaRPr lang="en-IN" b="1" dirty="0"/>
          </a:p>
        </p:txBody>
      </p:sp>
      <p:pic>
        <p:nvPicPr>
          <p:cNvPr id="4" name="Picture 3">
            <a:extLst>
              <a:ext uri="{FF2B5EF4-FFF2-40B4-BE49-F238E27FC236}">
                <a16:creationId xmlns:a16="http://schemas.microsoft.com/office/drawing/2014/main" id="{EAEFD545-D1FF-40D5-9BBE-7B2788D27999}"/>
              </a:ext>
            </a:extLst>
          </p:cNvPr>
          <p:cNvPicPr>
            <a:picLocks noChangeAspect="1"/>
          </p:cNvPicPr>
          <p:nvPr/>
        </p:nvPicPr>
        <p:blipFill>
          <a:blip r:embed="rId2"/>
          <a:stretch>
            <a:fillRect/>
          </a:stretch>
        </p:blipFill>
        <p:spPr>
          <a:xfrm>
            <a:off x="2385494" y="3254562"/>
            <a:ext cx="7421011" cy="1733792"/>
          </a:xfrm>
          <a:prstGeom prst="rect">
            <a:avLst/>
          </a:prstGeom>
        </p:spPr>
      </p:pic>
      <p:sp>
        <p:nvSpPr>
          <p:cNvPr id="5" name="TextBox 4">
            <a:extLst>
              <a:ext uri="{FF2B5EF4-FFF2-40B4-BE49-F238E27FC236}">
                <a16:creationId xmlns:a16="http://schemas.microsoft.com/office/drawing/2014/main" id="{F4C22145-D254-456D-8C7C-61BE76231F94}"/>
              </a:ext>
            </a:extLst>
          </p:cNvPr>
          <p:cNvSpPr txBox="1"/>
          <p:nvPr/>
        </p:nvSpPr>
        <p:spPr>
          <a:xfrm>
            <a:off x="6353451" y="2608231"/>
            <a:ext cx="1585690" cy="646331"/>
          </a:xfrm>
          <a:prstGeom prst="rect">
            <a:avLst/>
          </a:prstGeom>
          <a:noFill/>
          <a:ln w="19050">
            <a:solidFill>
              <a:schemeClr val="tx1"/>
            </a:solidFill>
            <a:prstDash val="sysDot"/>
          </a:ln>
        </p:spPr>
        <p:txBody>
          <a:bodyPr wrap="none" rtlCol="0">
            <a:spAutoFit/>
          </a:bodyPr>
          <a:lstStyle/>
          <a:p>
            <a:r>
              <a:rPr lang="en-US" dirty="0"/>
              <a:t>Future amount </a:t>
            </a:r>
          </a:p>
          <a:p>
            <a:r>
              <a:rPr lang="en-US" dirty="0"/>
              <a:t>of money</a:t>
            </a:r>
            <a:endParaRPr lang="en-IN" dirty="0"/>
          </a:p>
        </p:txBody>
      </p:sp>
      <p:sp>
        <p:nvSpPr>
          <p:cNvPr id="6" name="TextBox 5">
            <a:extLst>
              <a:ext uri="{FF2B5EF4-FFF2-40B4-BE49-F238E27FC236}">
                <a16:creationId xmlns:a16="http://schemas.microsoft.com/office/drawing/2014/main" id="{C3AC7E58-2CEA-407E-BB49-97C5867380AF}"/>
              </a:ext>
            </a:extLst>
          </p:cNvPr>
          <p:cNvSpPr txBox="1"/>
          <p:nvPr/>
        </p:nvSpPr>
        <p:spPr>
          <a:xfrm>
            <a:off x="5243866" y="2608231"/>
            <a:ext cx="840295" cy="646331"/>
          </a:xfrm>
          <a:prstGeom prst="rect">
            <a:avLst/>
          </a:prstGeom>
          <a:noFill/>
          <a:ln w="19050">
            <a:solidFill>
              <a:schemeClr val="tx1"/>
            </a:solidFill>
            <a:prstDash val="sysDot"/>
          </a:ln>
        </p:spPr>
        <p:txBody>
          <a:bodyPr wrap="none" rtlCol="0">
            <a:spAutoFit/>
          </a:bodyPr>
          <a:lstStyle/>
          <a:p>
            <a:r>
              <a:rPr lang="en-US" dirty="0"/>
              <a:t>Future </a:t>
            </a:r>
          </a:p>
          <a:p>
            <a:r>
              <a:rPr lang="en-US" dirty="0"/>
              <a:t>State</a:t>
            </a:r>
            <a:endParaRPr lang="en-IN" dirty="0"/>
          </a:p>
        </p:txBody>
      </p:sp>
      <p:cxnSp>
        <p:nvCxnSpPr>
          <p:cNvPr id="8" name="Connector: Curved 7">
            <a:extLst>
              <a:ext uri="{FF2B5EF4-FFF2-40B4-BE49-F238E27FC236}">
                <a16:creationId xmlns:a16="http://schemas.microsoft.com/office/drawing/2014/main" id="{73DAB613-AE86-47D8-9BCE-C32D67985998}"/>
              </a:ext>
            </a:extLst>
          </p:cNvPr>
          <p:cNvCxnSpPr>
            <a:stCxn id="6" idx="3"/>
          </p:cNvCxnSpPr>
          <p:nvPr/>
        </p:nvCxnSpPr>
        <p:spPr>
          <a:xfrm>
            <a:off x="6084161" y="2931397"/>
            <a:ext cx="269290" cy="497603"/>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0C027E8-539B-4283-B188-4097BA73CED4}"/>
              </a:ext>
            </a:extLst>
          </p:cNvPr>
          <p:cNvSpPr txBox="1"/>
          <p:nvPr/>
        </p:nvSpPr>
        <p:spPr>
          <a:xfrm>
            <a:off x="8208431" y="2521012"/>
            <a:ext cx="935569" cy="646331"/>
          </a:xfrm>
          <a:prstGeom prst="rect">
            <a:avLst/>
          </a:prstGeom>
          <a:noFill/>
          <a:ln w="19050">
            <a:solidFill>
              <a:schemeClr val="tx1"/>
            </a:solidFill>
            <a:prstDash val="sysDot"/>
          </a:ln>
        </p:spPr>
        <p:txBody>
          <a:bodyPr wrap="square" rtlCol="0">
            <a:spAutoFit/>
          </a:bodyPr>
          <a:lstStyle/>
          <a:p>
            <a:r>
              <a:rPr lang="en-US" dirty="0"/>
              <a:t>Current </a:t>
            </a:r>
          </a:p>
          <a:p>
            <a:r>
              <a:rPr lang="en-US" dirty="0"/>
              <a:t>State</a:t>
            </a:r>
            <a:endParaRPr lang="en-IN" dirty="0"/>
          </a:p>
        </p:txBody>
      </p:sp>
      <p:cxnSp>
        <p:nvCxnSpPr>
          <p:cNvPr id="15" name="Connector: Curved 14">
            <a:extLst>
              <a:ext uri="{FF2B5EF4-FFF2-40B4-BE49-F238E27FC236}">
                <a16:creationId xmlns:a16="http://schemas.microsoft.com/office/drawing/2014/main" id="{B90B1BEF-C934-4A0E-BCFD-0E2DA799968C}"/>
              </a:ext>
            </a:extLst>
          </p:cNvPr>
          <p:cNvCxnSpPr>
            <a:cxnSpLocks/>
            <a:stCxn id="9" idx="1"/>
          </p:cNvCxnSpPr>
          <p:nvPr/>
        </p:nvCxnSpPr>
        <p:spPr>
          <a:xfrm rot="10800000" flipV="1">
            <a:off x="8025423" y="2844178"/>
            <a:ext cx="183009" cy="584820"/>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FD94D37-3376-4FBE-A8E1-A925A1C43F40}"/>
              </a:ext>
            </a:extLst>
          </p:cNvPr>
          <p:cNvSpPr txBox="1"/>
          <p:nvPr/>
        </p:nvSpPr>
        <p:spPr>
          <a:xfrm>
            <a:off x="3476669" y="2608230"/>
            <a:ext cx="1228221" cy="646331"/>
          </a:xfrm>
          <a:prstGeom prst="rect">
            <a:avLst/>
          </a:prstGeom>
          <a:noFill/>
          <a:ln w="19050">
            <a:solidFill>
              <a:schemeClr val="tx1"/>
            </a:solidFill>
            <a:prstDash val="sysDot"/>
          </a:ln>
        </p:spPr>
        <p:txBody>
          <a:bodyPr wrap="none" rtlCol="0">
            <a:spAutoFit/>
          </a:bodyPr>
          <a:lstStyle/>
          <a:p>
            <a:r>
              <a:rPr lang="en-US" dirty="0"/>
              <a:t>All possible</a:t>
            </a:r>
          </a:p>
          <a:p>
            <a:r>
              <a:rPr lang="en-US" dirty="0"/>
              <a:t>portfolios</a:t>
            </a:r>
            <a:endParaRPr lang="en-IN" dirty="0"/>
          </a:p>
        </p:txBody>
      </p:sp>
      <p:sp>
        <p:nvSpPr>
          <p:cNvPr id="18" name="TextBox 17">
            <a:extLst>
              <a:ext uri="{FF2B5EF4-FFF2-40B4-BE49-F238E27FC236}">
                <a16:creationId xmlns:a16="http://schemas.microsoft.com/office/drawing/2014/main" id="{64B52C62-D1A9-437E-856E-FADD045C77D6}"/>
              </a:ext>
            </a:extLst>
          </p:cNvPr>
          <p:cNvSpPr txBox="1"/>
          <p:nvPr/>
        </p:nvSpPr>
        <p:spPr>
          <a:xfrm>
            <a:off x="9525437" y="2608230"/>
            <a:ext cx="1687641" cy="646331"/>
          </a:xfrm>
          <a:prstGeom prst="rect">
            <a:avLst/>
          </a:prstGeom>
          <a:noFill/>
          <a:ln w="19050">
            <a:solidFill>
              <a:schemeClr val="tx1"/>
            </a:solidFill>
            <a:prstDash val="sysDot"/>
          </a:ln>
        </p:spPr>
        <p:txBody>
          <a:bodyPr wrap="none" rtlCol="0">
            <a:spAutoFit/>
          </a:bodyPr>
          <a:lstStyle/>
          <a:p>
            <a:r>
              <a:rPr lang="en-US" dirty="0"/>
              <a:t>Current amount </a:t>
            </a:r>
          </a:p>
          <a:p>
            <a:r>
              <a:rPr lang="en-US" dirty="0"/>
              <a:t>of money</a:t>
            </a:r>
            <a:endParaRPr lang="en-IN" dirty="0"/>
          </a:p>
        </p:txBody>
      </p:sp>
      <p:cxnSp>
        <p:nvCxnSpPr>
          <p:cNvPr id="20" name="Straight Arrow Connector 19">
            <a:extLst>
              <a:ext uri="{FF2B5EF4-FFF2-40B4-BE49-F238E27FC236}">
                <a16:creationId xmlns:a16="http://schemas.microsoft.com/office/drawing/2014/main" id="{0ED45849-207D-42F6-9A55-1E9CA6A5F4F7}"/>
              </a:ext>
            </a:extLst>
          </p:cNvPr>
          <p:cNvCxnSpPr/>
          <p:nvPr/>
        </p:nvCxnSpPr>
        <p:spPr>
          <a:xfrm flipH="1">
            <a:off x="7089855" y="3027285"/>
            <a:ext cx="359463" cy="4017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F9CDA685-D922-4ADC-9087-4CC04B2252D3}"/>
              </a:ext>
            </a:extLst>
          </p:cNvPr>
          <p:cNvCxnSpPr>
            <a:cxnSpLocks/>
            <a:stCxn id="18" idx="1"/>
          </p:cNvCxnSpPr>
          <p:nvPr/>
        </p:nvCxnSpPr>
        <p:spPr>
          <a:xfrm rot="10800000" flipV="1">
            <a:off x="8822549" y="2931396"/>
            <a:ext cx="702888" cy="475092"/>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5795E6C1-3E26-46B2-96BC-8DEB5DB61284}"/>
              </a:ext>
            </a:extLst>
          </p:cNvPr>
          <p:cNvCxnSpPr>
            <a:stCxn id="17" idx="3"/>
          </p:cNvCxnSpPr>
          <p:nvPr/>
        </p:nvCxnSpPr>
        <p:spPr>
          <a:xfrm>
            <a:off x="4704890" y="2931396"/>
            <a:ext cx="157539" cy="550442"/>
          </a:xfrm>
          <a:prstGeom prst="curved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31732FD-2A53-455E-856F-C68C53D238BA}"/>
              </a:ext>
            </a:extLst>
          </p:cNvPr>
          <p:cNvSpPr txBox="1"/>
          <p:nvPr/>
        </p:nvSpPr>
        <p:spPr>
          <a:xfrm>
            <a:off x="2334616" y="5506536"/>
            <a:ext cx="7522765" cy="369332"/>
          </a:xfrm>
          <a:prstGeom prst="rect">
            <a:avLst/>
          </a:prstGeom>
          <a:noFill/>
        </p:spPr>
        <p:txBody>
          <a:bodyPr wrap="none" rtlCol="0">
            <a:spAutoFit/>
          </a:bodyPr>
          <a:lstStyle/>
          <a:p>
            <a:r>
              <a:rPr lang="en-US" b="1" dirty="0"/>
              <a:t>The authors have solved the problem using Matrix multiplication methods </a:t>
            </a:r>
            <a:endParaRPr lang="en-IN" b="1"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84B1640D-E5F0-4DD2-B559-06BD5B80D050}"/>
                  </a:ext>
                </a:extLst>
              </p14:cNvPr>
              <p14:cNvContentPartPr/>
              <p14:nvPr/>
            </p14:nvContentPartPr>
            <p14:xfrm>
              <a:off x="6743520" y="5835600"/>
              <a:ext cx="1950120" cy="12960"/>
            </p14:xfrm>
          </p:contentPart>
        </mc:Choice>
        <mc:Fallback>
          <p:pic>
            <p:nvPicPr>
              <p:cNvPr id="3" name="Ink 2">
                <a:extLst>
                  <a:ext uri="{FF2B5EF4-FFF2-40B4-BE49-F238E27FC236}">
                    <a16:creationId xmlns:a16="http://schemas.microsoft.com/office/drawing/2014/main" id="{84B1640D-E5F0-4DD2-B559-06BD5B80D050}"/>
                  </a:ext>
                </a:extLst>
              </p:cNvPr>
              <p:cNvPicPr/>
              <p:nvPr/>
            </p:nvPicPr>
            <p:blipFill>
              <a:blip r:embed="rId4"/>
              <a:stretch>
                <a:fillRect/>
              </a:stretch>
            </p:blipFill>
            <p:spPr>
              <a:xfrm>
                <a:off x="6734160" y="5826240"/>
                <a:ext cx="1968840" cy="31680"/>
              </a:xfrm>
              <a:prstGeom prst="rect">
                <a:avLst/>
              </a:prstGeom>
            </p:spPr>
          </p:pic>
        </mc:Fallback>
      </mc:AlternateContent>
    </p:spTree>
    <p:extLst>
      <p:ext uri="{BB962C8B-B14F-4D97-AF65-F5344CB8AC3E}">
        <p14:creationId xmlns:p14="http://schemas.microsoft.com/office/powerpoint/2010/main" val="95042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F4C4-C335-4B1E-B81F-FBBD7074CADB}"/>
              </a:ext>
            </a:extLst>
          </p:cNvPr>
          <p:cNvSpPr>
            <a:spLocks noGrp="1"/>
          </p:cNvSpPr>
          <p:nvPr>
            <p:ph type="ctrTitle"/>
          </p:nvPr>
        </p:nvSpPr>
        <p:spPr/>
        <p:txBody>
          <a:bodyPr/>
          <a:lstStyle/>
          <a:p>
            <a:r>
              <a:rPr lang="en-IN" b="1" dirty="0"/>
              <a:t>General utility functions</a:t>
            </a:r>
          </a:p>
        </p:txBody>
      </p:sp>
    </p:spTree>
    <p:extLst>
      <p:ext uri="{BB962C8B-B14F-4D97-AF65-F5344CB8AC3E}">
        <p14:creationId xmlns:p14="http://schemas.microsoft.com/office/powerpoint/2010/main" val="216298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8AE-1BFA-44A6-97B5-820627582812}"/>
              </a:ext>
            </a:extLst>
          </p:cNvPr>
          <p:cNvSpPr>
            <a:spLocks noGrp="1"/>
          </p:cNvSpPr>
          <p:nvPr>
            <p:ph type="title"/>
          </p:nvPr>
        </p:nvSpPr>
        <p:spPr/>
        <p:txBody>
          <a:bodyPr/>
          <a:lstStyle/>
          <a:p>
            <a:r>
              <a:rPr lang="en-US" dirty="0"/>
              <a:t>Utility function</a:t>
            </a:r>
            <a:endParaRPr lang="en-IN" dirty="0"/>
          </a:p>
        </p:txBody>
      </p:sp>
      <p:pic>
        <p:nvPicPr>
          <p:cNvPr id="3" name="Picture 2">
            <a:extLst>
              <a:ext uri="{FF2B5EF4-FFF2-40B4-BE49-F238E27FC236}">
                <a16:creationId xmlns:a16="http://schemas.microsoft.com/office/drawing/2014/main" id="{282F4819-F92B-45B4-8D01-B2EC0EAEAF6C}"/>
              </a:ext>
            </a:extLst>
          </p:cNvPr>
          <p:cNvPicPr>
            <a:picLocks noChangeAspect="1"/>
          </p:cNvPicPr>
          <p:nvPr/>
        </p:nvPicPr>
        <p:blipFill>
          <a:blip r:embed="rId2"/>
          <a:stretch>
            <a:fillRect/>
          </a:stretch>
        </p:blipFill>
        <p:spPr>
          <a:xfrm>
            <a:off x="3719181" y="2650060"/>
            <a:ext cx="4753638" cy="781159"/>
          </a:xfrm>
          <a:prstGeom prst="rect">
            <a:avLst/>
          </a:prstGeom>
        </p:spPr>
      </p:pic>
      <p:pic>
        <p:nvPicPr>
          <p:cNvPr id="4" name="Picture 3">
            <a:extLst>
              <a:ext uri="{FF2B5EF4-FFF2-40B4-BE49-F238E27FC236}">
                <a16:creationId xmlns:a16="http://schemas.microsoft.com/office/drawing/2014/main" id="{17B03DF1-D0C5-4AFD-8033-8529B922C8CC}"/>
              </a:ext>
            </a:extLst>
          </p:cNvPr>
          <p:cNvPicPr>
            <a:picLocks noChangeAspect="1"/>
          </p:cNvPicPr>
          <p:nvPr/>
        </p:nvPicPr>
        <p:blipFill>
          <a:blip r:embed="rId3"/>
          <a:stretch>
            <a:fillRect/>
          </a:stretch>
        </p:blipFill>
        <p:spPr>
          <a:xfrm>
            <a:off x="4643235" y="4093421"/>
            <a:ext cx="2905530" cy="1829055"/>
          </a:xfrm>
          <a:prstGeom prst="rect">
            <a:avLst/>
          </a:prstGeom>
        </p:spPr>
      </p:pic>
      <p:sp>
        <p:nvSpPr>
          <p:cNvPr id="5" name="TextBox 4">
            <a:extLst>
              <a:ext uri="{FF2B5EF4-FFF2-40B4-BE49-F238E27FC236}">
                <a16:creationId xmlns:a16="http://schemas.microsoft.com/office/drawing/2014/main" id="{D626BA1B-A7D0-44D6-8304-F18A25E2F706}"/>
              </a:ext>
            </a:extLst>
          </p:cNvPr>
          <p:cNvSpPr txBox="1"/>
          <p:nvPr/>
        </p:nvSpPr>
        <p:spPr>
          <a:xfrm>
            <a:off x="4971333" y="3724089"/>
            <a:ext cx="2249334" cy="369332"/>
          </a:xfrm>
          <a:prstGeom prst="rect">
            <a:avLst/>
          </a:prstGeom>
          <a:noFill/>
        </p:spPr>
        <p:txBody>
          <a:bodyPr wrap="none" rtlCol="0">
            <a:spAutoFit/>
          </a:bodyPr>
          <a:lstStyle/>
          <a:p>
            <a:r>
              <a:rPr lang="en-US" b="1" dirty="0"/>
              <a:t>Subject to conditions</a:t>
            </a:r>
            <a:endParaRPr lang="en-IN" b="1" dirty="0"/>
          </a:p>
        </p:txBody>
      </p:sp>
      <p:sp>
        <p:nvSpPr>
          <p:cNvPr id="6" name="TextBox 5">
            <a:extLst>
              <a:ext uri="{FF2B5EF4-FFF2-40B4-BE49-F238E27FC236}">
                <a16:creationId xmlns:a16="http://schemas.microsoft.com/office/drawing/2014/main" id="{786D307D-B7BD-4F4C-B509-5A3652200714}"/>
              </a:ext>
            </a:extLst>
          </p:cNvPr>
          <p:cNvSpPr txBox="1"/>
          <p:nvPr/>
        </p:nvSpPr>
        <p:spPr>
          <a:xfrm>
            <a:off x="7534083" y="4814078"/>
            <a:ext cx="3915264" cy="646331"/>
          </a:xfrm>
          <a:prstGeom prst="rect">
            <a:avLst/>
          </a:prstGeom>
          <a:noFill/>
        </p:spPr>
        <p:txBody>
          <a:bodyPr wrap="square" rtlCol="0">
            <a:spAutoFit/>
          </a:bodyPr>
          <a:lstStyle/>
          <a:p>
            <a:r>
              <a:rPr lang="en-US" b="1" dirty="0"/>
              <a:t>The authors have solved the problem using partial differentiation methods </a:t>
            </a:r>
            <a:endParaRPr lang="en-IN" b="1" dirty="0"/>
          </a:p>
        </p:txBody>
      </p:sp>
    </p:spTree>
    <p:extLst>
      <p:ext uri="{BB962C8B-B14F-4D97-AF65-F5344CB8AC3E}">
        <p14:creationId xmlns:p14="http://schemas.microsoft.com/office/powerpoint/2010/main" val="52892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F4C4-C335-4B1E-B81F-FBBD7074CADB}"/>
              </a:ext>
            </a:extLst>
          </p:cNvPr>
          <p:cNvSpPr>
            <a:spLocks noGrp="1"/>
          </p:cNvSpPr>
          <p:nvPr>
            <p:ph type="ctrTitle"/>
          </p:nvPr>
        </p:nvSpPr>
        <p:spPr/>
        <p:txBody>
          <a:bodyPr/>
          <a:lstStyle/>
          <a:p>
            <a:r>
              <a:rPr lang="en-IN" b="1" dirty="0"/>
              <a:t>Quadratic utility model</a:t>
            </a:r>
          </a:p>
        </p:txBody>
      </p:sp>
    </p:spTree>
    <p:extLst>
      <p:ext uri="{BB962C8B-B14F-4D97-AF65-F5344CB8AC3E}">
        <p14:creationId xmlns:p14="http://schemas.microsoft.com/office/powerpoint/2010/main" val="253676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DACE-F7C2-466F-83B8-869720F46FDA}"/>
              </a:ext>
            </a:extLst>
          </p:cNvPr>
          <p:cNvSpPr>
            <a:spLocks noGrp="1"/>
          </p:cNvSpPr>
          <p:nvPr>
            <p:ph type="title"/>
          </p:nvPr>
        </p:nvSpPr>
        <p:spPr/>
        <p:txBody>
          <a:bodyPr/>
          <a:lstStyle/>
          <a:p>
            <a:r>
              <a:rPr lang="en-US" b="1" dirty="0"/>
              <a:t>Assumptions</a:t>
            </a:r>
            <a:endParaRPr lang="en-IN" b="1" dirty="0"/>
          </a:p>
        </p:txBody>
      </p:sp>
      <p:sp>
        <p:nvSpPr>
          <p:cNvPr id="3" name="Content Placeholder 2">
            <a:extLst>
              <a:ext uri="{FF2B5EF4-FFF2-40B4-BE49-F238E27FC236}">
                <a16:creationId xmlns:a16="http://schemas.microsoft.com/office/drawing/2014/main" id="{1AE18DED-F471-477F-9A83-CB25C871D60C}"/>
              </a:ext>
            </a:extLst>
          </p:cNvPr>
          <p:cNvSpPr>
            <a:spLocks noGrp="1"/>
          </p:cNvSpPr>
          <p:nvPr>
            <p:ph idx="1"/>
          </p:nvPr>
        </p:nvSpPr>
        <p:spPr/>
        <p:txBody>
          <a:bodyPr>
            <a:normAutofit fontScale="92500"/>
          </a:bodyPr>
          <a:lstStyle/>
          <a:p>
            <a:r>
              <a:rPr lang="en-US" dirty="0"/>
              <a:t>Market consists of a riskless asset and several risky assets. </a:t>
            </a:r>
          </a:p>
          <a:p>
            <a:r>
              <a:rPr lang="en-US" dirty="0"/>
              <a:t>The returns in any period are random with a </a:t>
            </a:r>
            <a:r>
              <a:rPr lang="en-US" b="1" dirty="0"/>
              <a:t>mean vector and a covariance matrix </a:t>
            </a:r>
            <a:r>
              <a:rPr lang="en-US" dirty="0"/>
              <a:t>that depend on the prevailing economic conditions in the market during that period.</a:t>
            </a:r>
          </a:p>
          <a:p>
            <a:r>
              <a:rPr lang="en-US" dirty="0"/>
              <a:t>Objective functions depend only on the mean and the variance of the final wealth. </a:t>
            </a:r>
          </a:p>
          <a:p>
            <a:r>
              <a:rPr lang="en-US" dirty="0"/>
              <a:t>An auxiliary problem that generates the same </a:t>
            </a:r>
            <a:r>
              <a:rPr lang="en-US" b="1" dirty="0"/>
              <a:t>efficient frontier </a:t>
            </a:r>
            <a:r>
              <a:rPr lang="en-US" dirty="0"/>
              <a:t>as our formulations is solved using dynamic programming to identify optimal portfolio management policies for each problem.</a:t>
            </a:r>
            <a:endParaRPr lang="en-IN" dirty="0"/>
          </a:p>
        </p:txBody>
      </p:sp>
    </p:spTree>
    <p:extLst>
      <p:ext uri="{BB962C8B-B14F-4D97-AF65-F5344CB8AC3E}">
        <p14:creationId xmlns:p14="http://schemas.microsoft.com/office/powerpoint/2010/main" val="1870941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DAA1-A768-4F63-B6B5-11440058C386}"/>
              </a:ext>
            </a:extLst>
          </p:cNvPr>
          <p:cNvSpPr>
            <a:spLocks noGrp="1"/>
          </p:cNvSpPr>
          <p:nvPr>
            <p:ph type="title"/>
          </p:nvPr>
        </p:nvSpPr>
        <p:spPr/>
        <p:txBody>
          <a:bodyPr/>
          <a:lstStyle/>
          <a:p>
            <a:r>
              <a:rPr lang="en-US" dirty="0"/>
              <a:t>Quadratic Models</a:t>
            </a:r>
            <a:endParaRPr lang="en-IN" dirty="0"/>
          </a:p>
        </p:txBody>
      </p:sp>
      <p:pic>
        <p:nvPicPr>
          <p:cNvPr id="3" name="Picture 2">
            <a:extLst>
              <a:ext uri="{FF2B5EF4-FFF2-40B4-BE49-F238E27FC236}">
                <a16:creationId xmlns:a16="http://schemas.microsoft.com/office/drawing/2014/main" id="{87E41595-98E4-46D3-A06C-4CA71CDEE230}"/>
              </a:ext>
            </a:extLst>
          </p:cNvPr>
          <p:cNvPicPr>
            <a:picLocks noChangeAspect="1"/>
          </p:cNvPicPr>
          <p:nvPr/>
        </p:nvPicPr>
        <p:blipFill>
          <a:blip r:embed="rId2"/>
          <a:stretch>
            <a:fillRect/>
          </a:stretch>
        </p:blipFill>
        <p:spPr>
          <a:xfrm>
            <a:off x="3524250" y="2552700"/>
            <a:ext cx="5143500" cy="876300"/>
          </a:xfrm>
          <a:prstGeom prst="rect">
            <a:avLst/>
          </a:prstGeom>
          <a:ln w="12700">
            <a:solidFill>
              <a:schemeClr val="tx1"/>
            </a:solidFill>
          </a:ln>
        </p:spPr>
      </p:pic>
      <p:sp>
        <p:nvSpPr>
          <p:cNvPr id="4" name="TextBox 3">
            <a:extLst>
              <a:ext uri="{FF2B5EF4-FFF2-40B4-BE49-F238E27FC236}">
                <a16:creationId xmlns:a16="http://schemas.microsoft.com/office/drawing/2014/main" id="{0C03FB46-BFC0-4FDC-BBBB-5B912EFEC37A}"/>
              </a:ext>
            </a:extLst>
          </p:cNvPr>
          <p:cNvSpPr txBox="1"/>
          <p:nvPr/>
        </p:nvSpPr>
        <p:spPr>
          <a:xfrm>
            <a:off x="4647045" y="3511035"/>
            <a:ext cx="2897909" cy="369332"/>
          </a:xfrm>
          <a:prstGeom prst="rect">
            <a:avLst/>
          </a:prstGeom>
          <a:noFill/>
        </p:spPr>
        <p:txBody>
          <a:bodyPr wrap="none" rtlCol="0">
            <a:spAutoFit/>
          </a:bodyPr>
          <a:lstStyle/>
          <a:p>
            <a:r>
              <a:rPr lang="en-IN" b="1" dirty="0"/>
              <a:t>Tractable auxiliary problem</a:t>
            </a:r>
          </a:p>
        </p:txBody>
      </p:sp>
      <p:pic>
        <p:nvPicPr>
          <p:cNvPr id="5" name="Picture 4">
            <a:extLst>
              <a:ext uri="{FF2B5EF4-FFF2-40B4-BE49-F238E27FC236}">
                <a16:creationId xmlns:a16="http://schemas.microsoft.com/office/drawing/2014/main" id="{C4D54290-688F-46CD-9FED-E4C6BC48E67A}"/>
              </a:ext>
            </a:extLst>
          </p:cNvPr>
          <p:cNvPicPr>
            <a:picLocks noChangeAspect="1"/>
          </p:cNvPicPr>
          <p:nvPr/>
        </p:nvPicPr>
        <p:blipFill>
          <a:blip r:embed="rId3"/>
          <a:stretch>
            <a:fillRect/>
          </a:stretch>
        </p:blipFill>
        <p:spPr>
          <a:xfrm>
            <a:off x="3911265" y="3880367"/>
            <a:ext cx="4369469" cy="2334002"/>
          </a:xfrm>
          <a:prstGeom prst="rect">
            <a:avLst/>
          </a:prstGeom>
          <a:ln>
            <a:solidFill>
              <a:srgbClr val="002060"/>
            </a:solidFill>
          </a:ln>
        </p:spPr>
      </p:pic>
      <p:sp>
        <p:nvSpPr>
          <p:cNvPr id="6" name="Rectangle 5">
            <a:extLst>
              <a:ext uri="{FF2B5EF4-FFF2-40B4-BE49-F238E27FC236}">
                <a16:creationId xmlns:a16="http://schemas.microsoft.com/office/drawing/2014/main" id="{844BF345-F76D-467E-B058-6C4F9AD37C0B}"/>
              </a:ext>
            </a:extLst>
          </p:cNvPr>
          <p:cNvSpPr/>
          <p:nvPr/>
        </p:nvSpPr>
        <p:spPr>
          <a:xfrm>
            <a:off x="3986074" y="4838330"/>
            <a:ext cx="4294660" cy="497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720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814A-2518-4160-8590-85012FFB2A19}"/>
              </a:ext>
            </a:extLst>
          </p:cNvPr>
          <p:cNvSpPr>
            <a:spLocks noGrp="1"/>
          </p:cNvSpPr>
          <p:nvPr>
            <p:ph type="ctrTitle"/>
          </p:nvPr>
        </p:nvSpPr>
        <p:spPr/>
        <p:txBody>
          <a:bodyPr/>
          <a:lstStyle/>
          <a:p>
            <a:r>
              <a:rPr lang="en-US" b="1" dirty="0"/>
              <a:t>Thank You</a:t>
            </a:r>
            <a:endParaRPr lang="en-IN" b="1" dirty="0"/>
          </a:p>
        </p:txBody>
      </p:sp>
      <p:sp>
        <p:nvSpPr>
          <p:cNvPr id="3" name="Subtitle 2">
            <a:extLst>
              <a:ext uri="{FF2B5EF4-FFF2-40B4-BE49-F238E27FC236}">
                <a16:creationId xmlns:a16="http://schemas.microsoft.com/office/drawing/2014/main" id="{E693498C-7313-49B8-B138-75ABE6581B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0304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42C5-45AA-4CB4-AE01-35AE81832B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99FD13-C2BE-412F-B4E8-8C934861B960}"/>
              </a:ext>
            </a:extLst>
          </p:cNvPr>
          <p:cNvSpPr>
            <a:spLocks noGrp="1"/>
          </p:cNvSpPr>
          <p:nvPr>
            <p:ph idx="1"/>
          </p:nvPr>
        </p:nvSpPr>
        <p:spPr/>
        <p:txBody>
          <a:bodyPr/>
          <a:lstStyle/>
          <a:p>
            <a:r>
              <a:rPr lang="en-US" dirty="0"/>
              <a:t>Why not use ML/DL for this?</a:t>
            </a:r>
            <a:endParaRPr lang="en-IN" dirty="0"/>
          </a:p>
        </p:txBody>
      </p:sp>
    </p:spTree>
    <p:extLst>
      <p:ext uri="{BB962C8B-B14F-4D97-AF65-F5344CB8AC3E}">
        <p14:creationId xmlns:p14="http://schemas.microsoft.com/office/powerpoint/2010/main" val="331013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04CE-3CEC-4956-8B31-BB37E67B51C0}"/>
              </a:ext>
            </a:extLst>
          </p:cNvPr>
          <p:cNvSpPr>
            <a:spLocks noGrp="1"/>
          </p:cNvSpPr>
          <p:nvPr>
            <p:ph type="title"/>
          </p:nvPr>
        </p:nvSpPr>
        <p:spPr/>
        <p:txBody>
          <a:bodyPr/>
          <a:lstStyle/>
          <a:p>
            <a:r>
              <a:rPr lang="en-US" b="1" dirty="0"/>
              <a:t>Mean vector and Covariance Matrix</a:t>
            </a:r>
            <a:endParaRPr lang="en-IN" b="1" dirty="0"/>
          </a:p>
        </p:txBody>
      </p:sp>
      <p:pic>
        <p:nvPicPr>
          <p:cNvPr id="6" name="Picture 5">
            <a:extLst>
              <a:ext uri="{FF2B5EF4-FFF2-40B4-BE49-F238E27FC236}">
                <a16:creationId xmlns:a16="http://schemas.microsoft.com/office/drawing/2014/main" id="{536A49DA-A688-4147-8A0F-09B51A408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25" y="2563213"/>
            <a:ext cx="7930949" cy="3312655"/>
          </a:xfrm>
          <a:prstGeom prst="rect">
            <a:avLst/>
          </a:prstGeom>
          <a:ln w="9525">
            <a:solidFill>
              <a:schemeClr val="tx1"/>
            </a:solidFill>
          </a:ln>
        </p:spPr>
      </p:pic>
    </p:spTree>
    <p:extLst>
      <p:ext uri="{BB962C8B-B14F-4D97-AF65-F5344CB8AC3E}">
        <p14:creationId xmlns:p14="http://schemas.microsoft.com/office/powerpoint/2010/main" val="156745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E298-8A5E-42CA-AF9E-E94C05269BD0}"/>
              </a:ext>
            </a:extLst>
          </p:cNvPr>
          <p:cNvSpPr>
            <a:spLocks noGrp="1"/>
          </p:cNvSpPr>
          <p:nvPr>
            <p:ph type="title"/>
          </p:nvPr>
        </p:nvSpPr>
        <p:spPr/>
        <p:txBody>
          <a:bodyPr/>
          <a:lstStyle/>
          <a:p>
            <a:r>
              <a:rPr lang="en-US" b="1" dirty="0"/>
              <a:t>Portfolio Notations</a:t>
            </a:r>
            <a:endParaRPr lang="en-IN" b="1" dirty="0"/>
          </a:p>
        </p:txBody>
      </p:sp>
      <p:pic>
        <p:nvPicPr>
          <p:cNvPr id="4" name="Picture 3">
            <a:extLst>
              <a:ext uri="{FF2B5EF4-FFF2-40B4-BE49-F238E27FC236}">
                <a16:creationId xmlns:a16="http://schemas.microsoft.com/office/drawing/2014/main" id="{38D44852-5380-4420-97B9-3CB459000F0F}"/>
              </a:ext>
            </a:extLst>
          </p:cNvPr>
          <p:cNvPicPr>
            <a:picLocks noChangeAspect="1"/>
          </p:cNvPicPr>
          <p:nvPr/>
        </p:nvPicPr>
        <p:blipFill>
          <a:blip r:embed="rId2"/>
          <a:stretch>
            <a:fillRect/>
          </a:stretch>
        </p:blipFill>
        <p:spPr>
          <a:xfrm>
            <a:off x="5025670" y="2653370"/>
            <a:ext cx="2140659" cy="3222498"/>
          </a:xfrm>
          <a:prstGeom prst="rect">
            <a:avLst/>
          </a:prstGeom>
          <a:ln w="19050">
            <a:solidFill>
              <a:schemeClr val="tx1"/>
            </a:solidFill>
          </a:ln>
        </p:spPr>
      </p:pic>
      <p:sp>
        <p:nvSpPr>
          <p:cNvPr id="5" name="TextBox 4">
            <a:extLst>
              <a:ext uri="{FF2B5EF4-FFF2-40B4-BE49-F238E27FC236}">
                <a16:creationId xmlns:a16="http://schemas.microsoft.com/office/drawing/2014/main" id="{DFAB5D80-A04A-4E16-ACB0-3B5EDCECD3F2}"/>
              </a:ext>
            </a:extLst>
          </p:cNvPr>
          <p:cNvSpPr txBox="1"/>
          <p:nvPr/>
        </p:nvSpPr>
        <p:spPr>
          <a:xfrm>
            <a:off x="7581530" y="5317724"/>
            <a:ext cx="890308" cy="369332"/>
          </a:xfrm>
          <a:prstGeom prst="rect">
            <a:avLst/>
          </a:prstGeom>
          <a:noFill/>
        </p:spPr>
        <p:txBody>
          <a:bodyPr wrap="none" rtlCol="0">
            <a:spAutoFit/>
          </a:bodyPr>
          <a:lstStyle/>
          <a:p>
            <a:r>
              <a:rPr lang="en-US" dirty="0"/>
              <a:t>Weights</a:t>
            </a:r>
            <a:endParaRPr lang="en-IN" dirty="0"/>
          </a:p>
        </p:txBody>
      </p:sp>
      <p:sp>
        <p:nvSpPr>
          <p:cNvPr id="6" name="TextBox 5">
            <a:extLst>
              <a:ext uri="{FF2B5EF4-FFF2-40B4-BE49-F238E27FC236}">
                <a16:creationId xmlns:a16="http://schemas.microsoft.com/office/drawing/2014/main" id="{952D0481-2D5A-4AA1-A2D0-CF4645C4B7A1}"/>
              </a:ext>
            </a:extLst>
          </p:cNvPr>
          <p:cNvSpPr txBox="1"/>
          <p:nvPr/>
        </p:nvSpPr>
        <p:spPr>
          <a:xfrm>
            <a:off x="2130641" y="3098307"/>
            <a:ext cx="2035173" cy="369332"/>
          </a:xfrm>
          <a:prstGeom prst="rect">
            <a:avLst/>
          </a:prstGeom>
          <a:noFill/>
        </p:spPr>
        <p:txBody>
          <a:bodyPr wrap="none" rtlCol="0">
            <a:spAutoFit/>
          </a:bodyPr>
          <a:lstStyle/>
          <a:p>
            <a:r>
              <a:rPr lang="en-US" dirty="0"/>
              <a:t>Return on each asset</a:t>
            </a:r>
            <a:endParaRPr lang="en-IN" dirty="0"/>
          </a:p>
        </p:txBody>
      </p:sp>
      <p:sp>
        <p:nvSpPr>
          <p:cNvPr id="7" name="TextBox 6">
            <a:extLst>
              <a:ext uri="{FF2B5EF4-FFF2-40B4-BE49-F238E27FC236}">
                <a16:creationId xmlns:a16="http://schemas.microsoft.com/office/drawing/2014/main" id="{92FDFF14-4A3A-40D6-9A89-CF6DEAF17201}"/>
              </a:ext>
            </a:extLst>
          </p:cNvPr>
          <p:cNvSpPr txBox="1"/>
          <p:nvPr/>
        </p:nvSpPr>
        <p:spPr>
          <a:xfrm>
            <a:off x="7858218" y="2833456"/>
            <a:ext cx="1595758" cy="369332"/>
          </a:xfrm>
          <a:prstGeom prst="rect">
            <a:avLst/>
          </a:prstGeom>
          <a:noFill/>
        </p:spPr>
        <p:txBody>
          <a:bodyPr wrap="none" rtlCol="0">
            <a:spAutoFit/>
          </a:bodyPr>
          <a:lstStyle/>
          <a:p>
            <a:r>
              <a:rPr lang="en-US" dirty="0"/>
              <a:t>Portfolio return</a:t>
            </a:r>
            <a:endParaRPr lang="en-IN" dirty="0"/>
          </a:p>
        </p:txBody>
      </p:sp>
      <p:cxnSp>
        <p:nvCxnSpPr>
          <p:cNvPr id="9" name="Straight Arrow Connector 8">
            <a:extLst>
              <a:ext uri="{FF2B5EF4-FFF2-40B4-BE49-F238E27FC236}">
                <a16:creationId xmlns:a16="http://schemas.microsoft.com/office/drawing/2014/main" id="{E5E5449B-4021-4476-BFA4-61C31B797EDF}"/>
              </a:ext>
            </a:extLst>
          </p:cNvPr>
          <p:cNvCxnSpPr>
            <a:stCxn id="7" idx="1"/>
          </p:cNvCxnSpPr>
          <p:nvPr/>
        </p:nvCxnSpPr>
        <p:spPr>
          <a:xfrm flipH="1">
            <a:off x="6684886" y="3018122"/>
            <a:ext cx="11733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9E7752C-638F-425E-A48E-B2417B212BAC}"/>
              </a:ext>
            </a:extLst>
          </p:cNvPr>
          <p:cNvCxnSpPr>
            <a:cxnSpLocks/>
            <a:stCxn id="6" idx="3"/>
          </p:cNvCxnSpPr>
          <p:nvPr/>
        </p:nvCxnSpPr>
        <p:spPr>
          <a:xfrm flipV="1">
            <a:off x="4165814" y="3098307"/>
            <a:ext cx="974357"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BAA4D7-8DAA-402F-A699-13256ABFBDF5}"/>
              </a:ext>
            </a:extLst>
          </p:cNvPr>
          <p:cNvCxnSpPr>
            <a:cxnSpLocks/>
            <a:stCxn id="5" idx="1"/>
          </p:cNvCxnSpPr>
          <p:nvPr/>
        </p:nvCxnSpPr>
        <p:spPr>
          <a:xfrm flipH="1" flipV="1">
            <a:off x="6096000" y="4953740"/>
            <a:ext cx="1485530" cy="5486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971751-8F30-439C-BBE0-92AD5B93CB1C}"/>
              </a:ext>
            </a:extLst>
          </p:cNvPr>
          <p:cNvSpPr txBox="1"/>
          <p:nvPr/>
        </p:nvSpPr>
        <p:spPr>
          <a:xfrm>
            <a:off x="1722676" y="4117755"/>
            <a:ext cx="2851102" cy="646331"/>
          </a:xfrm>
          <a:prstGeom prst="rect">
            <a:avLst/>
          </a:prstGeom>
          <a:noFill/>
        </p:spPr>
        <p:txBody>
          <a:bodyPr wrap="none" rtlCol="0">
            <a:spAutoFit/>
          </a:bodyPr>
          <a:lstStyle/>
          <a:p>
            <a:r>
              <a:rPr lang="en-US" dirty="0"/>
              <a:t>Variance Covariance Matrix</a:t>
            </a:r>
          </a:p>
          <a:p>
            <a:r>
              <a:rPr lang="en-US" dirty="0"/>
              <a:t>Relating assets to one another</a:t>
            </a:r>
            <a:endParaRPr lang="en-IN" dirty="0"/>
          </a:p>
        </p:txBody>
      </p:sp>
      <p:sp>
        <p:nvSpPr>
          <p:cNvPr id="18" name="TextBox 17">
            <a:extLst>
              <a:ext uri="{FF2B5EF4-FFF2-40B4-BE49-F238E27FC236}">
                <a16:creationId xmlns:a16="http://schemas.microsoft.com/office/drawing/2014/main" id="{28F4030A-5972-4CF4-AB56-938E75306E74}"/>
              </a:ext>
            </a:extLst>
          </p:cNvPr>
          <p:cNvSpPr txBox="1"/>
          <p:nvPr/>
        </p:nvSpPr>
        <p:spPr>
          <a:xfrm>
            <a:off x="8204887" y="3483745"/>
            <a:ext cx="1813830" cy="369332"/>
          </a:xfrm>
          <a:prstGeom prst="rect">
            <a:avLst/>
          </a:prstGeom>
          <a:noFill/>
        </p:spPr>
        <p:txBody>
          <a:bodyPr wrap="none" rtlCol="0">
            <a:spAutoFit/>
          </a:bodyPr>
          <a:lstStyle/>
          <a:p>
            <a:r>
              <a:rPr lang="en-US" dirty="0"/>
              <a:t>Portfolio Variance</a:t>
            </a:r>
            <a:endParaRPr lang="en-IN" dirty="0"/>
          </a:p>
        </p:txBody>
      </p:sp>
      <p:cxnSp>
        <p:nvCxnSpPr>
          <p:cNvPr id="19" name="Straight Arrow Connector 18">
            <a:extLst>
              <a:ext uri="{FF2B5EF4-FFF2-40B4-BE49-F238E27FC236}">
                <a16:creationId xmlns:a16="http://schemas.microsoft.com/office/drawing/2014/main" id="{618FEF3A-DE78-45FD-975A-1896DA3FAD35}"/>
              </a:ext>
            </a:extLst>
          </p:cNvPr>
          <p:cNvCxnSpPr>
            <a:stCxn id="18" idx="1"/>
          </p:cNvCxnSpPr>
          <p:nvPr/>
        </p:nvCxnSpPr>
        <p:spPr>
          <a:xfrm flipH="1">
            <a:off x="7031555" y="3668411"/>
            <a:ext cx="11733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565E91-D697-46D3-A390-21DC81C0B67B}"/>
              </a:ext>
            </a:extLst>
          </p:cNvPr>
          <p:cNvCxnSpPr>
            <a:cxnSpLocks/>
            <a:stCxn id="17" idx="3"/>
          </p:cNvCxnSpPr>
          <p:nvPr/>
        </p:nvCxnSpPr>
        <p:spPr>
          <a:xfrm flipV="1">
            <a:off x="4573778" y="3853077"/>
            <a:ext cx="1113911" cy="5878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80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95E4-9FAE-4A50-99E6-C680471CE744}"/>
              </a:ext>
            </a:extLst>
          </p:cNvPr>
          <p:cNvSpPr>
            <a:spLocks noGrp="1"/>
          </p:cNvSpPr>
          <p:nvPr>
            <p:ph type="title"/>
          </p:nvPr>
        </p:nvSpPr>
        <p:spPr/>
        <p:txBody>
          <a:bodyPr>
            <a:normAutofit/>
          </a:bodyPr>
          <a:lstStyle/>
          <a:p>
            <a:r>
              <a:rPr lang="en-US" sz="4000" b="1" dirty="0"/>
              <a:t>Efficient Frontier</a:t>
            </a:r>
            <a:endParaRPr lang="en-IN" sz="4000" b="1" dirty="0"/>
          </a:p>
        </p:txBody>
      </p:sp>
      <p:sp>
        <p:nvSpPr>
          <p:cNvPr id="5" name="Text Placeholder 4">
            <a:extLst>
              <a:ext uri="{FF2B5EF4-FFF2-40B4-BE49-F238E27FC236}">
                <a16:creationId xmlns:a16="http://schemas.microsoft.com/office/drawing/2014/main" id="{6AA289F9-E890-4FF2-9108-FA78C842B65E}"/>
              </a:ext>
            </a:extLst>
          </p:cNvPr>
          <p:cNvSpPr>
            <a:spLocks noGrp="1"/>
          </p:cNvSpPr>
          <p:nvPr>
            <p:ph type="body" sz="half" idx="2"/>
          </p:nvPr>
        </p:nvSpPr>
        <p:spPr/>
        <p:txBody>
          <a:bodyPr>
            <a:noAutofit/>
          </a:bodyPr>
          <a:lstStyle/>
          <a:p>
            <a:r>
              <a:rPr lang="en-US" sz="2000" dirty="0"/>
              <a:t>An efficient frontier is a set of investment portfolios that are expected to provide the </a:t>
            </a:r>
            <a:r>
              <a:rPr lang="en-US" sz="2000" b="1" dirty="0"/>
              <a:t>highest returns at a given level of risk. </a:t>
            </a:r>
            <a:r>
              <a:rPr lang="en-US" sz="2000" dirty="0"/>
              <a:t>A portfolio is said to be efficient if there is no other portfolio that offers higher returns for a lower or equal amount of risk.</a:t>
            </a:r>
            <a:endParaRPr lang="en-IN" sz="2000" dirty="0"/>
          </a:p>
        </p:txBody>
      </p:sp>
      <p:pic>
        <p:nvPicPr>
          <p:cNvPr id="6" name="Picture 5">
            <a:extLst>
              <a:ext uri="{FF2B5EF4-FFF2-40B4-BE49-F238E27FC236}">
                <a16:creationId xmlns:a16="http://schemas.microsoft.com/office/drawing/2014/main" id="{377ADB46-48EA-4027-A932-16A891C9BFF3}"/>
              </a:ext>
            </a:extLst>
          </p:cNvPr>
          <p:cNvPicPr>
            <a:picLocks noChangeAspect="1"/>
          </p:cNvPicPr>
          <p:nvPr/>
        </p:nvPicPr>
        <p:blipFill>
          <a:blip r:embed="rId2"/>
          <a:stretch>
            <a:fillRect/>
          </a:stretch>
        </p:blipFill>
        <p:spPr>
          <a:xfrm>
            <a:off x="5393849" y="1580941"/>
            <a:ext cx="6074398" cy="3696117"/>
          </a:xfrm>
          <a:prstGeom prst="rect">
            <a:avLst/>
          </a:prstGeom>
          <a:ln w="19050">
            <a:solidFill>
              <a:schemeClr val="tx1"/>
            </a:solidFill>
          </a:ln>
        </p:spPr>
      </p:pic>
    </p:spTree>
    <p:extLst>
      <p:ext uri="{BB962C8B-B14F-4D97-AF65-F5344CB8AC3E}">
        <p14:creationId xmlns:p14="http://schemas.microsoft.com/office/powerpoint/2010/main" val="332986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5B7E-39C9-4465-85EF-74D9C4061A31}"/>
              </a:ext>
            </a:extLst>
          </p:cNvPr>
          <p:cNvSpPr>
            <a:spLocks noGrp="1"/>
          </p:cNvSpPr>
          <p:nvPr>
            <p:ph type="ctrTitle"/>
          </p:nvPr>
        </p:nvSpPr>
        <p:spPr/>
        <p:txBody>
          <a:bodyPr/>
          <a:lstStyle/>
          <a:p>
            <a:r>
              <a:rPr lang="en-US" sz="8000" b="1" dirty="0"/>
              <a:t>Introduction</a:t>
            </a:r>
            <a:endParaRPr lang="en-IN" sz="8000" b="1" dirty="0"/>
          </a:p>
        </p:txBody>
      </p:sp>
    </p:spTree>
    <p:extLst>
      <p:ext uri="{BB962C8B-B14F-4D97-AF65-F5344CB8AC3E}">
        <p14:creationId xmlns:p14="http://schemas.microsoft.com/office/powerpoint/2010/main" val="199643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52C4-B34B-45A7-8D8E-260E3D9FC2C7}"/>
              </a:ext>
            </a:extLst>
          </p:cNvPr>
          <p:cNvSpPr>
            <a:spLocks noGrp="1"/>
          </p:cNvSpPr>
          <p:nvPr>
            <p:ph type="title"/>
          </p:nvPr>
        </p:nvSpPr>
        <p:spPr/>
        <p:txBody>
          <a:bodyPr>
            <a:normAutofit fontScale="90000"/>
          </a:bodyPr>
          <a:lstStyle/>
          <a:p>
            <a:r>
              <a:rPr lang="en-US" b="1" dirty="0"/>
              <a:t>Disadvantages of SPO based on Mean-Variance Method</a:t>
            </a:r>
            <a:endParaRPr lang="en-IN" b="1" dirty="0"/>
          </a:p>
        </p:txBody>
      </p:sp>
      <p:sp>
        <p:nvSpPr>
          <p:cNvPr id="3" name="Content Placeholder 2">
            <a:extLst>
              <a:ext uri="{FF2B5EF4-FFF2-40B4-BE49-F238E27FC236}">
                <a16:creationId xmlns:a16="http://schemas.microsoft.com/office/drawing/2014/main" id="{945AD15A-9EBB-4FAB-A19D-94E2F7EA620D}"/>
              </a:ext>
            </a:extLst>
          </p:cNvPr>
          <p:cNvSpPr>
            <a:spLocks noGrp="1"/>
          </p:cNvSpPr>
          <p:nvPr>
            <p:ph idx="1"/>
          </p:nvPr>
        </p:nvSpPr>
        <p:spPr/>
        <p:txBody>
          <a:bodyPr>
            <a:normAutofit fontScale="77500" lnSpcReduction="20000"/>
          </a:bodyPr>
          <a:lstStyle/>
          <a:p>
            <a:r>
              <a:rPr lang="en-US" b="1" dirty="0"/>
              <a:t>Normality assumption</a:t>
            </a:r>
            <a:r>
              <a:rPr lang="en-US" dirty="0"/>
              <a:t>: The mean-variance method assumes that asset returns are normally distributed. However, real-world returns are often not normally distributed, especially during extreme events. This can lead to underestimation of portfolio risk.</a:t>
            </a:r>
          </a:p>
          <a:p>
            <a:r>
              <a:rPr lang="en-US" b="1" dirty="0"/>
              <a:t>Static inputs:</a:t>
            </a:r>
            <a:r>
              <a:rPr lang="en-US" dirty="0"/>
              <a:t> The mean-variance method assumes that the inputs (e.g., variances and correlations) are static and do not change over time. However, in reality, these inputs can change frequently. This can lead to suboptimal portfolio allocations.</a:t>
            </a:r>
          </a:p>
          <a:p>
            <a:r>
              <a:rPr lang="en-US" b="1" dirty="0"/>
              <a:t>Estimation error: </a:t>
            </a:r>
            <a:r>
              <a:rPr lang="en-US" dirty="0"/>
              <a:t>The mean-variance method is sensitive to estimation error. This means that even small errors in the estimates of expected returns or variances can lead to significant changes in the optimal portfolio allocation.</a:t>
            </a:r>
          </a:p>
          <a:p>
            <a:r>
              <a:rPr lang="en-US" b="1" dirty="0"/>
              <a:t>Single-period framework:</a:t>
            </a:r>
            <a:r>
              <a:rPr lang="en-US" dirty="0"/>
              <a:t> The mean-variance method assumes that investors make their asset allocation decisions once and for all at the beginning of a period. However, in reality, investors may need to adjust their asset allocations over time.</a:t>
            </a:r>
          </a:p>
        </p:txBody>
      </p:sp>
    </p:spTree>
    <p:extLst>
      <p:ext uri="{BB962C8B-B14F-4D97-AF65-F5344CB8AC3E}">
        <p14:creationId xmlns:p14="http://schemas.microsoft.com/office/powerpoint/2010/main" val="187717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0C51-AA17-4392-8E6D-9FA2D72D91C1}"/>
              </a:ext>
            </a:extLst>
          </p:cNvPr>
          <p:cNvSpPr>
            <a:spLocks noGrp="1"/>
          </p:cNvSpPr>
          <p:nvPr>
            <p:ph type="title"/>
          </p:nvPr>
        </p:nvSpPr>
        <p:spPr/>
        <p:txBody>
          <a:bodyPr/>
          <a:lstStyle/>
          <a:p>
            <a:r>
              <a:rPr lang="en-US" b="1" dirty="0"/>
              <a:t>Models Used in the Paper</a:t>
            </a:r>
            <a:endParaRPr lang="en-IN" b="1" dirty="0"/>
          </a:p>
        </p:txBody>
      </p:sp>
      <p:sp>
        <p:nvSpPr>
          <p:cNvPr id="3" name="Content Placeholder 2">
            <a:extLst>
              <a:ext uri="{FF2B5EF4-FFF2-40B4-BE49-F238E27FC236}">
                <a16:creationId xmlns:a16="http://schemas.microsoft.com/office/drawing/2014/main" id="{60D2F97A-4492-4EC0-837E-2C2D587C3ECE}"/>
              </a:ext>
            </a:extLst>
          </p:cNvPr>
          <p:cNvSpPr>
            <a:spLocks noGrp="1"/>
          </p:cNvSpPr>
          <p:nvPr>
            <p:ph idx="1"/>
          </p:nvPr>
        </p:nvSpPr>
        <p:spPr/>
        <p:txBody>
          <a:bodyPr>
            <a:normAutofit fontScale="70000" lnSpcReduction="20000"/>
          </a:bodyPr>
          <a:lstStyle/>
          <a:p>
            <a:r>
              <a:rPr lang="en-US" b="1" dirty="0"/>
              <a:t>Early portfolio problems focused on maximizing expected gain:</a:t>
            </a:r>
            <a:r>
              <a:rPr lang="en-US" dirty="0"/>
              <a:t> This approach is based on the idea that investors want to maximize the amount of money they make from their investments. However, some investors may be more risk-averse and prefer to minimize the risk of losing money, even if it means sacrificing some potential gains.</a:t>
            </a:r>
          </a:p>
          <a:p>
            <a:r>
              <a:rPr lang="en-US" b="1" dirty="0"/>
              <a:t>The safety-first problem is an alternative to the classical mean-variance concept:</a:t>
            </a:r>
            <a:r>
              <a:rPr lang="en-US" dirty="0"/>
              <a:t> The safety-first problem is a more conservative approach to portfolio selection. It aims to minimize the probability that the terminal wealth of an investor is below a predetermined level, also known as the disaster level. This approach is suitable for investors who are risk-averse and want to minimize the chance of losing money.</a:t>
            </a:r>
          </a:p>
          <a:p>
            <a:r>
              <a:rPr lang="en-US" dirty="0"/>
              <a:t>The </a:t>
            </a:r>
            <a:r>
              <a:rPr lang="en-US" b="1" dirty="0"/>
              <a:t>quadratic utility function is a commonly used function to describe investor preferences:</a:t>
            </a:r>
            <a:r>
              <a:rPr lang="en-US" dirty="0"/>
              <a:t> The quadratic utility function is a flexible function that can be used to model a variety of investor preferences. It is often used to represent the preferences of risk-averse investors. The quadratic utility function can be used to maximize the expected utility at the end of the investment horizon, which is a measure of how satisfied an investor is with their investment returns.</a:t>
            </a:r>
          </a:p>
        </p:txBody>
      </p:sp>
    </p:spTree>
    <p:extLst>
      <p:ext uri="{BB962C8B-B14F-4D97-AF65-F5344CB8AC3E}">
        <p14:creationId xmlns:p14="http://schemas.microsoft.com/office/powerpoint/2010/main" val="36844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5B7E-39C9-4465-85EF-74D9C4061A31}"/>
              </a:ext>
            </a:extLst>
          </p:cNvPr>
          <p:cNvSpPr>
            <a:spLocks noGrp="1"/>
          </p:cNvSpPr>
          <p:nvPr>
            <p:ph type="ctrTitle"/>
          </p:nvPr>
        </p:nvSpPr>
        <p:spPr/>
        <p:txBody>
          <a:bodyPr/>
          <a:lstStyle/>
          <a:p>
            <a:r>
              <a:rPr lang="en-IN" b="1" dirty="0"/>
              <a:t>The stochastic market</a:t>
            </a:r>
          </a:p>
        </p:txBody>
      </p:sp>
    </p:spTree>
    <p:extLst>
      <p:ext uri="{BB962C8B-B14F-4D97-AF65-F5344CB8AC3E}">
        <p14:creationId xmlns:p14="http://schemas.microsoft.com/office/powerpoint/2010/main" val="528888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745</TotalTime>
  <Words>836</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Cambria Math</vt:lpstr>
      <vt:lpstr>Garamond</vt:lpstr>
      <vt:lpstr>Organic</vt:lpstr>
      <vt:lpstr>PowerPoint Presentation</vt:lpstr>
      <vt:lpstr>Assumptions</vt:lpstr>
      <vt:lpstr>Mean vector and Covariance Matrix</vt:lpstr>
      <vt:lpstr>Portfolio Notations</vt:lpstr>
      <vt:lpstr>Efficient Frontier</vt:lpstr>
      <vt:lpstr>Introduction</vt:lpstr>
      <vt:lpstr>Disadvantages of SPO based on Mean-Variance Method</vt:lpstr>
      <vt:lpstr>Models Used in the Paper</vt:lpstr>
      <vt:lpstr>The stochastic market</vt:lpstr>
      <vt:lpstr>The stochastic market</vt:lpstr>
      <vt:lpstr>Equations</vt:lpstr>
      <vt:lpstr>PowerPoint Presentation</vt:lpstr>
      <vt:lpstr>Mean–variance model formulations</vt:lpstr>
      <vt:lpstr>Formulation</vt:lpstr>
      <vt:lpstr>Solution of the auxiliary problem</vt:lpstr>
      <vt:lpstr>Dynamic Programming Solution</vt:lpstr>
      <vt:lpstr>General utility functions</vt:lpstr>
      <vt:lpstr>Utility function</vt:lpstr>
      <vt:lpstr>Quadratic utility model</vt:lpstr>
      <vt:lpstr>Quadratic Models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Paul</dc:creator>
  <cp:lastModifiedBy>Subhadeep Paul</cp:lastModifiedBy>
  <cp:revision>22</cp:revision>
  <dcterms:created xsi:type="dcterms:W3CDTF">2023-09-02T11:20:55Z</dcterms:created>
  <dcterms:modified xsi:type="dcterms:W3CDTF">2023-09-06T06:09:26Z</dcterms:modified>
</cp:coreProperties>
</file>