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ov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、図、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19/03/03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ch.istc.kobe-u.ac.jp/lect/taocp-sat/docs/jipsj2016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数独を解く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>
                <a:latin typeface="ヒラギノ角ゴ ProN W3"/>
                <a:ea typeface="ヒラギノ角ゴ ProN W3"/>
                <a:cs typeface="ヒラギノ角ゴ ProN W3"/>
              </a:rPr>
              <a:t>日吉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遼太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72856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結果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49654"/>
              </p:ext>
            </p:extLst>
          </p:nvPr>
        </p:nvGraphicFramePr>
        <p:xfrm>
          <a:off x="327731" y="2898253"/>
          <a:ext cx="8466348" cy="235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116"/>
                <a:gridCol w="2822116"/>
                <a:gridCol w="2822116"/>
              </a:tblGrid>
              <a:tr h="7833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0" dirty="0" err="1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mem</a:t>
                      </a:r>
                      <a:endParaRPr kumimoji="1" lang="ja-JP" altLang="en-US" sz="28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learned</a:t>
                      </a:r>
                      <a:endParaRPr kumimoji="1" lang="ja-JP" altLang="en-US" sz="28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</a:tr>
              <a:tr h="783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条件追加前</a:t>
                      </a:r>
                      <a:endParaRPr kumimoji="1" lang="ja-JP" altLang="en-US" sz="36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is-IS" altLang="ja-JP" sz="2400" b="0" i="0" kern="1200" dirty="0" smtClean="0">
                          <a:solidFill>
                            <a:schemeClr val="tx1"/>
                          </a:solidFill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1966515</a:t>
                      </a:r>
                      <a:endParaRPr kumimoji="1" lang="ja-JP" altLang="en-US" sz="24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 smtClean="0">
                          <a:solidFill>
                            <a:schemeClr val="tx1"/>
                          </a:solidFill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298 clauses</a:t>
                      </a:r>
                      <a:endParaRPr kumimoji="1" lang="ja-JP" altLang="en-US" sz="24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/>
                </a:tc>
              </a:tr>
              <a:tr h="783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条件追加後</a:t>
                      </a:r>
                      <a:endParaRPr kumimoji="1" lang="ja-JP" altLang="en-US" sz="36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cs-CZ" altLang="ja-JP" sz="2400" b="0" i="0" kern="1200" dirty="0" smtClean="0">
                          <a:solidFill>
                            <a:schemeClr val="tx1"/>
                          </a:solidFill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214441</a:t>
                      </a:r>
                      <a:endParaRPr kumimoji="1" lang="ja-JP" altLang="en-US" sz="24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i="0" kern="1200" dirty="0" smtClean="0">
                          <a:solidFill>
                            <a:schemeClr val="tx1"/>
                          </a:solidFill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 8 clauses</a:t>
                      </a:r>
                      <a:endParaRPr kumimoji="1" lang="ja-JP" altLang="en-US" sz="24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27731" y="1829710"/>
            <a:ext cx="846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16×16</a:t>
            </a:r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の数独</a:t>
            </a:r>
            <a:r>
              <a:rPr kumimoji="1"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(fixed)</a:t>
            </a:r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を解くときの実行時間ほか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731" y="5477139"/>
            <a:ext cx="846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追加後のほうが効率よく解けている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9156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おまけ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4" name="図 3" descr="スクリーンショット 2018-07-24 12.3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" y="1830701"/>
            <a:ext cx="4922524" cy="4604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22637" y="5788378"/>
            <a:ext cx="398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https://rocketnews24.com/2012/07/03/22654/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20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おまけ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22637" y="5788378"/>
            <a:ext cx="398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https://rocketnews24.com/2012/07/03/22654/</a:t>
            </a:r>
            <a:endParaRPr kumimoji="1" lang="ja-JP" altLang="en-US" dirty="0"/>
          </a:p>
        </p:txBody>
      </p:sp>
      <p:pic>
        <p:nvPicPr>
          <p:cNvPr id="6" name="図 5" descr="スクリーンショット 2018-07-24 12.3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50" y="2334361"/>
            <a:ext cx="2843886" cy="1177405"/>
          </a:xfrm>
          <a:prstGeom prst="rect">
            <a:avLst/>
          </a:prstGeom>
        </p:spPr>
      </p:pic>
      <p:pic>
        <p:nvPicPr>
          <p:cNvPr id="7" name="図 6" descr="スクリーンショット 2018-07-24 12.35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36" y="1771079"/>
            <a:ext cx="3822700" cy="3175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13350" y="4082712"/>
            <a:ext cx="313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たしかに難しいが，</a:t>
            </a:r>
            <a:endParaRPr kumimoji="1"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実行時間は短い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3" name="図 2" descr="スクリーンショット 2018-07-24 14.00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2" y="1971376"/>
            <a:ext cx="4011537" cy="42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数独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→SAT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ソルバ形式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4560" y="2133600"/>
            <a:ext cx="3670915" cy="4256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︙</a:t>
            </a:r>
            <a:r>
              <a:rPr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	</a:t>
            </a:r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︙</a:t>
            </a:r>
            <a:r>
              <a:rPr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	</a:t>
            </a:r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︙</a:t>
            </a:r>
            <a:endParaRPr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0" indent="0">
              <a:buNone/>
            </a:pPr>
            <a:r>
              <a:rPr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~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1_7_1 ~1_7_2</a:t>
            </a:r>
          </a:p>
          <a:p>
            <a:pPr marL="0" indent="0">
              <a:buNone/>
            </a:pP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~1_7_1 ~1_7_3</a:t>
            </a:r>
          </a:p>
          <a:p>
            <a:pPr marL="0" indent="0">
              <a:buNone/>
            </a:pP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~1_7_1 ~1_7_4</a:t>
            </a:r>
          </a:p>
          <a:p>
            <a:pPr marL="0" indent="0">
              <a:buNone/>
            </a:pP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~1_7_1 ~1_7_5</a:t>
            </a:r>
          </a:p>
          <a:p>
            <a:pPr marL="0" indent="0">
              <a:buNone/>
            </a:pP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~1_7_1 ~1_7_6</a:t>
            </a:r>
          </a:p>
          <a:p>
            <a:pPr marL="0" indent="0">
              <a:buNone/>
            </a:pP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~1_7_1 ~</a:t>
            </a:r>
            <a:r>
              <a:rPr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1_7_7</a:t>
            </a:r>
          </a:p>
          <a:p>
            <a:pPr marL="0" indent="0">
              <a:buNone/>
            </a:pPr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︙</a:t>
            </a:r>
            <a:r>
              <a:rPr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	</a:t>
            </a:r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︙</a:t>
            </a:r>
            <a:r>
              <a:rPr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	</a:t>
            </a:r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︙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4" name="図 3" descr="スクリーンショット 2018-07-24 10.55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0" y="2133601"/>
            <a:ext cx="3395737" cy="2918584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3782547" y="3522875"/>
            <a:ext cx="792013" cy="6827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420" y="5371760"/>
            <a:ext cx="430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elvetica Light"/>
                <a:cs typeface="Helvetica Light"/>
              </a:rPr>
              <a:t>https://</a:t>
            </a:r>
            <a:r>
              <a:rPr kumimoji="1" lang="en-US" altLang="ja-JP" sz="1200" dirty="0" err="1">
                <a:latin typeface="Helvetica Light"/>
                <a:cs typeface="Helvetica Light"/>
              </a:rPr>
              <a:t>www.janko.at</a:t>
            </a:r>
            <a:r>
              <a:rPr kumimoji="1" lang="en-US" altLang="ja-JP" sz="1200" dirty="0">
                <a:latin typeface="Helvetica Light"/>
                <a:cs typeface="Helvetica Light"/>
              </a:rPr>
              <a:t>/</a:t>
            </a:r>
            <a:r>
              <a:rPr kumimoji="1" lang="en-US" altLang="ja-JP" sz="1200" dirty="0" err="1">
                <a:latin typeface="Helvetica Light"/>
                <a:cs typeface="Helvetica Light"/>
              </a:rPr>
              <a:t>Raetsel</a:t>
            </a:r>
            <a:r>
              <a:rPr kumimoji="1" lang="en-US" altLang="ja-JP" sz="1200" dirty="0">
                <a:latin typeface="Helvetica Light"/>
                <a:cs typeface="Helvetica Light"/>
              </a:rPr>
              <a:t>/Sudoku/</a:t>
            </a:r>
            <a:r>
              <a:rPr kumimoji="1" lang="en-US" altLang="ja-JP" sz="1200" dirty="0" err="1">
                <a:latin typeface="Helvetica Light"/>
                <a:cs typeface="Helvetica Light"/>
              </a:rPr>
              <a:t>index.htm</a:t>
            </a:r>
            <a:endParaRPr kumimoji="1" lang="ja-JP" altLang="en-US" sz="12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27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16×16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4" name="図 3" descr="スクリーンショット 2018-07-24 11.0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3" y="1816055"/>
            <a:ext cx="3987154" cy="44923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779391" y="1816055"/>
            <a:ext cx="4096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9×9</a:t>
            </a:r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は</a:t>
            </a:r>
            <a:r>
              <a:rPr kumimoji="1"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SAT</a:t>
            </a:r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ソルバにとっては簡単</a:t>
            </a:r>
            <a:endParaRPr kumimoji="1"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kumimoji="1"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16×16</a:t>
            </a:r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を解くことにする</a:t>
            </a:r>
            <a:endParaRPr kumimoji="1"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kumimoji="1"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342900" indent="-342900">
              <a:buFont typeface="Arial"/>
              <a:buChar char="•"/>
            </a:pPr>
            <a:r>
              <a:rPr kumimoji="1"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16×16</a:t>
            </a:r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でもまだ簡単</a:t>
            </a:r>
            <a:endParaRPr kumimoji="1" lang="en-US" altLang="ja-JP" sz="2400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6" name="図 5" descr="スクリーンショット 2018-07-24 11.04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91" y="4959840"/>
            <a:ext cx="3223911" cy="13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4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制約条件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173" y="5325276"/>
            <a:ext cx="8426529" cy="1010438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ja-JP" sz="1400" dirty="0">
                <a:latin typeface="Helvetica Light"/>
                <a:cs typeface="Helvetica Light"/>
                <a:hlinkClick r:id="rId2"/>
              </a:rPr>
              <a:t>http://bach.istc.kobe-u.ac.jp/lect/taocp-sat/docs/jipsj2016.</a:t>
            </a:r>
            <a:r>
              <a:rPr lang="en-US" altLang="ja-JP" sz="1400" dirty="0" smtClean="0">
                <a:latin typeface="Helvetica Light"/>
                <a:cs typeface="Helvetica Light"/>
                <a:hlinkClick r:id="rId2"/>
              </a:rPr>
              <a:t>pdf</a:t>
            </a:r>
            <a:endParaRPr lang="en-US" altLang="ja-JP" sz="1400" dirty="0">
              <a:latin typeface="Helvetica Light"/>
              <a:cs typeface="Helvetica Light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1400" dirty="0" smtClean="0"/>
              <a:t>SAT</a:t>
            </a:r>
            <a:r>
              <a:rPr lang="ja-JP" altLang="en-US" sz="1400" dirty="0"/>
              <a:t>とパズ</a:t>
            </a:r>
            <a:r>
              <a:rPr lang="ja-JP" altLang="en-US" sz="1400" dirty="0" smtClean="0"/>
              <a:t>ル　</a:t>
            </a:r>
            <a:r>
              <a:rPr lang="en-US" altLang="ja-JP" sz="1400" dirty="0" smtClean="0"/>
              <a:t>-</a:t>
            </a:r>
            <a:r>
              <a:rPr lang="ja-JP" altLang="en-US" sz="1400" dirty="0"/>
              <a:t>問題をいかに </a:t>
            </a:r>
            <a:r>
              <a:rPr lang="en-US" altLang="ja-JP" sz="1400" dirty="0"/>
              <a:t>SAT </a:t>
            </a:r>
            <a:r>
              <a:rPr lang="ja-JP" altLang="en-US" sz="1400" dirty="0"/>
              <a:t>ソルバーで解くか</a:t>
            </a:r>
            <a:r>
              <a:rPr lang="en-US" altLang="ja-JP" sz="1400" dirty="0"/>
              <a:t>-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ja-JP" altLang="en-US" sz="1400" dirty="0" smtClean="0"/>
              <a:t>田村直之</a:t>
            </a:r>
            <a:r>
              <a:rPr lang="en-US" altLang="ja-JP" sz="1400" dirty="0"/>
              <a:t>(</a:t>
            </a:r>
            <a:r>
              <a:rPr lang="ja-JP" altLang="en-US" sz="1400" dirty="0"/>
              <a:t>神戸大学</a:t>
            </a:r>
            <a:r>
              <a:rPr lang="en-US" altLang="ja-JP" sz="1400" dirty="0"/>
              <a:t>)</a:t>
            </a:r>
            <a:r>
              <a:rPr lang="ja-JP" altLang="en-US" sz="1400" dirty="0"/>
              <a:t>，宋剛秀</a:t>
            </a:r>
            <a:r>
              <a:rPr lang="en-US" altLang="ja-JP" sz="1400" dirty="0"/>
              <a:t>(</a:t>
            </a:r>
            <a:r>
              <a:rPr lang="ja-JP" altLang="en-US" sz="1400" dirty="0"/>
              <a:t>神戸大学</a:t>
            </a:r>
            <a:r>
              <a:rPr lang="en-US" altLang="ja-JP" sz="1400" dirty="0"/>
              <a:t>)</a:t>
            </a:r>
            <a:r>
              <a:rPr lang="ja-JP" altLang="en-US" sz="1400" dirty="0"/>
              <a:t>，番原睦則</a:t>
            </a:r>
            <a:r>
              <a:rPr lang="en-US" altLang="ja-JP" sz="1400" dirty="0"/>
              <a:t>(</a:t>
            </a:r>
            <a:r>
              <a:rPr lang="ja-JP" altLang="en-US" sz="1400" dirty="0"/>
              <a:t>神戸大学</a:t>
            </a:r>
            <a:r>
              <a:rPr lang="en-US" altLang="ja-JP" sz="1400" dirty="0"/>
              <a:t>) </a:t>
            </a:r>
            <a:endParaRPr lang="ja-JP" altLang="en-US" sz="1400" dirty="0"/>
          </a:p>
          <a:p>
            <a:pPr marL="0" indent="0">
              <a:buNone/>
            </a:pPr>
            <a:endParaRPr lang="en-US" altLang="ja-JP" sz="1400" dirty="0" smtClean="0">
              <a:latin typeface="Helvetica Light"/>
              <a:cs typeface="Helvetica Light"/>
            </a:endParaRPr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8777" y="1884329"/>
            <a:ext cx="7166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各変数は</a:t>
            </a:r>
            <a:r>
              <a:rPr kumimoji="1"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1−16</a:t>
            </a: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の値をとる</a:t>
            </a:r>
            <a:endParaRPr kumimoji="1"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同一の行／列／ブロックの変数は同じ値をとらない</a:t>
            </a:r>
            <a:endParaRPr kumimoji="1"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ヒントが書かれているマスがある</a:t>
            </a:r>
            <a:endParaRPr kumimoji="1" lang="ja-JP" altLang="en-US" sz="28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2489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プログラムへの入力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3" y="2007220"/>
            <a:ext cx="5872967" cy="421925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N </a:t>
            </a:r>
            <a:r>
              <a:rPr lang="en-US" altLang="ja-JP" dirty="0" smtClean="0"/>
              <a:t>(</a:t>
            </a:r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一辺の長さ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B(</a:t>
            </a:r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ブロックの一辺の長さ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mr-IN" altLang="ja-JP" dirty="0"/>
              <a:t>- 3 - - 6 16 15 - - 12 8 - - - - -</a:t>
            </a:r>
          </a:p>
          <a:p>
            <a:pPr marL="0" indent="0">
              <a:buNone/>
            </a:pPr>
            <a:r>
              <a:rPr lang="mr-IN" altLang="ja-JP" dirty="0"/>
              <a:t>16 - - 9 - 11 - 8 - - - 5 - 10 7 4</a:t>
            </a:r>
          </a:p>
          <a:p>
            <a:pPr marL="0" indent="0">
              <a:buNone/>
            </a:pPr>
            <a:r>
              <a:rPr lang="mr-IN" altLang="ja-JP" dirty="0"/>
              <a:t>7 - - 8 - 2 - - 11 - - 13 - - - -</a:t>
            </a:r>
          </a:p>
          <a:p>
            <a:pPr marL="0" indent="0">
              <a:buNone/>
            </a:pPr>
            <a:r>
              <a:rPr lang="mr-IN" altLang="ja-JP" dirty="0"/>
              <a:t>-</a:t>
            </a:r>
            <a:r>
              <a:rPr lang="mr-IN" altLang="ja-JP" dirty="0" smtClean="0"/>
              <a:t>14 </a:t>
            </a:r>
            <a:r>
              <a:rPr lang="mr-IN" altLang="ja-JP" dirty="0"/>
              <a:t>10 - - - - - 3 - 6 - - 9 11 - 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︙</a:t>
            </a:r>
            <a:r>
              <a:rPr lang="en-US" altLang="ja-JP" dirty="0" smtClean="0"/>
              <a:t>	</a:t>
            </a:r>
            <a:r>
              <a:rPr lang="ja-JP" altLang="en-US" dirty="0" smtClean="0"/>
              <a:t>︙</a:t>
            </a:r>
            <a:r>
              <a:rPr lang="en-US" altLang="ja-JP" dirty="0" smtClean="0"/>
              <a:t>	</a:t>
            </a:r>
            <a:r>
              <a:rPr lang="ja-JP" altLang="en-US" dirty="0" smtClean="0"/>
              <a:t>︙</a:t>
            </a:r>
            <a:r>
              <a:rPr lang="en-US" altLang="ja-JP" dirty="0" smtClean="0"/>
              <a:t>			(</a:t>
            </a:r>
            <a:r>
              <a:rPr lang="ja-JP" altLang="en-US" dirty="0" smtClean="0"/>
              <a:t>ヒント</a:t>
            </a:r>
            <a:r>
              <a:rPr lang="en-US" altLang="ja-JP" dirty="0" smtClean="0"/>
              <a:t>)</a:t>
            </a:r>
            <a:endParaRPr lang="mr-IN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73080" y="5704706"/>
            <a:ext cx="2007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ヒラギノ角ゴ ProN W3"/>
                <a:ea typeface="ヒラギノ角ゴ ProN W3"/>
                <a:cs typeface="ヒラギノ角ゴ ProN W3"/>
              </a:rPr>
              <a:t>のように与える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17564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デモ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4" name="soft_presen_1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3495" y="1704589"/>
            <a:ext cx="7856103" cy="4910313"/>
          </a:xfrm>
        </p:spPr>
      </p:pic>
    </p:spTree>
    <p:extLst>
      <p:ext uri="{BB962C8B-B14F-4D97-AF65-F5344CB8AC3E}">
        <p14:creationId xmlns:p14="http://schemas.microsoft.com/office/powerpoint/2010/main" val="322723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3888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kumimoji="1"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．各行／列／ブロックにすくなくともひとつ</a:t>
            </a:r>
            <a:endParaRPr kumimoji="1" lang="en-US" altLang="ja-JP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      1/2/</a:t>
            </a:r>
            <a:r>
              <a:rPr lang="mr-IN" altLang="ja-JP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…</a:t>
            </a:r>
            <a:r>
              <a:rPr lang="en-US" altLang="ja-JP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/16</a:t>
            </a:r>
            <a:r>
              <a:rPr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がある</a:t>
            </a:r>
            <a:endParaRPr lang="en-US" altLang="ja-JP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という条件を追加することで</a:t>
            </a:r>
            <a:r>
              <a:rPr lang="en-US" altLang="ja-JP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SAT</a:t>
            </a:r>
            <a:r>
              <a:rPr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ソルバが数独を解く時間を高速化できるか？</a:t>
            </a:r>
            <a:endParaRPr lang="en-US" altLang="ja-JP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0" indent="0">
              <a:buNone/>
            </a:pPr>
            <a:endParaRPr lang="en-US" altLang="ja-JP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marL="0" indent="0">
              <a:buNone/>
            </a:pPr>
            <a:r>
              <a:rPr kumimoji="1" lang="en-US" altLang="ja-JP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sat13</a:t>
            </a:r>
            <a:r>
              <a:rPr kumimoji="1"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に</a:t>
            </a:r>
            <a:r>
              <a:rPr kumimoji="1" lang="en-US" altLang="ja-JP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1.2.3.</a:t>
            </a:r>
            <a:r>
              <a:rPr kumimoji="1"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を与えた場合と，</a:t>
            </a:r>
            <a:r>
              <a:rPr kumimoji="1" lang="en-US" altLang="ja-JP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1.2.3.4</a:t>
            </a:r>
            <a:r>
              <a:rPr lang="en-US" altLang="ja-JP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を与えた場合について比較</a:t>
            </a:r>
            <a:endParaRPr kumimoji="1" lang="en-US" altLang="ja-JP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76418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結果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172133"/>
              </p:ext>
            </p:extLst>
          </p:nvPr>
        </p:nvGraphicFramePr>
        <p:xfrm>
          <a:off x="327731" y="2898253"/>
          <a:ext cx="8466348" cy="235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116"/>
                <a:gridCol w="2822116"/>
                <a:gridCol w="2822116"/>
              </a:tblGrid>
              <a:tr h="7833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平均</a:t>
                      </a:r>
                      <a:endParaRPr kumimoji="1" lang="ja-JP" altLang="en-US" sz="28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標準偏差</a:t>
                      </a:r>
                      <a:endParaRPr kumimoji="1" lang="ja-JP" altLang="en-US" sz="28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</a:tr>
              <a:tr h="783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条件追加前</a:t>
                      </a:r>
                      <a:endParaRPr kumimoji="1" lang="ja-JP" altLang="en-US" sz="36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cs-CZ" altLang="ja-JP" sz="2400" dirty="0" smtClean="0"/>
                        <a:t>0.0476</a:t>
                      </a:r>
                      <a:r>
                        <a:rPr kumimoji="1" lang="en-US" altLang="ja-JP" sz="2400" baseline="0" dirty="0" smtClean="0"/>
                        <a:t> sec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nb-NO" altLang="ja-JP" sz="2400" dirty="0" smtClean="0"/>
                        <a:t>0.0035</a:t>
                      </a:r>
                      <a:r>
                        <a:rPr kumimoji="1" lang="nb-NO" altLang="ja-JP" sz="2400" baseline="0" dirty="0" smtClean="0"/>
                        <a:t> sec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783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条件追加後</a:t>
                      </a:r>
                      <a:endParaRPr kumimoji="1" lang="ja-JP" altLang="en-US" sz="36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is-IS" altLang="ja-JP" sz="2400" dirty="0" smtClean="0"/>
                        <a:t>0.0451sec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nb-NO" altLang="ja-JP" sz="2400" dirty="0" smtClean="0"/>
                        <a:t>0.0045</a:t>
                      </a:r>
                      <a:r>
                        <a:rPr kumimoji="1" lang="nb-NO" altLang="ja-JP" sz="2400" baseline="0" dirty="0" smtClean="0"/>
                        <a:t> sec</a:t>
                      </a:r>
                      <a:endParaRPr kumimoji="1" lang="ja-JP" altLang="en-US" sz="2400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27731" y="1829710"/>
            <a:ext cx="846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16×16</a:t>
            </a:r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の数独</a:t>
            </a:r>
            <a:r>
              <a:rPr kumimoji="1"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(fixed)</a:t>
            </a:r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を解くときの実行時間ほか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403631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結果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263492"/>
              </p:ext>
            </p:extLst>
          </p:nvPr>
        </p:nvGraphicFramePr>
        <p:xfrm>
          <a:off x="327731" y="2898253"/>
          <a:ext cx="8466348" cy="235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116"/>
                <a:gridCol w="2822116"/>
                <a:gridCol w="2822116"/>
              </a:tblGrid>
              <a:tr h="7833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en-US" sz="28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最大値</a:t>
                      </a:r>
                      <a:endParaRPr kumimoji="1" lang="ja-JP" altLang="en-US" sz="28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最小値</a:t>
                      </a:r>
                      <a:endParaRPr kumimoji="1" lang="ja-JP" altLang="en-US" sz="28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</a:tr>
              <a:tr h="783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条件追加前</a:t>
                      </a:r>
                      <a:endParaRPr kumimoji="1" lang="ja-JP" altLang="en-US" sz="36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cs-CZ" altLang="ja-JP" sz="2400" dirty="0" smtClean="0"/>
                        <a:t>0.055</a:t>
                      </a:r>
                      <a:r>
                        <a:rPr kumimoji="1" lang="en-US" altLang="ja-JP" sz="2400" baseline="0" dirty="0" smtClean="0"/>
                        <a:t> sec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nb-NO" altLang="ja-JP" sz="2400" dirty="0" smtClean="0"/>
                        <a:t>0.042</a:t>
                      </a:r>
                      <a:r>
                        <a:rPr kumimoji="1" lang="nb-NO" altLang="ja-JP" sz="2400" baseline="0" dirty="0" smtClean="0"/>
                        <a:t> sec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7833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dirty="0" smtClean="0">
                          <a:latin typeface="ヒラギノ角ゴ ProN W3"/>
                          <a:ea typeface="ヒラギノ角ゴ ProN W3"/>
                          <a:cs typeface="ヒラギノ角ゴ ProN W3"/>
                        </a:rPr>
                        <a:t>条件追加後</a:t>
                      </a:r>
                      <a:endParaRPr kumimoji="1" lang="ja-JP" altLang="en-US" sz="3600" b="0" i="0" dirty="0">
                        <a:latin typeface="ヒラギノ角ゴ ProN W3"/>
                        <a:ea typeface="ヒラギノ角ゴ ProN W3"/>
                        <a:cs typeface="ヒラギノ角ゴ ProN W3"/>
                      </a:endParaRPr>
                    </a:p>
                  </a:txBody>
                  <a:tcPr>
                    <a:solidFill>
                      <a:srgbClr val="E5E9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pt-BR" altLang="ja-JP" sz="2400" dirty="0" smtClean="0"/>
                        <a:t>0.058 </a:t>
                      </a:r>
                      <a:r>
                        <a:rPr kumimoji="1" lang="is-IS" altLang="ja-JP" sz="2400" dirty="0" smtClean="0"/>
                        <a:t>sec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nb-NO" altLang="ja-JP" sz="2400" baseline="0" dirty="0" smtClean="0"/>
                        <a:t>0.038 sec</a:t>
                      </a:r>
                      <a:endParaRPr kumimoji="1" lang="ja-JP" altLang="en-US" sz="2400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27731" y="1829710"/>
            <a:ext cx="846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16×16</a:t>
            </a:r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の数独</a:t>
            </a:r>
            <a:r>
              <a:rPr kumimoji="1" lang="en-US" altLang="ja-JP" sz="2400" dirty="0" smtClean="0">
                <a:latin typeface="ヒラギノ角ゴ ProN W3"/>
                <a:ea typeface="ヒラギノ角ゴ ProN W3"/>
                <a:cs typeface="ヒラギノ角ゴ ProN W3"/>
              </a:rPr>
              <a:t>(fixed)</a:t>
            </a:r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を解くときの実行時間ほか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731" y="5571058"/>
            <a:ext cx="756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ヒラギノ角ゴ ProN W3"/>
                <a:ea typeface="ヒラギノ角ゴ ProN W3"/>
                <a:cs typeface="ヒラギノ角ゴ ProN W3"/>
              </a:rPr>
              <a:t>あまり変わらない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15281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都市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都市.thmx</Template>
  <TotalTime>1598</TotalTime>
  <Words>401</Words>
  <Application>Microsoft Macintosh PowerPoint</Application>
  <PresentationFormat>画面に合わせる (4:3)</PresentationFormat>
  <Paragraphs>81</Paragraphs>
  <Slides>12</Slides>
  <Notes>0</Notes>
  <HiddenSlides>0</HiddenSlides>
  <MMClips>1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都市</vt:lpstr>
      <vt:lpstr>数独を解く</vt:lpstr>
      <vt:lpstr>数独→SATソルバ形式</vt:lpstr>
      <vt:lpstr>16×16</vt:lpstr>
      <vt:lpstr>制約条件</vt:lpstr>
      <vt:lpstr>プログラムへの入力</vt:lpstr>
      <vt:lpstr>デモ</vt:lpstr>
      <vt:lpstr>比較</vt:lpstr>
      <vt:lpstr>結果</vt:lpstr>
      <vt:lpstr>結果</vt:lpstr>
      <vt:lpstr>結果</vt:lpstr>
      <vt:lpstr>おまけ</vt:lpstr>
      <vt:lpstr>おまけ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ソフトウェア科学特論</dc:title>
  <dc:creator>日吉 遼太</dc:creator>
  <cp:lastModifiedBy>日吉 遼太</cp:lastModifiedBy>
  <cp:revision>21</cp:revision>
  <dcterms:created xsi:type="dcterms:W3CDTF">2018-07-24T01:50:35Z</dcterms:created>
  <dcterms:modified xsi:type="dcterms:W3CDTF">2019-03-03T12:28:54Z</dcterms:modified>
</cp:coreProperties>
</file>