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AA45-0BFF-45CC-8CBE-9C6E64004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5326-EABA-432A-B14A-94C8BA8580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0.jpeg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jpeg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www.amazon.com/Ensemble-Methods-Foundations-Algorithms-Recognition/dp/1439830037/ref=sr_1_sc_1?ie=UTF8&amp;qid=1351688158&amp;sr=8-1-spell&amp;keywords=Ensemble+methods:+Founadtions+and+Algorithms#256,5,myslide5" TargetMode="External"/><Relationship Id="rId2" Type="http://schemas.openxmlformats.org/officeDocument/2006/relationships/image" Target="../media/image65.jpeg"/><Relationship Id="rId1" Type="http://schemas.openxmlformats.org/officeDocument/2006/relationships/image" Target="../media/image6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99846" y="2985012"/>
            <a:ext cx="7543800" cy="8870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10.</a:t>
            </a:r>
            <a:r>
              <a:rPr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聚类与集成算法</a:t>
            </a:r>
            <a:endParaRPr sz="720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745601" y="5018368"/>
            <a:ext cx="1849379" cy="1"/>
          </a:xfrm>
          <a:custGeom>
            <a:avLst/>
            <a:gdLst/>
            <a:ahLst/>
            <a:cxnLst/>
            <a:rect l="0" t="0" r="0" b="0"/>
            <a:pathLst>
              <a:path w="1849379" h="1">
                <a:moveTo>
                  <a:pt x="0" y="0"/>
                </a:moveTo>
                <a:lnTo>
                  <a:pt x="184937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82580" y="5380763"/>
            <a:ext cx="269949" cy="1"/>
          </a:xfrm>
          <a:custGeom>
            <a:avLst/>
            <a:gdLst/>
            <a:ahLst/>
            <a:cxnLst/>
            <a:rect l="0" t="0" r="0" b="0"/>
            <a:pathLst>
              <a:path w="269949" h="1">
                <a:moveTo>
                  <a:pt x="0" y="0"/>
                </a:moveTo>
                <a:lnTo>
                  <a:pt x="26994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22960" y="1664207"/>
            <a:ext cx="7184136" cy="1101854"/>
          </a:xfrm>
          <a:custGeom>
            <a:avLst/>
            <a:gdLst/>
            <a:ahLst/>
            <a:cxnLst/>
            <a:rect l="0" t="0" r="0" b="0"/>
            <a:pathLst>
              <a:path w="7184136" h="1101854">
                <a:moveTo>
                  <a:pt x="0" y="1101853"/>
                </a:moveTo>
                <a:lnTo>
                  <a:pt x="7184135" y="1101853"/>
                </a:lnTo>
                <a:lnTo>
                  <a:pt x="7184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824471" y="3342132"/>
            <a:ext cx="1405130" cy="370333"/>
          </a:xfrm>
          <a:custGeom>
            <a:avLst/>
            <a:gdLst/>
            <a:ahLst/>
            <a:cxnLst/>
            <a:rect l="0" t="0" r="0" b="0"/>
            <a:pathLst>
              <a:path w="1405130" h="370333">
                <a:moveTo>
                  <a:pt x="0" y="370332"/>
                </a:moveTo>
                <a:lnTo>
                  <a:pt x="1405129" y="370332"/>
                </a:lnTo>
                <a:lnTo>
                  <a:pt x="14051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B13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7900" y="1651000"/>
            <a:ext cx="4292600" cy="1016000"/>
          </a:xfrm>
          <a:prstGeom prst="rect">
            <a:avLst/>
          </a:prstGeom>
        </p:spPr>
      </p:pic>
      <p:pic>
        <p:nvPicPr>
          <p:cNvPr id="7" name="图片 6" descr="ws_B14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00" y="3467100"/>
            <a:ext cx="3708400" cy="1092200"/>
          </a:xfrm>
          <a:prstGeom prst="rect">
            <a:avLst/>
          </a:prstGeom>
        </p:spPr>
      </p:pic>
      <p:pic>
        <p:nvPicPr>
          <p:cNvPr id="8" name="图片 7" descr="ws_B146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7200" y="4800600"/>
            <a:ext cx="1879600" cy="215900"/>
          </a:xfrm>
          <a:prstGeom prst="rect">
            <a:avLst/>
          </a:prstGeom>
        </p:spPr>
      </p:pic>
      <p:pic>
        <p:nvPicPr>
          <p:cNvPr id="9" name="图片 8" descr="ws_B147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400" y="5156200"/>
            <a:ext cx="292100" cy="215900"/>
          </a:xfrm>
          <a:prstGeom prst="rect">
            <a:avLst/>
          </a:prstGeom>
        </p:spPr>
      </p:pic>
      <p:pic>
        <p:nvPicPr>
          <p:cNvPr id="10" name="图片 9" descr="ws_B148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439297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高斯混合聚类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5825" y="459433"/>
            <a:ext cx="3424014" cy="265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(Gausian Mixture Clustering, GMM)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736" y="4731560"/>
            <a:ext cx="79508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根据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5921" y="4753193"/>
            <a:ext cx="461664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定义的先验分布选择高斯混合成分，其中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736" y="5118953"/>
            <a:ext cx="7463582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1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为选择第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个混合成分的概率；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73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然后，根据被选择的混合成分的概率密度函数进行采样，从而生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745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成相应的样本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3076" y="1251549"/>
            <a:ext cx="7284045" cy="2436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采用概率模型来表达聚类原型</a:t>
            </a: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56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	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维样本空间中的随机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向量 </a:t>
            </a:r>
            <a:r>
              <a:rPr lang="en-US" altLang="zh-CN" b="1" i="1" smtClean="0">
                <a:solidFill>
                  <a:srgbClr val="000000"/>
                </a:solidFill>
                <a:latin typeface="Palatino Linotype" panose="02040502050505030304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若服从高斯分布，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8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则其概率密度函数为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6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假设样本由下面这个高斯混合分布生成：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78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生成式模型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7284" y="4701540"/>
            <a:ext cx="8342376" cy="1543813"/>
          </a:xfrm>
          <a:custGeom>
            <a:avLst/>
            <a:gdLst/>
            <a:ahLst/>
            <a:cxnLst/>
            <a:rect l="0" t="0" r="0" b="0"/>
            <a:pathLst>
              <a:path w="8342376" h="1543813">
                <a:moveTo>
                  <a:pt x="0" y="1543812"/>
                </a:moveTo>
                <a:lnTo>
                  <a:pt x="8342375" y="1543812"/>
                </a:lnTo>
                <a:lnTo>
                  <a:pt x="83423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4D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2300" y="1485900"/>
            <a:ext cx="4940300" cy="850900"/>
          </a:xfrm>
          <a:prstGeom prst="rect">
            <a:avLst/>
          </a:prstGeom>
        </p:spPr>
      </p:pic>
      <p:pic>
        <p:nvPicPr>
          <p:cNvPr id="4" name="图片 3" descr="ws_B4D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2451100"/>
            <a:ext cx="2235200" cy="393700"/>
          </a:xfrm>
          <a:prstGeom prst="rect">
            <a:avLst/>
          </a:prstGeom>
        </p:spPr>
      </p:pic>
      <p:pic>
        <p:nvPicPr>
          <p:cNvPr id="5" name="图片 4" descr="ws_B4D4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5300" y="1524000"/>
            <a:ext cx="2362200" cy="1003300"/>
          </a:xfrm>
          <a:prstGeom prst="rect">
            <a:avLst/>
          </a:prstGeom>
        </p:spPr>
      </p:pic>
      <p:pic>
        <p:nvPicPr>
          <p:cNvPr id="6" name="图片 5" descr="ws_B4D5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200" y="3505200"/>
            <a:ext cx="2997200" cy="1092200"/>
          </a:xfrm>
          <a:prstGeom prst="rect">
            <a:avLst/>
          </a:prstGeom>
        </p:spPr>
      </p:pic>
      <p:pic>
        <p:nvPicPr>
          <p:cNvPr id="7" name="图片 6" descr="ws_B4E6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8500" y="3581400"/>
            <a:ext cx="3454400" cy="939800"/>
          </a:xfrm>
          <a:prstGeom prst="rect">
            <a:avLst/>
          </a:prstGeom>
        </p:spPr>
      </p:pic>
      <p:pic>
        <p:nvPicPr>
          <p:cNvPr id="8" name="图片 7" descr="ws_B4E7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14700" y="5676900"/>
            <a:ext cx="2959100" cy="495300"/>
          </a:xfrm>
          <a:prstGeom prst="rect">
            <a:avLst/>
          </a:prstGeom>
        </p:spPr>
      </p:pic>
      <p:pic>
        <p:nvPicPr>
          <p:cNvPr id="9" name="图片 8" descr="ws_B4E8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9100" y="5270500"/>
            <a:ext cx="419100" cy="381000"/>
          </a:xfrm>
          <a:prstGeom prst="rect">
            <a:avLst/>
          </a:prstGeom>
        </p:spPr>
      </p:pic>
      <p:pic>
        <p:nvPicPr>
          <p:cNvPr id="10" name="图片 9" descr="ws_B4E9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448441"/>
            <a:ext cx="2616101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高斯混合聚类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（续）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890" y="1157061"/>
            <a:ext cx="5679440" cy="303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样本 </a:t>
            </a:r>
            <a:r>
              <a:rPr lang="en-US" altLang="zh-CN" sz="2005" b="1" i="1" smtClean="0">
                <a:solidFill>
                  <a:srgbClr val="000000"/>
                </a:solidFill>
                <a:latin typeface="Palatino Linotype" panose="02040502050505030304"/>
              </a:rPr>
              <a:t>x</a:t>
            </a:r>
            <a:r>
              <a:rPr lang="en-US" altLang="zh-CN" sz="1330" i="1" smtClean="0">
                <a:solidFill>
                  <a:srgbClr val="000000"/>
                </a:solidFill>
                <a:latin typeface="Palatino Linotype" panose="02040502050505030304"/>
              </a:rPr>
              <a:t>j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由第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个高斯混合成分生成的后验概率为：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708" y="2555494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简记为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168" y="3094446"/>
            <a:ext cx="564257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参数估计可采用极大似然法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，考虑最大化对数似然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445" y="4800597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FF0000"/>
                </a:solidFill>
                <a:latin typeface="Times New Roman" panose="02020603050405020304"/>
              </a:rPr>
              <a:t>EM 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算法：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695" y="5282181"/>
            <a:ext cx="7417095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(E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步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根据当前参数计算每个样本属于每个高斯成分的后验概率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(M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步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更新模型参数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157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A16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200" y="2628900"/>
            <a:ext cx="736600" cy="355600"/>
          </a:xfrm>
          <a:prstGeom prst="rect">
            <a:avLst/>
          </a:prstGeom>
        </p:spPr>
      </p:pic>
      <p:pic>
        <p:nvPicPr>
          <p:cNvPr id="5" name="图片 4" descr="ws_A169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000" y="2616200"/>
            <a:ext cx="1358900" cy="368300"/>
          </a:xfrm>
          <a:prstGeom prst="rect">
            <a:avLst/>
          </a:prstGeom>
        </p:spPr>
      </p:pic>
      <p:pic>
        <p:nvPicPr>
          <p:cNvPr id="6" name="图片 5" descr="ws_A16A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集成学习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7204" y="357121"/>
            <a:ext cx="208069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(Ensemble learning)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245" y="1187196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集成学习通过构建并结合多个学习器来完成学习任务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8807" y="3011170"/>
            <a:ext cx="461665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9900"/>
                </a:solidFill>
                <a:latin typeface="Times New Roman" panose="02020603050405020304"/>
              </a:rPr>
              <a:t>… ...</a:t>
            </a:r>
            <a:endParaRPr lang="zh-CN" altLang="en-US">
              <a:solidFill>
                <a:srgbClr val="0099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1305" y="1859026"/>
            <a:ext cx="1102866" cy="1009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en-US" altLang="zh-CN" smtClean="0">
                <a:solidFill>
                  <a:srgbClr val="009900"/>
                </a:solidFill>
                <a:latin typeface="Times New Roman" panose="02020603050405020304"/>
              </a:rPr>
              <a:t>Problem</a:t>
            </a:r>
            <a:endParaRPr lang="en-US" altLang="zh-CN" smtClean="0">
              <a:solidFill>
                <a:srgbClr val="009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en-US" altLang="zh-CN" smtClean="0">
              <a:solidFill>
                <a:srgbClr val="009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70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en-US" altLang="zh-CN" smtClean="0">
                <a:solidFill>
                  <a:srgbClr val="009900"/>
                </a:solidFill>
                <a:latin typeface="Times New Roman" panose="02020603050405020304"/>
              </a:rPr>
              <a:t>	… ...</a:t>
            </a:r>
            <a:endParaRPr lang="zh-CN" altLang="en-US">
              <a:solidFill>
                <a:srgbClr val="0099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177" y="2039239"/>
            <a:ext cx="791370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9900"/>
                </a:solidFill>
                <a:latin typeface="Times New Roman" panose="02020603050405020304"/>
              </a:rPr>
              <a:t>Problem</a:t>
            </a:r>
            <a:endParaRPr lang="zh-CN" altLang="en-US">
              <a:solidFill>
                <a:srgbClr val="0099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8616" y="29270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84550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1728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4133" y="3155695"/>
            <a:ext cx="72135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075" y="4060652"/>
            <a:ext cx="8483220" cy="20261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同质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(homogeneous)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集成：集成中只包含同种类型的“个体学习器”</a:t>
            </a: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9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相应的学习算法称为“基学习算法”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(base learning algorithm)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个体学习器亦称“基学习器”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(base learner)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异质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(heterogeneous)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集成：个体学习器由不同的学习算法生成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不存在“基学习算法”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874514" y="3541014"/>
            <a:ext cx="467869" cy="373381"/>
          </a:xfrm>
          <a:custGeom>
            <a:avLst/>
            <a:gdLst/>
            <a:ahLst/>
            <a:cxnLst/>
            <a:rect l="0" t="0" r="0" b="0"/>
            <a:pathLst>
              <a:path w="467869" h="373381">
                <a:moveTo>
                  <a:pt x="0" y="186689"/>
                </a:moveTo>
                <a:cubicBezTo>
                  <a:pt x="0" y="83565"/>
                  <a:pt x="104775" y="0"/>
                  <a:pt x="233933" y="0"/>
                </a:cubicBezTo>
                <a:cubicBezTo>
                  <a:pt x="363093" y="0"/>
                  <a:pt x="467868" y="83565"/>
                  <a:pt x="467868" y="186689"/>
                </a:cubicBezTo>
                <a:cubicBezTo>
                  <a:pt x="467868" y="289814"/>
                  <a:pt x="363093" y="373380"/>
                  <a:pt x="233933" y="373380"/>
                </a:cubicBezTo>
                <a:cubicBezTo>
                  <a:pt x="104775" y="373380"/>
                  <a:pt x="0" y="289814"/>
                  <a:pt x="0" y="18668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4C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0" y="2197100"/>
            <a:ext cx="5410200" cy="3619500"/>
          </a:xfrm>
          <a:prstGeom prst="rect">
            <a:avLst/>
          </a:prstGeom>
        </p:spPr>
      </p:pic>
      <p:pic>
        <p:nvPicPr>
          <p:cNvPr id="4" name="图片 3" descr="ws_A4C6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8048" y="387731"/>
            <a:ext cx="755335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Why Ensemble?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8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 panose="02010509060101010101" charset="-122"/>
              </a:rPr>
              <a:t>集成的泛化性能通常显著优于单个学习器的泛化性能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3448" y="2139060"/>
            <a:ext cx="3141886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一组神经网络的平均性能</a:t>
            </a:r>
            <a:endParaRPr lang="zh-CN" altLang="en-US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55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幼圆" panose="02010509060101010101" charset="-122"/>
              </a:rPr>
              <a:t>选择最优神经网络</a:t>
            </a: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820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幼圆" panose="02010509060101010101" charset="-122"/>
              </a:rPr>
              <a:t>		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两种简单的神经网络</a:t>
            </a:r>
            <a:endParaRPr lang="zh-CN" altLang="en-US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05"/>
              </a:lnSpc>
              <a:buClrTx/>
              <a:buSzTx/>
              <a:buNone/>
              <a:tabLst>
                <a:tab pos="927100" algn="l"/>
                <a:tab pos="10541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		集成方法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508" y="2160488"/>
            <a:ext cx="4026680" cy="40139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CC0000"/>
                </a:solidFill>
                <a:latin typeface="幼圆" panose="02010509060101010101" charset="-122"/>
              </a:rPr>
              <a:t>一个观察：</a:t>
            </a: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2005" smtClean="0">
              <a:solidFill>
                <a:srgbClr val="CC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15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误差（曲线</a:t>
            </a: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86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越低越好）</a:t>
            </a: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0" algn="l"/>
                <a:tab pos="1358900" algn="l"/>
              </a:tabLst>
              <a:defRPr/>
            </a:pP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en-US" altLang="zh-CN" sz="1595" smtClean="0">
                <a:solidFill>
                  <a:srgbClr val="CC3300"/>
                </a:solidFill>
                <a:latin typeface="Times New Roman" panose="02020603050405020304"/>
              </a:rPr>
              <a:t>[Hansen &amp; Salamon, TPAMI90]</a:t>
            </a:r>
            <a:endParaRPr lang="zh-CN" altLang="en-US" sz="1595">
              <a:solidFill>
                <a:srgbClr val="CC33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42388" y="5658611"/>
            <a:ext cx="4594860" cy="585218"/>
          </a:xfrm>
          <a:custGeom>
            <a:avLst/>
            <a:gdLst/>
            <a:ahLst/>
            <a:cxnLst/>
            <a:rect l="0" t="0" r="0" b="0"/>
            <a:pathLst>
              <a:path w="4594860" h="585218">
                <a:moveTo>
                  <a:pt x="0" y="585217"/>
                </a:moveTo>
                <a:lnTo>
                  <a:pt x="4594859" y="585217"/>
                </a:lnTo>
                <a:lnTo>
                  <a:pt x="459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7D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900" y="1536700"/>
            <a:ext cx="8166100" cy="2019300"/>
          </a:xfrm>
          <a:prstGeom prst="rect">
            <a:avLst/>
          </a:prstGeom>
        </p:spPr>
      </p:pic>
      <p:pic>
        <p:nvPicPr>
          <p:cNvPr id="4" name="图片 3" descr="ws_A7D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06726" y="4200687"/>
            <a:ext cx="4414670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令个体学习器 </a:t>
            </a:r>
            <a:r>
              <a:rPr lang="zh-CN" altLang="en-US" sz="2795" smtClean="0">
                <a:solidFill>
                  <a:srgbClr val="FF0000"/>
                </a:solidFill>
                <a:latin typeface="幼圆" panose="02010509060101010101" charset="-122"/>
              </a:rPr>
              <a:t>“好而不同”</a:t>
            </a:r>
            <a:endParaRPr lang="zh-CN" altLang="en-US" sz="279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20" y="343062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如何得到好的集成？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1067" y="5777630"/>
            <a:ext cx="2872581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 panose="02010509060101010101" charset="-122"/>
              </a:rPr>
              <a:t>想获胜，用集成</a:t>
            </a:r>
            <a:endParaRPr lang="zh-CN" altLang="en-US" sz="32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275" y="5091179"/>
            <a:ext cx="830996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现实各类机器学习、数据挖掘应用中，广泛使用集成学习技术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A5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8541" y="321726"/>
            <a:ext cx="3949799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很多成功的集成学习方法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785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305" smtClean="0">
                <a:solidFill>
                  <a:srgbClr val="3333FF"/>
                </a:solidFill>
                <a:latin typeface="Wingdings" panose="05000000000000000000"/>
              </a:rPr>
              <a:t> </a:t>
            </a:r>
            <a:r>
              <a:rPr lang="zh-CN" altLang="en-US" sz="2305" smtClean="0">
                <a:solidFill>
                  <a:srgbClr val="3333FF"/>
                </a:solidFill>
                <a:latin typeface="微软雅黑" panose="020B0503020204020204" charset="-122"/>
              </a:rPr>
              <a:t>序列化方法</a:t>
            </a:r>
            <a:endParaRPr lang="zh-CN" altLang="en-US" sz="2305">
              <a:solidFill>
                <a:srgbClr val="3333FF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6802" y="1758770"/>
            <a:ext cx="3924472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0" smtClean="0">
                <a:solidFill>
                  <a:srgbClr val="CC3300"/>
                </a:solidFill>
                <a:latin typeface="Times New Roman" panose="02020603050405020304"/>
              </a:rPr>
              <a:t>[Freund &amp; Schapire, JCSS97]</a:t>
            </a:r>
            <a:endParaRPr lang="en-US" altLang="zh-CN" sz="1800" smtClean="0">
              <a:solidFill>
                <a:srgbClr val="CC33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 panose="02020603050405020304"/>
              </a:rPr>
              <a:t>[Friedman, AnnStat01]</a:t>
            </a:r>
            <a:endParaRPr lang="en-US" altLang="zh-CN" smtClean="0">
              <a:solidFill>
                <a:srgbClr val="CC33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 panose="02020603050405020304"/>
              </a:rPr>
              <a:t>[Demiriz, Bennett, Shawe-Taylor, MLJ06]</a:t>
            </a:r>
            <a:endParaRPr lang="zh-CN" altLang="en-US">
              <a:solidFill>
                <a:srgbClr val="CC33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353" y="1708227"/>
            <a:ext cx="2327240" cy="24109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5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•  </a:t>
            </a:r>
            <a:r>
              <a:rPr lang="en-US" altLang="zh-CN" sz="2200" b="1" smtClean="0">
                <a:solidFill>
                  <a:srgbClr val="FF0000"/>
                </a:solidFill>
                <a:latin typeface="Times New Roman" panose="02020603050405020304"/>
              </a:rPr>
              <a:t>AdaBoost</a:t>
            </a:r>
            <a:endParaRPr lang="en-US" altLang="zh-CN" sz="2200" b="1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170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200" b="1" smtClean="0">
                <a:solidFill>
                  <a:srgbClr val="FF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GradientBoost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170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	•  LPBoost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170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	•  … …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540"/>
              </a:lnSpc>
              <a:buClrTx/>
              <a:buSzTx/>
              <a:buNone/>
              <a:tabLst>
                <a:tab pos="406400" algn="l"/>
              </a:tabLst>
              <a:defRPr/>
            </a:pPr>
            <a:r>
              <a:rPr lang="en-US" altLang="zh-CN" sz="2305" smtClean="0">
                <a:solidFill>
                  <a:srgbClr val="3333FF"/>
                </a:solidFill>
                <a:latin typeface="Wingdings" panose="05000000000000000000"/>
              </a:rPr>
              <a:t> </a:t>
            </a:r>
            <a:r>
              <a:rPr lang="zh-CN" altLang="en-US" sz="2305" smtClean="0">
                <a:solidFill>
                  <a:srgbClr val="3333FF"/>
                </a:solidFill>
                <a:latin typeface="微软雅黑" panose="020B0503020204020204" charset="-122"/>
              </a:rPr>
              <a:t>并行化方法</a:t>
            </a:r>
            <a:endParaRPr lang="zh-CN" altLang="en-US" sz="2305">
              <a:solidFill>
                <a:srgbClr val="3333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202" y="4192015"/>
            <a:ext cx="1731243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 panose="02020603050405020304"/>
              </a:rPr>
              <a:t>[Breiman, MLJ96]</a:t>
            </a:r>
            <a:endParaRPr lang="en-US" altLang="zh-CN" smtClean="0">
              <a:solidFill>
                <a:srgbClr val="CC33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z="1800" smtClean="0">
                <a:solidFill>
                  <a:srgbClr val="CC3300"/>
                </a:solidFill>
                <a:latin typeface="Times New Roman" panose="02020603050405020304"/>
              </a:rPr>
              <a:t>[Breiman, MLJ01]</a:t>
            </a:r>
            <a:endParaRPr lang="en-US" altLang="zh-CN" sz="1800" smtClean="0">
              <a:solidFill>
                <a:srgbClr val="CC33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mtClean="0">
                <a:solidFill>
                  <a:srgbClr val="CC3300"/>
                </a:solidFill>
                <a:latin typeface="Times New Roman" panose="02020603050405020304"/>
              </a:rPr>
              <a:t>[Ho, TPAMI98]</a:t>
            </a:r>
            <a:endParaRPr lang="zh-CN" altLang="en-US">
              <a:solidFill>
                <a:srgbClr val="CC33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8641" y="4141472"/>
            <a:ext cx="233903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•  </a:t>
            </a:r>
            <a:r>
              <a:rPr lang="en-US" altLang="zh-CN" sz="2195" b="1" smtClean="0">
                <a:solidFill>
                  <a:srgbClr val="FF0000"/>
                </a:solidFill>
                <a:latin typeface="Times New Roman" panose="02020603050405020304"/>
              </a:rPr>
              <a:t>Bagging</a:t>
            </a:r>
            <a:endParaRPr lang="en-US" altLang="zh-CN" sz="2195" b="1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z="2200" smtClean="0">
                <a:solidFill>
                  <a:srgbClr val="000000"/>
                </a:solidFill>
                <a:latin typeface="Times New Roman" panose="02020603050405020304"/>
              </a:rPr>
              <a:t>•  Random Forest</a:t>
            </a:r>
            <a:endParaRPr lang="en-US" altLang="zh-CN" sz="2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Random Subspace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17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… …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DB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ADC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048000"/>
            <a:ext cx="152400" cy="1828800"/>
          </a:xfrm>
          <a:prstGeom prst="rect">
            <a:avLst/>
          </a:prstGeom>
        </p:spPr>
      </p:pic>
      <p:pic>
        <p:nvPicPr>
          <p:cNvPr id="4" name="图片 3" descr="ws_ADC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0" y="3048000"/>
            <a:ext cx="152400" cy="1828800"/>
          </a:xfrm>
          <a:prstGeom prst="rect">
            <a:avLst/>
          </a:prstGeom>
        </p:spPr>
      </p:pic>
      <p:pic>
        <p:nvPicPr>
          <p:cNvPr id="5" name="图片 4" descr="ws_ADC2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064" y="2738974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lang="en-US" altLang="zh-CN" sz="1595" smtClean="0">
                <a:solidFill>
                  <a:srgbClr val="008080"/>
                </a:solidFill>
                <a:latin typeface="Palatino Linotype" panose="02040502050505030304"/>
              </a:rPr>
              <a:t>Data set </a:t>
            </a:r>
            <a:r>
              <a:rPr lang="en-US" altLang="zh-CN" sz="1070" smtClean="0">
                <a:solidFill>
                  <a:srgbClr val="008080"/>
                </a:solidFill>
                <a:latin typeface="Palatino Linotype" panose="02040502050505030304"/>
              </a:rPr>
              <a:t>1</a:t>
            </a:r>
            <a:endParaRPr lang="zh-CN" altLang="en-US" sz="107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3797" y="2732624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lang="en-US" altLang="zh-CN" sz="1595" smtClean="0">
                <a:solidFill>
                  <a:srgbClr val="008080"/>
                </a:solidFill>
                <a:latin typeface="Palatino Linotype" panose="02040502050505030304"/>
              </a:rPr>
              <a:t>Data set </a:t>
            </a:r>
            <a:r>
              <a:rPr lang="en-US" altLang="zh-CN" sz="1070" smtClean="0">
                <a:solidFill>
                  <a:srgbClr val="008080"/>
                </a:solidFill>
                <a:latin typeface="Palatino Linotype" panose="02040502050505030304"/>
              </a:rPr>
              <a:t>2</a:t>
            </a:r>
            <a:endParaRPr lang="zh-CN" altLang="en-US" sz="107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2310" y="2732624"/>
            <a:ext cx="86882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lang="en-US" altLang="zh-CN" sz="1595" smtClean="0">
                <a:solidFill>
                  <a:srgbClr val="008080"/>
                </a:solidFill>
                <a:latin typeface="Palatino Linotype" panose="02040502050505030304"/>
              </a:rPr>
              <a:t>Data set </a:t>
            </a:r>
            <a:r>
              <a:rPr lang="en-US" altLang="zh-CN" sz="1070" i="1" smtClean="0">
                <a:solidFill>
                  <a:srgbClr val="008080"/>
                </a:solidFill>
                <a:latin typeface="Palatino Linotype" panose="02040502050505030304"/>
              </a:rPr>
              <a:t>T</a:t>
            </a:r>
            <a:endParaRPr lang="zh-CN" altLang="en-US" sz="1070" i="1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4719" y="5067127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lang="en-US" altLang="zh-CN" sz="1800" smtClean="0">
                <a:solidFill>
                  <a:srgbClr val="008080"/>
                </a:solidFill>
                <a:latin typeface="Palatino Linotype" panose="02040502050505030304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 panose="02040502050505030304"/>
              </a:rPr>
              <a:t>1</a:t>
            </a:r>
            <a:endParaRPr lang="zh-CN" altLang="en-US" sz="120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2748" y="5067127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lang="en-US" altLang="zh-CN" sz="1800" smtClean="0">
                <a:solidFill>
                  <a:srgbClr val="008080"/>
                </a:solidFill>
                <a:latin typeface="Palatino Linotype" panose="02040502050505030304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 panose="02040502050505030304"/>
              </a:rPr>
              <a:t>2</a:t>
            </a:r>
            <a:endParaRPr lang="zh-CN" altLang="en-US" sz="120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1261" y="5067127"/>
            <a:ext cx="88966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lang="en-US" altLang="zh-CN" sz="1800" smtClean="0">
                <a:solidFill>
                  <a:srgbClr val="008080"/>
                </a:solidFill>
                <a:latin typeface="Palatino Linotype" panose="02040502050505030304"/>
              </a:rPr>
              <a:t>Learner</a:t>
            </a:r>
            <a:r>
              <a:rPr lang="en-US" altLang="zh-CN" sz="1200" i="1" smtClean="0">
                <a:solidFill>
                  <a:srgbClr val="008080"/>
                </a:solidFill>
                <a:latin typeface="Palatino Linotype" panose="02040502050505030304"/>
              </a:rPr>
              <a:t>T</a:t>
            </a:r>
            <a:endParaRPr lang="zh-CN" altLang="en-US" sz="1200" i="1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5953" y="4957851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 panose="02040502050505030304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5953" y="2653944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 panose="02040502050505030304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5953" y="3805072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 panose="02040502050505030304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 panose="020405020505050303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7450" y="1615109"/>
            <a:ext cx="461504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mtClean="0">
                <a:solidFill>
                  <a:srgbClr val="996600"/>
                </a:solidFill>
                <a:latin typeface="Palatino Linotype" panose="02040502050505030304"/>
              </a:rPr>
              <a:t>by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 panose="02040502050505030304"/>
              </a:rPr>
              <a:t>1 </a:t>
            </a:r>
            <a:r>
              <a:rPr lang="en-US" altLang="zh-CN" smtClean="0">
                <a:solidFill>
                  <a:srgbClr val="996600"/>
                </a:solidFill>
                <a:latin typeface="Palatino Linotype" panose="02040502050505030304"/>
              </a:rPr>
              <a:t>will play more important roles in</a:t>
            </a:r>
            <a:endParaRPr lang="en-US" altLang="zh-CN" smtClean="0">
              <a:solidFill>
                <a:srgbClr val="996600"/>
              </a:solidFill>
              <a:latin typeface="Palatino Linotype" panose="02040502050505030304"/>
            </a:endParaRPr>
          </a:p>
          <a:p>
            <a:pPr>
              <a:lnSpc>
                <a:spcPts val="2160"/>
              </a:lnSpc>
            </a:pPr>
            <a:r>
              <a:rPr lang="en-US" altLang="zh-CN" sz="1800" smtClean="0">
                <a:solidFill>
                  <a:srgbClr val="996600"/>
                </a:solidFill>
                <a:latin typeface="Palatino Linotype" panose="02040502050505030304"/>
              </a:rPr>
              <a:t>the training of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 panose="02040502050505030304"/>
              </a:rPr>
              <a:t>2</a:t>
            </a:r>
            <a:endParaRPr lang="zh-CN" altLang="en-US" sz="1200">
              <a:solidFill>
                <a:srgbClr val="996600"/>
              </a:solidFill>
              <a:latin typeface="Palatino Linotype" panose="020405020505050303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076" y="5656478"/>
            <a:ext cx="2296334" cy="2346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0"/>
              </a:lnSpc>
            </a:pPr>
            <a:r>
              <a:rPr lang="en-US" altLang="zh-CN" smtClean="0">
                <a:solidFill>
                  <a:srgbClr val="000000"/>
                </a:solidFill>
                <a:latin typeface="Palatino Linotype" panose="02040502050505030304"/>
              </a:rPr>
              <a:t>weighted combination</a:t>
            </a:r>
            <a:endParaRPr lang="zh-CN" altLang="en-US">
              <a:solidFill>
                <a:srgbClr val="000000"/>
              </a:solidFill>
              <a:latin typeface="Palatino Linotype" panose="0204050205050503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426" y="1878126"/>
            <a:ext cx="2066271" cy="2346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0"/>
              </a:lnSpc>
            </a:pPr>
            <a:r>
              <a:rPr lang="en-US" altLang="zh-CN" smtClean="0">
                <a:solidFill>
                  <a:srgbClr val="000000"/>
                </a:solidFill>
                <a:latin typeface="Palatino Linotype" panose="02040502050505030304"/>
              </a:rPr>
              <a:t>Original training set</a:t>
            </a:r>
            <a:endParaRPr lang="zh-CN" altLang="en-US">
              <a:solidFill>
                <a:srgbClr val="000000"/>
              </a:solidFill>
              <a:latin typeface="Palatino Linotype" panose="020405020505050303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41" y="381634"/>
            <a:ext cx="8144858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505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Boosting: A flowchart illustration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05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70"/>
              </a:lnSpc>
              <a:buClrTx/>
              <a:buSzTx/>
              <a:buNone/>
              <a:tabLst>
                <a:tab pos="3505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mtClean="0">
                <a:solidFill>
                  <a:srgbClr val="996600"/>
                </a:solidFill>
                <a:latin typeface="Palatino Linotype" panose="02040502050505030304"/>
              </a:rPr>
              <a:t>training instances that are wrongly predicted</a:t>
            </a:r>
            <a:endParaRPr lang="zh-CN" altLang="en-US">
              <a:solidFill>
                <a:srgbClr val="996600"/>
              </a:solidFill>
              <a:latin typeface="Palatino Linotype" panose="0204050205050503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14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14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3136900"/>
            <a:ext cx="101600" cy="406400"/>
          </a:xfrm>
          <a:prstGeom prst="rect">
            <a:avLst/>
          </a:prstGeom>
        </p:spPr>
      </p:pic>
      <p:pic>
        <p:nvPicPr>
          <p:cNvPr id="4" name="图片 3" descr="ws_B15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500" y="1600200"/>
            <a:ext cx="2235200" cy="1028700"/>
          </a:xfrm>
          <a:prstGeom prst="rect">
            <a:avLst/>
          </a:prstGeom>
        </p:spPr>
      </p:pic>
      <p:pic>
        <p:nvPicPr>
          <p:cNvPr id="5" name="图片 4" descr="ws_B15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800" y="3136900"/>
            <a:ext cx="101600" cy="406400"/>
          </a:xfrm>
          <a:prstGeom prst="rect">
            <a:avLst/>
          </a:prstGeom>
        </p:spPr>
      </p:pic>
      <p:pic>
        <p:nvPicPr>
          <p:cNvPr id="6" name="图片 5" descr="ws_B16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00" y="4292600"/>
            <a:ext cx="2082800" cy="876300"/>
          </a:xfrm>
          <a:prstGeom prst="rect">
            <a:avLst/>
          </a:prstGeom>
        </p:spPr>
      </p:pic>
      <p:pic>
        <p:nvPicPr>
          <p:cNvPr id="7" name="图片 6" descr="ws_B161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0300" y="1600200"/>
            <a:ext cx="1320800" cy="1028700"/>
          </a:xfrm>
          <a:prstGeom prst="rect">
            <a:avLst/>
          </a:prstGeom>
        </p:spPr>
      </p:pic>
      <p:pic>
        <p:nvPicPr>
          <p:cNvPr id="8" name="图片 7" descr="ws_B17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5700" y="3136900"/>
            <a:ext cx="101600" cy="406400"/>
          </a:xfrm>
          <a:prstGeom prst="rect">
            <a:avLst/>
          </a:prstGeom>
        </p:spPr>
      </p:pic>
      <p:pic>
        <p:nvPicPr>
          <p:cNvPr id="9" name="图片 8" descr="ws_B172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8900" y="4292600"/>
            <a:ext cx="1092200" cy="876300"/>
          </a:xfrm>
          <a:prstGeom prst="rect">
            <a:avLst/>
          </a:prstGeom>
        </p:spPr>
      </p:pic>
      <p:pic>
        <p:nvPicPr>
          <p:cNvPr id="10" name="图片 9" descr="ws_B173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3736" y="348361"/>
            <a:ext cx="1041952" cy="3510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Bagging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0035" y="1247010"/>
            <a:ext cx="601127" cy="2110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5" smtClean="0">
                <a:solidFill>
                  <a:srgbClr val="008080"/>
                </a:solidFill>
                <a:latin typeface="Times New Roman" panose="02020603050405020304"/>
              </a:rPr>
              <a:t>Data set</a:t>
            </a:r>
            <a:endParaRPr lang="zh-CN" altLang="en-US" sz="14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0803" y="1349109"/>
            <a:ext cx="60914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US" altLang="zh-CN" sz="940" smtClean="0">
                <a:solidFill>
                  <a:srgbClr val="008080"/>
                </a:solidFill>
                <a:latin typeface="Times New Roman" panose="02020603050405020304"/>
              </a:rPr>
              <a:t>0</a:t>
            </a:r>
            <a:endParaRPr lang="zh-CN" altLang="en-US" sz="940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768" y="2844606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altLang="zh-CN" sz="1105" smtClean="0">
                <a:solidFill>
                  <a:srgbClr val="008080"/>
                </a:solidFill>
                <a:latin typeface="Times New Roman" panose="02020603050405020304"/>
              </a:rPr>
              <a:t>Data set</a:t>
            </a:r>
            <a:endParaRPr lang="zh-CN" altLang="en-US" sz="11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322" y="2925615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US" altLang="zh-CN" sz="730" smtClean="0">
                <a:solidFill>
                  <a:srgbClr val="008080"/>
                </a:solidFill>
                <a:latin typeface="Times New Roman" panose="02020603050405020304"/>
              </a:rPr>
              <a:t>1</a:t>
            </a:r>
            <a:endParaRPr lang="zh-CN" altLang="en-US" sz="730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6698" y="2847348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altLang="zh-CN" sz="1105" smtClean="0">
                <a:solidFill>
                  <a:srgbClr val="008080"/>
                </a:solidFill>
                <a:latin typeface="Times New Roman" panose="02020603050405020304"/>
              </a:rPr>
              <a:t>Data set</a:t>
            </a:r>
            <a:endParaRPr lang="zh-CN" altLang="en-US" sz="11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8302" y="2928663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US" altLang="zh-CN" sz="730" smtClean="0">
                <a:solidFill>
                  <a:srgbClr val="008080"/>
                </a:solidFill>
                <a:latin typeface="Times New Roman" panose="02020603050405020304"/>
              </a:rPr>
              <a:t>2</a:t>
            </a:r>
            <a:endParaRPr lang="zh-CN" altLang="en-US" sz="730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03953" y="2843083"/>
            <a:ext cx="476092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altLang="zh-CN" sz="1105" smtClean="0">
                <a:solidFill>
                  <a:srgbClr val="008080"/>
                </a:solidFill>
                <a:latin typeface="Times New Roman" panose="02020603050405020304"/>
              </a:rPr>
              <a:t>Data set</a:t>
            </a:r>
            <a:endParaRPr lang="zh-CN" altLang="en-US" sz="11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5557" y="2924091"/>
            <a:ext cx="48090" cy="111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US" altLang="zh-CN" sz="730" i="1" smtClean="0">
                <a:solidFill>
                  <a:srgbClr val="008080"/>
                </a:solidFill>
                <a:latin typeface="Times New Roman" panose="02020603050405020304"/>
              </a:rPr>
              <a:t>n</a:t>
            </a:r>
            <a:endParaRPr lang="zh-CN" altLang="en-US" sz="730" i="1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7747" y="3438141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8080"/>
                </a:solidFill>
                <a:latin typeface="Times New Roman" panose="02020603050405020304"/>
              </a:rPr>
              <a:t>… ...</a:t>
            </a:r>
            <a:endParaRPr lang="zh-CN" altLang="en-US" sz="20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1548" y="1969259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8080"/>
                </a:solidFill>
                <a:latin typeface="Times New Roman" panose="02020603050405020304"/>
              </a:rPr>
              <a:t>… ...</a:t>
            </a:r>
            <a:endParaRPr lang="zh-CN" altLang="en-US" sz="20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5348" y="4585967"/>
            <a:ext cx="51296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8080"/>
                </a:solidFill>
                <a:latin typeface="Times New Roman" panose="02020603050405020304"/>
              </a:rPr>
              <a:t>… ...</a:t>
            </a:r>
            <a:endParaRPr lang="zh-CN" altLang="en-US" sz="200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80429" y="1405506"/>
            <a:ext cx="1846659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5" smtClean="0">
                <a:solidFill>
                  <a:srgbClr val="339933"/>
                </a:solidFill>
                <a:latin typeface="Times New Roman" panose="02020603050405020304"/>
              </a:rPr>
              <a:t>bootstrap a set of learners</a:t>
            </a:r>
            <a:endParaRPr lang="zh-CN" altLang="en-US" sz="1405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80429" y="1710435"/>
            <a:ext cx="2107693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5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generate many data sets from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the original data set through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bootstrap sampling (random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sampling with replacement), then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train an individual learner per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data set</a:t>
            </a:r>
            <a:endParaRPr lang="zh-CN" altLang="en-US" sz="12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4455" y="4773240"/>
            <a:ext cx="2189254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5" smtClean="0">
                <a:solidFill>
                  <a:srgbClr val="339933"/>
                </a:solidFill>
                <a:latin typeface="Times New Roman" panose="02020603050405020304"/>
              </a:rPr>
              <a:t>averaging for regression</a:t>
            </a:r>
            <a:endParaRPr lang="en-US" altLang="zh-CN" sz="1405" smtClean="0">
              <a:solidFill>
                <a:srgbClr val="339933"/>
              </a:solidFill>
              <a:latin typeface="Times New Roman" panose="02020603050405020304"/>
            </a:endParaRPr>
          </a:p>
          <a:p>
            <a:pPr>
              <a:lnSpc>
                <a:spcPts val="2155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the output is the average output of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the individual learners</a:t>
            </a:r>
            <a:endParaRPr lang="zh-CN" altLang="en-US" sz="12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4455" y="3701793"/>
            <a:ext cx="1705595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5" smtClean="0">
                <a:solidFill>
                  <a:srgbClr val="339933"/>
                </a:solidFill>
                <a:latin typeface="Times New Roman" panose="02020603050405020304"/>
              </a:rPr>
              <a:t>voting for classification</a:t>
            </a:r>
            <a:endParaRPr lang="zh-CN" altLang="en-US" sz="1405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4455" y="4006722"/>
            <a:ext cx="1860509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5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the output is the class label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0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receiving the most number of</a:t>
            </a:r>
            <a:endParaRPr lang="en-US" altLang="zh-CN" sz="12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445"/>
              </a:lnSpc>
            </a:pPr>
            <a:r>
              <a:rPr lang="en-US" altLang="zh-CN" sz="1200" smtClean="0">
                <a:solidFill>
                  <a:srgbClr val="000000"/>
                </a:solidFill>
                <a:latin typeface="Times New Roman" panose="02020603050405020304"/>
              </a:rPr>
              <a:t>votes</a:t>
            </a:r>
            <a:endParaRPr lang="zh-CN" altLang="en-US" sz="12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021" y="3747894"/>
            <a:ext cx="620363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0"/>
              </a:lnSpc>
            </a:pPr>
            <a:r>
              <a:rPr lang="en-US" altLang="zh-CN" sz="1405" smtClean="0">
                <a:solidFill>
                  <a:srgbClr val="008080"/>
                </a:solidFill>
                <a:latin typeface="Times New Roman" panose="02020603050405020304"/>
              </a:rPr>
              <a:t>Learner</a:t>
            </a:r>
            <a:r>
              <a:rPr lang="en-US" altLang="zh-CN" sz="935" smtClean="0">
                <a:solidFill>
                  <a:srgbClr val="008080"/>
                </a:solidFill>
                <a:latin typeface="Times New Roman" panose="02020603050405020304"/>
              </a:rPr>
              <a:t>1</a:t>
            </a:r>
            <a:endParaRPr lang="zh-CN" altLang="en-US" sz="93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19300" y="3747894"/>
            <a:ext cx="620363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0"/>
              </a:lnSpc>
            </a:pPr>
            <a:r>
              <a:rPr lang="en-US" altLang="zh-CN" sz="1405" smtClean="0">
                <a:solidFill>
                  <a:srgbClr val="008080"/>
                </a:solidFill>
                <a:latin typeface="Times New Roman" panose="02020603050405020304"/>
              </a:rPr>
              <a:t>Learner</a:t>
            </a:r>
            <a:r>
              <a:rPr lang="en-US" altLang="zh-CN" sz="935" smtClean="0">
                <a:solidFill>
                  <a:srgbClr val="008080"/>
                </a:solidFill>
                <a:latin typeface="Times New Roman" panose="02020603050405020304"/>
              </a:rPr>
              <a:t>2</a:t>
            </a:r>
            <a:endParaRPr lang="zh-CN" altLang="en-US" sz="935">
              <a:solidFill>
                <a:srgbClr val="008080"/>
              </a:solidFill>
              <a:latin typeface="Times New Roman" panose="020206030504050203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2329" y="3747894"/>
            <a:ext cx="621965" cy="224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40"/>
              </a:lnSpc>
            </a:pPr>
            <a:r>
              <a:rPr lang="en-US" altLang="zh-CN" sz="1405" smtClean="0">
                <a:solidFill>
                  <a:srgbClr val="008080"/>
                </a:solidFill>
                <a:latin typeface="Times New Roman" panose="02020603050405020304"/>
              </a:rPr>
              <a:t>Learner</a:t>
            </a:r>
            <a:r>
              <a:rPr lang="en-US" altLang="zh-CN" sz="935" i="1" smtClean="0">
                <a:solidFill>
                  <a:srgbClr val="008080"/>
                </a:solidFill>
                <a:latin typeface="Times New Roman" panose="02020603050405020304"/>
              </a:rPr>
              <a:t>n</a:t>
            </a:r>
            <a:endParaRPr lang="zh-CN" altLang="en-US" sz="935" i="1">
              <a:solidFill>
                <a:srgbClr val="00808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5F7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7100" y="1003300"/>
            <a:ext cx="6870700" cy="3467100"/>
          </a:xfrm>
          <a:prstGeom prst="rect">
            <a:avLst/>
          </a:prstGeom>
        </p:spPr>
      </p:pic>
      <p:pic>
        <p:nvPicPr>
          <p:cNvPr id="3" name="图片 2" descr="ws_B5F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学习器结合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9919" y="4904394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常用结合方法：</a:t>
            </a:r>
            <a:endParaRPr lang="zh-CN" altLang="en-US" sz="2195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838" y="4879899"/>
            <a:ext cx="203902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投票法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绝对多数投票法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相对多数投票法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加权投票法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7951" y="4836973"/>
            <a:ext cx="1526059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平均法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简单平均法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加权平均法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99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学习法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70432" y="2252472"/>
            <a:ext cx="2743201" cy="870205"/>
          </a:xfrm>
          <a:custGeom>
            <a:avLst/>
            <a:gdLst/>
            <a:ahLst/>
            <a:cxnLst/>
            <a:rect l="0" t="0" r="0" b="0"/>
            <a:pathLst>
              <a:path w="2743201" h="870205">
                <a:moveTo>
                  <a:pt x="0" y="870204"/>
                </a:moveTo>
                <a:lnTo>
                  <a:pt x="2743200" y="870204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207008" y="3409188"/>
            <a:ext cx="4111752" cy="1630680"/>
          </a:xfrm>
          <a:custGeom>
            <a:avLst/>
            <a:gdLst/>
            <a:ahLst/>
            <a:cxnLst/>
            <a:rect l="0" t="0" r="0" b="0"/>
            <a:pathLst>
              <a:path w="4111752" h="1630680">
                <a:moveTo>
                  <a:pt x="0" y="1630679"/>
                </a:moveTo>
                <a:lnTo>
                  <a:pt x="4111751" y="1630679"/>
                </a:lnTo>
                <a:lnTo>
                  <a:pt x="4111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96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" y="977900"/>
            <a:ext cx="6794500" cy="5359400"/>
          </a:xfrm>
          <a:prstGeom prst="rect">
            <a:avLst/>
          </a:prstGeom>
        </p:spPr>
      </p:pic>
      <p:pic>
        <p:nvPicPr>
          <p:cNvPr id="5" name="图片 4" descr="ws_B97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3736" y="348361"/>
            <a:ext cx="1075615" cy="3510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Stacking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40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940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聚类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217" y="357121"/>
            <a:ext cx="12407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(Clustering)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917" y="1311818"/>
            <a:ext cx="732386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在“无监督学习”任务中研究最多、应用最广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00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目标：将数据样本划分为若干个通常不相交的“簇”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(cluster)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15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既可以作为一个单独过程（用于找寻数据内在的分布结构）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也可作为分类等其他学习任务的前驱过程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C5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6100" y="2095500"/>
            <a:ext cx="1701800" cy="546100"/>
          </a:xfrm>
          <a:prstGeom prst="rect">
            <a:avLst/>
          </a:prstGeom>
        </p:spPr>
      </p:pic>
      <p:pic>
        <p:nvPicPr>
          <p:cNvPr id="3" name="图片 2" descr="ws_BC5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3441700"/>
            <a:ext cx="2895600" cy="1079500"/>
          </a:xfrm>
          <a:prstGeom prst="rect">
            <a:avLst/>
          </a:prstGeom>
        </p:spPr>
      </p:pic>
      <p:pic>
        <p:nvPicPr>
          <p:cNvPr id="4" name="图片 3" descr="ws_BC5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7000" y="3340100"/>
            <a:ext cx="3632200" cy="2844800"/>
          </a:xfrm>
          <a:prstGeom prst="rect">
            <a:avLst/>
          </a:prstGeom>
        </p:spPr>
      </p:pic>
      <p:pic>
        <p:nvPicPr>
          <p:cNvPr id="5" name="图片 4" descr="ws_BC54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3736" y="406272"/>
            <a:ext cx="5275483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多样性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65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 panose="02010509060101010101" charset="-122"/>
              </a:rPr>
              <a:t>“多样性”</a:t>
            </a:r>
            <a:r>
              <a:rPr lang="en-US" altLang="zh-CN" sz="2005" smtClean="0">
                <a:solidFill>
                  <a:srgbClr val="FF0000"/>
                </a:solidFill>
                <a:latin typeface="Times New Roman" panose="02020603050405020304"/>
              </a:rPr>
              <a:t>(diversity)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是集成学习的关键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0832" y="1738629"/>
            <a:ext cx="313464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(error-ambiguity decomposition):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6389" y="1662048"/>
            <a:ext cx="1949252" cy="13347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误差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分歧分解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530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 panose="02010509060101010101" charset="-122"/>
              </a:rPr>
              <a:t>多样性度量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789" y="3051774"/>
            <a:ext cx="461664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一般通过两分类器的预测结果</a:t>
            </a: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列联表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定义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589" y="4594400"/>
            <a:ext cx="89768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90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9101" y="4616033"/>
            <a:ext cx="3068148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不合度量 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(disagreement measure)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相关系数 </a:t>
            </a: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(correlation coefficient)</a:t>
            </a: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145"/>
              </a:lnSpc>
            </a:pP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Q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统计量 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en-US" altLang="zh-CN" sz="1595" i="1" smtClean="0">
                <a:solidFill>
                  <a:srgbClr val="000000"/>
                </a:solidFill>
                <a:latin typeface="Palatino Linotype" panose="02040502050505030304"/>
              </a:rPr>
              <a:t>Q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-statistic)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00"/>
              </a:lnSpc>
            </a:pPr>
            <a:r>
              <a:rPr lang="el-GR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κ</a:t>
            </a:r>
            <a:r>
              <a:rPr lang="el-GR" altLang="zh-CN" sz="200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统计量 </a:t>
            </a: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（</a:t>
            </a:r>
            <a:r>
              <a:rPr lang="el-GR" altLang="zh-CN" sz="1595" i="1" smtClean="0">
                <a:solidFill>
                  <a:srgbClr val="000000"/>
                </a:solidFill>
                <a:latin typeface="Palatino Linotype" panose="02040502050505030304"/>
              </a:rPr>
              <a:t>κ</a:t>
            </a:r>
            <a:r>
              <a:rPr lang="el-GR" altLang="zh-CN" sz="15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statistic</a:t>
            </a: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）</a:t>
            </a:r>
            <a:endParaRPr lang="zh-CN" altLang="en-US" sz="15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589" y="6111034"/>
            <a:ext cx="79508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… …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2020" y="3127886"/>
            <a:ext cx="89447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lang="el-GR" altLang="zh-CN" sz="1800" i="1" smtClean="0">
                <a:solidFill>
                  <a:srgbClr val="000000"/>
                </a:solidFill>
                <a:latin typeface="Palatino Linotype" panose="02040502050505030304"/>
              </a:rPr>
              <a:t>κ</a:t>
            </a:r>
            <a:r>
              <a:rPr lang="el-GR" altLang="zh-CN" sz="1800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误差图</a:t>
            </a:r>
            <a:endParaRPr lang="zh-CN" altLang="en-US" sz="18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5396" y="6249832"/>
            <a:ext cx="2872581" cy="1942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0000FF"/>
                </a:solidFill>
                <a:latin typeface="幼圆" panose="02010509060101010101" charset="-122"/>
              </a:rPr>
              <a:t>每一对分类器作为图中的一个点</a:t>
            </a:r>
            <a:endParaRPr lang="zh-CN" altLang="en-US" sz="1595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0B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3736" y="406272"/>
            <a:ext cx="702435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多样性增强常用策略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650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数据样本扰动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241300" algn="l"/>
                <a:tab pos="698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Adaboost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使用 重要性采样、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Bagging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使用自助采样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765" y="2021458"/>
            <a:ext cx="8015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0665" y="1998598"/>
            <a:ext cx="6339877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注意：对“不稳定基学习器”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如决策树、神经网络等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)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很有效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0565" y="2349119"/>
            <a:ext cx="8494313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14478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不适用于“稳定基学习器”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（如线性分类器、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、朴素贝叶斯等）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447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447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480"/>
              </a:lnSpc>
              <a:buClrTx/>
              <a:buSzTx/>
              <a:buNone/>
              <a:tabLst>
                <a:tab pos="1447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输入属性扰动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765" y="3421174"/>
            <a:ext cx="215283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 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随机子空间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6236" y="3447798"/>
            <a:ext cx="164846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(Random Subspace)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613" y="4281474"/>
            <a:ext cx="5945089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输出表示扰动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 输出标记随机翻转、分类转回归、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ECOC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19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算法参数扰动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50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C51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900" y="3289300"/>
            <a:ext cx="723900" cy="266700"/>
          </a:xfrm>
          <a:prstGeom prst="rect">
            <a:avLst/>
          </a:prstGeom>
        </p:spPr>
      </p:pic>
      <p:pic>
        <p:nvPicPr>
          <p:cNvPr id="4" name="图片 3" descr="ws_C51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3302000"/>
            <a:ext cx="101600" cy="330200"/>
          </a:xfrm>
          <a:prstGeom prst="rect">
            <a:avLst/>
          </a:prstGeom>
        </p:spPr>
      </p:pic>
      <p:pic>
        <p:nvPicPr>
          <p:cNvPr id="5" name="图片 4" descr="ws_C52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0" y="3276600"/>
            <a:ext cx="1397000" cy="279400"/>
          </a:xfrm>
          <a:prstGeom prst="rect">
            <a:avLst/>
          </a:prstGeom>
        </p:spPr>
      </p:pic>
      <p:pic>
        <p:nvPicPr>
          <p:cNvPr id="6" name="图片 5" descr="ws_C530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8900000">
            <a:off x="3622884" y="382403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736" y="406272"/>
            <a:ext cx="2154436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“越多越好”？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083" y="1115567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选择性集成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4164" y="1109723"/>
            <a:ext cx="196047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(selective ensemble)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083" y="1638462"/>
            <a:ext cx="7899598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给定一组个体学习器，从中选择一部分来构建集成，经常会比使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7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用所有个体学习器更好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更小的存储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/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时间开销，更强的泛化性能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7095" y="2591180"/>
            <a:ext cx="842218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b="1" smtClean="0">
                <a:solidFill>
                  <a:srgbClr val="339933"/>
                </a:solidFill>
                <a:latin typeface="Times New Roman" panose="02020603050405020304"/>
              </a:rPr>
              <a:t>Problem</a:t>
            </a:r>
            <a:endParaRPr lang="zh-CN" altLang="en-US" b="1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564" y="3789934"/>
            <a:ext cx="80791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b="1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 b="1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6782" y="3276853"/>
            <a:ext cx="1534716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7366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400" b="1" smtClean="0">
                <a:solidFill>
                  <a:srgbClr val="339933"/>
                </a:solidFill>
                <a:latin typeface="Times New Roman" panose="02020603050405020304"/>
              </a:rPr>
              <a:t>… ...</a:t>
            </a:r>
            <a:endParaRPr lang="en-US" altLang="zh-CN" sz="2400" b="1" smtClean="0">
              <a:solidFill>
                <a:srgbClr val="339933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285"/>
              </a:lnSpc>
              <a:buClrTx/>
              <a:buSzTx/>
              <a:buNone/>
              <a:tabLst>
                <a:tab pos="736600" algn="l"/>
              </a:tabLst>
              <a:defRPr/>
            </a:pPr>
            <a:r>
              <a:rPr lang="en-US" altLang="zh-CN" b="1" smtClean="0">
                <a:solidFill>
                  <a:srgbClr val="339933"/>
                </a:solidFill>
                <a:latin typeface="Times New Roman" panose="02020603050405020304"/>
              </a:rPr>
              <a:t>Learner  </a:t>
            </a:r>
            <a:r>
              <a:rPr lang="en-US" altLang="zh-CN" sz="2400" b="1" smtClean="0">
                <a:solidFill>
                  <a:srgbClr val="339933"/>
                </a:solidFill>
                <a:latin typeface="Times New Roman" panose="02020603050405020304"/>
              </a:rPr>
              <a:t>… ...</a:t>
            </a:r>
            <a:endParaRPr lang="zh-CN" altLang="en-US" sz="2400" b="1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9870" y="3793310"/>
            <a:ext cx="807913" cy="265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0" b="1" smtClean="0">
                <a:solidFill>
                  <a:srgbClr val="339933"/>
                </a:solidFill>
                <a:latin typeface="Times New Roman" panose="02020603050405020304"/>
              </a:rPr>
              <a:t>Learner</a:t>
            </a:r>
            <a:endParaRPr lang="zh-CN" altLang="en-US" sz="1800" b="1">
              <a:solidFill>
                <a:srgbClr val="339933"/>
              </a:solidFill>
              <a:latin typeface="Times New Roman" panose="020206030504050203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917" y="4741928"/>
            <a:ext cx="3520194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集成修剪 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(ensemble pruning)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71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1405" smtClean="0">
                <a:solidFill>
                  <a:srgbClr val="C00000"/>
                </a:solidFill>
                <a:latin typeface="Times New Roman" panose="02020603050405020304"/>
              </a:rPr>
              <a:t>[Margineantu &amp; Dietterich, ICML’97]</a:t>
            </a:r>
            <a:endParaRPr lang="en-US" altLang="zh-CN" sz="1405" smtClean="0">
              <a:solidFill>
                <a:srgbClr val="C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05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较早出现，针对序列型集成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减小集成规模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降低泛化性能</a:t>
            </a:r>
            <a:endParaRPr lang="zh-CN" altLang="en-US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64379" y="4758182"/>
            <a:ext cx="3721724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6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选择性集成 </a:t>
            </a:r>
            <a:r>
              <a:rPr lang="en-US" altLang="zh-CN" sz="1405" smtClean="0">
                <a:solidFill>
                  <a:srgbClr val="C00000"/>
                </a:solidFill>
                <a:latin typeface="Times New Roman" panose="02020603050405020304"/>
              </a:rPr>
              <a:t>[Zhou, et al, AIJ 02]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稍晚，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4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针对并行型集成， 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MCBTA (Many could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2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be better than all)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定理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08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减小集成规模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增强泛化性能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2770" y="6034125"/>
            <a:ext cx="5539978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目前“集成修剪”与“选择性集成”基本被视为同义词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2628" y="2857245"/>
            <a:ext cx="4530086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选择过程需考虑个体 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性能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与 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多样性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互补性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0032" y="3323594"/>
            <a:ext cx="3462486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仅选出“精度最高的”通常不好！</a:t>
            </a:r>
            <a:endParaRPr lang="zh-CN" altLang="en-US" sz="18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09490" y="2499614"/>
            <a:ext cx="2775205" cy="25909"/>
          </a:xfrm>
          <a:custGeom>
            <a:avLst/>
            <a:gdLst/>
            <a:ahLst/>
            <a:cxnLst/>
            <a:rect l="0" t="0" r="0" b="0"/>
            <a:pathLst>
              <a:path w="2775205" h="25909">
                <a:moveTo>
                  <a:pt x="0" y="0"/>
                </a:moveTo>
                <a:lnTo>
                  <a:pt x="925069" y="0"/>
                </a:lnTo>
                <a:lnTo>
                  <a:pt x="1850137" y="0"/>
                </a:lnTo>
                <a:lnTo>
                  <a:pt x="2775204" y="0"/>
                </a:lnTo>
                <a:lnTo>
                  <a:pt x="2775204" y="25908"/>
                </a:lnTo>
                <a:lnTo>
                  <a:pt x="1850137" y="25908"/>
                </a:lnTo>
                <a:lnTo>
                  <a:pt x="925069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9490" y="2804414"/>
            <a:ext cx="4032505" cy="25909"/>
          </a:xfrm>
          <a:custGeom>
            <a:avLst/>
            <a:gdLst/>
            <a:ahLst/>
            <a:cxnLst/>
            <a:rect l="0" t="0" r="0" b="0"/>
            <a:pathLst>
              <a:path w="4032505" h="25909">
                <a:moveTo>
                  <a:pt x="0" y="0"/>
                </a:moveTo>
                <a:lnTo>
                  <a:pt x="1008126" y="0"/>
                </a:lnTo>
                <a:lnTo>
                  <a:pt x="2016252" y="0"/>
                </a:lnTo>
                <a:lnTo>
                  <a:pt x="3024378" y="0"/>
                </a:lnTo>
                <a:lnTo>
                  <a:pt x="4032504" y="0"/>
                </a:lnTo>
                <a:lnTo>
                  <a:pt x="4032504" y="25908"/>
                </a:lnTo>
                <a:lnTo>
                  <a:pt x="3024378" y="25908"/>
                </a:lnTo>
                <a:lnTo>
                  <a:pt x="2016252" y="25908"/>
                </a:lnTo>
                <a:lnTo>
                  <a:pt x="1008126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CA0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7900" y="1371600"/>
            <a:ext cx="3009900" cy="4635500"/>
          </a:xfrm>
          <a:prstGeom prst="rect">
            <a:avLst/>
          </a:prstGeom>
        </p:spPr>
      </p:pic>
      <p:pic>
        <p:nvPicPr>
          <p:cNvPr id="5" name="图片 4" descr="ws_CA0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lang="zh-CN" altLang="en-US" sz="2540" smtClean="0">
                <a:solidFill>
                  <a:srgbClr val="00FFFF"/>
                </a:solidFill>
                <a:latin typeface="微软雅黑" panose="020B0503020204020204" charset="-122"/>
              </a:rPr>
              <a:t>机</a:t>
            </a: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0126" y="1922650"/>
            <a:ext cx="12984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b="1" smtClean="0">
                <a:solidFill>
                  <a:srgbClr val="000000"/>
                </a:solidFill>
                <a:latin typeface="Times New Roman" panose="02020603050405020304"/>
              </a:rPr>
              <a:t>Z.-H. Zhou.</a:t>
            </a:r>
            <a:endParaRPr lang="zh-CN" altLang="en-US" sz="2005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26" y="2227144"/>
            <a:ext cx="217367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b="1" smtClean="0">
                <a:solidFill>
                  <a:srgbClr val="80C000"/>
                </a:solidFill>
                <a:latin typeface="Times New Roman" panose="02020603050405020304"/>
              </a:rPr>
              <a:t>Ensemble Methods:</a:t>
            </a:r>
            <a:endParaRPr lang="zh-CN" altLang="en-US" sz="2005" b="1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0126" y="2532504"/>
            <a:ext cx="32460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b="1" smtClean="0">
                <a:solidFill>
                  <a:srgbClr val="80C000"/>
                </a:solidFill>
                <a:latin typeface="Times New Roman" panose="02020603050405020304"/>
                <a:hlinkClick r:id="rId3" action="ppaction://hlinkpres?slideindex=1&amp;slidetitle="/>
              </a:rPr>
              <a:t>Foundations</a:t>
            </a:r>
            <a:r>
              <a:rPr lang="en-US" altLang="zh-CN" sz="2005" b="1" smtClean="0">
                <a:solidFill>
                  <a:srgbClr val="80C000"/>
                </a:solidFill>
                <a:latin typeface="Times New Roman" panose="02020603050405020304"/>
              </a:rPr>
              <a:t> and Algorithms</a:t>
            </a:r>
            <a:r>
              <a:rPr lang="en-US" altLang="zh-CN" sz="2005" b="1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en-US" altLang="zh-CN" sz="2005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00"/>
              </a:lnSpc>
            </a:pPr>
            <a:r>
              <a:rPr lang="en-US" altLang="zh-CN" sz="2005" b="1" smtClean="0">
                <a:solidFill>
                  <a:srgbClr val="000000"/>
                </a:solidFill>
                <a:latin typeface="Times New Roman" panose="02020603050405020304"/>
              </a:rPr>
              <a:t>Boca Raton, FL: Chapman &amp;</a:t>
            </a:r>
            <a:endParaRPr lang="en-US" altLang="zh-CN" sz="2005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00"/>
              </a:lnSpc>
            </a:pPr>
            <a:r>
              <a:rPr lang="en-US" altLang="zh-CN" sz="2005" b="1" smtClean="0">
                <a:solidFill>
                  <a:srgbClr val="000000"/>
                </a:solidFill>
                <a:latin typeface="Times New Roman" panose="02020603050405020304"/>
              </a:rPr>
              <a:t>Hall/CRC, Jun. 2012.</a:t>
            </a:r>
            <a:endParaRPr lang="zh-CN" altLang="en-US" sz="2005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0126" y="3446904"/>
            <a:ext cx="275556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b="1" smtClean="0">
                <a:solidFill>
                  <a:srgbClr val="000000"/>
                </a:solidFill>
                <a:latin typeface="Times New Roman" panose="02020603050405020304"/>
              </a:rPr>
              <a:t>(ISBN 978-1-439-830031)</a:t>
            </a:r>
            <a:endParaRPr lang="zh-CN" altLang="en-US" sz="2005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736" y="40627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更多关于集成学习的内容，可参考：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68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性能度量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917" y="1253108"/>
            <a:ext cx="6591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聚类性能度量，亦称聚类“有效性指标”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(validity index)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873" y="1954758"/>
            <a:ext cx="295683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外部指标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(external index)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6378" y="2460081"/>
            <a:ext cx="6134693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将聚类结果与某个“参考模型”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(reference model)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进行比较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84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如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Jaccard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系数，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FM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指数，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Rand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指数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226" y="3504412"/>
            <a:ext cx="291740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内部指标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(internal index)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9426" y="4009485"/>
            <a:ext cx="4360168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直接考察聚类结果而不用任何参考模型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9426" y="4344034"/>
            <a:ext cx="280525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如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DB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指数，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Dunn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指数等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975" y="5062001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基本想法：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975" y="5449801"/>
            <a:ext cx="573554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en-US" altLang="zh-CN" sz="2195" smtClean="0">
                <a:solidFill>
                  <a:srgbClr val="000000"/>
                </a:solidFill>
                <a:latin typeface="幼圆" panose="02010509060101010101" charset="-122"/>
              </a:rPr>
              <a:t>“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簇内相似度”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（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intra-cluster similarity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）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高，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且</a:t>
            </a:r>
            <a:endParaRPr lang="zh-CN" altLang="en-US" sz="219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>
              <a:lnSpc>
                <a:spcPts val="324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en-US" altLang="zh-CN" sz="2195" smtClean="0">
                <a:solidFill>
                  <a:srgbClr val="000000"/>
                </a:solidFill>
                <a:latin typeface="幼圆" panose="02010509060101010101" charset="-122"/>
              </a:rPr>
              <a:t>“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簇间相似度”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（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inter-cluster similarity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）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低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AA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5700" y="1587500"/>
            <a:ext cx="5867400" cy="1625600"/>
          </a:xfrm>
          <a:prstGeom prst="rect">
            <a:avLst/>
          </a:prstGeom>
        </p:spPr>
      </p:pic>
      <p:pic>
        <p:nvPicPr>
          <p:cNvPr id="3" name="图片 2" descr="ws_9AA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900" y="4419600"/>
            <a:ext cx="4445000" cy="1143000"/>
          </a:xfrm>
          <a:prstGeom prst="rect">
            <a:avLst/>
          </a:prstGeom>
        </p:spPr>
      </p:pic>
      <p:pic>
        <p:nvPicPr>
          <p:cNvPr id="4" name="图片 3" descr="ws_9AA8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距离计算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416" y="1217167"/>
            <a:ext cx="536685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距离度量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(distance metric)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需满足的基本性质：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64" y="3657254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常用距离形式：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339" y="4221938"/>
            <a:ext cx="348492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闵可夫斯基距离 </a:t>
            </a: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(Minkowski distance)</a:t>
            </a:r>
            <a:endParaRPr lang="zh-CN" alt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4377" y="5584012"/>
            <a:ext cx="347531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p </a:t>
            </a:r>
            <a:r>
              <a:rPr lang="en-US" altLang="zh-CN" smtClean="0">
                <a:solidFill>
                  <a:srgbClr val="000000"/>
                </a:solidFill>
                <a:latin typeface="Palatino Linotype" panose="02040502050505030304"/>
              </a:rPr>
              <a:t>= 2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欧氏距离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(Euclidean distance)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60"/>
              </a:lnSpc>
            </a:pP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p </a:t>
            </a:r>
            <a:r>
              <a:rPr lang="en-US" altLang="zh-CN" smtClean="0">
                <a:solidFill>
                  <a:srgbClr val="000000"/>
                </a:solidFill>
                <a:latin typeface="Palatino Linotype" panose="02040502050505030304"/>
              </a:rPr>
              <a:t>= 1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曼哈顿距离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(Manhattan distance)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498865" y="3953660"/>
            <a:ext cx="4425890" cy="1"/>
          </a:xfrm>
          <a:custGeom>
            <a:avLst/>
            <a:gdLst/>
            <a:ahLst/>
            <a:cxnLst/>
            <a:rect l="0" t="0" r="0" b="0"/>
            <a:pathLst>
              <a:path w="4425890" h="1">
                <a:moveTo>
                  <a:pt x="0" y="0"/>
                </a:moveTo>
                <a:lnTo>
                  <a:pt x="442588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225188" y="2157069"/>
            <a:ext cx="538945" cy="1"/>
          </a:xfrm>
          <a:custGeom>
            <a:avLst/>
            <a:gdLst/>
            <a:ahLst/>
            <a:cxnLst/>
            <a:rect l="0" t="0" r="0" b="0"/>
            <a:pathLst>
              <a:path w="538945" h="1">
                <a:moveTo>
                  <a:pt x="0" y="0"/>
                </a:moveTo>
                <a:lnTo>
                  <a:pt x="5389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721094" y="2167737"/>
            <a:ext cx="674256" cy="1"/>
          </a:xfrm>
          <a:custGeom>
            <a:avLst/>
            <a:gdLst/>
            <a:ahLst/>
            <a:cxnLst/>
            <a:rect l="0" t="0" r="0" b="0"/>
            <a:pathLst>
              <a:path w="674256" h="1">
                <a:moveTo>
                  <a:pt x="0" y="0"/>
                </a:moveTo>
                <a:lnTo>
                  <a:pt x="67425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9D67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6500" y="1917700"/>
            <a:ext cx="571500" cy="241300"/>
          </a:xfrm>
          <a:prstGeom prst="rect">
            <a:avLst/>
          </a:prstGeom>
        </p:spPr>
      </p:pic>
      <p:pic>
        <p:nvPicPr>
          <p:cNvPr id="6" name="图片 5" descr="ws_9D6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2300" y="1930400"/>
            <a:ext cx="711200" cy="241300"/>
          </a:xfrm>
          <a:prstGeom prst="rect">
            <a:avLst/>
          </a:prstGeom>
        </p:spPr>
      </p:pic>
      <p:pic>
        <p:nvPicPr>
          <p:cNvPr id="7" name="图片 6" descr="ws_9D69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9200" y="3086100"/>
            <a:ext cx="4445000" cy="863600"/>
          </a:xfrm>
          <a:prstGeom prst="rect">
            <a:avLst/>
          </a:prstGeom>
        </p:spPr>
      </p:pic>
      <p:pic>
        <p:nvPicPr>
          <p:cNvPr id="8" name="图片 7" descr="ws_9D7A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940300"/>
            <a:ext cx="8369300" cy="1066800"/>
          </a:xfrm>
          <a:prstGeom prst="rect">
            <a:avLst/>
          </a:prstGeom>
        </p:spPr>
      </p:pic>
      <p:pic>
        <p:nvPicPr>
          <p:cNvPr id="9" name="图片 8" descr="ws_9D7B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8541" y="315722"/>
            <a:ext cx="2250616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距离计算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续）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416" y="1318257"/>
            <a:ext cx="5318764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 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无序 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(non-ordinal)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属性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，可使用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VDM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5596" y="1370332"/>
            <a:ext cx="212801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(Value Difference Metric)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6416" y="1890236"/>
            <a:ext cx="256480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令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2582" y="1890236"/>
            <a:ext cx="390972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表示属性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u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上取值为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a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的样本数，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5890" y="1890236"/>
            <a:ext cx="198772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表示在第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个样本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64" y="2256500"/>
            <a:ext cx="8112798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1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簇中在属性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u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上取值为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a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的样本数，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k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为样本簇数，则属性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u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上两个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离散值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a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与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b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之间的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VDM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距离为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19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 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混合属性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，可使用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MinkovDM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46860" y="3331464"/>
            <a:ext cx="5920741" cy="522733"/>
          </a:xfrm>
          <a:custGeom>
            <a:avLst/>
            <a:gdLst/>
            <a:ahLst/>
            <a:cxnLst/>
            <a:rect l="0" t="0" r="0" b="0"/>
            <a:pathLst>
              <a:path w="5920741" h="522733">
                <a:moveTo>
                  <a:pt x="0" y="522732"/>
                </a:moveTo>
                <a:lnTo>
                  <a:pt x="5920740" y="522732"/>
                </a:lnTo>
                <a:lnTo>
                  <a:pt x="5920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18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7000" y="1562100"/>
            <a:ext cx="2197100" cy="1193800"/>
          </a:xfrm>
          <a:prstGeom prst="rect">
            <a:avLst/>
          </a:prstGeom>
        </p:spPr>
      </p:pic>
      <p:pic>
        <p:nvPicPr>
          <p:cNvPr id="4" name="图片 3" descr="ws_A18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100" y="1511300"/>
            <a:ext cx="1397000" cy="1054100"/>
          </a:xfrm>
          <a:prstGeom prst="rect">
            <a:avLst/>
          </a:prstGeom>
        </p:spPr>
      </p:pic>
      <p:pic>
        <p:nvPicPr>
          <p:cNvPr id="5" name="图片 4" descr="ws_A18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100" y="1435100"/>
            <a:ext cx="2235200" cy="1206500"/>
          </a:xfrm>
          <a:prstGeom prst="rect">
            <a:avLst/>
          </a:prstGeom>
        </p:spPr>
      </p:pic>
      <p:pic>
        <p:nvPicPr>
          <p:cNvPr id="6" name="图片 5" descr="ws_A194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必须记住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8029" y="3441735"/>
            <a:ext cx="502701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聚类的“好坏”不存在绝对标准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2250" y="4549015"/>
            <a:ext cx="4482253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b="1" smtClean="0">
                <a:solidFill>
                  <a:srgbClr val="FF0000"/>
                </a:solidFill>
                <a:latin typeface="Times New Roman" panose="02020603050405020304"/>
              </a:rPr>
              <a:t>the goodness of clustering depends on</a:t>
            </a:r>
            <a:endParaRPr lang="zh-CN" altLang="en-US" sz="2195" b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7739" y="4884295"/>
            <a:ext cx="2697854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b="1" smtClean="0">
                <a:solidFill>
                  <a:srgbClr val="FF0000"/>
                </a:solidFill>
                <a:latin typeface="Times New Roman" panose="02020603050405020304"/>
              </a:rPr>
              <a:t>the opinion of the user</a:t>
            </a:r>
            <a:endParaRPr lang="zh-CN" altLang="en-US" sz="2195" b="1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9559" y="5222747"/>
            <a:ext cx="8648701" cy="830582"/>
          </a:xfrm>
          <a:custGeom>
            <a:avLst/>
            <a:gdLst/>
            <a:ahLst/>
            <a:cxnLst/>
            <a:rect l="0" t="0" r="0" b="0"/>
            <a:pathLst>
              <a:path w="8648701" h="830582">
                <a:moveTo>
                  <a:pt x="0" y="830581"/>
                </a:moveTo>
                <a:lnTo>
                  <a:pt x="8648700" y="830581"/>
                </a:lnTo>
                <a:lnTo>
                  <a:pt x="864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3D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故事一则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304" y="1131986"/>
            <a:ext cx="16927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聚类的故事：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1635160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老师拿来苹果和梨，让小朋友分成两份。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809" y="2138080"/>
            <a:ext cx="761747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小明把大苹果大梨放一起，小个头的放一起，老师点头，恩，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304" y="2641254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体量感。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809" y="3144174"/>
            <a:ext cx="7617470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小芳把红苹果挑出来，剩下的放一起，老师点头，颜色感。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960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小武的结果？不明白。小武掏出眼镜：最新款，能看到水果里</a:t>
            </a:r>
            <a:endParaRPr lang="zh-CN" altLang="en-US" sz="22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304" y="4150395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有几个籽，左边这堆单数，右边双数。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809" y="4653315"/>
            <a:ext cx="42319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老师很高兴：新的聚类算法诞生了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555" y="5324605"/>
            <a:ext cx="769441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1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聚类也许是机器学习中“新算法”出现最多、最快的领域</a:t>
            </a:r>
            <a:endParaRPr lang="zh-CN" altLang="en-US" sz="24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	总能找到一个新的“标准”，使以往算法对它无能为力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6B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8541" y="321726"/>
            <a:ext cx="2154436" cy="10564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常见聚类方法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原型聚类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4" y="1407392"/>
            <a:ext cx="80150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9050" y="1410539"/>
            <a:ext cx="5627823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亦称“基于原型的聚类”</a:t>
            </a: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(prototype-based clustering)</a:t>
            </a: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假设：聚类结构能通过一组原型刻画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37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过程：先对原型初始化，然后对原型进行迭代更新求解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49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代表：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k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均值聚类，学习向量量化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(LVQ)</a:t>
            </a: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，高斯混合聚类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42" y="2849092"/>
            <a:ext cx="16623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密度聚类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9147" y="3211702"/>
            <a:ext cx="80150" cy="14875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55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2097" y="3214880"/>
            <a:ext cx="7386638" cy="14747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亦称“基于密度的聚类” 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(density-based clustering)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假设：聚类结构能通过样本分布的紧密程度确定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37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过程：从样本密度的角度来考察样本之间的可连接性，并基于可连接样本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37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不断扩展聚类簇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495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代表：</a:t>
            </a:r>
            <a:r>
              <a:rPr lang="en-US" altLang="zh-CN" sz="1800" smtClean="0">
                <a:solidFill>
                  <a:srgbClr val="FF0000"/>
                </a:solidFill>
                <a:latin typeface="Times New Roman" panose="02020603050405020304"/>
              </a:rPr>
              <a:t>DBSCAN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, OPTICS, DENCLUE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1642" y="5008326"/>
            <a:ext cx="40132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层次聚类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(hierarchical clustering)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147" y="5371210"/>
            <a:ext cx="80150" cy="849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7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097" y="5390641"/>
            <a:ext cx="6463308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假设：能够产生不同粒度的聚类结果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37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过程：在不同层次对数据集进行划分，从而形成树形的聚类结构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49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代表：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AGNES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自底向上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DIANA (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自顶向下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07491" y="3276600"/>
            <a:ext cx="8001002" cy="2971801"/>
          </a:xfrm>
          <a:custGeom>
            <a:avLst/>
            <a:gdLst/>
            <a:ahLst/>
            <a:cxnLst/>
            <a:rect l="0" t="0" r="0" b="0"/>
            <a:pathLst>
              <a:path w="8001002" h="2971801">
                <a:moveTo>
                  <a:pt x="0" y="2971800"/>
                </a:moveTo>
                <a:lnTo>
                  <a:pt x="8001001" y="2971800"/>
                </a:lnTo>
                <a:lnTo>
                  <a:pt x="8001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928359" y="934211"/>
            <a:ext cx="2898649" cy="830582"/>
          </a:xfrm>
          <a:custGeom>
            <a:avLst/>
            <a:gdLst/>
            <a:ahLst/>
            <a:cxnLst/>
            <a:rect l="0" t="0" r="0" b="0"/>
            <a:pathLst>
              <a:path w="2898649" h="830582">
                <a:moveTo>
                  <a:pt x="0" y="830581"/>
                </a:moveTo>
                <a:lnTo>
                  <a:pt x="2898648" y="830581"/>
                </a:lnTo>
                <a:lnTo>
                  <a:pt x="2898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AAF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500" y="3340100"/>
            <a:ext cx="7899400" cy="2921000"/>
          </a:xfrm>
          <a:prstGeom prst="rect">
            <a:avLst/>
          </a:prstGeom>
        </p:spPr>
      </p:pic>
      <p:pic>
        <p:nvPicPr>
          <p:cNvPr id="5" name="图片 4" descr="ws_AAF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81328"/>
            <a:ext cx="1064394" cy="3602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k-means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941" y="1115155"/>
            <a:ext cx="4873129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每个簇以该簇中所有样本点的“均值”表示</a:t>
            </a: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</a:tabLst>
              <a:defRPr/>
            </a:pP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</a:tabLst>
              <a:defRPr/>
            </a:pP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05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Step1: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随机选取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个样本点作为簇中心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637" y="1967229"/>
            <a:ext cx="6189900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Step2: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将其他样本点根据其与簇中心的距离，划分给最近的簇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76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Step3: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更新各簇的均值向量，将其作为新的簇中心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Step4: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若所有簇中心未发生改变，则停止；否则执行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Step 2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0434" y="1024290"/>
            <a:ext cx="2872581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若不以均值向量为原型，而是</a:t>
            </a: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920"/>
              </a:lnSpc>
            </a:pPr>
            <a:r>
              <a:rPr lang="zh-CN" altLang="en-US" sz="1595" smtClean="0">
                <a:solidFill>
                  <a:srgbClr val="000000"/>
                </a:solidFill>
                <a:latin typeface="幼圆" panose="02010509060101010101" charset="-122"/>
              </a:rPr>
              <a:t>以距离它最近的样本点为原型，</a:t>
            </a:r>
            <a:endParaRPr lang="zh-CN" altLang="en-US" sz="15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965"/>
              </a:lnSpc>
            </a:pPr>
            <a:r>
              <a:rPr lang="zh-CN" altLang="en-US" sz="1600" smtClean="0">
                <a:solidFill>
                  <a:srgbClr val="000000"/>
                </a:solidFill>
                <a:latin typeface="幼圆" panose="02010509060101010101" charset="-122"/>
              </a:rPr>
              <a:t>则得到 </a:t>
            </a: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k-medoids</a:t>
            </a:r>
            <a:r>
              <a:rPr lang="zh-CN" altLang="en-US" sz="1600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16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4222</Words>
  <Application>WPS 演示</Application>
  <PresentationFormat>自定义</PresentationFormat>
  <Paragraphs>524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幼圆</vt:lpstr>
      <vt:lpstr>Times New Roman</vt:lpstr>
      <vt:lpstr>Wingdings</vt:lpstr>
      <vt:lpstr>Palatino Linotype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不良少年</cp:lastModifiedBy>
  <cp:revision>5</cp:revision>
  <dcterms:created xsi:type="dcterms:W3CDTF">2017-09-13T08:35:00Z</dcterms:created>
  <dcterms:modified xsi:type="dcterms:W3CDTF">2019-01-23T08:20:30Z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