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14" r:id="rId4"/>
    <p:sldId id="256" r:id="rId5"/>
    <p:sldId id="261" r:id="rId6"/>
    <p:sldId id="258" r:id="rId7"/>
    <p:sldId id="260" r:id="rId8"/>
    <p:sldId id="273" r:id="rId9"/>
    <p:sldId id="262" r:id="rId10"/>
    <p:sldId id="266" r:id="rId11"/>
    <p:sldId id="270" r:id="rId12"/>
    <p:sldId id="272" r:id="rId13"/>
    <p:sldId id="271" r:id="rId14"/>
    <p:sldId id="264" r:id="rId15"/>
    <p:sldId id="306" r:id="rId16"/>
    <p:sldId id="259" r:id="rId17"/>
    <p:sldId id="305" r:id="rId18"/>
    <p:sldId id="307" r:id="rId19"/>
    <p:sldId id="267" r:id="rId20"/>
    <p:sldId id="308" r:id="rId21"/>
    <p:sldId id="309" r:id="rId22"/>
    <p:sldId id="310" r:id="rId23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D35"/>
    <a:srgbClr val="2DC8E7"/>
    <a:srgbClr val="FFE471"/>
    <a:srgbClr val="3DA189"/>
    <a:srgbClr val="F78D63"/>
    <a:srgbClr val="EABD00"/>
    <a:srgbClr val="D53B1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01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E6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E6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1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9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5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6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27823" y="2146935"/>
            <a:ext cx="5887879" cy="8870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ts val="6920"/>
              </a:lnSpc>
              <a:buClrTx/>
              <a:buSzTx/>
              <a:buNone/>
              <a:tabLst>
                <a:tab pos="4330700" algn="l"/>
              </a:tabLst>
              <a:defRPr/>
            </a:pPr>
            <a:r>
              <a:rPr lang="en-US" sz="495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11.</a:t>
            </a:r>
            <a:r>
              <a:rPr lang="zh-CN" altLang="en-US" sz="495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其他机器学习算法</a:t>
            </a: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314" name="AutoShape 3"/>
          <p:cNvSpPr>
            <a:spLocks noChangeAspect="1" noTextEdit="1"/>
          </p:cNvSpPr>
          <p:nvPr/>
        </p:nvSpPr>
        <p:spPr>
          <a:xfrm>
            <a:off x="571500" y="1014413"/>
            <a:ext cx="3921125" cy="3457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23" name="Freeform 13"/>
          <p:cNvSpPr>
            <a:spLocks noEditPoints="1"/>
          </p:cNvSpPr>
          <p:nvPr/>
        </p:nvSpPr>
        <p:spPr>
          <a:xfrm>
            <a:off x="3495358" y="2617153"/>
            <a:ext cx="563562" cy="301625"/>
          </a:xfrm>
          <a:custGeom>
            <a:avLst/>
            <a:gdLst>
              <a:gd name="txL" fmla="*/ 0 w 172"/>
              <a:gd name="txT" fmla="*/ 0 h 92"/>
              <a:gd name="txR" fmla="*/ 172 w 172"/>
              <a:gd name="txB" fmla="*/ 92 h 9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72" h="92">
                <a:moveTo>
                  <a:pt x="142" y="48"/>
                </a:moveTo>
                <a:cubicBezTo>
                  <a:pt x="150" y="48"/>
                  <a:pt x="156" y="55"/>
                  <a:pt x="156" y="63"/>
                </a:cubicBezTo>
                <a:cubicBezTo>
                  <a:pt x="156" y="70"/>
                  <a:pt x="150" y="77"/>
                  <a:pt x="142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8" y="75"/>
                  <a:pt x="154" y="69"/>
                  <a:pt x="154" y="63"/>
                </a:cubicBezTo>
                <a:cubicBezTo>
                  <a:pt x="154" y="56"/>
                  <a:pt x="148" y="51"/>
                  <a:pt x="142" y="51"/>
                </a:cubicBezTo>
                <a:lnTo>
                  <a:pt x="142" y="48"/>
                </a:lnTo>
                <a:close/>
                <a:moveTo>
                  <a:pt x="142" y="86"/>
                </a:moveTo>
                <a:cubicBezTo>
                  <a:pt x="142" y="92"/>
                  <a:pt x="142" y="92"/>
                  <a:pt x="142" y="92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58" y="92"/>
                  <a:pt x="172" y="79"/>
                  <a:pt x="171" y="63"/>
                </a:cubicBezTo>
                <a:cubicBezTo>
                  <a:pt x="171" y="46"/>
                  <a:pt x="158" y="33"/>
                  <a:pt x="142" y="33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155" y="39"/>
                  <a:pt x="165" y="50"/>
                  <a:pt x="165" y="63"/>
                </a:cubicBezTo>
                <a:cubicBezTo>
                  <a:pt x="165" y="76"/>
                  <a:pt x="155" y="86"/>
                  <a:pt x="142" y="86"/>
                </a:cubicBezTo>
                <a:close/>
                <a:moveTo>
                  <a:pt x="142" y="67"/>
                </a:moveTo>
                <a:cubicBezTo>
                  <a:pt x="142" y="67"/>
                  <a:pt x="142" y="67"/>
                  <a:pt x="142" y="67"/>
                </a:cubicBezTo>
                <a:cubicBezTo>
                  <a:pt x="144" y="67"/>
                  <a:pt x="146" y="65"/>
                  <a:pt x="146" y="63"/>
                </a:cubicBezTo>
                <a:cubicBezTo>
                  <a:pt x="146" y="60"/>
                  <a:pt x="144" y="58"/>
                  <a:pt x="142" y="58"/>
                </a:cubicBezTo>
                <a:cubicBezTo>
                  <a:pt x="142" y="57"/>
                  <a:pt x="142" y="57"/>
                  <a:pt x="142" y="57"/>
                </a:cubicBezTo>
                <a:lnTo>
                  <a:pt x="142" y="67"/>
                </a:lnTo>
                <a:close/>
                <a:moveTo>
                  <a:pt x="142" y="48"/>
                </a:moveTo>
                <a:cubicBezTo>
                  <a:pt x="142" y="48"/>
                  <a:pt x="142" y="48"/>
                  <a:pt x="142" y="48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1" y="51"/>
                  <a:pt x="140" y="51"/>
                  <a:pt x="139" y="51"/>
                </a:cubicBezTo>
                <a:cubicBezTo>
                  <a:pt x="142" y="57"/>
                  <a:pt x="142" y="57"/>
                  <a:pt x="142" y="57"/>
                </a:cubicBezTo>
                <a:cubicBezTo>
                  <a:pt x="142" y="67"/>
                  <a:pt x="142" y="67"/>
                  <a:pt x="142" y="67"/>
                </a:cubicBezTo>
                <a:cubicBezTo>
                  <a:pt x="139" y="67"/>
                  <a:pt x="137" y="65"/>
                  <a:pt x="137" y="63"/>
                </a:cubicBezTo>
                <a:cubicBezTo>
                  <a:pt x="137" y="61"/>
                  <a:pt x="138" y="60"/>
                  <a:pt x="138" y="59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2" y="54"/>
                  <a:pt x="130" y="58"/>
                  <a:pt x="130" y="63"/>
                </a:cubicBezTo>
                <a:cubicBezTo>
                  <a:pt x="130" y="69"/>
                  <a:pt x="135" y="75"/>
                  <a:pt x="142" y="75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34" y="77"/>
                  <a:pt x="128" y="71"/>
                  <a:pt x="128" y="63"/>
                </a:cubicBezTo>
                <a:cubicBezTo>
                  <a:pt x="128" y="57"/>
                  <a:pt x="131" y="53"/>
                  <a:pt x="135" y="50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24" y="45"/>
                  <a:pt x="118" y="53"/>
                  <a:pt x="118" y="63"/>
                </a:cubicBezTo>
                <a:cubicBezTo>
                  <a:pt x="118" y="76"/>
                  <a:pt x="129" y="86"/>
                  <a:pt x="142" y="86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25" y="92"/>
                  <a:pt x="112" y="79"/>
                  <a:pt x="112" y="63"/>
                </a:cubicBezTo>
                <a:cubicBezTo>
                  <a:pt x="112" y="51"/>
                  <a:pt x="119" y="40"/>
                  <a:pt x="129" y="3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90" y="62"/>
                  <a:pt x="90" y="62"/>
                  <a:pt x="90" y="62"/>
                </a:cubicBezTo>
                <a:cubicBezTo>
                  <a:pt x="90" y="62"/>
                  <a:pt x="90" y="63"/>
                  <a:pt x="90" y="63"/>
                </a:cubicBezTo>
                <a:cubicBezTo>
                  <a:pt x="90" y="66"/>
                  <a:pt x="88" y="68"/>
                  <a:pt x="86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2" y="77"/>
                  <a:pt x="82" y="77"/>
                  <a:pt x="82" y="77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8"/>
                  <a:pt x="85" y="79"/>
                  <a:pt x="84" y="79"/>
                </a:cubicBezTo>
                <a:cubicBezTo>
                  <a:pt x="84" y="80"/>
                  <a:pt x="83" y="80"/>
                  <a:pt x="83" y="80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6"/>
                  <a:pt x="78" y="76"/>
                  <a:pt x="78" y="76"/>
                </a:cubicBezTo>
                <a:cubicBezTo>
                  <a:pt x="79" y="76"/>
                  <a:pt x="79" y="76"/>
                  <a:pt x="79" y="76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7"/>
                  <a:pt x="82" y="66"/>
                  <a:pt x="81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61"/>
                  <a:pt x="78" y="61"/>
                  <a:pt x="78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37"/>
                  <a:pt x="78" y="37"/>
                  <a:pt x="78" y="37"/>
                </a:cubicBezTo>
                <a:cubicBezTo>
                  <a:pt x="87" y="59"/>
                  <a:pt x="87" y="59"/>
                  <a:pt x="87" y="59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2"/>
                  <a:pt x="78" y="22"/>
                  <a:pt x="78" y="22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8" y="6"/>
                  <a:pt x="118" y="6"/>
                  <a:pt x="118" y="6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5" y="12"/>
                  <a:pt x="104" y="12"/>
                  <a:pt x="104" y="11"/>
                </a:cubicBezTo>
                <a:cubicBezTo>
                  <a:pt x="103" y="10"/>
                  <a:pt x="104" y="9"/>
                  <a:pt x="104" y="9"/>
                </a:cubicBezTo>
                <a:cubicBezTo>
                  <a:pt x="120" y="1"/>
                  <a:pt x="120" y="1"/>
                  <a:pt x="120" y="1"/>
                </a:cubicBezTo>
                <a:cubicBezTo>
                  <a:pt x="121" y="0"/>
                  <a:pt x="122" y="1"/>
                  <a:pt x="123" y="2"/>
                </a:cubicBezTo>
                <a:cubicBezTo>
                  <a:pt x="123" y="2"/>
                  <a:pt x="123" y="3"/>
                  <a:pt x="122" y="4"/>
                </a:cubicBezTo>
                <a:cubicBezTo>
                  <a:pt x="121" y="4"/>
                  <a:pt x="121" y="4"/>
                  <a:pt x="121" y="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5" y="9"/>
                  <a:pt x="127" y="7"/>
                  <a:pt x="129" y="7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7"/>
                  <a:pt x="131" y="8"/>
                  <a:pt x="131" y="8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1" y="17"/>
                  <a:pt x="130" y="17"/>
                  <a:pt x="130" y="17"/>
                </a:cubicBezTo>
                <a:cubicBezTo>
                  <a:pt x="130" y="17"/>
                  <a:pt x="130" y="17"/>
                  <a:pt x="130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8" y="17"/>
                  <a:pt x="127" y="17"/>
                  <a:pt x="126" y="16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6" y="33"/>
                  <a:pt x="139" y="33"/>
                  <a:pt x="142" y="33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139" y="39"/>
                  <a:pt x="137" y="39"/>
                  <a:pt x="135" y="4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0" y="49"/>
                  <a:pt x="141" y="48"/>
                  <a:pt x="142" y="48"/>
                </a:cubicBezTo>
                <a:close/>
                <a:moveTo>
                  <a:pt x="78" y="15"/>
                </a:moveTo>
                <a:cubicBezTo>
                  <a:pt x="79" y="15"/>
                  <a:pt x="80" y="14"/>
                  <a:pt x="80" y="12"/>
                </a:cubicBezTo>
                <a:cubicBezTo>
                  <a:pt x="80" y="11"/>
                  <a:pt x="79" y="10"/>
                  <a:pt x="78" y="10"/>
                </a:cubicBezTo>
                <a:lnTo>
                  <a:pt x="78" y="15"/>
                </a:lnTo>
                <a:close/>
                <a:moveTo>
                  <a:pt x="78" y="10"/>
                </a:moveTo>
                <a:cubicBezTo>
                  <a:pt x="78" y="15"/>
                  <a:pt x="78" y="15"/>
                  <a:pt x="78" y="15"/>
                </a:cubicBezTo>
                <a:cubicBezTo>
                  <a:pt x="78" y="16"/>
                  <a:pt x="77" y="16"/>
                  <a:pt x="76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3" y="22"/>
                  <a:pt x="73" y="22"/>
                  <a:pt x="73" y="22"/>
                </a:cubicBezTo>
                <a:cubicBezTo>
                  <a:pt x="78" y="22"/>
                  <a:pt x="78" y="22"/>
                  <a:pt x="78" y="22"/>
                </a:cubicBezTo>
                <a:cubicBezTo>
                  <a:pt x="78" y="27"/>
                  <a:pt x="78" y="27"/>
                  <a:pt x="78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51"/>
                  <a:pt x="78" y="51"/>
                  <a:pt x="78" y="51"/>
                </a:cubicBezTo>
                <a:cubicBezTo>
                  <a:pt x="69" y="28"/>
                  <a:pt x="69" y="28"/>
                  <a:pt x="69" y="28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38"/>
                  <a:pt x="53" y="38"/>
                  <a:pt x="53" y="38"/>
                </a:cubicBezTo>
                <a:cubicBezTo>
                  <a:pt x="68" y="23"/>
                  <a:pt x="68" y="23"/>
                  <a:pt x="68" y="23"/>
                </a:cubicBezTo>
                <a:cubicBezTo>
                  <a:pt x="65" y="16"/>
                  <a:pt x="65" y="16"/>
                  <a:pt x="65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59" y="16"/>
                  <a:pt x="58" y="14"/>
                  <a:pt x="58" y="12"/>
                </a:cubicBezTo>
                <a:cubicBezTo>
                  <a:pt x="58" y="11"/>
                  <a:pt x="59" y="9"/>
                  <a:pt x="61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7" y="9"/>
                  <a:pt x="78" y="9"/>
                  <a:pt x="78" y="10"/>
                </a:cubicBezTo>
                <a:close/>
                <a:moveTo>
                  <a:pt x="78" y="61"/>
                </a:moveTo>
                <a:cubicBezTo>
                  <a:pt x="59" y="61"/>
                  <a:pt x="59" y="61"/>
                  <a:pt x="59" y="61"/>
                </a:cubicBezTo>
                <a:cubicBezTo>
                  <a:pt x="59" y="55"/>
                  <a:pt x="57" y="49"/>
                  <a:pt x="53" y="45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3" y="60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81"/>
                  <a:pt x="53" y="81"/>
                  <a:pt x="53" y="81"/>
                </a:cubicBezTo>
                <a:cubicBezTo>
                  <a:pt x="56" y="77"/>
                  <a:pt x="59" y="71"/>
                  <a:pt x="59" y="66"/>
                </a:cubicBezTo>
                <a:cubicBezTo>
                  <a:pt x="78" y="66"/>
                  <a:pt x="78" y="66"/>
                  <a:pt x="78" y="66"/>
                </a:cubicBezTo>
                <a:lnTo>
                  <a:pt x="78" y="61"/>
                </a:lnTo>
                <a:close/>
                <a:moveTo>
                  <a:pt x="78" y="76"/>
                </a:moveTo>
                <a:cubicBezTo>
                  <a:pt x="78" y="78"/>
                  <a:pt x="78" y="78"/>
                  <a:pt x="78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6" y="78"/>
                  <a:pt x="76" y="77"/>
                  <a:pt x="76" y="76"/>
                </a:cubicBezTo>
                <a:cubicBezTo>
                  <a:pt x="77" y="76"/>
                  <a:pt x="77" y="75"/>
                  <a:pt x="78" y="76"/>
                </a:cubicBezTo>
                <a:close/>
                <a:moveTo>
                  <a:pt x="53" y="38"/>
                </a:moveTo>
                <a:cubicBezTo>
                  <a:pt x="53" y="44"/>
                  <a:pt x="53" y="44"/>
                  <a:pt x="53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1" y="52"/>
                  <a:pt x="49" y="49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40"/>
                  <a:pt x="49" y="40"/>
                  <a:pt x="50" y="41"/>
                </a:cubicBezTo>
                <a:lnTo>
                  <a:pt x="53" y="38"/>
                </a:lnTo>
                <a:close/>
                <a:moveTo>
                  <a:pt x="53" y="61"/>
                </a:moveTo>
                <a:cubicBezTo>
                  <a:pt x="53" y="66"/>
                  <a:pt x="53" y="66"/>
                  <a:pt x="53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1"/>
                  <a:pt x="47" y="61"/>
                  <a:pt x="47" y="61"/>
                </a:cubicBezTo>
                <a:lnTo>
                  <a:pt x="53" y="61"/>
                </a:lnTo>
                <a:close/>
                <a:moveTo>
                  <a:pt x="53" y="66"/>
                </a:moveTo>
                <a:cubicBezTo>
                  <a:pt x="53" y="81"/>
                  <a:pt x="53" y="81"/>
                  <a:pt x="53" y="81"/>
                </a:cubicBezTo>
                <a:cubicBezTo>
                  <a:pt x="51" y="83"/>
                  <a:pt x="50" y="85"/>
                  <a:pt x="47" y="87"/>
                </a:cubicBezTo>
                <a:cubicBezTo>
                  <a:pt x="47" y="78"/>
                  <a:pt x="47" y="78"/>
                  <a:pt x="47" y="78"/>
                </a:cubicBezTo>
                <a:cubicBezTo>
                  <a:pt x="50" y="75"/>
                  <a:pt x="52" y="71"/>
                  <a:pt x="53" y="66"/>
                </a:cubicBezTo>
                <a:close/>
                <a:moveTo>
                  <a:pt x="47" y="39"/>
                </a:moveTo>
                <a:cubicBezTo>
                  <a:pt x="47" y="50"/>
                  <a:pt x="47" y="50"/>
                  <a:pt x="47" y="50"/>
                </a:cubicBezTo>
                <a:cubicBezTo>
                  <a:pt x="42" y="56"/>
                  <a:pt x="42" y="56"/>
                  <a:pt x="42" y="56"/>
                </a:cubicBezTo>
                <a:cubicBezTo>
                  <a:pt x="43" y="57"/>
                  <a:pt x="43" y="59"/>
                  <a:pt x="44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6"/>
                  <a:pt x="47" y="66"/>
                  <a:pt x="47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3" y="69"/>
                  <a:pt x="41" y="71"/>
                  <a:pt x="39" y="73"/>
                </a:cubicBezTo>
                <a:cubicBezTo>
                  <a:pt x="39" y="70"/>
                  <a:pt x="39" y="70"/>
                  <a:pt x="39" y="70"/>
                </a:cubicBezTo>
                <a:cubicBezTo>
                  <a:pt x="40" y="69"/>
                  <a:pt x="41" y="67"/>
                  <a:pt x="41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39" y="61"/>
                  <a:pt x="39" y="61"/>
                  <a:pt x="39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0"/>
                  <a:pt x="41" y="58"/>
                  <a:pt x="40" y="57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2"/>
                  <a:pt x="39" y="52"/>
                  <a:pt x="39" y="52"/>
                </a:cubicBezTo>
                <a:cubicBezTo>
                  <a:pt x="45" y="45"/>
                  <a:pt x="45" y="45"/>
                  <a:pt x="45" y="45"/>
                </a:cubicBezTo>
                <a:cubicBezTo>
                  <a:pt x="44" y="43"/>
                  <a:pt x="41" y="42"/>
                  <a:pt x="39" y="41"/>
                </a:cubicBezTo>
                <a:cubicBezTo>
                  <a:pt x="39" y="35"/>
                  <a:pt x="39" y="35"/>
                  <a:pt x="39" y="35"/>
                </a:cubicBezTo>
                <a:cubicBezTo>
                  <a:pt x="42" y="36"/>
                  <a:pt x="45" y="37"/>
                  <a:pt x="47" y="39"/>
                </a:cubicBezTo>
                <a:close/>
                <a:moveTo>
                  <a:pt x="47" y="78"/>
                </a:moveTo>
                <a:cubicBezTo>
                  <a:pt x="47" y="87"/>
                  <a:pt x="47" y="87"/>
                  <a:pt x="47" y="87"/>
                </a:cubicBezTo>
                <a:cubicBezTo>
                  <a:pt x="45" y="88"/>
                  <a:pt x="42" y="90"/>
                  <a:pt x="39" y="91"/>
                </a:cubicBezTo>
                <a:cubicBezTo>
                  <a:pt x="39" y="85"/>
                  <a:pt x="39" y="85"/>
                  <a:pt x="39" y="85"/>
                </a:cubicBezTo>
                <a:cubicBezTo>
                  <a:pt x="42" y="83"/>
                  <a:pt x="45" y="81"/>
                  <a:pt x="47" y="78"/>
                </a:cubicBezTo>
                <a:close/>
                <a:moveTo>
                  <a:pt x="39" y="35"/>
                </a:moveTo>
                <a:cubicBezTo>
                  <a:pt x="39" y="41"/>
                  <a:pt x="39" y="41"/>
                  <a:pt x="39" y="41"/>
                </a:cubicBezTo>
                <a:cubicBezTo>
                  <a:pt x="36" y="40"/>
                  <a:pt x="33" y="39"/>
                  <a:pt x="30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3"/>
                  <a:pt x="29" y="33"/>
                  <a:pt x="29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3" y="33"/>
                  <a:pt x="36" y="34"/>
                  <a:pt x="39" y="35"/>
                </a:cubicBezTo>
                <a:close/>
                <a:moveTo>
                  <a:pt x="39" y="52"/>
                </a:moveTo>
                <a:cubicBezTo>
                  <a:pt x="39" y="58"/>
                  <a:pt x="39" y="58"/>
                  <a:pt x="39" y="58"/>
                </a:cubicBezTo>
                <a:cubicBezTo>
                  <a:pt x="37" y="61"/>
                  <a:pt x="37" y="61"/>
                  <a:pt x="37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6"/>
                  <a:pt x="39" y="66"/>
                  <a:pt x="39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33" y="67"/>
                  <a:pt x="31" y="67"/>
                  <a:pt x="30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8"/>
                  <a:pt x="29" y="58"/>
                  <a:pt x="29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1" y="58"/>
                  <a:pt x="31" y="58"/>
                  <a:pt x="32" y="59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2" y="51"/>
                  <a:pt x="30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3" y="49"/>
                  <a:pt x="36" y="50"/>
                  <a:pt x="39" y="52"/>
                </a:cubicBezTo>
                <a:close/>
                <a:moveTo>
                  <a:pt x="39" y="70"/>
                </a:moveTo>
                <a:cubicBezTo>
                  <a:pt x="39" y="73"/>
                  <a:pt x="39" y="73"/>
                  <a:pt x="39" y="73"/>
                </a:cubicBezTo>
                <a:cubicBezTo>
                  <a:pt x="37" y="76"/>
                  <a:pt x="33" y="77"/>
                  <a:pt x="30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29" y="75"/>
                  <a:pt x="29" y="75"/>
                  <a:pt x="29" y="75"/>
                </a:cubicBezTo>
                <a:cubicBezTo>
                  <a:pt x="30" y="75"/>
                  <a:pt x="30" y="75"/>
                  <a:pt x="30" y="75"/>
                </a:cubicBezTo>
                <a:cubicBezTo>
                  <a:pt x="33" y="75"/>
                  <a:pt x="37" y="73"/>
                  <a:pt x="39" y="70"/>
                </a:cubicBezTo>
                <a:close/>
                <a:moveTo>
                  <a:pt x="39" y="85"/>
                </a:moveTo>
                <a:cubicBezTo>
                  <a:pt x="39" y="91"/>
                  <a:pt x="39" y="91"/>
                  <a:pt x="39" y="91"/>
                </a:cubicBezTo>
                <a:cubicBezTo>
                  <a:pt x="36" y="92"/>
                  <a:pt x="33" y="92"/>
                  <a:pt x="30" y="92"/>
                </a:cubicBezTo>
                <a:cubicBezTo>
                  <a:pt x="29" y="92"/>
                  <a:pt x="29" y="92"/>
                  <a:pt x="29" y="92"/>
                </a:cubicBezTo>
                <a:cubicBezTo>
                  <a:pt x="29" y="87"/>
                  <a:pt x="29" y="87"/>
                  <a:pt x="29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33" y="87"/>
                  <a:pt x="36" y="86"/>
                  <a:pt x="39" y="85"/>
                </a:cubicBezTo>
                <a:close/>
                <a:moveTo>
                  <a:pt x="29" y="33"/>
                </a:moveTo>
                <a:cubicBezTo>
                  <a:pt x="29" y="39"/>
                  <a:pt x="29" y="39"/>
                  <a:pt x="29" y="39"/>
                </a:cubicBezTo>
                <a:cubicBezTo>
                  <a:pt x="16" y="39"/>
                  <a:pt x="6" y="50"/>
                  <a:pt x="6" y="63"/>
                </a:cubicBezTo>
                <a:cubicBezTo>
                  <a:pt x="6" y="76"/>
                  <a:pt x="16" y="86"/>
                  <a:pt x="29" y="87"/>
                </a:cubicBezTo>
                <a:cubicBezTo>
                  <a:pt x="29" y="92"/>
                  <a:pt x="29" y="92"/>
                  <a:pt x="29" y="92"/>
                </a:cubicBezTo>
                <a:cubicBezTo>
                  <a:pt x="13" y="92"/>
                  <a:pt x="0" y="79"/>
                  <a:pt x="0" y="63"/>
                </a:cubicBezTo>
                <a:cubicBezTo>
                  <a:pt x="0" y="47"/>
                  <a:pt x="13" y="33"/>
                  <a:pt x="29" y="33"/>
                </a:cubicBezTo>
                <a:close/>
                <a:moveTo>
                  <a:pt x="29" y="49"/>
                </a:moveTo>
                <a:cubicBezTo>
                  <a:pt x="22" y="49"/>
                  <a:pt x="15" y="55"/>
                  <a:pt x="15" y="63"/>
                </a:cubicBezTo>
                <a:cubicBezTo>
                  <a:pt x="15" y="71"/>
                  <a:pt x="22" y="77"/>
                  <a:pt x="29" y="77"/>
                </a:cubicBezTo>
                <a:cubicBezTo>
                  <a:pt x="29" y="75"/>
                  <a:pt x="29" y="75"/>
                  <a:pt x="29" y="75"/>
                </a:cubicBezTo>
                <a:cubicBezTo>
                  <a:pt x="23" y="75"/>
                  <a:pt x="18" y="69"/>
                  <a:pt x="18" y="63"/>
                </a:cubicBezTo>
                <a:cubicBezTo>
                  <a:pt x="18" y="56"/>
                  <a:pt x="23" y="51"/>
                  <a:pt x="29" y="51"/>
                </a:cubicBezTo>
                <a:lnTo>
                  <a:pt x="29" y="49"/>
                </a:lnTo>
                <a:close/>
                <a:moveTo>
                  <a:pt x="29" y="58"/>
                </a:moveTo>
                <a:cubicBezTo>
                  <a:pt x="27" y="58"/>
                  <a:pt x="25" y="60"/>
                  <a:pt x="25" y="63"/>
                </a:cubicBezTo>
                <a:cubicBezTo>
                  <a:pt x="25" y="65"/>
                  <a:pt x="27" y="67"/>
                  <a:pt x="29" y="67"/>
                </a:cubicBezTo>
                <a:lnTo>
                  <a:pt x="29" y="58"/>
                </a:lnTo>
                <a:close/>
              </a:path>
            </a:pathLst>
          </a:custGeom>
          <a:solidFill>
            <a:srgbClr val="EF5D35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895" y="1049020"/>
            <a:ext cx="3908425" cy="3457575"/>
            <a:chOff x="905" y="1593"/>
            <a:chExt cx="6155" cy="5445"/>
          </a:xfrm>
        </p:grpSpPr>
        <p:sp>
          <p:nvSpPr>
            <p:cNvPr id="13315" name="Freeform 5"/>
            <p:cNvSpPr>
              <a:spLocks noEditPoints="1"/>
            </p:cNvSpPr>
            <p:nvPr/>
          </p:nvSpPr>
          <p:spPr>
            <a:xfrm>
              <a:off x="5828" y="6198"/>
              <a:ext cx="892" cy="840"/>
            </a:xfrm>
            <a:custGeom>
              <a:avLst/>
              <a:gdLst>
                <a:gd name="txL" fmla="*/ 0 w 173"/>
                <a:gd name="txT" fmla="*/ 0 h 163"/>
                <a:gd name="txR" fmla="*/ 173 w 173"/>
                <a:gd name="txB" fmla="*/ 163 h 163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73" h="163">
                  <a:moveTo>
                    <a:pt x="131" y="162"/>
                  </a:moveTo>
                  <a:cubicBezTo>
                    <a:pt x="131" y="158"/>
                    <a:pt x="131" y="158"/>
                    <a:pt x="131" y="158"/>
                  </a:cubicBezTo>
                  <a:cubicBezTo>
                    <a:pt x="132" y="158"/>
                    <a:pt x="133" y="157"/>
                    <a:pt x="134" y="157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42" y="148"/>
                    <a:pt x="142" y="145"/>
                    <a:pt x="143" y="143"/>
                  </a:cubicBezTo>
                  <a:cubicBezTo>
                    <a:pt x="143" y="140"/>
                    <a:pt x="143" y="138"/>
                    <a:pt x="142" y="136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4" y="46"/>
                    <a:pt x="134" y="45"/>
                    <a:pt x="134" y="45"/>
                  </a:cubicBezTo>
                  <a:cubicBezTo>
                    <a:pt x="135" y="44"/>
                    <a:pt x="135" y="43"/>
                    <a:pt x="136" y="44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8" y="33"/>
                    <a:pt x="148" y="32"/>
                    <a:pt x="148" y="32"/>
                  </a:cubicBezTo>
                  <a:cubicBezTo>
                    <a:pt x="148" y="31"/>
                    <a:pt x="148" y="31"/>
                    <a:pt x="149" y="31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9" y="35"/>
                    <a:pt x="159" y="36"/>
                    <a:pt x="159" y="37"/>
                  </a:cubicBezTo>
                  <a:cubicBezTo>
                    <a:pt x="159" y="37"/>
                    <a:pt x="158" y="37"/>
                    <a:pt x="158" y="37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4"/>
                    <a:pt x="158" y="55"/>
                    <a:pt x="158" y="55"/>
                  </a:cubicBezTo>
                  <a:cubicBezTo>
                    <a:pt x="158" y="56"/>
                    <a:pt x="157" y="57"/>
                    <a:pt x="156" y="56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44" y="68"/>
                    <a:pt x="144" y="68"/>
                    <a:pt x="144" y="68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4" y="74"/>
                    <a:pt x="158" y="73"/>
                    <a:pt x="162" y="74"/>
                  </a:cubicBezTo>
                  <a:cubicBezTo>
                    <a:pt x="165" y="76"/>
                    <a:pt x="167" y="80"/>
                    <a:pt x="165" y="83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7" y="96"/>
                    <a:pt x="170" y="103"/>
                    <a:pt x="169" y="111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3" y="112"/>
                    <a:pt x="173" y="114"/>
                    <a:pt x="173" y="115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69" y="124"/>
                    <a:pt x="167" y="125"/>
                    <a:pt x="166" y="124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58" y="128"/>
                    <a:pt x="151" y="131"/>
                    <a:pt x="143" y="130"/>
                  </a:cubicBezTo>
                  <a:cubicBezTo>
                    <a:pt x="147" y="136"/>
                    <a:pt x="147" y="143"/>
                    <a:pt x="144" y="150"/>
                  </a:cubicBezTo>
                  <a:cubicBezTo>
                    <a:pt x="141" y="156"/>
                    <a:pt x="137" y="160"/>
                    <a:pt x="131" y="162"/>
                  </a:cubicBezTo>
                  <a:close/>
                  <a:moveTo>
                    <a:pt x="131" y="143"/>
                  </a:moveTo>
                  <a:cubicBezTo>
                    <a:pt x="131" y="143"/>
                    <a:pt x="131" y="143"/>
                    <a:pt x="131" y="143"/>
                  </a:cubicBezTo>
                  <a:cubicBezTo>
                    <a:pt x="131" y="142"/>
                    <a:pt x="131" y="142"/>
                    <a:pt x="131" y="141"/>
                  </a:cubicBezTo>
                  <a:lnTo>
                    <a:pt x="131" y="143"/>
                  </a:lnTo>
                  <a:close/>
                  <a:moveTo>
                    <a:pt x="131" y="71"/>
                  </a:moveTo>
                  <a:cubicBezTo>
                    <a:pt x="131" y="125"/>
                    <a:pt x="131" y="125"/>
                    <a:pt x="131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9" y="76"/>
                    <a:pt x="129" y="76"/>
                    <a:pt x="129" y="76"/>
                  </a:cubicBezTo>
                  <a:lnTo>
                    <a:pt x="131" y="71"/>
                  </a:lnTo>
                  <a:close/>
                  <a:moveTo>
                    <a:pt x="131" y="134"/>
                  </a:moveTo>
                  <a:cubicBezTo>
                    <a:pt x="131" y="138"/>
                    <a:pt x="131" y="138"/>
                    <a:pt x="131" y="138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9" y="140"/>
                    <a:pt x="130" y="141"/>
                    <a:pt x="131" y="141"/>
                  </a:cubicBezTo>
                  <a:cubicBezTo>
                    <a:pt x="131" y="143"/>
                    <a:pt x="131" y="143"/>
                    <a:pt x="131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27" y="144"/>
                    <a:pt x="127" y="144"/>
                    <a:pt x="127" y="144"/>
                  </a:cubicBezTo>
                  <a:cubicBezTo>
                    <a:pt x="126" y="144"/>
                    <a:pt x="126" y="144"/>
                    <a:pt x="125" y="144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7"/>
                    <a:pt x="126" y="138"/>
                    <a:pt x="126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lnTo>
                    <a:pt x="131" y="134"/>
                  </a:lnTo>
                  <a:close/>
                  <a:moveTo>
                    <a:pt x="131" y="158"/>
                  </a:moveTo>
                  <a:cubicBezTo>
                    <a:pt x="131" y="162"/>
                    <a:pt x="131" y="162"/>
                    <a:pt x="131" y="162"/>
                  </a:cubicBezTo>
                  <a:cubicBezTo>
                    <a:pt x="129" y="162"/>
                    <a:pt x="127" y="163"/>
                    <a:pt x="125" y="163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6" y="160"/>
                    <a:pt x="126" y="159"/>
                    <a:pt x="127" y="159"/>
                  </a:cubicBezTo>
                  <a:cubicBezTo>
                    <a:pt x="129" y="159"/>
                    <a:pt x="130" y="159"/>
                    <a:pt x="131" y="158"/>
                  </a:cubicBezTo>
                  <a:close/>
                  <a:moveTo>
                    <a:pt x="125" y="74"/>
                  </a:move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4" y="137"/>
                    <a:pt x="124" y="137"/>
                    <a:pt x="125" y="137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4" y="144"/>
                    <a:pt x="123" y="144"/>
                    <a:pt x="122" y="144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2" y="153"/>
                    <a:pt x="123" y="154"/>
                    <a:pt x="123" y="154"/>
                  </a:cubicBezTo>
                  <a:cubicBezTo>
                    <a:pt x="122" y="156"/>
                    <a:pt x="122" y="156"/>
                    <a:pt x="122" y="156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4"/>
                    <a:pt x="121" y="134"/>
                    <a:pt x="121" y="134"/>
                  </a:cubicBezTo>
                  <a:cubicBezTo>
                    <a:pt x="121" y="72"/>
                    <a:pt x="121" y="72"/>
                    <a:pt x="121" y="72"/>
                  </a:cubicBezTo>
                  <a:lnTo>
                    <a:pt x="125" y="74"/>
                  </a:lnTo>
                  <a:close/>
                  <a:moveTo>
                    <a:pt x="125" y="160"/>
                  </a:moveTo>
                  <a:cubicBezTo>
                    <a:pt x="125" y="163"/>
                    <a:pt x="125" y="163"/>
                    <a:pt x="125" y="163"/>
                  </a:cubicBezTo>
                  <a:cubicBezTo>
                    <a:pt x="123" y="163"/>
                    <a:pt x="122" y="163"/>
                    <a:pt x="121" y="163"/>
                  </a:cubicBezTo>
                  <a:cubicBezTo>
                    <a:pt x="121" y="160"/>
                    <a:pt x="121" y="160"/>
                    <a:pt x="121" y="160"/>
                  </a:cubicBezTo>
                  <a:cubicBezTo>
                    <a:pt x="122" y="160"/>
                    <a:pt x="123" y="160"/>
                    <a:pt x="125" y="160"/>
                  </a:cubicBezTo>
                  <a:close/>
                  <a:moveTo>
                    <a:pt x="121" y="72"/>
                  </a:moveTo>
                  <a:cubicBezTo>
                    <a:pt x="121" y="134"/>
                    <a:pt x="121" y="134"/>
                    <a:pt x="121" y="134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11" y="126"/>
                    <a:pt x="111" y="127"/>
                    <a:pt x="110" y="127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3" y="121"/>
                    <a:pt x="115" y="120"/>
                    <a:pt x="118" y="119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67"/>
                    <a:pt x="110" y="67"/>
                    <a:pt x="110" y="67"/>
                  </a:cubicBezTo>
                  <a:lnTo>
                    <a:pt x="121" y="72"/>
                  </a:lnTo>
                  <a:close/>
                  <a:moveTo>
                    <a:pt x="121" y="136"/>
                  </a:moveTo>
                  <a:cubicBezTo>
                    <a:pt x="110" y="131"/>
                    <a:pt x="110" y="131"/>
                    <a:pt x="110" y="131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8" y="141"/>
                    <a:pt x="118" y="141"/>
                    <a:pt x="118" y="141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1" y="143"/>
                    <a:pt x="121" y="143"/>
                    <a:pt x="121" y="143"/>
                  </a:cubicBezTo>
                  <a:lnTo>
                    <a:pt x="121" y="136"/>
                  </a:lnTo>
                  <a:close/>
                  <a:moveTo>
                    <a:pt x="121" y="145"/>
                  </a:moveTo>
                  <a:cubicBezTo>
                    <a:pt x="121" y="156"/>
                    <a:pt x="121" y="156"/>
                    <a:pt x="121" y="156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1" y="160"/>
                    <a:pt x="121" y="160"/>
                    <a:pt x="121" y="160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19" y="163"/>
                    <a:pt x="117" y="162"/>
                    <a:pt x="114" y="161"/>
                  </a:cubicBezTo>
                  <a:cubicBezTo>
                    <a:pt x="113" y="160"/>
                    <a:pt x="112" y="159"/>
                    <a:pt x="110" y="159"/>
                  </a:cubicBezTo>
                  <a:cubicBezTo>
                    <a:pt x="110" y="154"/>
                    <a:pt x="110" y="154"/>
                    <a:pt x="110" y="154"/>
                  </a:cubicBezTo>
                  <a:cubicBezTo>
                    <a:pt x="111" y="155"/>
                    <a:pt x="111" y="155"/>
                    <a:pt x="112" y="155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0" y="152"/>
                    <a:pt x="110" y="152"/>
                    <a:pt x="110" y="152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6" y="151"/>
                    <a:pt x="116" y="151"/>
                    <a:pt x="116" y="151"/>
                  </a:cubicBezTo>
                  <a:lnTo>
                    <a:pt x="121" y="145"/>
                  </a:lnTo>
                  <a:close/>
                  <a:moveTo>
                    <a:pt x="110" y="67"/>
                  </a:moveTo>
                  <a:cubicBezTo>
                    <a:pt x="110" y="116"/>
                    <a:pt x="110" y="116"/>
                    <a:pt x="110" y="11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64"/>
                    <a:pt x="104" y="64"/>
                    <a:pt x="104" y="64"/>
                  </a:cubicBezTo>
                  <a:lnTo>
                    <a:pt x="110" y="67"/>
                  </a:lnTo>
                  <a:close/>
                  <a:moveTo>
                    <a:pt x="110" y="123"/>
                  </a:moveTo>
                  <a:cubicBezTo>
                    <a:pt x="110" y="127"/>
                    <a:pt x="110" y="127"/>
                    <a:pt x="110" y="127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09" y="128"/>
                    <a:pt x="109" y="129"/>
                    <a:pt x="108" y="130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5" y="144"/>
                    <a:pt x="105" y="145"/>
                    <a:pt x="105" y="146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52"/>
                    <a:pt x="110" y="152"/>
                    <a:pt x="110" y="152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8" y="152"/>
                    <a:pt x="109" y="153"/>
                    <a:pt x="110" y="154"/>
                  </a:cubicBezTo>
                  <a:cubicBezTo>
                    <a:pt x="110" y="159"/>
                    <a:pt x="110" y="159"/>
                    <a:pt x="110" y="159"/>
                  </a:cubicBezTo>
                  <a:cubicBezTo>
                    <a:pt x="107" y="156"/>
                    <a:pt x="105" y="154"/>
                    <a:pt x="104" y="151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6" y="128"/>
                    <a:pt x="106" y="127"/>
                    <a:pt x="107" y="126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10" y="123"/>
                    <a:pt x="110" y="123"/>
                    <a:pt x="110" y="123"/>
                  </a:cubicBezTo>
                  <a:close/>
                  <a:moveTo>
                    <a:pt x="104" y="64"/>
                  </a:moveTo>
                  <a:cubicBezTo>
                    <a:pt x="104" y="113"/>
                    <a:pt x="104" y="113"/>
                    <a:pt x="104" y="113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60"/>
                    <a:pt x="94" y="60"/>
                    <a:pt x="94" y="60"/>
                  </a:cubicBezTo>
                  <a:lnTo>
                    <a:pt x="104" y="64"/>
                  </a:lnTo>
                  <a:close/>
                  <a:moveTo>
                    <a:pt x="104" y="123"/>
                  </a:moveTo>
                  <a:cubicBezTo>
                    <a:pt x="95" y="124"/>
                    <a:pt x="95" y="124"/>
                    <a:pt x="95" y="124"/>
                  </a:cubicBezTo>
                  <a:cubicBezTo>
                    <a:pt x="96" y="119"/>
                    <a:pt x="96" y="114"/>
                    <a:pt x="94" y="109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1" y="137"/>
                    <a:pt x="101" y="141"/>
                    <a:pt x="102" y="144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103" y="148"/>
                    <a:pt x="103" y="148"/>
                    <a:pt x="103" y="148"/>
                  </a:cubicBezTo>
                  <a:cubicBezTo>
                    <a:pt x="103" y="149"/>
                    <a:pt x="103" y="150"/>
                    <a:pt x="104" y="151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4" y="126"/>
                    <a:pt x="104" y="126"/>
                    <a:pt x="104" y="126"/>
                  </a:cubicBezTo>
                  <a:lnTo>
                    <a:pt x="104" y="123"/>
                  </a:lnTo>
                  <a:close/>
                  <a:moveTo>
                    <a:pt x="94" y="34"/>
                  </a:moveTo>
                  <a:cubicBezTo>
                    <a:pt x="94" y="17"/>
                    <a:pt x="94" y="17"/>
                    <a:pt x="94" y="17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1"/>
                    <a:pt x="102" y="2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6"/>
                    <a:pt x="99" y="27"/>
                    <a:pt x="98" y="26"/>
                  </a:cubicBezTo>
                  <a:cubicBezTo>
                    <a:pt x="97" y="26"/>
                    <a:pt x="97" y="26"/>
                    <a:pt x="97" y="26"/>
                  </a:cubicBezTo>
                  <a:lnTo>
                    <a:pt x="94" y="34"/>
                  </a:lnTo>
                  <a:close/>
                  <a:moveTo>
                    <a:pt x="94" y="17"/>
                  </a:moveTo>
                  <a:cubicBezTo>
                    <a:pt x="94" y="34"/>
                    <a:pt x="94" y="34"/>
                    <a:pt x="94" y="34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91" y="132"/>
                    <a:pt x="88" y="135"/>
                    <a:pt x="85" y="137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0" y="139"/>
                    <a:pt x="79" y="139"/>
                    <a:pt x="78" y="140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2" y="135"/>
                    <a:pt x="83" y="134"/>
                    <a:pt x="83" y="134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22"/>
                    <a:pt x="92" y="121"/>
                    <a:pt x="92" y="120"/>
                  </a:cubicBezTo>
                  <a:cubicBezTo>
                    <a:pt x="92" y="118"/>
                    <a:pt x="92" y="115"/>
                    <a:pt x="91" y="113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9" y="52"/>
                    <a:pt x="80" y="52"/>
                    <a:pt x="80" y="51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8" y="9"/>
                    <a:pt x="78" y="9"/>
                  </a:cubicBezTo>
                  <a:lnTo>
                    <a:pt x="94" y="17"/>
                  </a:lnTo>
                  <a:close/>
                  <a:moveTo>
                    <a:pt x="78" y="9"/>
                  </a:moveTo>
                  <a:cubicBezTo>
                    <a:pt x="78" y="18"/>
                    <a:pt x="78" y="18"/>
                    <a:pt x="78" y="18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7"/>
                    <a:pt x="74" y="7"/>
                    <a:pt x="74" y="7"/>
                  </a:cubicBezTo>
                  <a:lnTo>
                    <a:pt x="78" y="9"/>
                  </a:lnTo>
                  <a:close/>
                  <a:moveTo>
                    <a:pt x="78" y="52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7" y="52"/>
                    <a:pt x="77" y="52"/>
                    <a:pt x="77" y="52"/>
                  </a:cubicBezTo>
                  <a:lnTo>
                    <a:pt x="78" y="52"/>
                  </a:lnTo>
                  <a:close/>
                  <a:moveTo>
                    <a:pt x="78" y="114"/>
                  </a:moveTo>
                  <a:cubicBezTo>
                    <a:pt x="78" y="116"/>
                    <a:pt x="78" y="116"/>
                    <a:pt x="78" y="116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5" y="114"/>
                    <a:pt x="75" y="115"/>
                    <a:pt x="76" y="115"/>
                  </a:cubicBezTo>
                  <a:cubicBezTo>
                    <a:pt x="76" y="115"/>
                    <a:pt x="76" y="115"/>
                    <a:pt x="76" y="115"/>
                  </a:cubicBezTo>
                  <a:lnTo>
                    <a:pt x="78" y="114"/>
                  </a:lnTo>
                  <a:close/>
                  <a:moveTo>
                    <a:pt x="78" y="124"/>
                  </a:moveTo>
                  <a:cubicBezTo>
                    <a:pt x="78" y="127"/>
                    <a:pt x="78" y="127"/>
                    <a:pt x="78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4"/>
                    <a:pt x="74" y="124"/>
                    <a:pt x="74" y="124"/>
                  </a:cubicBezTo>
                  <a:lnTo>
                    <a:pt x="78" y="124"/>
                  </a:lnTo>
                  <a:close/>
                  <a:moveTo>
                    <a:pt x="78" y="133"/>
                  </a:moveTo>
                  <a:cubicBezTo>
                    <a:pt x="78" y="140"/>
                    <a:pt x="78" y="140"/>
                    <a:pt x="78" y="140"/>
                  </a:cubicBezTo>
                  <a:cubicBezTo>
                    <a:pt x="76" y="140"/>
                    <a:pt x="75" y="140"/>
                    <a:pt x="74" y="140"/>
                  </a:cubicBezTo>
                  <a:cubicBezTo>
                    <a:pt x="74" y="137"/>
                    <a:pt x="74" y="137"/>
                    <a:pt x="74" y="137"/>
                  </a:cubicBezTo>
                  <a:cubicBezTo>
                    <a:pt x="74" y="137"/>
                    <a:pt x="75" y="137"/>
                    <a:pt x="76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31"/>
                    <a:pt x="74" y="131"/>
                    <a:pt x="74" y="131"/>
                  </a:cubicBezTo>
                  <a:lnTo>
                    <a:pt x="78" y="133"/>
                  </a:lnTo>
                  <a:close/>
                  <a:moveTo>
                    <a:pt x="74" y="7"/>
                  </a:moveTo>
                  <a:cubicBezTo>
                    <a:pt x="74" y="16"/>
                    <a:pt x="74" y="16"/>
                    <a:pt x="74" y="16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2"/>
                    <a:pt x="62" y="2"/>
                    <a:pt x="62" y="2"/>
                  </a:cubicBezTo>
                  <a:lnTo>
                    <a:pt x="74" y="7"/>
                  </a:lnTo>
                  <a:close/>
                  <a:moveTo>
                    <a:pt x="74" y="50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3" y="121"/>
                    <a:pt x="72" y="121"/>
                    <a:pt x="72" y="121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1" y="137"/>
                    <a:pt x="72" y="137"/>
                    <a:pt x="74" y="137"/>
                  </a:cubicBezTo>
                  <a:cubicBezTo>
                    <a:pt x="74" y="140"/>
                    <a:pt x="74" y="140"/>
                    <a:pt x="74" y="140"/>
                  </a:cubicBezTo>
                  <a:cubicBezTo>
                    <a:pt x="70" y="140"/>
                    <a:pt x="67" y="139"/>
                    <a:pt x="64" y="138"/>
                  </a:cubicBezTo>
                  <a:cubicBezTo>
                    <a:pt x="63" y="138"/>
                    <a:pt x="63" y="138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2" y="130"/>
                    <a:pt x="62" y="130"/>
                    <a:pt x="62" y="130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8" y="125"/>
                    <a:pt x="68" y="125"/>
                    <a:pt x="68" y="125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4" y="101"/>
                    <a:pt x="63" y="101"/>
                    <a:pt x="62" y="102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4" y="97"/>
                    <a:pt x="65" y="97"/>
                    <a:pt x="67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45"/>
                    <a:pt x="62" y="45"/>
                    <a:pt x="62" y="45"/>
                  </a:cubicBezTo>
                  <a:lnTo>
                    <a:pt x="74" y="50"/>
                  </a:lnTo>
                  <a:close/>
                  <a:moveTo>
                    <a:pt x="62" y="2"/>
                  </a:moveTo>
                  <a:cubicBezTo>
                    <a:pt x="62" y="11"/>
                    <a:pt x="62" y="11"/>
                    <a:pt x="62" y="11"/>
                  </a:cubicBezTo>
                  <a:cubicBezTo>
                    <a:pt x="61" y="11"/>
                    <a:pt x="60" y="12"/>
                    <a:pt x="60" y="13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8" y="38"/>
                    <a:pt x="49" y="39"/>
                    <a:pt x="50" y="40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91"/>
                    <a:pt x="48" y="97"/>
                    <a:pt x="47" y="10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6" y="102"/>
                    <a:pt x="59" y="100"/>
                    <a:pt x="62" y="98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1" y="103"/>
                    <a:pt x="60" y="104"/>
                    <a:pt x="59" y="105"/>
                  </a:cubicBezTo>
                  <a:cubicBezTo>
                    <a:pt x="59" y="105"/>
                    <a:pt x="58" y="106"/>
                    <a:pt x="57" y="107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54" y="121"/>
                    <a:pt x="54" y="122"/>
                    <a:pt x="55" y="123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2" y="130"/>
                    <a:pt x="62" y="130"/>
                    <a:pt x="62" y="130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8" y="129"/>
                    <a:pt x="59" y="131"/>
                    <a:pt x="61" y="132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57" y="135"/>
                    <a:pt x="54" y="130"/>
                    <a:pt x="52" y="126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18"/>
                    <a:pt x="51" y="114"/>
                    <a:pt x="52" y="111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3" y="6"/>
                    <a:pt x="53" y="5"/>
                    <a:pt x="54" y="4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0"/>
                    <a:pt x="58" y="0"/>
                  </a:cubicBezTo>
                  <a:lnTo>
                    <a:pt x="62" y="2"/>
                  </a:lnTo>
                  <a:close/>
                  <a:moveTo>
                    <a:pt x="44" y="31"/>
                  </a:moveTo>
                  <a:cubicBezTo>
                    <a:pt x="44" y="107"/>
                    <a:pt x="44" y="107"/>
                    <a:pt x="44" y="10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2" y="110"/>
                    <a:pt x="40" y="113"/>
                    <a:pt x="37" y="115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4" y="112"/>
                    <a:pt x="35" y="112"/>
                    <a:pt x="35" y="112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96"/>
                    <a:pt x="44" y="93"/>
                    <a:pt x="43" y="91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1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lnTo>
                    <a:pt x="44" y="31"/>
                  </a:lnTo>
                  <a:close/>
                  <a:moveTo>
                    <a:pt x="23" y="91"/>
                  </a:moveTo>
                  <a:cubicBezTo>
                    <a:pt x="23" y="91"/>
                    <a:pt x="23" y="91"/>
                    <a:pt x="23" y="91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4"/>
                    <a:pt x="24" y="45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2"/>
                    <a:pt x="26" y="92"/>
                    <a:pt x="26" y="92"/>
                  </a:cubicBezTo>
                  <a:cubicBezTo>
                    <a:pt x="27" y="93"/>
                    <a:pt x="27" y="93"/>
                    <a:pt x="28" y="93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100"/>
                    <a:pt x="24" y="100"/>
                    <a:pt x="24" y="100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1"/>
                  </a:lnTo>
                  <a:close/>
                  <a:moveTo>
                    <a:pt x="34" y="113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6" y="115"/>
                    <a:pt x="25" y="115"/>
                    <a:pt x="23" y="115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6" y="119"/>
                    <a:pt x="30" y="118"/>
                    <a:pt x="33" y="117"/>
                  </a:cubicBezTo>
                  <a:cubicBezTo>
                    <a:pt x="34" y="117"/>
                    <a:pt x="34" y="117"/>
                    <a:pt x="34" y="117"/>
                  </a:cubicBezTo>
                  <a:lnTo>
                    <a:pt x="34" y="113"/>
                  </a:lnTo>
                  <a:close/>
                  <a:moveTo>
                    <a:pt x="11" y="83"/>
                  </a:moveTo>
                  <a:cubicBezTo>
                    <a:pt x="9" y="85"/>
                    <a:pt x="8" y="87"/>
                    <a:pt x="7" y="89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89"/>
                    <a:pt x="18" y="89"/>
                    <a:pt x="21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2" y="99"/>
                    <a:pt x="22" y="98"/>
                    <a:pt x="22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101"/>
                    <a:pt x="7" y="103"/>
                    <a:pt x="8" y="105"/>
                  </a:cubicBezTo>
                  <a:cubicBezTo>
                    <a:pt x="10" y="107"/>
                    <a:pt x="11" y="109"/>
                    <a:pt x="13" y="111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8"/>
                    <a:pt x="14" y="108"/>
                    <a:pt x="14" y="107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5" y="105"/>
                    <a:pt x="16" y="105"/>
                    <a:pt x="17" y="106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2" y="115"/>
                    <a:pt x="22" y="115"/>
                    <a:pt x="23" y="115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0" y="118"/>
                    <a:pt x="18" y="117"/>
                    <a:pt x="16" y="116"/>
                  </a:cubicBezTo>
                  <a:cubicBezTo>
                    <a:pt x="5" y="111"/>
                    <a:pt x="0" y="98"/>
                    <a:pt x="5" y="87"/>
                  </a:cubicBezTo>
                  <a:cubicBezTo>
                    <a:pt x="8" y="79"/>
                    <a:pt x="15" y="75"/>
                    <a:pt x="22" y="74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5" y="80"/>
                    <a:pt x="13" y="81"/>
                    <a:pt x="11" y="83"/>
                  </a:cubicBezTo>
                  <a:close/>
                  <a:moveTo>
                    <a:pt x="23" y="42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6" y="63"/>
                    <a:pt x="15" y="64"/>
                    <a:pt x="14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1"/>
                    <a:pt x="9" y="60"/>
                    <a:pt x="10" y="5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8" y="41"/>
                    <a:pt x="19" y="41"/>
                    <a:pt x="20" y="41"/>
                  </a:cubicBezTo>
                  <a:lnTo>
                    <a:pt x="23" y="42"/>
                  </a:ln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16" name="Freeform 6"/>
            <p:cNvSpPr>
              <a:spLocks noEditPoints="1"/>
            </p:cNvSpPr>
            <p:nvPr/>
          </p:nvSpPr>
          <p:spPr>
            <a:xfrm>
              <a:off x="6100" y="5078"/>
              <a:ext cx="960" cy="930"/>
            </a:xfrm>
            <a:custGeom>
              <a:avLst/>
              <a:gdLst>
                <a:gd name="txL" fmla="*/ 0 w 186"/>
                <a:gd name="txT" fmla="*/ 0 h 180"/>
                <a:gd name="txR" fmla="*/ 186 w 186"/>
                <a:gd name="txB" fmla="*/ 180 h 18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86" h="180">
                  <a:moveTo>
                    <a:pt x="165" y="164"/>
                  </a:moveTo>
                  <a:cubicBezTo>
                    <a:pt x="175" y="162"/>
                    <a:pt x="184" y="159"/>
                    <a:pt x="184" y="159"/>
                  </a:cubicBezTo>
                  <a:cubicBezTo>
                    <a:pt x="184" y="159"/>
                    <a:pt x="184" y="159"/>
                    <a:pt x="184" y="159"/>
                  </a:cubicBezTo>
                  <a:cubicBezTo>
                    <a:pt x="184" y="159"/>
                    <a:pt x="184" y="159"/>
                    <a:pt x="184" y="159"/>
                  </a:cubicBezTo>
                  <a:cubicBezTo>
                    <a:pt x="186" y="159"/>
                    <a:pt x="186" y="159"/>
                    <a:pt x="186" y="159"/>
                  </a:cubicBezTo>
                  <a:cubicBezTo>
                    <a:pt x="184" y="159"/>
                    <a:pt x="184" y="159"/>
                    <a:pt x="184" y="159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84" y="159"/>
                    <a:pt x="184" y="159"/>
                    <a:pt x="184" y="159"/>
                  </a:cubicBezTo>
                  <a:cubicBezTo>
                    <a:pt x="183" y="159"/>
                    <a:pt x="183" y="159"/>
                    <a:pt x="183" y="159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5" y="159"/>
                    <a:pt x="165" y="159"/>
                    <a:pt x="165" y="159"/>
                  </a:cubicBezTo>
                  <a:cubicBezTo>
                    <a:pt x="183" y="159"/>
                    <a:pt x="183" y="159"/>
                    <a:pt x="183" y="159"/>
                  </a:cubicBezTo>
                  <a:cubicBezTo>
                    <a:pt x="180" y="160"/>
                    <a:pt x="173" y="162"/>
                    <a:pt x="165" y="164"/>
                  </a:cubicBezTo>
                  <a:close/>
                  <a:moveTo>
                    <a:pt x="165" y="151"/>
                  </a:moveTo>
                  <a:cubicBezTo>
                    <a:pt x="165" y="130"/>
                    <a:pt x="165" y="130"/>
                    <a:pt x="165" y="130"/>
                  </a:cubicBezTo>
                  <a:cubicBezTo>
                    <a:pt x="183" y="158"/>
                    <a:pt x="183" y="158"/>
                    <a:pt x="183" y="158"/>
                  </a:cubicBezTo>
                  <a:cubicBezTo>
                    <a:pt x="183" y="158"/>
                    <a:pt x="176" y="154"/>
                    <a:pt x="165" y="151"/>
                  </a:cubicBezTo>
                  <a:close/>
                  <a:moveTo>
                    <a:pt x="139" y="168"/>
                  </a:moveTo>
                  <a:cubicBezTo>
                    <a:pt x="147" y="170"/>
                    <a:pt x="147" y="170"/>
                    <a:pt x="147" y="170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47" y="171"/>
                    <a:pt x="147" y="171"/>
                    <a:pt x="147" y="171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52" y="168"/>
                    <a:pt x="159" y="166"/>
                    <a:pt x="165" y="164"/>
                  </a:cubicBezTo>
                  <a:cubicBezTo>
                    <a:pt x="165" y="164"/>
                    <a:pt x="165" y="164"/>
                    <a:pt x="165" y="164"/>
                  </a:cubicBezTo>
                  <a:cubicBezTo>
                    <a:pt x="159" y="166"/>
                    <a:pt x="152" y="168"/>
                    <a:pt x="147" y="170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65" y="159"/>
                    <a:pt x="165" y="159"/>
                    <a:pt x="165" y="159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51" y="147"/>
                    <a:pt x="159" y="149"/>
                    <a:pt x="165" y="151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39" y="91"/>
                    <a:pt x="139" y="91"/>
                    <a:pt x="139" y="91"/>
                  </a:cubicBezTo>
                  <a:cubicBezTo>
                    <a:pt x="139" y="154"/>
                    <a:pt x="139" y="154"/>
                    <a:pt x="139" y="154"/>
                  </a:cubicBezTo>
                  <a:cubicBezTo>
                    <a:pt x="141" y="155"/>
                    <a:pt x="144" y="156"/>
                    <a:pt x="146" y="15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39" y="168"/>
                    <a:pt x="139" y="168"/>
                    <a:pt x="139" y="168"/>
                  </a:cubicBezTo>
                  <a:close/>
                  <a:moveTo>
                    <a:pt x="165" y="120"/>
                  </a:moveTo>
                  <a:cubicBezTo>
                    <a:pt x="165" y="122"/>
                    <a:pt x="165" y="122"/>
                    <a:pt x="165" y="122"/>
                  </a:cubicBezTo>
                  <a:cubicBezTo>
                    <a:pt x="139" y="69"/>
                    <a:pt x="139" y="69"/>
                    <a:pt x="139" y="69"/>
                  </a:cubicBezTo>
                  <a:cubicBezTo>
                    <a:pt x="139" y="68"/>
                    <a:pt x="139" y="68"/>
                    <a:pt x="139" y="68"/>
                  </a:cubicBezTo>
                  <a:lnTo>
                    <a:pt x="165" y="120"/>
                  </a:lnTo>
                  <a:close/>
                  <a:moveTo>
                    <a:pt x="130" y="166"/>
                  </a:moveTo>
                  <a:cubicBezTo>
                    <a:pt x="139" y="168"/>
                    <a:pt x="139" y="168"/>
                    <a:pt x="139" y="168"/>
                  </a:cubicBezTo>
                  <a:cubicBezTo>
                    <a:pt x="139" y="168"/>
                    <a:pt x="139" y="168"/>
                    <a:pt x="139" y="168"/>
                  </a:cubicBezTo>
                  <a:cubicBezTo>
                    <a:pt x="131" y="165"/>
                    <a:pt x="131" y="165"/>
                    <a:pt x="131" y="165"/>
                  </a:cubicBezTo>
                  <a:cubicBezTo>
                    <a:pt x="132" y="164"/>
                    <a:pt x="133" y="162"/>
                    <a:pt x="133" y="161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0" y="157"/>
                    <a:pt x="130" y="157"/>
                    <a:pt x="130" y="157"/>
                  </a:cubicBezTo>
                  <a:lnTo>
                    <a:pt x="130" y="166"/>
                  </a:lnTo>
                  <a:close/>
                  <a:moveTo>
                    <a:pt x="139" y="68"/>
                  </a:moveTo>
                  <a:cubicBezTo>
                    <a:pt x="131" y="52"/>
                    <a:pt x="131" y="52"/>
                    <a:pt x="131" y="52"/>
                  </a:cubicBezTo>
                  <a:cubicBezTo>
                    <a:pt x="131" y="47"/>
                    <a:pt x="131" y="44"/>
                    <a:pt x="131" y="43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31" y="55"/>
                    <a:pt x="131" y="54"/>
                    <a:pt x="131" y="53"/>
                  </a:cubicBezTo>
                  <a:cubicBezTo>
                    <a:pt x="139" y="69"/>
                    <a:pt x="139" y="69"/>
                    <a:pt x="139" y="69"/>
                  </a:cubicBezTo>
                  <a:lnTo>
                    <a:pt x="139" y="68"/>
                  </a:lnTo>
                  <a:close/>
                  <a:moveTo>
                    <a:pt x="139" y="91"/>
                  </a:moveTo>
                  <a:cubicBezTo>
                    <a:pt x="139" y="154"/>
                    <a:pt x="139" y="154"/>
                    <a:pt x="139" y="154"/>
                  </a:cubicBezTo>
                  <a:cubicBezTo>
                    <a:pt x="136" y="152"/>
                    <a:pt x="133" y="151"/>
                    <a:pt x="130" y="151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06"/>
                    <a:pt x="132" y="99"/>
                    <a:pt x="130" y="92"/>
                  </a:cubicBezTo>
                  <a:cubicBezTo>
                    <a:pt x="130" y="78"/>
                    <a:pt x="130" y="78"/>
                    <a:pt x="130" y="78"/>
                  </a:cubicBezTo>
                  <a:lnTo>
                    <a:pt x="139" y="91"/>
                  </a:lnTo>
                  <a:close/>
                  <a:moveTo>
                    <a:pt x="130" y="70"/>
                  </a:moveTo>
                  <a:cubicBezTo>
                    <a:pt x="130" y="69"/>
                    <a:pt x="130" y="69"/>
                    <a:pt x="130" y="6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2" y="71"/>
                    <a:pt x="132" y="71"/>
                    <a:pt x="132" y="71"/>
                  </a:cubicBezTo>
                  <a:lnTo>
                    <a:pt x="130" y="70"/>
                  </a:lnTo>
                  <a:close/>
                  <a:moveTo>
                    <a:pt x="126" y="167"/>
                  </a:moveTo>
                  <a:cubicBezTo>
                    <a:pt x="128" y="167"/>
                    <a:pt x="129" y="166"/>
                    <a:pt x="130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6" y="161"/>
                    <a:pt x="126" y="161"/>
                    <a:pt x="126" y="161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29" y="163"/>
                    <a:pt x="128" y="163"/>
                    <a:pt x="126" y="163"/>
                  </a:cubicBezTo>
                  <a:lnTo>
                    <a:pt x="126" y="167"/>
                  </a:lnTo>
                  <a:close/>
                  <a:moveTo>
                    <a:pt x="130" y="42"/>
                  </a:moveTo>
                  <a:cubicBezTo>
                    <a:pt x="126" y="40"/>
                    <a:pt x="126" y="40"/>
                    <a:pt x="126" y="40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7" y="66"/>
                    <a:pt x="127" y="67"/>
                    <a:pt x="127" y="67"/>
                  </a:cubicBezTo>
                  <a:cubicBezTo>
                    <a:pt x="129" y="63"/>
                    <a:pt x="130" y="59"/>
                    <a:pt x="130" y="56"/>
                  </a:cubicBezTo>
                  <a:lnTo>
                    <a:pt x="130" y="42"/>
                  </a:lnTo>
                  <a:close/>
                  <a:moveTo>
                    <a:pt x="130" y="69"/>
                  </a:moveTo>
                  <a:cubicBezTo>
                    <a:pt x="130" y="70"/>
                    <a:pt x="130" y="70"/>
                    <a:pt x="130" y="70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30" y="73"/>
                    <a:pt x="130" y="77"/>
                  </a:cubicBezTo>
                  <a:cubicBezTo>
                    <a:pt x="130" y="78"/>
                    <a:pt x="130" y="78"/>
                    <a:pt x="130" y="78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30" y="90"/>
                    <a:pt x="130" y="88"/>
                    <a:pt x="129" y="86"/>
                  </a:cubicBezTo>
                  <a:cubicBezTo>
                    <a:pt x="129" y="89"/>
                    <a:pt x="128" y="91"/>
                    <a:pt x="128" y="94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0"/>
                    <a:pt x="128" y="150"/>
                    <a:pt x="126" y="150"/>
                  </a:cubicBezTo>
                  <a:cubicBezTo>
                    <a:pt x="126" y="67"/>
                    <a:pt x="126" y="67"/>
                    <a:pt x="126" y="67"/>
                  </a:cubicBezTo>
                  <a:lnTo>
                    <a:pt x="130" y="69"/>
                  </a:lnTo>
                  <a:close/>
                  <a:moveTo>
                    <a:pt x="123" y="167"/>
                  </a:moveTo>
                  <a:cubicBezTo>
                    <a:pt x="123" y="167"/>
                    <a:pt x="123" y="167"/>
                    <a:pt x="123" y="167"/>
                  </a:cubicBezTo>
                  <a:cubicBezTo>
                    <a:pt x="124" y="167"/>
                    <a:pt x="126" y="167"/>
                    <a:pt x="126" y="167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25" y="163"/>
                    <a:pt x="124" y="162"/>
                    <a:pt x="123" y="161"/>
                  </a:cubicBezTo>
                  <a:lnTo>
                    <a:pt x="123" y="167"/>
                  </a:lnTo>
                  <a:close/>
                  <a:moveTo>
                    <a:pt x="126" y="40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4" y="64"/>
                    <a:pt x="126" y="65"/>
                    <a:pt x="126" y="66"/>
                  </a:cubicBezTo>
                  <a:lnTo>
                    <a:pt x="126" y="40"/>
                  </a:lnTo>
                  <a:close/>
                  <a:moveTo>
                    <a:pt x="123" y="33"/>
                  </a:moveTo>
                  <a:cubicBezTo>
                    <a:pt x="124" y="28"/>
                    <a:pt x="124" y="28"/>
                    <a:pt x="124" y="28"/>
                  </a:cubicBezTo>
                  <a:cubicBezTo>
                    <a:pt x="124" y="28"/>
                    <a:pt x="123" y="29"/>
                    <a:pt x="123" y="31"/>
                  </a:cubicBezTo>
                  <a:lnTo>
                    <a:pt x="123" y="33"/>
                  </a:lnTo>
                  <a:close/>
                  <a:moveTo>
                    <a:pt x="126" y="67"/>
                  </a:moveTo>
                  <a:cubicBezTo>
                    <a:pt x="126" y="150"/>
                    <a:pt x="126" y="150"/>
                    <a:pt x="126" y="150"/>
                  </a:cubicBezTo>
                  <a:cubicBezTo>
                    <a:pt x="126" y="150"/>
                    <a:pt x="125" y="150"/>
                    <a:pt x="124" y="150"/>
                  </a:cubicBezTo>
                  <a:cubicBezTo>
                    <a:pt x="124" y="153"/>
                    <a:pt x="123" y="155"/>
                    <a:pt x="123" y="156"/>
                  </a:cubicBezTo>
                  <a:cubicBezTo>
                    <a:pt x="123" y="65"/>
                    <a:pt x="123" y="65"/>
                    <a:pt x="123" y="65"/>
                  </a:cubicBezTo>
                  <a:lnTo>
                    <a:pt x="126" y="67"/>
                  </a:lnTo>
                  <a:close/>
                  <a:moveTo>
                    <a:pt x="126" y="157"/>
                  </a:moveTo>
                  <a:cubicBezTo>
                    <a:pt x="126" y="161"/>
                    <a:pt x="126" y="161"/>
                    <a:pt x="126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3" y="157"/>
                    <a:pt x="123" y="157"/>
                    <a:pt x="123" y="157"/>
                  </a:cubicBezTo>
                  <a:lnTo>
                    <a:pt x="126" y="157"/>
                  </a:lnTo>
                  <a:close/>
                  <a:moveTo>
                    <a:pt x="119" y="167"/>
                  </a:moveTo>
                  <a:cubicBezTo>
                    <a:pt x="120" y="167"/>
                    <a:pt x="121" y="167"/>
                    <a:pt x="123" y="16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3" y="157"/>
                    <a:pt x="123" y="157"/>
                    <a:pt x="123" y="157"/>
                  </a:cubicBezTo>
                  <a:cubicBezTo>
                    <a:pt x="121" y="157"/>
                    <a:pt x="121" y="157"/>
                    <a:pt x="121" y="157"/>
                  </a:cubicBezTo>
                  <a:cubicBezTo>
                    <a:pt x="119" y="157"/>
                    <a:pt x="119" y="157"/>
                    <a:pt x="119" y="157"/>
                  </a:cubicBezTo>
                  <a:lnTo>
                    <a:pt x="119" y="167"/>
                  </a:lnTo>
                  <a:close/>
                  <a:moveTo>
                    <a:pt x="123" y="36"/>
                  </a:moveTo>
                  <a:cubicBezTo>
                    <a:pt x="122" y="35"/>
                    <a:pt x="122" y="35"/>
                    <a:pt x="122" y="35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2"/>
                    <a:pt x="122" y="33"/>
                    <a:pt x="122" y="34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2" y="36"/>
                    <a:pt x="121" y="36"/>
                    <a:pt x="121" y="37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21" y="61"/>
                    <a:pt x="122" y="62"/>
                    <a:pt x="123" y="63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3" y="37"/>
                    <a:pt x="123" y="37"/>
                    <a:pt x="123" y="37"/>
                  </a:cubicBezTo>
                  <a:lnTo>
                    <a:pt x="123" y="36"/>
                  </a:lnTo>
                  <a:close/>
                  <a:moveTo>
                    <a:pt x="123" y="65"/>
                  </a:moveTo>
                  <a:cubicBezTo>
                    <a:pt x="123" y="156"/>
                    <a:pt x="123" y="156"/>
                    <a:pt x="123" y="156"/>
                  </a:cubicBezTo>
                  <a:cubicBezTo>
                    <a:pt x="123" y="157"/>
                    <a:pt x="123" y="157"/>
                    <a:pt x="123" y="157"/>
                  </a:cubicBezTo>
                  <a:cubicBezTo>
                    <a:pt x="122" y="156"/>
                    <a:pt x="121" y="155"/>
                    <a:pt x="119" y="155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120" y="99"/>
                    <a:pt x="120" y="97"/>
                    <a:pt x="120" y="95"/>
                  </a:cubicBezTo>
                  <a:cubicBezTo>
                    <a:pt x="119" y="94"/>
                    <a:pt x="119" y="94"/>
                    <a:pt x="119" y="94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0" y="63"/>
                    <a:pt x="120" y="62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22" y="64"/>
                    <a:pt x="122" y="64"/>
                    <a:pt x="122" y="64"/>
                  </a:cubicBezTo>
                  <a:lnTo>
                    <a:pt x="123" y="65"/>
                  </a:lnTo>
                  <a:close/>
                  <a:moveTo>
                    <a:pt x="118" y="167"/>
                  </a:moveTo>
                  <a:cubicBezTo>
                    <a:pt x="119" y="167"/>
                    <a:pt x="119" y="167"/>
                    <a:pt x="119" y="167"/>
                  </a:cubicBezTo>
                  <a:cubicBezTo>
                    <a:pt x="119" y="157"/>
                    <a:pt x="119" y="157"/>
                    <a:pt x="119" y="157"/>
                  </a:cubicBezTo>
                  <a:cubicBezTo>
                    <a:pt x="118" y="157"/>
                    <a:pt x="118" y="157"/>
                    <a:pt x="118" y="157"/>
                  </a:cubicBezTo>
                  <a:lnTo>
                    <a:pt x="118" y="167"/>
                  </a:lnTo>
                  <a:close/>
                  <a:moveTo>
                    <a:pt x="119" y="36"/>
                  </a:moveTo>
                  <a:cubicBezTo>
                    <a:pt x="118" y="36"/>
                    <a:pt x="118" y="36"/>
                    <a:pt x="118" y="36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9" y="60"/>
                    <a:pt x="119" y="60"/>
                    <a:pt x="119" y="60"/>
                  </a:cubicBezTo>
                  <a:lnTo>
                    <a:pt x="119" y="36"/>
                  </a:lnTo>
                  <a:close/>
                  <a:moveTo>
                    <a:pt x="119" y="61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19" y="61"/>
                    <a:pt x="119" y="60"/>
                    <a:pt x="118" y="60"/>
                  </a:cubicBezTo>
                  <a:cubicBezTo>
                    <a:pt x="118" y="60"/>
                    <a:pt x="118" y="60"/>
                    <a:pt x="118" y="60"/>
                  </a:cubicBezTo>
                  <a:lnTo>
                    <a:pt x="119" y="61"/>
                  </a:lnTo>
                  <a:close/>
                  <a:moveTo>
                    <a:pt x="119" y="63"/>
                  </a:moveTo>
                  <a:cubicBezTo>
                    <a:pt x="119" y="63"/>
                    <a:pt x="119" y="63"/>
                    <a:pt x="119" y="63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93"/>
                    <a:pt x="118" y="93"/>
                    <a:pt x="118" y="93"/>
                  </a:cubicBezTo>
                  <a:cubicBezTo>
                    <a:pt x="119" y="94"/>
                    <a:pt x="119" y="94"/>
                    <a:pt x="119" y="94"/>
                  </a:cubicBezTo>
                  <a:lnTo>
                    <a:pt x="119" y="63"/>
                  </a:lnTo>
                  <a:close/>
                  <a:moveTo>
                    <a:pt x="119" y="101"/>
                  </a:moveTo>
                  <a:cubicBezTo>
                    <a:pt x="119" y="155"/>
                    <a:pt x="119" y="155"/>
                    <a:pt x="119" y="155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118" y="101"/>
                    <a:pt x="118" y="101"/>
                    <a:pt x="118" y="101"/>
                  </a:cubicBezTo>
                  <a:lnTo>
                    <a:pt x="119" y="101"/>
                  </a:lnTo>
                  <a:close/>
                  <a:moveTo>
                    <a:pt x="118" y="168"/>
                  </a:moveTo>
                  <a:cubicBezTo>
                    <a:pt x="118" y="167"/>
                    <a:pt x="118" y="167"/>
                    <a:pt x="118" y="167"/>
                  </a:cubicBezTo>
                  <a:cubicBezTo>
                    <a:pt x="118" y="157"/>
                    <a:pt x="118" y="157"/>
                    <a:pt x="118" y="157"/>
                  </a:cubicBezTo>
                  <a:cubicBezTo>
                    <a:pt x="118" y="157"/>
                    <a:pt x="118" y="157"/>
                    <a:pt x="118" y="157"/>
                  </a:cubicBezTo>
                  <a:lnTo>
                    <a:pt x="118" y="168"/>
                  </a:lnTo>
                  <a:close/>
                  <a:moveTo>
                    <a:pt x="118" y="36"/>
                  </a:moveTo>
                  <a:cubicBezTo>
                    <a:pt x="118" y="36"/>
                    <a:pt x="118" y="36"/>
                    <a:pt x="118" y="36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60"/>
                    <a:pt x="118" y="61"/>
                    <a:pt x="118" y="62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60"/>
                    <a:pt x="118" y="60"/>
                    <a:pt x="118" y="60"/>
                  </a:cubicBezTo>
                  <a:lnTo>
                    <a:pt x="118" y="36"/>
                  </a:lnTo>
                  <a:close/>
                  <a:moveTo>
                    <a:pt x="118" y="63"/>
                  </a:moveTo>
                  <a:cubicBezTo>
                    <a:pt x="118" y="93"/>
                    <a:pt x="118" y="93"/>
                    <a:pt x="118" y="93"/>
                  </a:cubicBezTo>
                  <a:cubicBezTo>
                    <a:pt x="118" y="93"/>
                    <a:pt x="118" y="93"/>
                    <a:pt x="118" y="93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8" y="63"/>
                  </a:lnTo>
                  <a:close/>
                  <a:moveTo>
                    <a:pt x="118" y="101"/>
                  </a:moveTo>
                  <a:cubicBezTo>
                    <a:pt x="118" y="154"/>
                    <a:pt x="118" y="154"/>
                    <a:pt x="118" y="154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118" y="101"/>
                    <a:pt x="118" y="101"/>
                    <a:pt x="118" y="101"/>
                  </a:cubicBezTo>
                  <a:close/>
                  <a:moveTo>
                    <a:pt x="111" y="178"/>
                  </a:moveTo>
                  <a:cubicBezTo>
                    <a:pt x="112" y="177"/>
                    <a:pt x="112" y="177"/>
                    <a:pt x="113" y="176"/>
                  </a:cubicBezTo>
                  <a:cubicBezTo>
                    <a:pt x="115" y="175"/>
                    <a:pt x="115" y="170"/>
                    <a:pt x="118" y="168"/>
                  </a:cubicBezTo>
                  <a:cubicBezTo>
                    <a:pt x="118" y="157"/>
                    <a:pt x="118" y="157"/>
                    <a:pt x="118" y="157"/>
                  </a:cubicBezTo>
                  <a:cubicBezTo>
                    <a:pt x="115" y="156"/>
                    <a:pt x="113" y="156"/>
                    <a:pt x="111" y="155"/>
                  </a:cubicBezTo>
                  <a:lnTo>
                    <a:pt x="111" y="178"/>
                  </a:lnTo>
                  <a:close/>
                  <a:moveTo>
                    <a:pt x="118" y="36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8"/>
                    <a:pt x="112" y="42"/>
                    <a:pt x="111" y="4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3" y="57"/>
                    <a:pt x="114" y="57"/>
                    <a:pt x="116" y="58"/>
                  </a:cubicBezTo>
                  <a:cubicBezTo>
                    <a:pt x="116" y="59"/>
                    <a:pt x="116" y="60"/>
                    <a:pt x="115" y="61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4" y="91"/>
                    <a:pt x="116" y="92"/>
                    <a:pt x="118" y="9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8" y="59"/>
                    <a:pt x="118" y="59"/>
                    <a:pt x="118" y="59"/>
                  </a:cubicBezTo>
                  <a:lnTo>
                    <a:pt x="118" y="36"/>
                  </a:lnTo>
                  <a:close/>
                  <a:moveTo>
                    <a:pt x="118" y="101"/>
                  </a:moveTo>
                  <a:cubicBezTo>
                    <a:pt x="118" y="154"/>
                    <a:pt x="118" y="154"/>
                    <a:pt x="118" y="154"/>
                  </a:cubicBezTo>
                  <a:cubicBezTo>
                    <a:pt x="117" y="153"/>
                    <a:pt x="115" y="152"/>
                    <a:pt x="114" y="152"/>
                  </a:cubicBezTo>
                  <a:cubicBezTo>
                    <a:pt x="113" y="153"/>
                    <a:pt x="111" y="154"/>
                    <a:pt x="111" y="154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1" y="98"/>
                    <a:pt x="111" y="98"/>
                    <a:pt x="111" y="98"/>
                  </a:cubicBezTo>
                  <a:lnTo>
                    <a:pt x="118" y="101"/>
                  </a:lnTo>
                  <a:close/>
                  <a:moveTo>
                    <a:pt x="109" y="178"/>
                  </a:moveTo>
                  <a:cubicBezTo>
                    <a:pt x="110" y="178"/>
                    <a:pt x="110" y="178"/>
                    <a:pt x="111" y="178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4"/>
                    <a:pt x="110" y="94"/>
                    <a:pt x="110" y="94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9" y="155"/>
                    <a:pt x="109" y="155"/>
                    <a:pt x="109" y="155"/>
                  </a:cubicBezTo>
                  <a:lnTo>
                    <a:pt x="109" y="178"/>
                  </a:lnTo>
                  <a:close/>
                  <a:moveTo>
                    <a:pt x="111" y="33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lose/>
                  <a:moveTo>
                    <a:pt x="111" y="44"/>
                  </a:moveTo>
                  <a:cubicBezTo>
                    <a:pt x="110" y="45"/>
                    <a:pt x="110" y="46"/>
                    <a:pt x="109" y="47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10" y="56"/>
                    <a:pt x="110" y="56"/>
                    <a:pt x="111" y="56"/>
                  </a:cubicBezTo>
                  <a:lnTo>
                    <a:pt x="111" y="44"/>
                  </a:lnTo>
                  <a:close/>
                  <a:moveTo>
                    <a:pt x="109" y="178"/>
                  </a:moveTo>
                  <a:cubicBezTo>
                    <a:pt x="109" y="178"/>
                    <a:pt x="109" y="178"/>
                    <a:pt x="109" y="178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09" y="155"/>
                    <a:pt x="109" y="155"/>
                    <a:pt x="109" y="155"/>
                  </a:cubicBezTo>
                  <a:lnTo>
                    <a:pt x="109" y="178"/>
                  </a:lnTo>
                  <a:close/>
                  <a:moveTo>
                    <a:pt x="109" y="47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09" y="56"/>
                    <a:pt x="109" y="56"/>
                    <a:pt x="109" y="56"/>
                  </a:cubicBezTo>
                  <a:lnTo>
                    <a:pt x="109" y="47"/>
                  </a:lnTo>
                  <a:close/>
                  <a:moveTo>
                    <a:pt x="109" y="58"/>
                  </a:moveTo>
                  <a:cubicBezTo>
                    <a:pt x="109" y="58"/>
                    <a:pt x="109" y="58"/>
                    <a:pt x="109" y="58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9" y="97"/>
                    <a:pt x="109" y="97"/>
                    <a:pt x="109" y="97"/>
                  </a:cubicBezTo>
                  <a:lnTo>
                    <a:pt x="109" y="58"/>
                  </a:lnTo>
                  <a:close/>
                  <a:moveTo>
                    <a:pt x="108" y="178"/>
                  </a:moveTo>
                  <a:cubicBezTo>
                    <a:pt x="109" y="178"/>
                    <a:pt x="109" y="178"/>
                    <a:pt x="109" y="178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08" y="155"/>
                    <a:pt x="108" y="155"/>
                    <a:pt x="108" y="155"/>
                  </a:cubicBezTo>
                  <a:lnTo>
                    <a:pt x="108" y="178"/>
                  </a:lnTo>
                  <a:close/>
                  <a:moveTo>
                    <a:pt x="109" y="48"/>
                  </a:moveTo>
                  <a:cubicBezTo>
                    <a:pt x="108" y="49"/>
                    <a:pt x="108" y="49"/>
                    <a:pt x="108" y="4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9" y="56"/>
                    <a:pt x="109" y="56"/>
                    <a:pt x="109" y="56"/>
                  </a:cubicBezTo>
                  <a:lnTo>
                    <a:pt x="109" y="48"/>
                  </a:lnTo>
                  <a:close/>
                  <a:moveTo>
                    <a:pt x="109" y="58"/>
                  </a:moveTo>
                  <a:cubicBezTo>
                    <a:pt x="108" y="58"/>
                    <a:pt x="108" y="58"/>
                    <a:pt x="108" y="58"/>
                  </a:cubicBezTo>
                  <a:cubicBezTo>
                    <a:pt x="108" y="89"/>
                    <a:pt x="108" y="89"/>
                    <a:pt x="108" y="89"/>
                  </a:cubicBezTo>
                  <a:cubicBezTo>
                    <a:pt x="109" y="89"/>
                    <a:pt x="109" y="89"/>
                    <a:pt x="109" y="89"/>
                  </a:cubicBezTo>
                  <a:lnTo>
                    <a:pt x="109" y="58"/>
                  </a:lnTo>
                  <a:close/>
                  <a:moveTo>
                    <a:pt x="109" y="89"/>
                  </a:moveTo>
                  <a:cubicBezTo>
                    <a:pt x="109" y="90"/>
                    <a:pt x="109" y="90"/>
                    <a:pt x="109" y="90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9"/>
                    <a:pt x="109" y="149"/>
                    <a:pt x="109" y="149"/>
                  </a:cubicBezTo>
                  <a:lnTo>
                    <a:pt x="109" y="89"/>
                  </a:lnTo>
                  <a:close/>
                  <a:moveTo>
                    <a:pt x="106" y="179"/>
                  </a:moveTo>
                  <a:cubicBezTo>
                    <a:pt x="107" y="179"/>
                    <a:pt x="107" y="179"/>
                    <a:pt x="108" y="178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7" y="148"/>
                    <a:pt x="107" y="148"/>
                    <a:pt x="108" y="148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107" y="152"/>
                    <a:pt x="107" y="152"/>
                    <a:pt x="107" y="152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6" y="155"/>
                    <a:pt x="106" y="155"/>
                    <a:pt x="106" y="155"/>
                  </a:cubicBezTo>
                  <a:lnTo>
                    <a:pt x="106" y="179"/>
                  </a:lnTo>
                  <a:close/>
                  <a:moveTo>
                    <a:pt x="108" y="49"/>
                  </a:moveTo>
                  <a:cubicBezTo>
                    <a:pt x="107" y="50"/>
                    <a:pt x="107" y="51"/>
                    <a:pt x="106" y="52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7" y="55"/>
                    <a:pt x="107" y="55"/>
                    <a:pt x="108" y="55"/>
                  </a:cubicBezTo>
                  <a:lnTo>
                    <a:pt x="108" y="49"/>
                  </a:lnTo>
                  <a:close/>
                  <a:moveTo>
                    <a:pt x="108" y="58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7" y="89"/>
                    <a:pt x="107" y="89"/>
                    <a:pt x="108" y="89"/>
                  </a:cubicBezTo>
                  <a:lnTo>
                    <a:pt x="108" y="58"/>
                  </a:lnTo>
                  <a:close/>
                  <a:moveTo>
                    <a:pt x="103" y="7"/>
                  </a:moveTo>
                  <a:cubicBezTo>
                    <a:pt x="103" y="7"/>
                    <a:pt x="104" y="7"/>
                    <a:pt x="104" y="7"/>
                  </a:cubicBezTo>
                  <a:cubicBezTo>
                    <a:pt x="104" y="7"/>
                    <a:pt x="104" y="7"/>
                    <a:pt x="103" y="6"/>
                  </a:cubicBezTo>
                  <a:lnTo>
                    <a:pt x="103" y="7"/>
                  </a:lnTo>
                  <a:close/>
                  <a:moveTo>
                    <a:pt x="103" y="179"/>
                  </a:moveTo>
                  <a:cubicBezTo>
                    <a:pt x="104" y="179"/>
                    <a:pt x="105" y="179"/>
                    <a:pt x="106" y="179"/>
                  </a:cubicBezTo>
                  <a:cubicBezTo>
                    <a:pt x="106" y="155"/>
                    <a:pt x="106" y="155"/>
                    <a:pt x="106" y="155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5" y="150"/>
                    <a:pt x="105" y="150"/>
                    <a:pt x="105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3" y="146"/>
                    <a:pt x="104" y="147"/>
                    <a:pt x="105" y="147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4" y="150"/>
                    <a:pt x="104" y="150"/>
                    <a:pt x="104" y="150"/>
                  </a:cubicBezTo>
                  <a:cubicBezTo>
                    <a:pt x="104" y="151"/>
                    <a:pt x="104" y="151"/>
                    <a:pt x="104" y="151"/>
                  </a:cubicBezTo>
                  <a:cubicBezTo>
                    <a:pt x="103" y="151"/>
                    <a:pt x="103" y="151"/>
                    <a:pt x="103" y="151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3" y="154"/>
                    <a:pt x="103" y="154"/>
                    <a:pt x="103" y="154"/>
                  </a:cubicBezTo>
                  <a:lnTo>
                    <a:pt x="103" y="179"/>
                  </a:lnTo>
                  <a:close/>
                  <a:moveTo>
                    <a:pt x="106" y="52"/>
                  </a:moveTo>
                  <a:cubicBezTo>
                    <a:pt x="104" y="54"/>
                    <a:pt x="103" y="55"/>
                    <a:pt x="103" y="55"/>
                  </a:cubicBezTo>
                  <a:cubicBezTo>
                    <a:pt x="104" y="55"/>
                    <a:pt x="105" y="55"/>
                    <a:pt x="106" y="55"/>
                  </a:cubicBezTo>
                  <a:lnTo>
                    <a:pt x="106" y="52"/>
                  </a:lnTo>
                  <a:close/>
                  <a:moveTo>
                    <a:pt x="106" y="57"/>
                  </a:moveTo>
                  <a:cubicBezTo>
                    <a:pt x="106" y="89"/>
                    <a:pt x="106" y="89"/>
                    <a:pt x="106" y="89"/>
                  </a:cubicBezTo>
                  <a:cubicBezTo>
                    <a:pt x="105" y="88"/>
                    <a:pt x="104" y="88"/>
                    <a:pt x="103" y="88"/>
                  </a:cubicBezTo>
                  <a:cubicBezTo>
                    <a:pt x="103" y="55"/>
                    <a:pt x="103" y="55"/>
                    <a:pt x="103" y="55"/>
                  </a:cubicBezTo>
                  <a:lnTo>
                    <a:pt x="106" y="57"/>
                  </a:lnTo>
                  <a:close/>
                  <a:moveTo>
                    <a:pt x="102" y="6"/>
                  </a:moveTo>
                  <a:cubicBezTo>
                    <a:pt x="103" y="7"/>
                    <a:pt x="103" y="7"/>
                    <a:pt x="103" y="7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2" y="5"/>
                    <a:pt x="102" y="5"/>
                    <a:pt x="102" y="5"/>
                  </a:cubicBezTo>
                  <a:lnTo>
                    <a:pt x="102" y="6"/>
                  </a:lnTo>
                  <a:close/>
                  <a:moveTo>
                    <a:pt x="102" y="179"/>
                  </a:moveTo>
                  <a:cubicBezTo>
                    <a:pt x="103" y="179"/>
                    <a:pt x="103" y="179"/>
                    <a:pt x="103" y="179"/>
                  </a:cubicBezTo>
                  <a:cubicBezTo>
                    <a:pt x="103" y="154"/>
                    <a:pt x="103" y="154"/>
                    <a:pt x="103" y="154"/>
                  </a:cubicBezTo>
                  <a:cubicBezTo>
                    <a:pt x="102" y="154"/>
                    <a:pt x="102" y="154"/>
                    <a:pt x="102" y="154"/>
                  </a:cubicBezTo>
                  <a:lnTo>
                    <a:pt x="102" y="179"/>
                  </a:lnTo>
                  <a:close/>
                  <a:moveTo>
                    <a:pt x="103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7"/>
                    <a:pt x="102" y="57"/>
                    <a:pt x="102" y="5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3" y="88"/>
                    <a:pt x="103" y="88"/>
                    <a:pt x="103" y="88"/>
                  </a:cubicBezTo>
                  <a:lnTo>
                    <a:pt x="103" y="55"/>
                  </a:lnTo>
                  <a:close/>
                  <a:moveTo>
                    <a:pt x="103" y="95"/>
                  </a:moveTo>
                  <a:cubicBezTo>
                    <a:pt x="102" y="95"/>
                    <a:pt x="102" y="95"/>
                    <a:pt x="102" y="95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3" y="146"/>
                    <a:pt x="103" y="146"/>
                    <a:pt x="103" y="146"/>
                  </a:cubicBezTo>
                  <a:lnTo>
                    <a:pt x="103" y="95"/>
                  </a:lnTo>
                  <a:close/>
                  <a:moveTo>
                    <a:pt x="103" y="151"/>
                  </a:moveTo>
                  <a:cubicBezTo>
                    <a:pt x="103" y="152"/>
                    <a:pt x="103" y="152"/>
                    <a:pt x="103" y="152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lnTo>
                    <a:pt x="103" y="151"/>
                  </a:lnTo>
                  <a:close/>
                  <a:moveTo>
                    <a:pt x="102" y="6"/>
                  </a:moveTo>
                  <a:cubicBezTo>
                    <a:pt x="102" y="6"/>
                    <a:pt x="102" y="6"/>
                    <a:pt x="102" y="6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lnTo>
                    <a:pt x="102" y="6"/>
                  </a:lnTo>
                  <a:close/>
                  <a:moveTo>
                    <a:pt x="102" y="179"/>
                  </a:moveTo>
                  <a:cubicBezTo>
                    <a:pt x="102" y="179"/>
                    <a:pt x="102" y="179"/>
                    <a:pt x="102" y="179"/>
                  </a:cubicBezTo>
                  <a:cubicBezTo>
                    <a:pt x="102" y="154"/>
                    <a:pt x="102" y="154"/>
                    <a:pt x="102" y="154"/>
                  </a:cubicBezTo>
                  <a:cubicBezTo>
                    <a:pt x="102" y="154"/>
                    <a:pt x="102" y="154"/>
                    <a:pt x="102" y="154"/>
                  </a:cubicBezTo>
                  <a:lnTo>
                    <a:pt x="102" y="179"/>
                  </a:lnTo>
                  <a:close/>
                  <a:moveTo>
                    <a:pt x="102" y="55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lnTo>
                    <a:pt x="102" y="55"/>
                  </a:lnTo>
                  <a:close/>
                  <a:moveTo>
                    <a:pt x="102" y="58"/>
                  </a:moveTo>
                  <a:cubicBezTo>
                    <a:pt x="102" y="58"/>
                    <a:pt x="102" y="58"/>
                    <a:pt x="102" y="5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2" y="88"/>
                    <a:pt x="102" y="88"/>
                  </a:cubicBezTo>
                  <a:lnTo>
                    <a:pt x="102" y="58"/>
                  </a:lnTo>
                  <a:close/>
                  <a:moveTo>
                    <a:pt x="102" y="95"/>
                  </a:moveTo>
                  <a:cubicBezTo>
                    <a:pt x="102" y="95"/>
                    <a:pt x="102" y="95"/>
                    <a:pt x="102" y="95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2" y="146"/>
                    <a:pt x="102" y="146"/>
                    <a:pt x="102" y="146"/>
                  </a:cubicBezTo>
                  <a:lnTo>
                    <a:pt x="102" y="95"/>
                  </a:lnTo>
                  <a:close/>
                  <a:moveTo>
                    <a:pt x="102" y="147"/>
                  </a:moveTo>
                  <a:cubicBezTo>
                    <a:pt x="102" y="150"/>
                    <a:pt x="102" y="150"/>
                    <a:pt x="102" y="150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102" y="148"/>
                    <a:pt x="102" y="148"/>
                    <a:pt x="102" y="148"/>
                  </a:cubicBezTo>
                  <a:lnTo>
                    <a:pt x="102" y="147"/>
                  </a:lnTo>
                  <a:close/>
                  <a:moveTo>
                    <a:pt x="101" y="6"/>
                  </a:moveTo>
                  <a:cubicBezTo>
                    <a:pt x="102" y="6"/>
                    <a:pt x="102" y="6"/>
                    <a:pt x="102" y="6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1" y="5"/>
                    <a:pt x="101" y="5"/>
                    <a:pt x="101" y="5"/>
                  </a:cubicBezTo>
                  <a:lnTo>
                    <a:pt x="101" y="6"/>
                  </a:lnTo>
                  <a:close/>
                  <a:moveTo>
                    <a:pt x="101" y="180"/>
                  </a:moveTo>
                  <a:cubicBezTo>
                    <a:pt x="102" y="179"/>
                    <a:pt x="102" y="179"/>
                    <a:pt x="102" y="179"/>
                  </a:cubicBezTo>
                  <a:cubicBezTo>
                    <a:pt x="102" y="154"/>
                    <a:pt x="102" y="154"/>
                    <a:pt x="102" y="154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102" y="148"/>
                    <a:pt x="102" y="148"/>
                    <a:pt x="102" y="148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101" y="154"/>
                    <a:pt x="101" y="154"/>
                    <a:pt x="101" y="154"/>
                  </a:cubicBezTo>
                  <a:lnTo>
                    <a:pt x="101" y="180"/>
                  </a:lnTo>
                  <a:close/>
                  <a:moveTo>
                    <a:pt x="102" y="55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2" y="56"/>
                    <a:pt x="102" y="56"/>
                    <a:pt x="102" y="56"/>
                  </a:cubicBezTo>
                  <a:lnTo>
                    <a:pt x="102" y="55"/>
                  </a:lnTo>
                  <a:close/>
                  <a:moveTo>
                    <a:pt x="102" y="59"/>
                  </a:moveTo>
                  <a:cubicBezTo>
                    <a:pt x="101" y="60"/>
                    <a:pt x="101" y="62"/>
                    <a:pt x="101" y="63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lnTo>
                    <a:pt x="102" y="59"/>
                  </a:lnTo>
                  <a:close/>
                  <a:moveTo>
                    <a:pt x="102" y="95"/>
                  </a:moveTo>
                  <a:cubicBezTo>
                    <a:pt x="101" y="94"/>
                    <a:pt x="101" y="94"/>
                    <a:pt x="101" y="94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2" y="146"/>
                    <a:pt x="102" y="146"/>
                    <a:pt x="102" y="146"/>
                  </a:cubicBezTo>
                  <a:lnTo>
                    <a:pt x="102" y="95"/>
                  </a:lnTo>
                  <a:close/>
                  <a:moveTo>
                    <a:pt x="100" y="6"/>
                  </a:moveTo>
                  <a:cubicBezTo>
                    <a:pt x="101" y="6"/>
                    <a:pt x="101" y="6"/>
                    <a:pt x="101" y="6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lnTo>
                    <a:pt x="100" y="6"/>
                  </a:lnTo>
                  <a:close/>
                  <a:moveTo>
                    <a:pt x="100" y="180"/>
                  </a:moveTo>
                  <a:cubicBezTo>
                    <a:pt x="101" y="180"/>
                    <a:pt x="101" y="180"/>
                    <a:pt x="101" y="180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100" y="153"/>
                    <a:pt x="100" y="153"/>
                    <a:pt x="100" y="153"/>
                  </a:cubicBezTo>
                  <a:lnTo>
                    <a:pt x="100" y="180"/>
                  </a:lnTo>
                  <a:close/>
                  <a:moveTo>
                    <a:pt x="101" y="54"/>
                  </a:moveTo>
                  <a:cubicBezTo>
                    <a:pt x="100" y="55"/>
                    <a:pt x="100" y="55"/>
                    <a:pt x="100" y="55"/>
                  </a:cubicBezTo>
                  <a:cubicBezTo>
                    <a:pt x="101" y="55"/>
                    <a:pt x="101" y="55"/>
                    <a:pt x="101" y="55"/>
                  </a:cubicBezTo>
                  <a:lnTo>
                    <a:pt x="101" y="54"/>
                  </a:lnTo>
                  <a:close/>
                  <a:moveTo>
                    <a:pt x="101" y="63"/>
                  </a:moveTo>
                  <a:cubicBezTo>
                    <a:pt x="101" y="64"/>
                    <a:pt x="100" y="65"/>
                    <a:pt x="100" y="66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1" y="88"/>
                    <a:pt x="101" y="88"/>
                    <a:pt x="101" y="88"/>
                  </a:cubicBezTo>
                  <a:lnTo>
                    <a:pt x="101" y="63"/>
                  </a:lnTo>
                  <a:close/>
                  <a:moveTo>
                    <a:pt x="101" y="94"/>
                  </a:moveTo>
                  <a:cubicBezTo>
                    <a:pt x="100" y="94"/>
                    <a:pt x="100" y="94"/>
                    <a:pt x="100" y="94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1" y="146"/>
                    <a:pt x="101" y="146"/>
                    <a:pt x="101" y="146"/>
                  </a:cubicBezTo>
                  <a:lnTo>
                    <a:pt x="101" y="94"/>
                  </a:lnTo>
                  <a:close/>
                  <a:moveTo>
                    <a:pt x="99" y="6"/>
                  </a:moveTo>
                  <a:cubicBezTo>
                    <a:pt x="99" y="6"/>
                    <a:pt x="99" y="6"/>
                    <a:pt x="100" y="6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9" y="5"/>
                    <a:pt x="99" y="5"/>
                    <a:pt x="99" y="5"/>
                  </a:cubicBezTo>
                  <a:lnTo>
                    <a:pt x="99" y="6"/>
                  </a:lnTo>
                  <a:close/>
                  <a:moveTo>
                    <a:pt x="99" y="180"/>
                  </a:moveTo>
                  <a:cubicBezTo>
                    <a:pt x="99" y="180"/>
                    <a:pt x="100" y="180"/>
                    <a:pt x="100" y="18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3"/>
                    <a:pt x="99" y="153"/>
                    <a:pt x="99" y="153"/>
                  </a:cubicBezTo>
                  <a:lnTo>
                    <a:pt x="99" y="180"/>
                  </a:lnTo>
                  <a:close/>
                  <a:moveTo>
                    <a:pt x="100" y="66"/>
                  </a:moveTo>
                  <a:cubicBezTo>
                    <a:pt x="100" y="67"/>
                    <a:pt x="99" y="68"/>
                    <a:pt x="99" y="69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lnTo>
                    <a:pt x="100" y="66"/>
                  </a:lnTo>
                  <a:close/>
                  <a:moveTo>
                    <a:pt x="100" y="94"/>
                  </a:moveTo>
                  <a:cubicBezTo>
                    <a:pt x="99" y="93"/>
                    <a:pt x="99" y="93"/>
                    <a:pt x="99" y="93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99" y="145"/>
                    <a:pt x="100" y="145"/>
                    <a:pt x="100" y="145"/>
                  </a:cubicBezTo>
                  <a:lnTo>
                    <a:pt x="100" y="94"/>
                  </a:lnTo>
                  <a:close/>
                  <a:moveTo>
                    <a:pt x="94" y="46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4"/>
                    <a:pt x="94" y="43"/>
                    <a:pt x="92" y="41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3" y="43"/>
                    <a:pt x="94" y="44"/>
                    <a:pt x="94" y="4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5" y="53"/>
                    <a:pt x="95" y="47"/>
                    <a:pt x="94" y="46"/>
                  </a:cubicBezTo>
                  <a:close/>
                  <a:moveTo>
                    <a:pt x="92" y="39"/>
                  </a:moveTo>
                  <a:cubicBezTo>
                    <a:pt x="95" y="28"/>
                    <a:pt x="94" y="21"/>
                    <a:pt x="94" y="20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2" y="18"/>
                    <a:pt x="92" y="18"/>
                    <a:pt x="92" y="18"/>
                  </a:cubicBezTo>
                  <a:lnTo>
                    <a:pt x="92" y="39"/>
                  </a:lnTo>
                  <a:close/>
                  <a:moveTo>
                    <a:pt x="92" y="5"/>
                  </a:moveTo>
                  <a:cubicBezTo>
                    <a:pt x="94" y="5"/>
                    <a:pt x="95" y="5"/>
                    <a:pt x="97" y="6"/>
                  </a:cubicBezTo>
                  <a:cubicBezTo>
                    <a:pt x="97" y="6"/>
                    <a:pt x="98" y="6"/>
                    <a:pt x="99" y="6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5"/>
                    <a:pt x="97" y="5"/>
                    <a:pt x="96" y="5"/>
                  </a:cubicBezTo>
                  <a:cubicBezTo>
                    <a:pt x="95" y="4"/>
                    <a:pt x="94" y="4"/>
                    <a:pt x="92" y="3"/>
                  </a:cubicBezTo>
                  <a:lnTo>
                    <a:pt x="92" y="5"/>
                  </a:lnTo>
                  <a:close/>
                  <a:moveTo>
                    <a:pt x="92" y="179"/>
                  </a:moveTo>
                  <a:cubicBezTo>
                    <a:pt x="95" y="179"/>
                    <a:pt x="97" y="179"/>
                    <a:pt x="99" y="180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7" y="153"/>
                    <a:pt x="97" y="153"/>
                    <a:pt x="97" y="153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4" y="143"/>
                    <a:pt x="95" y="144"/>
                    <a:pt x="96" y="144"/>
                  </a:cubicBezTo>
                  <a:cubicBezTo>
                    <a:pt x="95" y="148"/>
                    <a:pt x="95" y="151"/>
                    <a:pt x="94" y="152"/>
                  </a:cubicBezTo>
                  <a:cubicBezTo>
                    <a:pt x="92" y="152"/>
                    <a:pt x="92" y="152"/>
                    <a:pt x="92" y="152"/>
                  </a:cubicBezTo>
                  <a:lnTo>
                    <a:pt x="92" y="179"/>
                  </a:lnTo>
                  <a:close/>
                  <a:moveTo>
                    <a:pt x="99" y="69"/>
                  </a:moveTo>
                  <a:cubicBezTo>
                    <a:pt x="97" y="74"/>
                    <a:pt x="95" y="78"/>
                    <a:pt x="92" y="81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5" y="88"/>
                    <a:pt x="97" y="88"/>
                    <a:pt x="99" y="88"/>
                  </a:cubicBezTo>
                  <a:lnTo>
                    <a:pt x="99" y="69"/>
                  </a:lnTo>
                  <a:close/>
                  <a:moveTo>
                    <a:pt x="92" y="41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39"/>
                    <a:pt x="92" y="3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40"/>
                    <a:pt x="91" y="40"/>
                    <a:pt x="91" y="40"/>
                  </a:cubicBezTo>
                  <a:cubicBezTo>
                    <a:pt x="92" y="41"/>
                    <a:pt x="92" y="41"/>
                    <a:pt x="92" y="42"/>
                  </a:cubicBezTo>
                  <a:lnTo>
                    <a:pt x="92" y="41"/>
                  </a:lnTo>
                  <a:close/>
                  <a:moveTo>
                    <a:pt x="90" y="6"/>
                  </a:moveTo>
                  <a:cubicBezTo>
                    <a:pt x="90" y="6"/>
                    <a:pt x="91" y="6"/>
                    <a:pt x="92" y="5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1" y="3"/>
                    <a:pt x="90" y="4"/>
                  </a:cubicBezTo>
                  <a:lnTo>
                    <a:pt x="90" y="6"/>
                  </a:lnTo>
                  <a:close/>
                  <a:moveTo>
                    <a:pt x="90" y="2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1"/>
                  </a:cubicBezTo>
                  <a:lnTo>
                    <a:pt x="90" y="2"/>
                  </a:lnTo>
                  <a:close/>
                  <a:moveTo>
                    <a:pt x="90" y="179"/>
                  </a:moveTo>
                  <a:cubicBezTo>
                    <a:pt x="91" y="179"/>
                    <a:pt x="92" y="179"/>
                    <a:pt x="92" y="179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51"/>
                    <a:pt x="90" y="151"/>
                    <a:pt x="90" y="151"/>
                  </a:cubicBezTo>
                  <a:lnTo>
                    <a:pt x="90" y="179"/>
                  </a:lnTo>
                  <a:close/>
                  <a:moveTo>
                    <a:pt x="92" y="81"/>
                  </a:moveTo>
                  <a:cubicBezTo>
                    <a:pt x="92" y="82"/>
                    <a:pt x="91" y="83"/>
                    <a:pt x="90" y="84"/>
                  </a:cubicBezTo>
                  <a:cubicBezTo>
                    <a:pt x="90" y="88"/>
                    <a:pt x="90" y="88"/>
                    <a:pt x="90" y="88"/>
                  </a:cubicBezTo>
                  <a:cubicBezTo>
                    <a:pt x="91" y="88"/>
                    <a:pt x="92" y="88"/>
                    <a:pt x="92" y="88"/>
                  </a:cubicBezTo>
                  <a:lnTo>
                    <a:pt x="92" y="81"/>
                  </a:lnTo>
                  <a:close/>
                  <a:moveTo>
                    <a:pt x="92" y="91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90" y="142"/>
                    <a:pt x="90" y="142"/>
                    <a:pt x="90" y="142"/>
                  </a:cubicBezTo>
                  <a:cubicBezTo>
                    <a:pt x="90" y="142"/>
                    <a:pt x="91" y="142"/>
                    <a:pt x="91" y="143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2" y="143"/>
                    <a:pt x="92" y="143"/>
                    <a:pt x="92" y="143"/>
                  </a:cubicBezTo>
                  <a:lnTo>
                    <a:pt x="92" y="91"/>
                  </a:lnTo>
                  <a:close/>
                  <a:moveTo>
                    <a:pt x="90" y="84"/>
                  </a:moveTo>
                  <a:cubicBezTo>
                    <a:pt x="90" y="84"/>
                    <a:pt x="90" y="84"/>
                    <a:pt x="90" y="84"/>
                  </a:cubicBezTo>
                  <a:cubicBezTo>
                    <a:pt x="90" y="84"/>
                    <a:pt x="90" y="84"/>
                    <a:pt x="90" y="84"/>
                  </a:cubicBezTo>
                  <a:close/>
                  <a:moveTo>
                    <a:pt x="90" y="75"/>
                  </a:moveTo>
                  <a:cubicBezTo>
                    <a:pt x="91" y="71"/>
                    <a:pt x="92" y="67"/>
                    <a:pt x="92" y="6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0" y="43"/>
                    <a:pt x="90" y="43"/>
                    <a:pt x="90" y="43"/>
                  </a:cubicBezTo>
                  <a:lnTo>
                    <a:pt x="90" y="75"/>
                  </a:lnTo>
                  <a:close/>
                  <a:moveTo>
                    <a:pt x="90" y="17"/>
                  </a:moveTo>
                  <a:cubicBezTo>
                    <a:pt x="88" y="16"/>
                    <a:pt x="88" y="16"/>
                    <a:pt x="88" y="16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9" y="39"/>
                    <a:pt x="89" y="39"/>
                    <a:pt x="90" y="39"/>
                  </a:cubicBezTo>
                  <a:lnTo>
                    <a:pt x="90" y="17"/>
                  </a:lnTo>
                  <a:close/>
                  <a:moveTo>
                    <a:pt x="88" y="9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90" y="6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2"/>
                    <a:pt x="89" y="3"/>
                    <a:pt x="88" y="6"/>
                  </a:cubicBezTo>
                  <a:lnTo>
                    <a:pt x="88" y="9"/>
                  </a:lnTo>
                  <a:close/>
                  <a:moveTo>
                    <a:pt x="88" y="178"/>
                  </a:moveTo>
                  <a:cubicBezTo>
                    <a:pt x="89" y="178"/>
                    <a:pt x="89" y="178"/>
                    <a:pt x="90" y="179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8" y="151"/>
                    <a:pt x="88" y="151"/>
                    <a:pt x="88" y="151"/>
                  </a:cubicBezTo>
                  <a:lnTo>
                    <a:pt x="88" y="178"/>
                  </a:lnTo>
                  <a:close/>
                  <a:moveTo>
                    <a:pt x="90" y="84"/>
                  </a:moveTo>
                  <a:cubicBezTo>
                    <a:pt x="89" y="85"/>
                    <a:pt x="89" y="86"/>
                    <a:pt x="88" y="86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90" y="88"/>
                  </a:cubicBezTo>
                  <a:lnTo>
                    <a:pt x="90" y="84"/>
                  </a:lnTo>
                  <a:close/>
                  <a:moveTo>
                    <a:pt x="90" y="90"/>
                  </a:moveTo>
                  <a:cubicBezTo>
                    <a:pt x="88" y="90"/>
                    <a:pt x="88" y="90"/>
                    <a:pt x="88" y="90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0" y="142"/>
                    <a:pt x="90" y="142"/>
                    <a:pt x="90" y="142"/>
                  </a:cubicBezTo>
                  <a:lnTo>
                    <a:pt x="90" y="90"/>
                  </a:lnTo>
                  <a:close/>
                  <a:moveTo>
                    <a:pt x="88" y="84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0" y="85"/>
                    <a:pt x="90" y="85"/>
                    <a:pt x="90" y="85"/>
                  </a:cubicBezTo>
                  <a:lnTo>
                    <a:pt x="88" y="84"/>
                  </a:lnTo>
                  <a:close/>
                  <a:moveTo>
                    <a:pt x="88" y="81"/>
                  </a:moveTo>
                  <a:cubicBezTo>
                    <a:pt x="89" y="79"/>
                    <a:pt x="89" y="77"/>
                    <a:pt x="90" y="75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81"/>
                  </a:lnTo>
                  <a:close/>
                  <a:moveTo>
                    <a:pt x="88" y="16"/>
                  </a:moveTo>
                  <a:cubicBezTo>
                    <a:pt x="87" y="15"/>
                    <a:pt x="87" y="15"/>
                    <a:pt x="87" y="15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9"/>
                    <a:pt x="87" y="11"/>
                    <a:pt x="86" y="15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7" y="38"/>
                    <a:pt x="87" y="38"/>
                    <a:pt x="88" y="39"/>
                  </a:cubicBezTo>
                  <a:lnTo>
                    <a:pt x="88" y="16"/>
                  </a:lnTo>
                  <a:close/>
                  <a:moveTo>
                    <a:pt x="86" y="178"/>
                  </a:moveTo>
                  <a:cubicBezTo>
                    <a:pt x="87" y="178"/>
                    <a:pt x="87" y="178"/>
                    <a:pt x="88" y="178"/>
                  </a:cubicBezTo>
                  <a:cubicBezTo>
                    <a:pt x="88" y="151"/>
                    <a:pt x="88" y="151"/>
                    <a:pt x="88" y="151"/>
                  </a:cubicBezTo>
                  <a:cubicBezTo>
                    <a:pt x="88" y="151"/>
                    <a:pt x="88" y="151"/>
                    <a:pt x="88" y="151"/>
                  </a:cubicBezTo>
                  <a:cubicBezTo>
                    <a:pt x="86" y="150"/>
                    <a:pt x="86" y="150"/>
                    <a:pt x="86" y="150"/>
                  </a:cubicBezTo>
                  <a:lnTo>
                    <a:pt x="86" y="178"/>
                  </a:lnTo>
                  <a:close/>
                  <a:moveTo>
                    <a:pt x="88" y="86"/>
                  </a:moveTo>
                  <a:cubicBezTo>
                    <a:pt x="87" y="88"/>
                    <a:pt x="86" y="88"/>
                    <a:pt x="86" y="88"/>
                  </a:cubicBezTo>
                  <a:cubicBezTo>
                    <a:pt x="87" y="88"/>
                    <a:pt x="88" y="88"/>
                    <a:pt x="88" y="88"/>
                  </a:cubicBezTo>
                  <a:lnTo>
                    <a:pt x="88" y="86"/>
                  </a:lnTo>
                  <a:close/>
                  <a:moveTo>
                    <a:pt x="88" y="90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87" y="142"/>
                    <a:pt x="87" y="142"/>
                    <a:pt x="88" y="142"/>
                  </a:cubicBezTo>
                  <a:lnTo>
                    <a:pt x="88" y="90"/>
                  </a:lnTo>
                  <a:close/>
                  <a:moveTo>
                    <a:pt x="86" y="83"/>
                  </a:moveTo>
                  <a:cubicBezTo>
                    <a:pt x="88" y="84"/>
                    <a:pt x="88" y="84"/>
                    <a:pt x="88" y="84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2"/>
                    <a:pt x="88" y="82"/>
                    <a:pt x="88" y="8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8" y="83"/>
                    <a:pt x="88" y="83"/>
                  </a:cubicBezTo>
                  <a:cubicBezTo>
                    <a:pt x="86" y="82"/>
                    <a:pt x="86" y="82"/>
                    <a:pt x="86" y="82"/>
                  </a:cubicBezTo>
                  <a:lnTo>
                    <a:pt x="86" y="83"/>
                  </a:lnTo>
                  <a:close/>
                  <a:moveTo>
                    <a:pt x="88" y="142"/>
                  </a:moveTo>
                  <a:cubicBezTo>
                    <a:pt x="88" y="143"/>
                    <a:pt x="88" y="143"/>
                    <a:pt x="88" y="143"/>
                  </a:cubicBezTo>
                  <a:cubicBezTo>
                    <a:pt x="86" y="150"/>
                    <a:pt x="86" y="150"/>
                    <a:pt x="86" y="150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7" y="146"/>
                    <a:pt x="87" y="146"/>
                    <a:pt x="87" y="146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7" y="145"/>
                    <a:pt x="87" y="145"/>
                    <a:pt x="87" y="145"/>
                  </a:cubicBezTo>
                  <a:lnTo>
                    <a:pt x="88" y="142"/>
                  </a:lnTo>
                  <a:close/>
                  <a:moveTo>
                    <a:pt x="86" y="14"/>
                  </a:moveTo>
                  <a:cubicBezTo>
                    <a:pt x="85" y="14"/>
                    <a:pt x="85" y="14"/>
                    <a:pt x="85" y="14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7"/>
                    <a:pt x="86" y="37"/>
                    <a:pt x="86" y="37"/>
                  </a:cubicBezTo>
                  <a:lnTo>
                    <a:pt x="86" y="14"/>
                  </a:lnTo>
                  <a:close/>
                  <a:moveTo>
                    <a:pt x="85" y="178"/>
                  </a:moveTo>
                  <a:cubicBezTo>
                    <a:pt x="86" y="178"/>
                    <a:pt x="86" y="178"/>
                    <a:pt x="86" y="178"/>
                  </a:cubicBezTo>
                  <a:cubicBezTo>
                    <a:pt x="86" y="150"/>
                    <a:pt x="86" y="150"/>
                    <a:pt x="86" y="150"/>
                  </a:cubicBezTo>
                  <a:cubicBezTo>
                    <a:pt x="86" y="150"/>
                    <a:pt x="86" y="150"/>
                    <a:pt x="86" y="150"/>
                  </a:cubicBezTo>
                  <a:cubicBezTo>
                    <a:pt x="86" y="150"/>
                    <a:pt x="86" y="150"/>
                    <a:pt x="86" y="150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lnTo>
                    <a:pt x="85" y="178"/>
                  </a:lnTo>
                  <a:close/>
                  <a:moveTo>
                    <a:pt x="86" y="89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5" y="92"/>
                    <a:pt x="85" y="93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86" y="142"/>
                    <a:pt x="86" y="142"/>
                    <a:pt x="86" y="142"/>
                  </a:cubicBezTo>
                  <a:lnTo>
                    <a:pt x="86" y="89"/>
                  </a:lnTo>
                  <a:close/>
                  <a:moveTo>
                    <a:pt x="85" y="83"/>
                  </a:moveTo>
                  <a:cubicBezTo>
                    <a:pt x="86" y="83"/>
                    <a:pt x="86" y="83"/>
                    <a:pt x="86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5" y="82"/>
                    <a:pt x="85" y="82"/>
                    <a:pt x="85" y="82"/>
                  </a:cubicBezTo>
                  <a:lnTo>
                    <a:pt x="85" y="83"/>
                  </a:lnTo>
                  <a:close/>
                  <a:moveTo>
                    <a:pt x="86" y="40"/>
                  </a:moveTo>
                  <a:cubicBezTo>
                    <a:pt x="86" y="82"/>
                    <a:pt x="86" y="82"/>
                    <a:pt x="86" y="82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40"/>
                    <a:pt x="85" y="40"/>
                    <a:pt x="85" y="40"/>
                  </a:cubicBezTo>
                  <a:lnTo>
                    <a:pt x="86" y="40"/>
                  </a:lnTo>
                  <a:close/>
                  <a:moveTo>
                    <a:pt x="86" y="145"/>
                  </a:moveTo>
                  <a:cubicBezTo>
                    <a:pt x="86" y="145"/>
                    <a:pt x="86" y="145"/>
                    <a:pt x="86" y="145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5" y="144"/>
                    <a:pt x="85" y="144"/>
                    <a:pt x="85" y="144"/>
                  </a:cubicBezTo>
                  <a:lnTo>
                    <a:pt x="86" y="145"/>
                  </a:lnTo>
                  <a:close/>
                  <a:moveTo>
                    <a:pt x="86" y="147"/>
                  </a:moveTo>
                  <a:cubicBezTo>
                    <a:pt x="86" y="148"/>
                    <a:pt x="86" y="148"/>
                    <a:pt x="86" y="148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6" y="147"/>
                  </a:lnTo>
                  <a:close/>
                  <a:moveTo>
                    <a:pt x="85" y="14"/>
                  </a:moveTo>
                  <a:cubicBezTo>
                    <a:pt x="84" y="13"/>
                    <a:pt x="84" y="13"/>
                    <a:pt x="84" y="13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5" y="37"/>
                    <a:pt x="85" y="37"/>
                    <a:pt x="85" y="37"/>
                  </a:cubicBezTo>
                  <a:lnTo>
                    <a:pt x="85" y="14"/>
                  </a:lnTo>
                  <a:close/>
                  <a:moveTo>
                    <a:pt x="84" y="177"/>
                  </a:moveTo>
                  <a:cubicBezTo>
                    <a:pt x="85" y="178"/>
                    <a:pt x="85" y="178"/>
                    <a:pt x="85" y="178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4" y="149"/>
                  </a:cubicBezTo>
                  <a:lnTo>
                    <a:pt x="84" y="177"/>
                  </a:lnTo>
                  <a:close/>
                  <a:moveTo>
                    <a:pt x="85" y="88"/>
                  </a:moveTo>
                  <a:cubicBezTo>
                    <a:pt x="84" y="88"/>
                    <a:pt x="84" y="88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89"/>
                    <a:pt x="85" y="89"/>
                    <a:pt x="85" y="89"/>
                  </a:cubicBezTo>
                  <a:lnTo>
                    <a:pt x="85" y="88"/>
                  </a:lnTo>
                  <a:close/>
                  <a:moveTo>
                    <a:pt x="85" y="93"/>
                  </a:moveTo>
                  <a:cubicBezTo>
                    <a:pt x="85" y="95"/>
                    <a:pt x="84" y="96"/>
                    <a:pt x="84" y="98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1"/>
                    <a:pt x="85" y="141"/>
                  </a:cubicBezTo>
                  <a:lnTo>
                    <a:pt x="85" y="93"/>
                  </a:lnTo>
                  <a:close/>
                  <a:moveTo>
                    <a:pt x="84" y="82"/>
                  </a:moveTo>
                  <a:cubicBezTo>
                    <a:pt x="85" y="83"/>
                    <a:pt x="85" y="83"/>
                    <a:pt x="85" y="8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4" y="82"/>
                    <a:pt x="84" y="82"/>
                    <a:pt x="84" y="82"/>
                  </a:cubicBezTo>
                  <a:close/>
                  <a:moveTo>
                    <a:pt x="85" y="40"/>
                  </a:moveTo>
                  <a:cubicBezTo>
                    <a:pt x="85" y="81"/>
                    <a:pt x="85" y="81"/>
                    <a:pt x="85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39"/>
                    <a:pt x="84" y="39"/>
                    <a:pt x="84" y="39"/>
                  </a:cubicBezTo>
                  <a:lnTo>
                    <a:pt x="85" y="40"/>
                  </a:lnTo>
                  <a:close/>
                  <a:moveTo>
                    <a:pt x="85" y="142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4"/>
                    <a:pt x="84" y="144"/>
                    <a:pt x="84" y="144"/>
                  </a:cubicBezTo>
                  <a:lnTo>
                    <a:pt x="85" y="142"/>
                  </a:lnTo>
                  <a:close/>
                  <a:moveTo>
                    <a:pt x="85" y="147"/>
                  </a:moveTo>
                  <a:cubicBezTo>
                    <a:pt x="85" y="147"/>
                    <a:pt x="85" y="147"/>
                    <a:pt x="85" y="147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4" y="146"/>
                    <a:pt x="84" y="146"/>
                    <a:pt x="84" y="146"/>
                  </a:cubicBezTo>
                  <a:lnTo>
                    <a:pt x="85" y="147"/>
                  </a:lnTo>
                  <a:close/>
                  <a:moveTo>
                    <a:pt x="84" y="13"/>
                  </a:moveTo>
                  <a:cubicBezTo>
                    <a:pt x="83" y="13"/>
                    <a:pt x="83" y="13"/>
                    <a:pt x="83" y="13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4" y="36"/>
                    <a:pt x="84" y="36"/>
                  </a:cubicBezTo>
                  <a:lnTo>
                    <a:pt x="84" y="13"/>
                  </a:lnTo>
                  <a:close/>
                  <a:moveTo>
                    <a:pt x="83" y="177"/>
                  </a:moveTo>
                  <a:cubicBezTo>
                    <a:pt x="83" y="177"/>
                    <a:pt x="84" y="177"/>
                    <a:pt x="84" y="177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3" y="150"/>
                    <a:pt x="83" y="150"/>
                    <a:pt x="83" y="150"/>
                  </a:cubicBezTo>
                  <a:cubicBezTo>
                    <a:pt x="83" y="150"/>
                    <a:pt x="83" y="150"/>
                    <a:pt x="83" y="150"/>
                  </a:cubicBezTo>
                  <a:lnTo>
                    <a:pt x="83" y="177"/>
                  </a:lnTo>
                  <a:close/>
                  <a:moveTo>
                    <a:pt x="84" y="88"/>
                  </a:move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lnTo>
                    <a:pt x="84" y="88"/>
                  </a:lnTo>
                  <a:close/>
                  <a:moveTo>
                    <a:pt x="84" y="98"/>
                  </a:moveTo>
                  <a:cubicBezTo>
                    <a:pt x="84" y="99"/>
                    <a:pt x="83" y="100"/>
                    <a:pt x="83" y="102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1"/>
                    <a:pt x="84" y="141"/>
                    <a:pt x="84" y="141"/>
                  </a:cubicBezTo>
                  <a:lnTo>
                    <a:pt x="84" y="98"/>
                  </a:lnTo>
                  <a:close/>
                  <a:moveTo>
                    <a:pt x="83" y="82"/>
                  </a:moveTo>
                  <a:cubicBezTo>
                    <a:pt x="84" y="82"/>
                    <a:pt x="84" y="82"/>
                    <a:pt x="84" y="82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1"/>
                    <a:pt x="83" y="81"/>
                  </a:cubicBezTo>
                  <a:lnTo>
                    <a:pt x="83" y="82"/>
                  </a:lnTo>
                  <a:close/>
                  <a:moveTo>
                    <a:pt x="84" y="39"/>
                  </a:moveTo>
                  <a:cubicBezTo>
                    <a:pt x="84" y="81"/>
                    <a:pt x="84" y="81"/>
                    <a:pt x="84" y="81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3" y="39"/>
                    <a:pt x="83" y="39"/>
                    <a:pt x="83" y="39"/>
                  </a:cubicBezTo>
                  <a:lnTo>
                    <a:pt x="84" y="39"/>
                  </a:lnTo>
                  <a:close/>
                  <a:moveTo>
                    <a:pt x="84" y="143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3" y="142"/>
                    <a:pt x="83" y="142"/>
                    <a:pt x="83" y="142"/>
                  </a:cubicBezTo>
                  <a:lnTo>
                    <a:pt x="84" y="143"/>
                  </a:lnTo>
                  <a:close/>
                  <a:moveTo>
                    <a:pt x="84" y="144"/>
                  </a:moveTo>
                  <a:cubicBezTo>
                    <a:pt x="84" y="145"/>
                    <a:pt x="84" y="145"/>
                    <a:pt x="84" y="145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83" y="145"/>
                    <a:pt x="83" y="145"/>
                  </a:cubicBezTo>
                  <a:lnTo>
                    <a:pt x="84" y="144"/>
                  </a:lnTo>
                  <a:close/>
                  <a:moveTo>
                    <a:pt x="83" y="13"/>
                  </a:moveTo>
                  <a:cubicBezTo>
                    <a:pt x="82" y="12"/>
                    <a:pt x="82" y="12"/>
                    <a:pt x="82" y="12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lnTo>
                    <a:pt x="83" y="13"/>
                  </a:lnTo>
                  <a:close/>
                  <a:moveTo>
                    <a:pt x="82" y="177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83" y="150"/>
                    <a:pt x="83" y="150"/>
                    <a:pt x="83" y="150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2" y="149"/>
                    <a:pt x="82" y="149"/>
                    <a:pt x="82" y="149"/>
                  </a:cubicBezTo>
                  <a:lnTo>
                    <a:pt x="82" y="177"/>
                  </a:lnTo>
                  <a:close/>
                  <a:moveTo>
                    <a:pt x="83" y="102"/>
                  </a:moveTo>
                  <a:cubicBezTo>
                    <a:pt x="83" y="102"/>
                    <a:pt x="83" y="102"/>
                    <a:pt x="83" y="102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100"/>
                    <a:pt x="82" y="100"/>
                    <a:pt x="82" y="100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4"/>
                    <a:pt x="82" y="105"/>
                    <a:pt x="82" y="106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lnTo>
                    <a:pt x="83" y="102"/>
                  </a:lnTo>
                  <a:close/>
                  <a:moveTo>
                    <a:pt x="82" y="82"/>
                  </a:moveTo>
                  <a:cubicBezTo>
                    <a:pt x="83" y="82"/>
                    <a:pt x="83" y="82"/>
                    <a:pt x="83" y="82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2" y="81"/>
                    <a:pt x="82" y="81"/>
                    <a:pt x="82" y="81"/>
                  </a:cubicBezTo>
                  <a:lnTo>
                    <a:pt x="82" y="82"/>
                  </a:lnTo>
                  <a:close/>
                  <a:moveTo>
                    <a:pt x="83" y="145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2" y="145"/>
                    <a:pt x="82" y="145"/>
                    <a:pt x="82" y="145"/>
                  </a:cubicBezTo>
                  <a:cubicBezTo>
                    <a:pt x="82" y="144"/>
                    <a:pt x="82" y="144"/>
                    <a:pt x="82" y="144"/>
                  </a:cubicBezTo>
                  <a:lnTo>
                    <a:pt x="83" y="145"/>
                  </a:lnTo>
                  <a:close/>
                  <a:moveTo>
                    <a:pt x="82" y="12"/>
                  </a:moveTo>
                  <a:cubicBezTo>
                    <a:pt x="81" y="12"/>
                    <a:pt x="81" y="12"/>
                    <a:pt x="81" y="12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80"/>
                    <a:pt x="82" y="80"/>
                    <a:pt x="82" y="80"/>
                  </a:cubicBezTo>
                  <a:lnTo>
                    <a:pt x="82" y="12"/>
                  </a:lnTo>
                  <a:close/>
                  <a:moveTo>
                    <a:pt x="81" y="177"/>
                  </a:moveTo>
                  <a:cubicBezTo>
                    <a:pt x="82" y="177"/>
                    <a:pt x="82" y="177"/>
                    <a:pt x="82" y="177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81" y="149"/>
                    <a:pt x="81" y="149"/>
                    <a:pt x="81" y="149"/>
                  </a:cubicBezTo>
                  <a:lnTo>
                    <a:pt x="81" y="177"/>
                  </a:lnTo>
                  <a:close/>
                  <a:moveTo>
                    <a:pt x="82" y="99"/>
                  </a:move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2" y="100"/>
                    <a:pt x="82" y="100"/>
                    <a:pt x="82" y="100"/>
                  </a:cubicBezTo>
                  <a:lnTo>
                    <a:pt x="82" y="99"/>
                  </a:lnTo>
                  <a:close/>
                  <a:moveTo>
                    <a:pt x="81" y="81"/>
                  </a:moveTo>
                  <a:cubicBezTo>
                    <a:pt x="82" y="82"/>
                    <a:pt x="82" y="82"/>
                    <a:pt x="82" y="82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1" y="81"/>
                    <a:pt x="81" y="81"/>
                    <a:pt x="81" y="81"/>
                  </a:cubicBezTo>
                  <a:close/>
                  <a:moveTo>
                    <a:pt x="82" y="106"/>
                  </a:moveTo>
                  <a:cubicBezTo>
                    <a:pt x="82" y="141"/>
                    <a:pt x="82" y="141"/>
                    <a:pt x="82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7"/>
                    <a:pt x="81" y="106"/>
                    <a:pt x="82" y="106"/>
                  </a:cubicBezTo>
                  <a:close/>
                  <a:moveTo>
                    <a:pt x="82" y="142"/>
                  </a:moveTo>
                  <a:cubicBezTo>
                    <a:pt x="82" y="143"/>
                    <a:pt x="82" y="143"/>
                    <a:pt x="82" y="143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45"/>
                    <a:pt x="82" y="145"/>
                    <a:pt x="82" y="145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3"/>
                    <a:pt x="81" y="143"/>
                    <a:pt x="81" y="143"/>
                  </a:cubicBezTo>
                  <a:lnTo>
                    <a:pt x="82" y="142"/>
                  </a:lnTo>
                  <a:close/>
                  <a:moveTo>
                    <a:pt x="82" y="148"/>
                  </a:moveTo>
                  <a:cubicBezTo>
                    <a:pt x="82" y="149"/>
                    <a:pt x="82" y="149"/>
                    <a:pt x="82" y="149"/>
                  </a:cubicBezTo>
                  <a:cubicBezTo>
                    <a:pt x="81" y="148"/>
                    <a:pt x="81" y="148"/>
                    <a:pt x="81" y="148"/>
                  </a:cubicBezTo>
                  <a:cubicBezTo>
                    <a:pt x="81" y="147"/>
                    <a:pt x="81" y="147"/>
                    <a:pt x="81" y="147"/>
                  </a:cubicBezTo>
                  <a:lnTo>
                    <a:pt x="82" y="148"/>
                  </a:lnTo>
                  <a:close/>
                  <a:moveTo>
                    <a:pt x="81" y="12"/>
                  </a:moveTo>
                  <a:cubicBezTo>
                    <a:pt x="79" y="11"/>
                    <a:pt x="79" y="11"/>
                    <a:pt x="79" y="11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0" y="34"/>
                    <a:pt x="80" y="35"/>
                    <a:pt x="81" y="35"/>
                  </a:cubicBezTo>
                  <a:lnTo>
                    <a:pt x="81" y="12"/>
                  </a:lnTo>
                  <a:close/>
                  <a:moveTo>
                    <a:pt x="79" y="176"/>
                  </a:moveTo>
                  <a:cubicBezTo>
                    <a:pt x="80" y="176"/>
                    <a:pt x="80" y="176"/>
                    <a:pt x="81" y="177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79" y="149"/>
                    <a:pt x="79" y="149"/>
                    <a:pt x="79" y="149"/>
                  </a:cubicBezTo>
                  <a:lnTo>
                    <a:pt x="79" y="176"/>
                  </a:lnTo>
                  <a:close/>
                  <a:moveTo>
                    <a:pt x="81" y="97"/>
                  </a:moveTo>
                  <a:cubicBezTo>
                    <a:pt x="79" y="92"/>
                    <a:pt x="79" y="92"/>
                    <a:pt x="79" y="92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81" y="98"/>
                    <a:pt x="81" y="98"/>
                    <a:pt x="81" y="98"/>
                  </a:cubicBezTo>
                  <a:lnTo>
                    <a:pt x="81" y="97"/>
                  </a:lnTo>
                  <a:close/>
                  <a:moveTo>
                    <a:pt x="79" y="81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79" y="80"/>
                    <a:pt x="79" y="80"/>
                    <a:pt x="79" y="80"/>
                  </a:cubicBezTo>
                  <a:lnTo>
                    <a:pt x="79" y="81"/>
                  </a:lnTo>
                  <a:close/>
                  <a:moveTo>
                    <a:pt x="81" y="37"/>
                  </a:moveTo>
                  <a:cubicBezTo>
                    <a:pt x="81" y="79"/>
                    <a:pt x="81" y="79"/>
                    <a:pt x="81" y="79"/>
                  </a:cubicBezTo>
                  <a:cubicBezTo>
                    <a:pt x="80" y="79"/>
                    <a:pt x="80" y="79"/>
                    <a:pt x="79" y="7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8"/>
                    <a:pt x="81" y="38"/>
                    <a:pt x="81" y="38"/>
                  </a:cubicBezTo>
                  <a:lnTo>
                    <a:pt x="81" y="37"/>
                  </a:lnTo>
                  <a:close/>
                  <a:moveTo>
                    <a:pt x="81" y="108"/>
                  </a:moveTo>
                  <a:cubicBezTo>
                    <a:pt x="81" y="141"/>
                    <a:pt x="81" y="141"/>
                    <a:pt x="81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0" y="111"/>
                    <a:pt x="80" y="109"/>
                    <a:pt x="81" y="108"/>
                  </a:cubicBezTo>
                  <a:close/>
                  <a:moveTo>
                    <a:pt x="81" y="143"/>
                  </a:moveTo>
                  <a:cubicBezTo>
                    <a:pt x="81" y="144"/>
                    <a:pt x="81" y="144"/>
                    <a:pt x="81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1" y="148"/>
                    <a:pt x="81" y="148"/>
                    <a:pt x="81" y="148"/>
                  </a:cubicBezTo>
                  <a:cubicBezTo>
                    <a:pt x="79" y="147"/>
                    <a:pt x="79" y="147"/>
                    <a:pt x="79" y="147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7"/>
                    <a:pt x="79" y="147"/>
                    <a:pt x="79" y="147"/>
                  </a:cubicBezTo>
                  <a:lnTo>
                    <a:pt x="81" y="143"/>
                  </a:lnTo>
                  <a:close/>
                  <a:moveTo>
                    <a:pt x="79" y="11"/>
                  </a:moveTo>
                  <a:cubicBezTo>
                    <a:pt x="77" y="9"/>
                    <a:pt x="77" y="9"/>
                    <a:pt x="77" y="9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8"/>
                    <a:pt x="76" y="23"/>
                    <a:pt x="74" y="27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6" y="33"/>
                    <a:pt x="77" y="33"/>
                    <a:pt x="79" y="34"/>
                  </a:cubicBezTo>
                  <a:lnTo>
                    <a:pt x="79" y="11"/>
                  </a:lnTo>
                  <a:close/>
                  <a:moveTo>
                    <a:pt x="74" y="175"/>
                  </a:moveTo>
                  <a:cubicBezTo>
                    <a:pt x="76" y="175"/>
                    <a:pt x="77" y="176"/>
                    <a:pt x="79" y="176"/>
                  </a:cubicBezTo>
                  <a:cubicBezTo>
                    <a:pt x="79" y="149"/>
                    <a:pt x="79" y="149"/>
                    <a:pt x="79" y="149"/>
                  </a:cubicBezTo>
                  <a:cubicBezTo>
                    <a:pt x="79" y="149"/>
                    <a:pt x="79" y="149"/>
                    <a:pt x="79" y="149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7"/>
                    <a:pt x="79" y="147"/>
                    <a:pt x="79" y="147"/>
                  </a:cubicBezTo>
                  <a:cubicBezTo>
                    <a:pt x="78" y="148"/>
                    <a:pt x="78" y="148"/>
                    <a:pt x="78" y="148"/>
                  </a:cubicBezTo>
                  <a:cubicBezTo>
                    <a:pt x="78" y="148"/>
                    <a:pt x="77" y="148"/>
                    <a:pt x="76" y="148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77" y="141"/>
                    <a:pt x="78" y="141"/>
                    <a:pt x="79" y="141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8" y="116"/>
                    <a:pt x="76" y="119"/>
                    <a:pt x="75" y="122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75" y="141"/>
                    <a:pt x="75" y="14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7"/>
                    <a:pt x="74" y="147"/>
                    <a:pt x="74" y="147"/>
                  </a:cubicBezTo>
                  <a:lnTo>
                    <a:pt x="74" y="175"/>
                  </a:lnTo>
                  <a:close/>
                  <a:moveTo>
                    <a:pt x="79" y="92"/>
                  </a:moveTo>
                  <a:cubicBezTo>
                    <a:pt x="75" y="79"/>
                    <a:pt x="75" y="79"/>
                    <a:pt x="75" y="79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9" y="93"/>
                    <a:pt x="79" y="93"/>
                    <a:pt x="79" y="93"/>
                  </a:cubicBezTo>
                  <a:lnTo>
                    <a:pt x="79" y="92"/>
                  </a:lnTo>
                  <a:close/>
                  <a:moveTo>
                    <a:pt x="79" y="37"/>
                  </a:moveTo>
                  <a:cubicBezTo>
                    <a:pt x="79" y="78"/>
                    <a:pt x="79" y="78"/>
                    <a:pt x="79" y="78"/>
                  </a:cubicBezTo>
                  <a:cubicBezTo>
                    <a:pt x="78" y="77"/>
                    <a:pt x="76" y="77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34"/>
                    <a:pt x="74" y="34"/>
                    <a:pt x="74" y="34"/>
                  </a:cubicBezTo>
                  <a:lnTo>
                    <a:pt x="79" y="37"/>
                  </a:lnTo>
                  <a:close/>
                  <a:moveTo>
                    <a:pt x="74" y="87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9"/>
                    <a:pt x="76" y="89"/>
                    <a:pt x="76" y="89"/>
                  </a:cubicBezTo>
                  <a:lnTo>
                    <a:pt x="74" y="87"/>
                  </a:lnTo>
                  <a:close/>
                  <a:moveTo>
                    <a:pt x="74" y="27"/>
                  </a:moveTo>
                  <a:cubicBezTo>
                    <a:pt x="73" y="28"/>
                    <a:pt x="72" y="29"/>
                    <a:pt x="72" y="30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3" y="32"/>
                    <a:pt x="73" y="32"/>
                    <a:pt x="74" y="32"/>
                  </a:cubicBezTo>
                  <a:lnTo>
                    <a:pt x="74" y="27"/>
                  </a:lnTo>
                  <a:close/>
                  <a:moveTo>
                    <a:pt x="72" y="174"/>
                  </a:moveTo>
                  <a:cubicBezTo>
                    <a:pt x="73" y="174"/>
                    <a:pt x="73" y="174"/>
                    <a:pt x="74" y="175"/>
                  </a:cubicBezTo>
                  <a:cubicBezTo>
                    <a:pt x="74" y="147"/>
                    <a:pt x="74" y="147"/>
                    <a:pt x="74" y="147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73" y="141"/>
                    <a:pt x="73" y="141"/>
                    <a:pt x="74" y="141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3" y="125"/>
                    <a:pt x="73" y="125"/>
                    <a:pt x="72" y="12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72" y="97"/>
                    <a:pt x="72" y="97"/>
                  </a:cubicBezTo>
                  <a:lnTo>
                    <a:pt x="72" y="174"/>
                  </a:lnTo>
                  <a:close/>
                  <a:moveTo>
                    <a:pt x="72" y="30"/>
                  </a:moveTo>
                  <a:cubicBezTo>
                    <a:pt x="72" y="30"/>
                    <a:pt x="72" y="30"/>
                    <a:pt x="72" y="30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2" y="30"/>
                  </a:lnTo>
                  <a:close/>
                  <a:moveTo>
                    <a:pt x="72" y="174"/>
                  </a:moveTo>
                  <a:cubicBezTo>
                    <a:pt x="72" y="174"/>
                    <a:pt x="72" y="174"/>
                    <a:pt x="72" y="174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09"/>
                    <a:pt x="72" y="109"/>
                    <a:pt x="72" y="109"/>
                  </a:cubicBezTo>
                  <a:lnTo>
                    <a:pt x="72" y="174"/>
                  </a:lnTo>
                  <a:close/>
                  <a:moveTo>
                    <a:pt x="72" y="33"/>
                  </a:moveTo>
                  <a:cubicBezTo>
                    <a:pt x="72" y="75"/>
                    <a:pt x="72" y="75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72" y="76"/>
                  </a:moveTo>
                  <a:cubicBezTo>
                    <a:pt x="72" y="96"/>
                    <a:pt x="72" y="96"/>
                    <a:pt x="72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76"/>
                    <a:pt x="72" y="76"/>
                    <a:pt x="72" y="76"/>
                  </a:cubicBezTo>
                  <a:close/>
                  <a:moveTo>
                    <a:pt x="72" y="30"/>
                  </a:moveTo>
                  <a:cubicBezTo>
                    <a:pt x="72" y="30"/>
                    <a:pt x="72" y="30"/>
                    <a:pt x="72" y="30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2" y="30"/>
                  </a:lnTo>
                  <a:close/>
                  <a:moveTo>
                    <a:pt x="72" y="174"/>
                  </a:moveTo>
                  <a:cubicBezTo>
                    <a:pt x="72" y="174"/>
                    <a:pt x="72" y="174"/>
                    <a:pt x="72" y="174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72" y="122"/>
                    <a:pt x="72" y="122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2" y="147"/>
                    <a:pt x="72" y="147"/>
                    <a:pt x="72" y="147"/>
                  </a:cubicBezTo>
                  <a:lnTo>
                    <a:pt x="72" y="174"/>
                  </a:lnTo>
                  <a:close/>
                  <a:moveTo>
                    <a:pt x="72" y="33"/>
                  </a:moveTo>
                  <a:cubicBezTo>
                    <a:pt x="72" y="75"/>
                    <a:pt x="72" y="75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72" y="76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77"/>
                    <a:pt x="72" y="77"/>
                    <a:pt x="72" y="77"/>
                  </a:cubicBezTo>
                  <a:lnTo>
                    <a:pt x="72" y="76"/>
                  </a:lnTo>
                  <a:close/>
                  <a:moveTo>
                    <a:pt x="72" y="102"/>
                  </a:move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lose/>
                  <a:moveTo>
                    <a:pt x="72" y="103"/>
                  </a:move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3"/>
                    <a:pt x="72" y="103"/>
                    <a:pt x="72" y="103"/>
                  </a:cubicBezTo>
                  <a:close/>
                  <a:moveTo>
                    <a:pt x="72" y="105"/>
                  </a:move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5"/>
                    <a:pt x="72" y="105"/>
                    <a:pt x="72" y="105"/>
                  </a:cubicBezTo>
                  <a:close/>
                  <a:moveTo>
                    <a:pt x="72" y="107"/>
                  </a:moveTo>
                  <a:cubicBezTo>
                    <a:pt x="72" y="108"/>
                    <a:pt x="72" y="108"/>
                    <a:pt x="72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07"/>
                    <a:pt x="72" y="107"/>
                    <a:pt x="72" y="107"/>
                  </a:cubicBezTo>
                  <a:close/>
                  <a:moveTo>
                    <a:pt x="72" y="30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2" y="30"/>
                  </a:lnTo>
                  <a:close/>
                  <a:moveTo>
                    <a:pt x="71" y="174"/>
                  </a:moveTo>
                  <a:cubicBezTo>
                    <a:pt x="72" y="174"/>
                    <a:pt x="72" y="174"/>
                    <a:pt x="72" y="174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1" y="147"/>
                    <a:pt x="71" y="147"/>
                    <a:pt x="71" y="147"/>
                  </a:cubicBezTo>
                  <a:lnTo>
                    <a:pt x="71" y="174"/>
                  </a:lnTo>
                  <a:close/>
                  <a:moveTo>
                    <a:pt x="72" y="33"/>
                  </a:moveTo>
                  <a:cubicBezTo>
                    <a:pt x="72" y="75"/>
                    <a:pt x="72" y="75"/>
                    <a:pt x="72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32"/>
                    <a:pt x="71" y="32"/>
                    <a:pt x="71" y="32"/>
                  </a:cubicBezTo>
                  <a:lnTo>
                    <a:pt x="72" y="33"/>
                  </a:lnTo>
                  <a:close/>
                  <a:moveTo>
                    <a:pt x="72" y="77"/>
                  </a:moveTo>
                  <a:cubicBezTo>
                    <a:pt x="72" y="86"/>
                    <a:pt x="72" y="86"/>
                    <a:pt x="72" y="86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2" y="77"/>
                    <a:pt x="72" y="77"/>
                    <a:pt x="72" y="77"/>
                  </a:cubicBezTo>
                  <a:close/>
                  <a:moveTo>
                    <a:pt x="72" y="86"/>
                  </a:moveTo>
                  <a:cubicBezTo>
                    <a:pt x="71" y="90"/>
                    <a:pt x="71" y="90"/>
                    <a:pt x="71" y="90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2" y="90"/>
                    <a:pt x="72" y="90"/>
                    <a:pt x="72" y="90"/>
                  </a:cubicBezTo>
                  <a:lnTo>
                    <a:pt x="72" y="86"/>
                  </a:lnTo>
                  <a:close/>
                  <a:moveTo>
                    <a:pt x="72" y="90"/>
                  </a:move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95"/>
                    <a:pt x="71" y="95"/>
                    <a:pt x="71" y="95"/>
                  </a:cubicBezTo>
                  <a:lnTo>
                    <a:pt x="72" y="90"/>
                  </a:lnTo>
                  <a:close/>
                  <a:moveTo>
                    <a:pt x="72" y="111"/>
                  </a:moveTo>
                  <a:cubicBezTo>
                    <a:pt x="72" y="112"/>
                    <a:pt x="72" y="112"/>
                    <a:pt x="72" y="112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11"/>
                    <a:pt x="71" y="111"/>
                    <a:pt x="71" y="111"/>
                  </a:cubicBezTo>
                  <a:lnTo>
                    <a:pt x="72" y="111"/>
                  </a:lnTo>
                  <a:close/>
                  <a:moveTo>
                    <a:pt x="72" y="113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1" y="113"/>
                    <a:pt x="71" y="113"/>
                    <a:pt x="71" y="113"/>
                  </a:cubicBezTo>
                  <a:lnTo>
                    <a:pt x="72" y="113"/>
                  </a:lnTo>
                  <a:close/>
                  <a:moveTo>
                    <a:pt x="72" y="116"/>
                  </a:moveTo>
                  <a:cubicBezTo>
                    <a:pt x="72" y="116"/>
                    <a:pt x="72" y="116"/>
                    <a:pt x="72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lnTo>
                    <a:pt x="72" y="116"/>
                  </a:lnTo>
                  <a:close/>
                  <a:moveTo>
                    <a:pt x="72" y="119"/>
                  </a:moveTo>
                  <a:cubicBezTo>
                    <a:pt x="72" y="119"/>
                    <a:pt x="72" y="119"/>
                    <a:pt x="72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lnTo>
                    <a:pt x="72" y="119"/>
                  </a:lnTo>
                  <a:close/>
                  <a:moveTo>
                    <a:pt x="72" y="121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1"/>
                    <a:pt x="71" y="121"/>
                    <a:pt x="71" y="121"/>
                  </a:cubicBezTo>
                  <a:lnTo>
                    <a:pt x="72" y="121"/>
                  </a:lnTo>
                  <a:close/>
                  <a:moveTo>
                    <a:pt x="72" y="123"/>
                  </a:moveTo>
                  <a:cubicBezTo>
                    <a:pt x="72" y="124"/>
                    <a:pt x="72" y="124"/>
                    <a:pt x="72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3"/>
                    <a:pt x="71" y="123"/>
                    <a:pt x="71" y="123"/>
                  </a:cubicBezTo>
                  <a:lnTo>
                    <a:pt x="72" y="123"/>
                  </a:lnTo>
                  <a:close/>
                  <a:moveTo>
                    <a:pt x="72" y="126"/>
                  </a:moveTo>
                  <a:cubicBezTo>
                    <a:pt x="72" y="126"/>
                    <a:pt x="72" y="126"/>
                    <a:pt x="72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5"/>
                    <a:pt x="71" y="125"/>
                    <a:pt x="71" y="125"/>
                  </a:cubicBezTo>
                  <a:lnTo>
                    <a:pt x="72" y="126"/>
                  </a:lnTo>
                  <a:close/>
                  <a:moveTo>
                    <a:pt x="72" y="127"/>
                  </a:moveTo>
                  <a:cubicBezTo>
                    <a:pt x="72" y="141"/>
                    <a:pt x="72" y="141"/>
                    <a:pt x="72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128"/>
                    <a:pt x="71" y="128"/>
                    <a:pt x="71" y="128"/>
                  </a:cubicBezTo>
                  <a:lnTo>
                    <a:pt x="72" y="127"/>
                  </a:lnTo>
                  <a:close/>
                  <a:moveTo>
                    <a:pt x="72" y="143"/>
                  </a:moveTo>
                  <a:cubicBezTo>
                    <a:pt x="72" y="144"/>
                    <a:pt x="72" y="144"/>
                    <a:pt x="72" y="144"/>
                  </a:cubicBezTo>
                  <a:cubicBezTo>
                    <a:pt x="71" y="144"/>
                    <a:pt x="71" y="144"/>
                    <a:pt x="71" y="144"/>
                  </a:cubicBezTo>
                  <a:cubicBezTo>
                    <a:pt x="71" y="143"/>
                    <a:pt x="71" y="143"/>
                    <a:pt x="71" y="143"/>
                  </a:cubicBezTo>
                  <a:lnTo>
                    <a:pt x="72" y="143"/>
                  </a:lnTo>
                  <a:close/>
                  <a:moveTo>
                    <a:pt x="72" y="146"/>
                  </a:moveTo>
                  <a:cubicBezTo>
                    <a:pt x="72" y="146"/>
                    <a:pt x="72" y="146"/>
                    <a:pt x="72" y="146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71" y="146"/>
                    <a:pt x="71" y="146"/>
                  </a:cubicBezTo>
                  <a:lnTo>
                    <a:pt x="72" y="146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lnTo>
                    <a:pt x="71" y="31"/>
                  </a:lnTo>
                  <a:close/>
                  <a:moveTo>
                    <a:pt x="71" y="174"/>
                  </a:moveTo>
                  <a:cubicBezTo>
                    <a:pt x="71" y="174"/>
                    <a:pt x="71" y="174"/>
                    <a:pt x="71" y="174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71" y="147"/>
                    <a:pt x="71" y="147"/>
                    <a:pt x="71" y="147"/>
                  </a:cubicBezTo>
                  <a:lnTo>
                    <a:pt x="71" y="174"/>
                  </a:lnTo>
                  <a:close/>
                  <a:moveTo>
                    <a:pt x="71" y="32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32"/>
                    <a:pt x="71" y="32"/>
                    <a:pt x="71" y="32"/>
                  </a:cubicBezTo>
                  <a:close/>
                  <a:moveTo>
                    <a:pt x="71" y="77"/>
                  </a:move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7"/>
                    <a:pt x="71" y="77"/>
                    <a:pt x="71" y="77"/>
                  </a:cubicBezTo>
                  <a:close/>
                  <a:moveTo>
                    <a:pt x="71" y="79"/>
                  </a:move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79"/>
                    <a:pt x="71" y="79"/>
                    <a:pt x="71" y="79"/>
                  </a:cubicBezTo>
                  <a:close/>
                  <a:moveTo>
                    <a:pt x="71" y="90"/>
                  </a:moveTo>
                  <a:cubicBezTo>
                    <a:pt x="71" y="94"/>
                    <a:pt x="71" y="94"/>
                    <a:pt x="71" y="94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0"/>
                    <a:pt x="71" y="90"/>
                    <a:pt x="71" y="90"/>
                  </a:cubicBezTo>
                  <a:close/>
                  <a:moveTo>
                    <a:pt x="71" y="95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96"/>
                    <a:pt x="71" y="96"/>
                    <a:pt x="71" y="96"/>
                  </a:cubicBezTo>
                  <a:lnTo>
                    <a:pt x="71" y="95"/>
                  </a:lnTo>
                  <a:close/>
                  <a:moveTo>
                    <a:pt x="71" y="113"/>
                  </a:moveTo>
                  <a:cubicBezTo>
                    <a:pt x="71" y="114"/>
                    <a:pt x="71" y="114"/>
                    <a:pt x="71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1" y="113"/>
                    <a:pt x="71" y="113"/>
                    <a:pt x="71" y="113"/>
                  </a:cubicBezTo>
                  <a:close/>
                  <a:moveTo>
                    <a:pt x="71" y="116"/>
                  </a:move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close/>
                  <a:moveTo>
                    <a:pt x="71" y="119"/>
                  </a:move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lose/>
                  <a:moveTo>
                    <a:pt x="71" y="121"/>
                  </a:move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1"/>
                    <a:pt x="71" y="121"/>
                    <a:pt x="71" y="121"/>
                  </a:cubicBezTo>
                  <a:close/>
                  <a:moveTo>
                    <a:pt x="71" y="123"/>
                  </a:move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3"/>
                    <a:pt x="71" y="123"/>
                    <a:pt x="71" y="123"/>
                  </a:cubicBezTo>
                  <a:close/>
                  <a:moveTo>
                    <a:pt x="71" y="125"/>
                  </a:move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5"/>
                    <a:pt x="71" y="125"/>
                    <a:pt x="71" y="125"/>
                  </a:cubicBezTo>
                  <a:close/>
                  <a:moveTo>
                    <a:pt x="71" y="128"/>
                  </a:moveTo>
                  <a:cubicBezTo>
                    <a:pt x="71" y="141"/>
                    <a:pt x="71" y="141"/>
                    <a:pt x="71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128"/>
                    <a:pt x="71" y="128"/>
                    <a:pt x="71" y="128"/>
                  </a:cubicBezTo>
                  <a:close/>
                  <a:moveTo>
                    <a:pt x="71" y="143"/>
                  </a:moveTo>
                  <a:cubicBezTo>
                    <a:pt x="71" y="144"/>
                    <a:pt x="71" y="144"/>
                    <a:pt x="71" y="144"/>
                  </a:cubicBezTo>
                  <a:cubicBezTo>
                    <a:pt x="71" y="144"/>
                    <a:pt x="71" y="144"/>
                    <a:pt x="71" y="144"/>
                  </a:cubicBezTo>
                  <a:cubicBezTo>
                    <a:pt x="71" y="143"/>
                    <a:pt x="71" y="143"/>
                    <a:pt x="71" y="143"/>
                  </a:cubicBezTo>
                  <a:close/>
                  <a:moveTo>
                    <a:pt x="71" y="146"/>
                  </a:move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71" y="146"/>
                    <a:pt x="71" y="146"/>
                  </a:cubicBez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lnTo>
                    <a:pt x="71" y="31"/>
                  </a:lnTo>
                  <a:close/>
                  <a:moveTo>
                    <a:pt x="71" y="174"/>
                  </a:moveTo>
                  <a:cubicBezTo>
                    <a:pt x="71" y="174"/>
                    <a:pt x="71" y="174"/>
                    <a:pt x="71" y="174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71" y="147"/>
                    <a:pt x="71" y="147"/>
                    <a:pt x="71" y="147"/>
                  </a:cubicBezTo>
                  <a:lnTo>
                    <a:pt x="71" y="174"/>
                  </a:lnTo>
                  <a:close/>
                  <a:moveTo>
                    <a:pt x="71" y="32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32"/>
                    <a:pt x="71" y="32"/>
                    <a:pt x="71" y="32"/>
                  </a:cubicBezTo>
                  <a:close/>
                  <a:moveTo>
                    <a:pt x="71" y="77"/>
                  </a:move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7"/>
                    <a:pt x="71" y="77"/>
                    <a:pt x="71" y="77"/>
                  </a:cubicBezTo>
                  <a:close/>
                  <a:moveTo>
                    <a:pt x="71" y="79"/>
                  </a:move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80"/>
                    <a:pt x="71" y="80"/>
                    <a:pt x="71" y="80"/>
                  </a:cubicBezTo>
                  <a:lnTo>
                    <a:pt x="71" y="79"/>
                  </a:lnTo>
                  <a:close/>
                  <a:moveTo>
                    <a:pt x="71" y="90"/>
                  </a:move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1" y="91"/>
                    <a:pt x="71" y="91"/>
                    <a:pt x="71" y="91"/>
                  </a:cubicBezTo>
                  <a:lnTo>
                    <a:pt x="71" y="90"/>
                  </a:lnTo>
                  <a:close/>
                  <a:moveTo>
                    <a:pt x="71" y="96"/>
                  </a:moveTo>
                  <a:cubicBezTo>
                    <a:pt x="71" y="101"/>
                    <a:pt x="71" y="101"/>
                    <a:pt x="71" y="101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1" y="97"/>
                    <a:pt x="71" y="97"/>
                    <a:pt x="71" y="97"/>
                  </a:cubicBezTo>
                  <a:lnTo>
                    <a:pt x="71" y="96"/>
                  </a:lnTo>
                  <a:close/>
                  <a:moveTo>
                    <a:pt x="71" y="113"/>
                  </a:moveTo>
                  <a:cubicBezTo>
                    <a:pt x="71" y="114"/>
                    <a:pt x="71" y="114"/>
                    <a:pt x="71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1" y="113"/>
                    <a:pt x="71" y="113"/>
                    <a:pt x="71" y="113"/>
                  </a:cubicBezTo>
                  <a:close/>
                  <a:moveTo>
                    <a:pt x="71" y="116"/>
                  </a:move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close/>
                  <a:moveTo>
                    <a:pt x="71" y="119"/>
                  </a:move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lose/>
                  <a:moveTo>
                    <a:pt x="71" y="121"/>
                  </a:move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1"/>
                    <a:pt x="71" y="121"/>
                    <a:pt x="71" y="121"/>
                  </a:cubicBezTo>
                  <a:close/>
                  <a:moveTo>
                    <a:pt x="71" y="123"/>
                  </a:move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3"/>
                    <a:pt x="71" y="123"/>
                    <a:pt x="71" y="123"/>
                  </a:cubicBezTo>
                  <a:close/>
                  <a:moveTo>
                    <a:pt x="71" y="125"/>
                  </a:move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5"/>
                    <a:pt x="71" y="125"/>
                    <a:pt x="71" y="125"/>
                  </a:cubicBezTo>
                  <a:close/>
                  <a:moveTo>
                    <a:pt x="71" y="128"/>
                  </a:moveTo>
                  <a:cubicBezTo>
                    <a:pt x="71" y="141"/>
                    <a:pt x="71" y="141"/>
                    <a:pt x="71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128"/>
                    <a:pt x="71" y="128"/>
                    <a:pt x="71" y="128"/>
                  </a:cubicBezTo>
                  <a:close/>
                  <a:moveTo>
                    <a:pt x="71" y="143"/>
                  </a:moveTo>
                  <a:cubicBezTo>
                    <a:pt x="71" y="144"/>
                    <a:pt x="71" y="144"/>
                    <a:pt x="71" y="144"/>
                  </a:cubicBezTo>
                  <a:cubicBezTo>
                    <a:pt x="71" y="144"/>
                    <a:pt x="71" y="144"/>
                    <a:pt x="71" y="144"/>
                  </a:cubicBezTo>
                  <a:cubicBezTo>
                    <a:pt x="71" y="143"/>
                    <a:pt x="71" y="143"/>
                    <a:pt x="71" y="143"/>
                  </a:cubicBezTo>
                  <a:close/>
                  <a:moveTo>
                    <a:pt x="71" y="146"/>
                  </a:move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71" y="146"/>
                    <a:pt x="71" y="146"/>
                  </a:cubicBez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lnTo>
                    <a:pt x="71" y="31"/>
                  </a:lnTo>
                  <a:close/>
                  <a:moveTo>
                    <a:pt x="71" y="174"/>
                  </a:moveTo>
                  <a:cubicBezTo>
                    <a:pt x="71" y="174"/>
                    <a:pt x="71" y="174"/>
                    <a:pt x="71" y="174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71" y="147"/>
                    <a:pt x="71" y="147"/>
                    <a:pt x="71" y="147"/>
                  </a:cubicBezTo>
                  <a:lnTo>
                    <a:pt x="71" y="174"/>
                  </a:lnTo>
                  <a:close/>
                  <a:moveTo>
                    <a:pt x="71" y="32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32"/>
                    <a:pt x="71" y="32"/>
                    <a:pt x="71" y="32"/>
                  </a:cubicBezTo>
                  <a:close/>
                  <a:moveTo>
                    <a:pt x="71" y="77"/>
                  </a:move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7"/>
                    <a:pt x="71" y="77"/>
                    <a:pt x="71" y="77"/>
                  </a:cubicBezTo>
                  <a:close/>
                  <a:moveTo>
                    <a:pt x="71" y="80"/>
                  </a:moveTo>
                  <a:cubicBezTo>
                    <a:pt x="71" y="89"/>
                    <a:pt x="71" y="89"/>
                    <a:pt x="71" y="89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81"/>
                    <a:pt x="71" y="81"/>
                    <a:pt x="71" y="81"/>
                  </a:cubicBezTo>
                  <a:lnTo>
                    <a:pt x="71" y="80"/>
                  </a:lnTo>
                  <a:close/>
                  <a:moveTo>
                    <a:pt x="71" y="91"/>
                  </a:moveTo>
                  <a:cubicBezTo>
                    <a:pt x="71" y="95"/>
                    <a:pt x="71" y="95"/>
                    <a:pt x="71" y="95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3"/>
                    <a:pt x="71" y="93"/>
                    <a:pt x="71" y="93"/>
                  </a:cubicBezTo>
                  <a:lnTo>
                    <a:pt x="71" y="91"/>
                  </a:lnTo>
                  <a:close/>
                  <a:moveTo>
                    <a:pt x="71" y="97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1" y="102"/>
                    <a:pt x="71" y="102"/>
                    <a:pt x="71" y="102"/>
                  </a:cubicBezTo>
                  <a:lnTo>
                    <a:pt x="71" y="97"/>
                  </a:lnTo>
                  <a:close/>
                  <a:moveTo>
                    <a:pt x="71" y="119"/>
                  </a:move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8"/>
                    <a:pt x="71" y="118"/>
                    <a:pt x="71" y="118"/>
                  </a:cubicBezTo>
                  <a:lnTo>
                    <a:pt x="71" y="119"/>
                  </a:lnTo>
                  <a:close/>
                  <a:moveTo>
                    <a:pt x="71" y="121"/>
                  </a:moveTo>
                  <a:cubicBezTo>
                    <a:pt x="71" y="122"/>
                    <a:pt x="71" y="122"/>
                    <a:pt x="71" y="12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lose/>
                  <a:moveTo>
                    <a:pt x="71" y="123"/>
                  </a:move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3"/>
                    <a:pt x="71" y="123"/>
                    <a:pt x="71" y="123"/>
                  </a:cubicBezTo>
                  <a:close/>
                  <a:moveTo>
                    <a:pt x="71" y="125"/>
                  </a:move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5"/>
                    <a:pt x="71" y="125"/>
                    <a:pt x="71" y="125"/>
                  </a:cubicBezTo>
                  <a:close/>
                  <a:moveTo>
                    <a:pt x="71" y="128"/>
                  </a:moveTo>
                  <a:cubicBezTo>
                    <a:pt x="71" y="141"/>
                    <a:pt x="71" y="141"/>
                    <a:pt x="71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129"/>
                    <a:pt x="71" y="129"/>
                    <a:pt x="71" y="129"/>
                  </a:cubicBezTo>
                  <a:lnTo>
                    <a:pt x="71" y="128"/>
                  </a:lnTo>
                  <a:close/>
                  <a:moveTo>
                    <a:pt x="71" y="143"/>
                  </a:moveTo>
                  <a:cubicBezTo>
                    <a:pt x="71" y="144"/>
                    <a:pt x="71" y="144"/>
                    <a:pt x="71" y="144"/>
                  </a:cubicBezTo>
                  <a:cubicBezTo>
                    <a:pt x="71" y="144"/>
                    <a:pt x="71" y="144"/>
                    <a:pt x="71" y="144"/>
                  </a:cubicBezTo>
                  <a:cubicBezTo>
                    <a:pt x="71" y="143"/>
                    <a:pt x="71" y="143"/>
                    <a:pt x="71" y="143"/>
                  </a:cubicBezTo>
                  <a:close/>
                  <a:moveTo>
                    <a:pt x="71" y="146"/>
                  </a:move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71" y="146"/>
                    <a:pt x="71" y="146"/>
                  </a:cubicBezTo>
                  <a:close/>
                  <a:moveTo>
                    <a:pt x="71" y="31"/>
                  </a:moveTo>
                  <a:cubicBezTo>
                    <a:pt x="70" y="31"/>
                    <a:pt x="70" y="31"/>
                    <a:pt x="70" y="3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1" y="32"/>
                    <a:pt x="71" y="32"/>
                    <a:pt x="71" y="32"/>
                  </a:cubicBezTo>
                  <a:lnTo>
                    <a:pt x="71" y="31"/>
                  </a:lnTo>
                  <a:close/>
                  <a:moveTo>
                    <a:pt x="70" y="173"/>
                  </a:moveTo>
                  <a:cubicBezTo>
                    <a:pt x="71" y="174"/>
                    <a:pt x="71" y="174"/>
                    <a:pt x="71" y="174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70" y="146"/>
                    <a:pt x="70" y="146"/>
                    <a:pt x="70" y="146"/>
                  </a:cubicBezTo>
                  <a:lnTo>
                    <a:pt x="70" y="173"/>
                  </a:lnTo>
                  <a:close/>
                  <a:moveTo>
                    <a:pt x="71" y="32"/>
                  </a:moveTo>
                  <a:cubicBezTo>
                    <a:pt x="71" y="74"/>
                    <a:pt x="71" y="74"/>
                    <a:pt x="71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32"/>
                    <a:pt x="70" y="32"/>
                    <a:pt x="70" y="32"/>
                  </a:cubicBezTo>
                  <a:lnTo>
                    <a:pt x="71" y="32"/>
                  </a:lnTo>
                  <a:close/>
                  <a:moveTo>
                    <a:pt x="71" y="77"/>
                  </a:moveTo>
                  <a:cubicBezTo>
                    <a:pt x="71" y="78"/>
                    <a:pt x="71" y="78"/>
                    <a:pt x="71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7"/>
                    <a:pt x="70" y="77"/>
                    <a:pt x="70" y="77"/>
                  </a:cubicBezTo>
                  <a:lnTo>
                    <a:pt x="71" y="77"/>
                  </a:lnTo>
                  <a:close/>
                  <a:moveTo>
                    <a:pt x="71" y="81"/>
                  </a:moveTo>
                  <a:cubicBezTo>
                    <a:pt x="71" y="90"/>
                    <a:pt x="71" y="90"/>
                    <a:pt x="71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2"/>
                    <a:pt x="70" y="82"/>
                    <a:pt x="70" y="82"/>
                  </a:cubicBezTo>
                  <a:lnTo>
                    <a:pt x="71" y="81"/>
                  </a:lnTo>
                  <a:close/>
                  <a:moveTo>
                    <a:pt x="71" y="93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96"/>
                    <a:pt x="70" y="96"/>
                    <a:pt x="70" y="96"/>
                  </a:cubicBezTo>
                  <a:lnTo>
                    <a:pt x="71" y="93"/>
                  </a:lnTo>
                  <a:close/>
                  <a:moveTo>
                    <a:pt x="71" y="100"/>
                  </a:moveTo>
                  <a:cubicBezTo>
                    <a:pt x="70" y="103"/>
                    <a:pt x="70" y="103"/>
                    <a:pt x="70" y="103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lnTo>
                    <a:pt x="71" y="100"/>
                  </a:lnTo>
                  <a:close/>
                  <a:moveTo>
                    <a:pt x="71" y="109"/>
                  </a:moveTo>
                  <a:cubicBezTo>
                    <a:pt x="71" y="118"/>
                    <a:pt x="71" y="118"/>
                    <a:pt x="71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1" y="109"/>
                    <a:pt x="71" y="109"/>
                    <a:pt x="71" y="109"/>
                  </a:cubicBezTo>
                  <a:close/>
                  <a:moveTo>
                    <a:pt x="71" y="125"/>
                  </a:move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5"/>
                    <a:pt x="70" y="125"/>
                    <a:pt x="70" y="125"/>
                  </a:cubicBezTo>
                  <a:lnTo>
                    <a:pt x="71" y="125"/>
                  </a:lnTo>
                  <a:close/>
                  <a:moveTo>
                    <a:pt x="71" y="129"/>
                  </a:moveTo>
                  <a:cubicBezTo>
                    <a:pt x="71" y="141"/>
                    <a:pt x="71" y="141"/>
                    <a:pt x="71" y="141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1" y="129"/>
                    <a:pt x="71" y="129"/>
                    <a:pt x="71" y="129"/>
                  </a:cubicBezTo>
                  <a:close/>
                  <a:moveTo>
                    <a:pt x="71" y="143"/>
                  </a:moveTo>
                  <a:cubicBezTo>
                    <a:pt x="71" y="144"/>
                    <a:pt x="71" y="144"/>
                    <a:pt x="71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3"/>
                    <a:pt x="70" y="143"/>
                    <a:pt x="70" y="143"/>
                  </a:cubicBezTo>
                  <a:lnTo>
                    <a:pt x="71" y="143"/>
                  </a:lnTo>
                  <a:close/>
                  <a:moveTo>
                    <a:pt x="71" y="146"/>
                  </a:moveTo>
                  <a:cubicBezTo>
                    <a:pt x="71" y="146"/>
                    <a:pt x="71" y="146"/>
                    <a:pt x="71" y="146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lnTo>
                    <a:pt x="71" y="146"/>
                  </a:lnTo>
                  <a:close/>
                  <a:moveTo>
                    <a:pt x="70" y="31"/>
                  </a:move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lnTo>
                    <a:pt x="70" y="31"/>
                  </a:lnTo>
                  <a:close/>
                  <a:moveTo>
                    <a:pt x="70" y="173"/>
                  </a:moveTo>
                  <a:cubicBezTo>
                    <a:pt x="70" y="173"/>
                    <a:pt x="70" y="173"/>
                    <a:pt x="70" y="173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lnTo>
                    <a:pt x="70" y="173"/>
                  </a:lnTo>
                  <a:close/>
                  <a:moveTo>
                    <a:pt x="70" y="32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32"/>
                    <a:pt x="70" y="32"/>
                    <a:pt x="70" y="32"/>
                  </a:cubicBezTo>
                  <a:close/>
                  <a:moveTo>
                    <a:pt x="70" y="77"/>
                  </a:moveTo>
                  <a:cubicBezTo>
                    <a:pt x="70" y="77"/>
                    <a:pt x="70" y="77"/>
                    <a:pt x="70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7"/>
                    <a:pt x="70" y="77"/>
                    <a:pt x="70" y="77"/>
                  </a:cubicBezTo>
                  <a:close/>
                  <a:moveTo>
                    <a:pt x="70" y="82"/>
                  </a:moveTo>
                  <a:cubicBezTo>
                    <a:pt x="70" y="91"/>
                    <a:pt x="70" y="91"/>
                    <a:pt x="70" y="91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83"/>
                    <a:pt x="70" y="83"/>
                    <a:pt x="70" y="83"/>
                  </a:cubicBezTo>
                  <a:lnTo>
                    <a:pt x="70" y="82"/>
                  </a:lnTo>
                  <a:close/>
                  <a:moveTo>
                    <a:pt x="70" y="96"/>
                  </a:moveTo>
                  <a:cubicBezTo>
                    <a:pt x="70" y="100"/>
                    <a:pt x="70" y="100"/>
                    <a:pt x="70" y="100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70" y="97"/>
                    <a:pt x="70" y="97"/>
                    <a:pt x="70" y="97"/>
                  </a:cubicBezTo>
                  <a:lnTo>
                    <a:pt x="70" y="96"/>
                  </a:lnTo>
                  <a:close/>
                  <a:moveTo>
                    <a:pt x="70" y="103"/>
                  </a:moveTo>
                  <a:cubicBezTo>
                    <a:pt x="70" y="108"/>
                    <a:pt x="70" y="108"/>
                    <a:pt x="70" y="108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5"/>
                    <a:pt x="70" y="105"/>
                    <a:pt x="70" y="105"/>
                  </a:cubicBezTo>
                  <a:lnTo>
                    <a:pt x="70" y="103"/>
                  </a:lnTo>
                  <a:close/>
                  <a:moveTo>
                    <a:pt x="70" y="111"/>
                  </a:moveTo>
                  <a:cubicBezTo>
                    <a:pt x="70" y="111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lose/>
                  <a:moveTo>
                    <a:pt x="70" y="113"/>
                  </a:move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3"/>
                    <a:pt x="70" y="113"/>
                    <a:pt x="70" y="113"/>
                  </a:cubicBezTo>
                  <a:close/>
                  <a:moveTo>
                    <a:pt x="70" y="114"/>
                  </a:moveTo>
                  <a:cubicBezTo>
                    <a:pt x="70" y="124"/>
                    <a:pt x="70" y="124"/>
                    <a:pt x="70" y="124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lnTo>
                    <a:pt x="70" y="114"/>
                  </a:lnTo>
                  <a:close/>
                  <a:moveTo>
                    <a:pt x="70" y="129"/>
                  </a:moveTo>
                  <a:cubicBezTo>
                    <a:pt x="70" y="141"/>
                    <a:pt x="70" y="141"/>
                    <a:pt x="70" y="141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29"/>
                    <a:pt x="70" y="129"/>
                    <a:pt x="70" y="129"/>
                  </a:cubicBezTo>
                  <a:close/>
                  <a:moveTo>
                    <a:pt x="70" y="143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3"/>
                    <a:pt x="70" y="143"/>
                    <a:pt x="70" y="143"/>
                  </a:cubicBezTo>
                  <a:close/>
                  <a:moveTo>
                    <a:pt x="70" y="146"/>
                  </a:moveTo>
                  <a:cubicBezTo>
                    <a:pt x="70" y="146"/>
                    <a:pt x="70" y="146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close/>
                  <a:moveTo>
                    <a:pt x="70" y="32"/>
                  </a:move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lose/>
                  <a:moveTo>
                    <a:pt x="70" y="173"/>
                  </a:moveTo>
                  <a:cubicBezTo>
                    <a:pt x="70" y="173"/>
                    <a:pt x="70" y="173"/>
                    <a:pt x="70" y="173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lnTo>
                    <a:pt x="70" y="173"/>
                  </a:lnTo>
                  <a:close/>
                  <a:moveTo>
                    <a:pt x="70" y="77"/>
                  </a:moveTo>
                  <a:cubicBezTo>
                    <a:pt x="70" y="77"/>
                    <a:pt x="70" y="77"/>
                    <a:pt x="70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6"/>
                    <a:pt x="70" y="76"/>
                    <a:pt x="70" y="76"/>
                  </a:cubicBezTo>
                  <a:lnTo>
                    <a:pt x="70" y="77"/>
                  </a:lnTo>
                  <a:close/>
                  <a:moveTo>
                    <a:pt x="70" y="83"/>
                  </a:moveTo>
                  <a:cubicBezTo>
                    <a:pt x="70" y="92"/>
                    <a:pt x="70" y="92"/>
                    <a:pt x="70" y="92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lose/>
                  <a:moveTo>
                    <a:pt x="70" y="97"/>
                  </a:moveTo>
                  <a:cubicBezTo>
                    <a:pt x="70" y="101"/>
                    <a:pt x="70" y="101"/>
                    <a:pt x="70" y="101"/>
                  </a:cubicBezTo>
                  <a:cubicBezTo>
                    <a:pt x="70" y="105"/>
                    <a:pt x="70" y="105"/>
                    <a:pt x="70" y="105"/>
                  </a:cubicBezTo>
                  <a:cubicBezTo>
                    <a:pt x="70" y="101"/>
                    <a:pt x="70" y="101"/>
                    <a:pt x="70" y="101"/>
                  </a:cubicBezTo>
                  <a:lnTo>
                    <a:pt x="70" y="97"/>
                  </a:lnTo>
                  <a:close/>
                  <a:moveTo>
                    <a:pt x="70" y="105"/>
                  </a:moveTo>
                  <a:cubicBezTo>
                    <a:pt x="70" y="110"/>
                    <a:pt x="70" y="110"/>
                    <a:pt x="70" y="110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10"/>
                    <a:pt x="70" y="110"/>
                    <a:pt x="70" y="110"/>
                  </a:cubicBezTo>
                  <a:lnTo>
                    <a:pt x="70" y="105"/>
                  </a:lnTo>
                  <a:close/>
                  <a:moveTo>
                    <a:pt x="70" y="118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8"/>
                    <a:pt x="70" y="118"/>
                    <a:pt x="70" y="118"/>
                  </a:cubicBezTo>
                  <a:close/>
                  <a:moveTo>
                    <a:pt x="70" y="143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3"/>
                    <a:pt x="70" y="143"/>
                    <a:pt x="70" y="143"/>
                  </a:cubicBezTo>
                  <a:close/>
                  <a:moveTo>
                    <a:pt x="70" y="146"/>
                  </a:moveTo>
                  <a:cubicBezTo>
                    <a:pt x="70" y="146"/>
                    <a:pt x="70" y="146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0" y="145"/>
                    <a:pt x="70" y="145"/>
                    <a:pt x="70" y="145"/>
                  </a:cubicBezTo>
                  <a:lnTo>
                    <a:pt x="70" y="146"/>
                  </a:lnTo>
                  <a:close/>
                  <a:moveTo>
                    <a:pt x="70" y="32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70" y="32"/>
                  </a:lnTo>
                  <a:close/>
                  <a:moveTo>
                    <a:pt x="69" y="173"/>
                  </a:moveTo>
                  <a:cubicBezTo>
                    <a:pt x="70" y="173"/>
                    <a:pt x="70" y="173"/>
                    <a:pt x="70" y="173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1"/>
                    <a:pt x="69" y="131"/>
                    <a:pt x="69" y="131"/>
                  </a:cubicBezTo>
                  <a:lnTo>
                    <a:pt x="69" y="173"/>
                  </a:lnTo>
                  <a:close/>
                  <a:moveTo>
                    <a:pt x="70" y="76"/>
                  </a:move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69" y="76"/>
                    <a:pt x="69" y="76"/>
                  </a:cubicBezTo>
                  <a:lnTo>
                    <a:pt x="70" y="76"/>
                  </a:lnTo>
                  <a:close/>
                  <a:moveTo>
                    <a:pt x="70" y="83"/>
                  </a:moveTo>
                  <a:cubicBezTo>
                    <a:pt x="70" y="95"/>
                    <a:pt x="70" y="95"/>
                    <a:pt x="70" y="95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83"/>
                    <a:pt x="69" y="83"/>
                    <a:pt x="69" y="83"/>
                  </a:cubicBezTo>
                  <a:lnTo>
                    <a:pt x="70" y="83"/>
                  </a:lnTo>
                  <a:close/>
                  <a:moveTo>
                    <a:pt x="70" y="101"/>
                  </a:moveTo>
                  <a:cubicBezTo>
                    <a:pt x="70" y="105"/>
                    <a:pt x="70" y="105"/>
                    <a:pt x="70" y="105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06"/>
                    <a:pt x="69" y="106"/>
                    <a:pt x="69" y="106"/>
                  </a:cubicBezTo>
                  <a:lnTo>
                    <a:pt x="70" y="101"/>
                  </a:lnTo>
                  <a:close/>
                  <a:moveTo>
                    <a:pt x="70" y="110"/>
                  </a:move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16"/>
                    <a:pt x="69" y="116"/>
                    <a:pt x="69" y="116"/>
                  </a:cubicBezTo>
                  <a:lnTo>
                    <a:pt x="70" y="110"/>
                  </a:lnTo>
                  <a:close/>
                  <a:moveTo>
                    <a:pt x="70" y="123"/>
                  </a:moveTo>
                  <a:cubicBezTo>
                    <a:pt x="70" y="123"/>
                    <a:pt x="70" y="123"/>
                    <a:pt x="70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2"/>
                    <a:pt x="69" y="122"/>
                    <a:pt x="69" y="122"/>
                  </a:cubicBezTo>
                  <a:lnTo>
                    <a:pt x="70" y="123"/>
                  </a:lnTo>
                  <a:close/>
                  <a:moveTo>
                    <a:pt x="70" y="125"/>
                  </a:moveTo>
                  <a:cubicBezTo>
                    <a:pt x="70" y="126"/>
                    <a:pt x="70" y="126"/>
                    <a:pt x="70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lnTo>
                    <a:pt x="70" y="125"/>
                  </a:lnTo>
                  <a:close/>
                  <a:moveTo>
                    <a:pt x="69" y="31"/>
                  </a:move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69" y="32"/>
                    <a:pt x="69" y="32"/>
                  </a:cubicBezTo>
                  <a:lnTo>
                    <a:pt x="69" y="31"/>
                  </a:lnTo>
                  <a:close/>
                  <a:moveTo>
                    <a:pt x="69" y="33"/>
                  </a:moveTo>
                  <a:cubicBezTo>
                    <a:pt x="69" y="34"/>
                    <a:pt x="69" y="36"/>
                    <a:pt x="68" y="37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9" y="74"/>
                    <a:pt x="69" y="74"/>
                    <a:pt x="69" y="74"/>
                  </a:cubicBezTo>
                  <a:lnTo>
                    <a:pt x="69" y="33"/>
                  </a:lnTo>
                  <a:close/>
                  <a:moveTo>
                    <a:pt x="68" y="173"/>
                  </a:moveTo>
                  <a:cubicBezTo>
                    <a:pt x="69" y="173"/>
                    <a:pt x="69" y="173"/>
                    <a:pt x="69" y="173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2"/>
                    <a:pt x="68" y="132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8" y="146"/>
                    <a:pt x="68" y="146"/>
                    <a:pt x="68" y="146"/>
                  </a:cubicBezTo>
                  <a:lnTo>
                    <a:pt x="68" y="173"/>
                  </a:lnTo>
                  <a:close/>
                  <a:moveTo>
                    <a:pt x="69" y="76"/>
                  </a:moveTo>
                  <a:cubicBezTo>
                    <a:pt x="69" y="77"/>
                    <a:pt x="69" y="77"/>
                    <a:pt x="69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8" y="76"/>
                    <a:pt x="68" y="76"/>
                  </a:cubicBezTo>
                  <a:lnTo>
                    <a:pt x="69" y="76"/>
                  </a:lnTo>
                  <a:close/>
                  <a:moveTo>
                    <a:pt x="69" y="83"/>
                  </a:moveTo>
                  <a:cubicBezTo>
                    <a:pt x="69" y="97"/>
                    <a:pt x="69" y="97"/>
                    <a:pt x="69" y="97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82"/>
                    <a:pt x="68" y="82"/>
                    <a:pt x="68" y="82"/>
                  </a:cubicBezTo>
                  <a:lnTo>
                    <a:pt x="69" y="83"/>
                  </a:lnTo>
                  <a:close/>
                  <a:moveTo>
                    <a:pt x="69" y="106"/>
                  </a:moveTo>
                  <a:cubicBezTo>
                    <a:pt x="69" y="110"/>
                    <a:pt x="69" y="110"/>
                    <a:pt x="69" y="11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4"/>
                    <a:pt x="68" y="114"/>
                    <a:pt x="68" y="114"/>
                  </a:cubicBezTo>
                  <a:lnTo>
                    <a:pt x="69" y="106"/>
                  </a:lnTo>
                  <a:close/>
                  <a:moveTo>
                    <a:pt x="69" y="116"/>
                  </a:moveTo>
                  <a:cubicBezTo>
                    <a:pt x="69" y="121"/>
                    <a:pt x="69" y="121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27"/>
                    <a:pt x="68" y="127"/>
                    <a:pt x="68" y="127"/>
                  </a:cubicBezTo>
                  <a:lnTo>
                    <a:pt x="69" y="116"/>
                  </a:lnTo>
                  <a:close/>
                  <a:moveTo>
                    <a:pt x="68" y="31"/>
                  </a:moveTo>
                  <a:cubicBezTo>
                    <a:pt x="68" y="30"/>
                    <a:pt x="68" y="30"/>
                    <a:pt x="68" y="30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31"/>
                  </a:lnTo>
                  <a:close/>
                  <a:moveTo>
                    <a:pt x="68" y="37"/>
                  </a:moveTo>
                  <a:cubicBezTo>
                    <a:pt x="68" y="38"/>
                    <a:pt x="67" y="39"/>
                    <a:pt x="67" y="4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7" y="73"/>
                    <a:pt x="68" y="73"/>
                    <a:pt x="68" y="73"/>
                  </a:cubicBezTo>
                  <a:lnTo>
                    <a:pt x="68" y="37"/>
                  </a:lnTo>
                  <a:close/>
                  <a:moveTo>
                    <a:pt x="67" y="172"/>
                  </a:moveTo>
                  <a:cubicBezTo>
                    <a:pt x="68" y="173"/>
                    <a:pt x="68" y="173"/>
                    <a:pt x="68" y="173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67" y="134"/>
                    <a:pt x="67" y="134"/>
                    <a:pt x="67" y="134"/>
                  </a:cubicBezTo>
                  <a:lnTo>
                    <a:pt x="67" y="172"/>
                  </a:lnTo>
                  <a:close/>
                  <a:moveTo>
                    <a:pt x="68" y="76"/>
                  </a:moveTo>
                  <a:cubicBezTo>
                    <a:pt x="68" y="77"/>
                    <a:pt x="68" y="77"/>
                    <a:pt x="68" y="77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5"/>
                    <a:pt x="67" y="75"/>
                    <a:pt x="67" y="75"/>
                  </a:cubicBezTo>
                  <a:lnTo>
                    <a:pt x="68" y="76"/>
                  </a:lnTo>
                  <a:close/>
                  <a:moveTo>
                    <a:pt x="68" y="82"/>
                  </a:moveTo>
                  <a:cubicBezTo>
                    <a:pt x="68" y="102"/>
                    <a:pt x="68" y="102"/>
                    <a:pt x="68" y="102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8" y="94"/>
                    <a:pt x="68" y="94"/>
                    <a:pt x="68" y="94"/>
                  </a:cubicBezTo>
                  <a:cubicBezTo>
                    <a:pt x="68" y="95"/>
                    <a:pt x="67" y="95"/>
                    <a:pt x="67" y="96"/>
                  </a:cubicBezTo>
                  <a:cubicBezTo>
                    <a:pt x="67" y="81"/>
                    <a:pt x="67" y="81"/>
                    <a:pt x="67" y="81"/>
                  </a:cubicBezTo>
                  <a:lnTo>
                    <a:pt x="68" y="82"/>
                  </a:lnTo>
                  <a:close/>
                  <a:moveTo>
                    <a:pt x="68" y="114"/>
                  </a:moveTo>
                  <a:cubicBezTo>
                    <a:pt x="68" y="118"/>
                    <a:pt x="68" y="118"/>
                    <a:pt x="68" y="118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24"/>
                    <a:pt x="67" y="124"/>
                    <a:pt x="67" y="124"/>
                  </a:cubicBezTo>
                  <a:lnTo>
                    <a:pt x="68" y="114"/>
                  </a:lnTo>
                  <a:close/>
                  <a:moveTo>
                    <a:pt x="67" y="41"/>
                  </a:moveTo>
                  <a:cubicBezTo>
                    <a:pt x="67" y="42"/>
                    <a:pt x="66" y="43"/>
                    <a:pt x="66" y="4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7" y="73"/>
                    <a:pt x="67" y="73"/>
                    <a:pt x="67" y="73"/>
                  </a:cubicBezTo>
                  <a:lnTo>
                    <a:pt x="67" y="41"/>
                  </a:lnTo>
                  <a:close/>
                  <a:moveTo>
                    <a:pt x="66" y="172"/>
                  </a:moveTo>
                  <a:cubicBezTo>
                    <a:pt x="67" y="172"/>
                    <a:pt x="67" y="172"/>
                    <a:pt x="67" y="172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6" y="145"/>
                    <a:pt x="66" y="145"/>
                    <a:pt x="66" y="145"/>
                  </a:cubicBezTo>
                  <a:lnTo>
                    <a:pt x="66" y="172"/>
                  </a:lnTo>
                  <a:close/>
                  <a:moveTo>
                    <a:pt x="67" y="75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5"/>
                    <a:pt x="66" y="75"/>
                    <a:pt x="66" y="75"/>
                  </a:cubicBezTo>
                  <a:lnTo>
                    <a:pt x="67" y="75"/>
                  </a:lnTo>
                  <a:close/>
                  <a:moveTo>
                    <a:pt x="67" y="81"/>
                  </a:moveTo>
                  <a:cubicBezTo>
                    <a:pt x="67" y="96"/>
                    <a:pt x="67" y="96"/>
                    <a:pt x="67" y="96"/>
                  </a:cubicBezTo>
                  <a:cubicBezTo>
                    <a:pt x="67" y="97"/>
                    <a:pt x="66" y="98"/>
                    <a:pt x="66" y="99"/>
                  </a:cubicBezTo>
                  <a:cubicBezTo>
                    <a:pt x="66" y="80"/>
                    <a:pt x="66" y="80"/>
                    <a:pt x="66" y="80"/>
                  </a:cubicBezTo>
                  <a:lnTo>
                    <a:pt x="67" y="81"/>
                  </a:lnTo>
                  <a:close/>
                  <a:moveTo>
                    <a:pt x="67" y="97"/>
                  </a:moveTo>
                  <a:cubicBezTo>
                    <a:pt x="66" y="102"/>
                    <a:pt x="66" y="102"/>
                    <a:pt x="66" y="10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08"/>
                    <a:pt x="67" y="108"/>
                    <a:pt x="67" y="108"/>
                  </a:cubicBezTo>
                  <a:lnTo>
                    <a:pt x="67" y="97"/>
                  </a:lnTo>
                  <a:close/>
                  <a:moveTo>
                    <a:pt x="66" y="44"/>
                  </a:moveTo>
                  <a:cubicBezTo>
                    <a:pt x="66" y="44"/>
                    <a:pt x="65" y="45"/>
                    <a:pt x="65" y="46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8"/>
                    <a:pt x="63" y="50"/>
                    <a:pt x="62" y="52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3" y="72"/>
                    <a:pt x="65" y="72"/>
                    <a:pt x="66" y="73"/>
                  </a:cubicBezTo>
                  <a:lnTo>
                    <a:pt x="66" y="44"/>
                  </a:lnTo>
                  <a:close/>
                  <a:moveTo>
                    <a:pt x="62" y="170"/>
                  </a:moveTo>
                  <a:cubicBezTo>
                    <a:pt x="63" y="171"/>
                    <a:pt x="65" y="171"/>
                    <a:pt x="66" y="172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5" y="137"/>
                    <a:pt x="63" y="138"/>
                    <a:pt x="62" y="140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3" y="142"/>
                    <a:pt x="64" y="142"/>
                    <a:pt x="65" y="142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2" y="144"/>
                    <a:pt x="62" y="144"/>
                    <a:pt x="62" y="144"/>
                  </a:cubicBezTo>
                  <a:lnTo>
                    <a:pt x="62" y="170"/>
                  </a:lnTo>
                  <a:close/>
                  <a:moveTo>
                    <a:pt x="66" y="75"/>
                  </a:moveTo>
                  <a:cubicBezTo>
                    <a:pt x="66" y="76"/>
                    <a:pt x="66" y="76"/>
                    <a:pt x="66" y="76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lnTo>
                    <a:pt x="66" y="75"/>
                  </a:lnTo>
                  <a:close/>
                  <a:moveTo>
                    <a:pt x="66" y="77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4" y="103"/>
                    <a:pt x="63" y="108"/>
                    <a:pt x="62" y="112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5" y="79"/>
                    <a:pt x="65" y="79"/>
                    <a:pt x="65" y="79"/>
                  </a:cubicBezTo>
                  <a:lnTo>
                    <a:pt x="66" y="77"/>
                  </a:lnTo>
                  <a:close/>
                  <a:moveTo>
                    <a:pt x="66" y="102"/>
                  </a:moveTo>
                  <a:cubicBezTo>
                    <a:pt x="62" y="119"/>
                    <a:pt x="62" y="119"/>
                    <a:pt x="62" y="119"/>
                  </a:cubicBezTo>
                  <a:cubicBezTo>
                    <a:pt x="62" y="130"/>
                    <a:pt x="62" y="130"/>
                    <a:pt x="62" y="130"/>
                  </a:cubicBezTo>
                  <a:cubicBezTo>
                    <a:pt x="66" y="113"/>
                    <a:pt x="66" y="113"/>
                    <a:pt x="66" y="113"/>
                  </a:cubicBezTo>
                  <a:lnTo>
                    <a:pt x="66" y="102"/>
                  </a:lnTo>
                  <a:close/>
                  <a:moveTo>
                    <a:pt x="62" y="48"/>
                  </a:moveTo>
                  <a:cubicBezTo>
                    <a:pt x="51" y="55"/>
                    <a:pt x="51" y="55"/>
                    <a:pt x="51" y="55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62" y="48"/>
                    <a:pt x="62" y="48"/>
                    <a:pt x="62" y="48"/>
                  </a:cubicBezTo>
                  <a:close/>
                  <a:moveTo>
                    <a:pt x="51" y="166"/>
                  </a:moveTo>
                  <a:cubicBezTo>
                    <a:pt x="51" y="141"/>
                    <a:pt x="51" y="141"/>
                    <a:pt x="51" y="141"/>
                  </a:cubicBezTo>
                  <a:cubicBezTo>
                    <a:pt x="53" y="142"/>
                    <a:pt x="55" y="142"/>
                    <a:pt x="57" y="143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5" y="139"/>
                    <a:pt x="53" y="138"/>
                    <a:pt x="51" y="13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3" y="66"/>
                    <a:pt x="55" y="63"/>
                    <a:pt x="57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9" y="57"/>
                    <a:pt x="60" y="55"/>
                    <a:pt x="62" y="52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59" y="70"/>
                    <a:pt x="55" y="69"/>
                    <a:pt x="51" y="6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0" y="122"/>
                    <a:pt x="59" y="130"/>
                    <a:pt x="59" y="135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62" y="130"/>
                    <a:pt x="62" y="130"/>
                    <a:pt x="62" y="130"/>
                  </a:cubicBezTo>
                  <a:cubicBezTo>
                    <a:pt x="60" y="142"/>
                    <a:pt x="60" y="142"/>
                    <a:pt x="60" y="142"/>
                  </a:cubicBezTo>
                  <a:cubicBezTo>
                    <a:pt x="60" y="141"/>
                    <a:pt x="61" y="140"/>
                    <a:pt x="62" y="140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1" y="143"/>
                    <a:pt x="60" y="14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62" y="170"/>
                    <a:pt x="62" y="170"/>
                    <a:pt x="62" y="170"/>
                  </a:cubicBezTo>
                  <a:cubicBezTo>
                    <a:pt x="58" y="169"/>
                    <a:pt x="55" y="167"/>
                    <a:pt x="51" y="166"/>
                  </a:cubicBezTo>
                  <a:close/>
                  <a:moveTo>
                    <a:pt x="51" y="55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51" y="55"/>
                  </a:lnTo>
                  <a:close/>
                  <a:moveTo>
                    <a:pt x="46" y="164"/>
                  </a:moveTo>
                  <a:cubicBezTo>
                    <a:pt x="48" y="164"/>
                    <a:pt x="49" y="165"/>
                    <a:pt x="51" y="166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49" y="140"/>
                    <a:pt x="48" y="140"/>
                    <a:pt x="46" y="139"/>
                  </a:cubicBezTo>
                  <a:lnTo>
                    <a:pt x="46" y="164"/>
                  </a:lnTo>
                  <a:close/>
                  <a:moveTo>
                    <a:pt x="51" y="60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1"/>
                    <a:pt x="46" y="61"/>
                    <a:pt x="46" y="61"/>
                  </a:cubicBezTo>
                  <a:lnTo>
                    <a:pt x="51" y="60"/>
                  </a:lnTo>
                  <a:close/>
                  <a:moveTo>
                    <a:pt x="51" y="67"/>
                  </a:moveTo>
                  <a:cubicBezTo>
                    <a:pt x="51" y="136"/>
                    <a:pt x="51" y="136"/>
                    <a:pt x="51" y="136"/>
                  </a:cubicBezTo>
                  <a:cubicBezTo>
                    <a:pt x="50" y="136"/>
                    <a:pt x="48" y="135"/>
                    <a:pt x="47" y="134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6" y="136"/>
                    <a:pt x="46" y="136"/>
                    <a:pt x="46" y="136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8"/>
                    <a:pt x="51" y="68"/>
                    <a:pt x="51" y="67"/>
                  </a:cubicBezTo>
                  <a:close/>
                  <a:moveTo>
                    <a:pt x="46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6" y="60"/>
                    <a:pt x="46" y="60"/>
                    <a:pt x="46" y="60"/>
                  </a:cubicBezTo>
                  <a:lnTo>
                    <a:pt x="46" y="59"/>
                  </a:lnTo>
                  <a:close/>
                  <a:moveTo>
                    <a:pt x="44" y="163"/>
                  </a:moveTo>
                  <a:cubicBezTo>
                    <a:pt x="46" y="164"/>
                    <a:pt x="46" y="164"/>
                    <a:pt x="46" y="164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6" y="136"/>
                    <a:pt x="46" y="136"/>
                    <a:pt x="46" y="136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4" y="139"/>
                    <a:pt x="44" y="139"/>
                    <a:pt x="44" y="139"/>
                  </a:cubicBezTo>
                  <a:lnTo>
                    <a:pt x="44" y="163"/>
                  </a:lnTo>
                  <a:close/>
                  <a:moveTo>
                    <a:pt x="46" y="61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lnTo>
                    <a:pt x="46" y="61"/>
                  </a:lnTo>
                  <a:close/>
                  <a:moveTo>
                    <a:pt x="46" y="65"/>
                  </a:moveTo>
                  <a:cubicBezTo>
                    <a:pt x="46" y="134"/>
                    <a:pt x="46" y="134"/>
                    <a:pt x="46" y="134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6" y="65"/>
                  </a:lnTo>
                  <a:close/>
                  <a:moveTo>
                    <a:pt x="44" y="60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4" y="61"/>
                    <a:pt x="44" y="61"/>
                    <a:pt x="44" y="61"/>
                  </a:cubicBezTo>
                  <a:lnTo>
                    <a:pt x="44" y="60"/>
                  </a:lnTo>
                  <a:close/>
                  <a:moveTo>
                    <a:pt x="42" y="162"/>
                  </a:moveTo>
                  <a:cubicBezTo>
                    <a:pt x="44" y="163"/>
                    <a:pt x="44" y="163"/>
                    <a:pt x="44" y="163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2" y="138"/>
                    <a:pt x="42" y="138"/>
                    <a:pt x="42" y="138"/>
                  </a:cubicBezTo>
                  <a:lnTo>
                    <a:pt x="42" y="162"/>
                  </a:lnTo>
                  <a:close/>
                  <a:moveTo>
                    <a:pt x="42" y="62"/>
                  </a:moveTo>
                  <a:cubicBezTo>
                    <a:pt x="41" y="61"/>
                    <a:pt x="41" y="61"/>
                    <a:pt x="41" y="6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2" y="132"/>
                    <a:pt x="42" y="132"/>
                    <a:pt x="42" y="132"/>
                  </a:cubicBezTo>
                  <a:lnTo>
                    <a:pt x="42" y="62"/>
                  </a:lnTo>
                  <a:close/>
                  <a:moveTo>
                    <a:pt x="41" y="161"/>
                  </a:moveTo>
                  <a:cubicBezTo>
                    <a:pt x="42" y="162"/>
                    <a:pt x="42" y="162"/>
                    <a:pt x="42" y="162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1" y="138"/>
                    <a:pt x="41" y="138"/>
                    <a:pt x="41" y="138"/>
                  </a:cubicBezTo>
                  <a:lnTo>
                    <a:pt x="41" y="161"/>
                  </a:lnTo>
                  <a:close/>
                  <a:moveTo>
                    <a:pt x="42" y="136"/>
                  </a:moveTo>
                  <a:cubicBezTo>
                    <a:pt x="42" y="136"/>
                    <a:pt x="42" y="136"/>
                    <a:pt x="42" y="136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4"/>
                    <a:pt x="41" y="134"/>
                    <a:pt x="41" y="134"/>
                  </a:cubicBezTo>
                  <a:lnTo>
                    <a:pt x="42" y="136"/>
                  </a:lnTo>
                  <a:close/>
                  <a:moveTo>
                    <a:pt x="41" y="61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1" y="131"/>
                    <a:pt x="41" y="131"/>
                    <a:pt x="41" y="131"/>
                  </a:cubicBezTo>
                  <a:lnTo>
                    <a:pt x="41" y="61"/>
                  </a:lnTo>
                  <a:close/>
                  <a:moveTo>
                    <a:pt x="40" y="161"/>
                  </a:moveTo>
                  <a:cubicBezTo>
                    <a:pt x="41" y="161"/>
                    <a:pt x="41" y="161"/>
                    <a:pt x="41" y="161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0" y="138"/>
                    <a:pt x="40" y="138"/>
                    <a:pt x="40" y="138"/>
                  </a:cubicBezTo>
                  <a:lnTo>
                    <a:pt x="40" y="161"/>
                  </a:lnTo>
                  <a:close/>
                  <a:moveTo>
                    <a:pt x="41" y="132"/>
                  </a:moveTo>
                  <a:cubicBezTo>
                    <a:pt x="41" y="133"/>
                    <a:pt x="41" y="133"/>
                    <a:pt x="41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lnTo>
                    <a:pt x="41" y="132"/>
                  </a:lnTo>
                  <a:close/>
                  <a:moveTo>
                    <a:pt x="41" y="134"/>
                  </a:moveTo>
                  <a:cubicBezTo>
                    <a:pt x="41" y="135"/>
                    <a:pt x="41" y="135"/>
                    <a:pt x="41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4"/>
                    <a:pt x="40" y="134"/>
                    <a:pt x="40" y="134"/>
                  </a:cubicBezTo>
                  <a:lnTo>
                    <a:pt x="41" y="134"/>
                  </a:lnTo>
                  <a:close/>
                  <a:moveTo>
                    <a:pt x="40" y="60"/>
                  </a:moveTo>
                  <a:cubicBezTo>
                    <a:pt x="39" y="60"/>
                    <a:pt x="39" y="60"/>
                    <a:pt x="39" y="60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40" y="131"/>
                    <a:pt x="40" y="131"/>
                    <a:pt x="40" y="131"/>
                  </a:cubicBezTo>
                  <a:lnTo>
                    <a:pt x="40" y="60"/>
                  </a:lnTo>
                  <a:close/>
                  <a:moveTo>
                    <a:pt x="39" y="160"/>
                  </a:moveTo>
                  <a:cubicBezTo>
                    <a:pt x="40" y="161"/>
                    <a:pt x="40" y="161"/>
                    <a:pt x="40" y="161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lnTo>
                    <a:pt x="39" y="160"/>
                  </a:lnTo>
                  <a:close/>
                  <a:moveTo>
                    <a:pt x="40" y="132"/>
                  </a:moveTo>
                  <a:cubicBezTo>
                    <a:pt x="40" y="132"/>
                    <a:pt x="40" y="132"/>
                    <a:pt x="40" y="132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9" y="131"/>
                    <a:pt x="39" y="131"/>
                    <a:pt x="39" y="131"/>
                  </a:cubicBezTo>
                  <a:lnTo>
                    <a:pt x="40" y="132"/>
                  </a:lnTo>
                  <a:close/>
                  <a:moveTo>
                    <a:pt x="40" y="133"/>
                  </a:move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4"/>
                    <a:pt x="40" y="134"/>
                    <a:pt x="40" y="134"/>
                  </a:cubicBezTo>
                  <a:lnTo>
                    <a:pt x="40" y="133"/>
                  </a:lnTo>
                  <a:close/>
                  <a:moveTo>
                    <a:pt x="39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61"/>
                    <a:pt x="39" y="61"/>
                    <a:pt x="39" y="61"/>
                  </a:cubicBezTo>
                  <a:lnTo>
                    <a:pt x="39" y="60"/>
                  </a:lnTo>
                  <a:close/>
                  <a:moveTo>
                    <a:pt x="39" y="61"/>
                  </a:moveTo>
                  <a:cubicBezTo>
                    <a:pt x="39" y="62"/>
                    <a:pt x="38" y="62"/>
                    <a:pt x="38" y="63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39" y="130"/>
                    <a:pt x="39" y="130"/>
                  </a:cubicBezTo>
                  <a:lnTo>
                    <a:pt x="39" y="61"/>
                  </a:lnTo>
                  <a:close/>
                  <a:moveTo>
                    <a:pt x="38" y="160"/>
                  </a:moveTo>
                  <a:cubicBezTo>
                    <a:pt x="39" y="160"/>
                    <a:pt x="39" y="160"/>
                    <a:pt x="39" y="160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6"/>
                    <a:pt x="38" y="136"/>
                    <a:pt x="38" y="136"/>
                  </a:cubicBezTo>
                  <a:lnTo>
                    <a:pt x="38" y="160"/>
                  </a:lnTo>
                  <a:close/>
                  <a:moveTo>
                    <a:pt x="39" y="133"/>
                  </a:moveTo>
                  <a:cubicBezTo>
                    <a:pt x="39" y="134"/>
                    <a:pt x="39" y="134"/>
                    <a:pt x="39" y="134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8" y="132"/>
                    <a:pt x="38" y="132"/>
                    <a:pt x="38" y="132"/>
                  </a:cubicBezTo>
                  <a:lnTo>
                    <a:pt x="39" y="133"/>
                  </a:lnTo>
                  <a:close/>
                  <a:moveTo>
                    <a:pt x="38" y="59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38" y="59"/>
                  </a:lnTo>
                  <a:close/>
                  <a:moveTo>
                    <a:pt x="38" y="63"/>
                  </a:moveTo>
                  <a:cubicBezTo>
                    <a:pt x="37" y="64"/>
                    <a:pt x="37" y="64"/>
                    <a:pt x="37" y="64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8" y="130"/>
                    <a:pt x="38" y="130"/>
                    <a:pt x="38" y="130"/>
                  </a:cubicBezTo>
                  <a:lnTo>
                    <a:pt x="38" y="63"/>
                  </a:lnTo>
                  <a:close/>
                  <a:moveTo>
                    <a:pt x="37" y="159"/>
                  </a:moveTo>
                  <a:cubicBezTo>
                    <a:pt x="38" y="160"/>
                    <a:pt x="38" y="160"/>
                    <a:pt x="38" y="16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37"/>
                    <a:pt x="37" y="137"/>
                    <a:pt x="37" y="137"/>
                  </a:cubicBezTo>
                  <a:lnTo>
                    <a:pt x="37" y="159"/>
                  </a:lnTo>
                  <a:close/>
                  <a:moveTo>
                    <a:pt x="38" y="131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33"/>
                    <a:pt x="37" y="133"/>
                    <a:pt x="37" y="133"/>
                  </a:cubicBezTo>
                  <a:lnTo>
                    <a:pt x="38" y="131"/>
                  </a:lnTo>
                  <a:close/>
                  <a:moveTo>
                    <a:pt x="37" y="58"/>
                  </a:move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37" y="58"/>
                  </a:lnTo>
                  <a:close/>
                  <a:moveTo>
                    <a:pt x="37" y="64"/>
                  </a:moveTo>
                  <a:cubicBezTo>
                    <a:pt x="36" y="66"/>
                    <a:pt x="36" y="66"/>
                    <a:pt x="36" y="66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7" y="129"/>
                    <a:pt x="37" y="129"/>
                    <a:pt x="37" y="129"/>
                  </a:cubicBezTo>
                  <a:lnTo>
                    <a:pt x="37" y="64"/>
                  </a:lnTo>
                  <a:close/>
                  <a:moveTo>
                    <a:pt x="36" y="159"/>
                  </a:moveTo>
                  <a:cubicBezTo>
                    <a:pt x="37" y="159"/>
                    <a:pt x="37" y="159"/>
                    <a:pt x="37" y="159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6" y="136"/>
                    <a:pt x="36" y="136"/>
                    <a:pt x="36" y="136"/>
                  </a:cubicBezTo>
                  <a:lnTo>
                    <a:pt x="36" y="159"/>
                  </a:lnTo>
                  <a:close/>
                  <a:moveTo>
                    <a:pt x="37" y="133"/>
                  </a:moveTo>
                  <a:cubicBezTo>
                    <a:pt x="37" y="134"/>
                    <a:pt x="37" y="134"/>
                    <a:pt x="37" y="134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6" y="135"/>
                  </a:cubicBezTo>
                  <a:lnTo>
                    <a:pt x="37" y="133"/>
                  </a:lnTo>
                  <a:close/>
                  <a:moveTo>
                    <a:pt x="36" y="57"/>
                  </a:moveTo>
                  <a:cubicBezTo>
                    <a:pt x="34" y="56"/>
                    <a:pt x="34" y="56"/>
                    <a:pt x="34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6" y="58"/>
                    <a:pt x="36" y="58"/>
                    <a:pt x="36" y="58"/>
                  </a:cubicBezTo>
                  <a:lnTo>
                    <a:pt x="36" y="57"/>
                  </a:lnTo>
                  <a:close/>
                  <a:moveTo>
                    <a:pt x="36" y="66"/>
                  </a:moveTo>
                  <a:cubicBezTo>
                    <a:pt x="30" y="74"/>
                    <a:pt x="17" y="93"/>
                    <a:pt x="5" y="119"/>
                  </a:cubicBezTo>
                  <a:cubicBezTo>
                    <a:pt x="3" y="119"/>
                    <a:pt x="0" y="121"/>
                    <a:pt x="0" y="12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1"/>
                    <a:pt x="4" y="119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9"/>
                    <a:pt x="17" y="120"/>
                    <a:pt x="36" y="129"/>
                  </a:cubicBezTo>
                  <a:lnTo>
                    <a:pt x="36" y="66"/>
                  </a:lnTo>
                  <a:close/>
                  <a:moveTo>
                    <a:pt x="36" y="130"/>
                  </a:moveTo>
                  <a:cubicBezTo>
                    <a:pt x="36" y="131"/>
                    <a:pt x="36" y="131"/>
                    <a:pt x="36" y="131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4" y="136"/>
                    <a:pt x="35" y="136"/>
                    <a:pt x="35" y="136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24" y="153"/>
                    <a:pt x="16" y="149"/>
                    <a:pt x="16" y="149"/>
                  </a:cubicBezTo>
                  <a:cubicBezTo>
                    <a:pt x="16" y="149"/>
                    <a:pt x="15" y="141"/>
                    <a:pt x="11" y="135"/>
                  </a:cubicBezTo>
                  <a:cubicBezTo>
                    <a:pt x="7" y="129"/>
                    <a:pt x="7" y="133"/>
                    <a:pt x="8" y="127"/>
                  </a:cubicBezTo>
                  <a:cubicBezTo>
                    <a:pt x="8" y="127"/>
                    <a:pt x="18" y="130"/>
                    <a:pt x="33" y="135"/>
                  </a:cubicBezTo>
                  <a:lnTo>
                    <a:pt x="36" y="130"/>
                  </a:lnTo>
                  <a:close/>
                </a:path>
              </a:pathLst>
            </a:custGeom>
            <a:solidFill>
              <a:srgbClr val="FFE4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17" name="Rectangle 7"/>
            <p:cNvSpPr/>
            <p:nvPr/>
          </p:nvSpPr>
          <p:spPr>
            <a:xfrm>
              <a:off x="910" y="4180"/>
              <a:ext cx="5210" cy="330"/>
            </a:xfrm>
            <a:prstGeom prst="rect">
              <a:avLst/>
            </a:prstGeom>
            <a:solidFill>
              <a:srgbClr val="EF5D35"/>
            </a:solidFill>
            <a:ln w="9525">
              <a:noFill/>
            </a:ln>
          </p:spPr>
          <p:txBody>
            <a:bodyPr/>
            <a:p>
              <a:endPara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318" name="Rectangle 8"/>
            <p:cNvSpPr/>
            <p:nvPr/>
          </p:nvSpPr>
          <p:spPr>
            <a:xfrm>
              <a:off x="910" y="4180"/>
              <a:ext cx="521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319" name="Freeform 9"/>
            <p:cNvSpPr/>
            <p:nvPr/>
          </p:nvSpPr>
          <p:spPr>
            <a:xfrm>
              <a:off x="905" y="3048"/>
              <a:ext cx="5138" cy="1015"/>
            </a:xfrm>
            <a:custGeom>
              <a:avLst/>
              <a:gdLst>
                <a:gd name="txL" fmla="*/ 0 w 996"/>
                <a:gd name="txT" fmla="*/ 0 h 197"/>
                <a:gd name="txR" fmla="*/ 996 w 996"/>
                <a:gd name="txB" fmla="*/ 197 h 197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996" h="197">
                  <a:moveTo>
                    <a:pt x="986" y="0"/>
                  </a:moveTo>
                  <a:cubicBezTo>
                    <a:pt x="834" y="62"/>
                    <a:pt x="676" y="96"/>
                    <a:pt x="515" y="114"/>
                  </a:cubicBezTo>
                  <a:cubicBezTo>
                    <a:pt x="383" y="128"/>
                    <a:pt x="248" y="133"/>
                    <a:pt x="113" y="133"/>
                  </a:cubicBezTo>
                  <a:cubicBezTo>
                    <a:pt x="76" y="133"/>
                    <a:pt x="38" y="132"/>
                    <a:pt x="1" y="13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8" y="197"/>
                    <a:pt x="76" y="197"/>
                    <a:pt x="114" y="197"/>
                  </a:cubicBezTo>
                  <a:cubicBezTo>
                    <a:pt x="250" y="197"/>
                    <a:pt x="385" y="193"/>
                    <a:pt x="518" y="178"/>
                  </a:cubicBezTo>
                  <a:cubicBezTo>
                    <a:pt x="681" y="160"/>
                    <a:pt x="842" y="126"/>
                    <a:pt x="996" y="63"/>
                  </a:cubicBezTo>
                  <a:cubicBezTo>
                    <a:pt x="986" y="0"/>
                    <a:pt x="986" y="0"/>
                    <a:pt x="986" y="0"/>
                  </a:cubicBezTo>
                </a:path>
              </a:pathLst>
            </a:custGeom>
            <a:solidFill>
              <a:srgbClr val="FFE4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0" name="Freeform 10"/>
            <p:cNvSpPr/>
            <p:nvPr/>
          </p:nvSpPr>
          <p:spPr>
            <a:xfrm>
              <a:off x="905" y="2068"/>
              <a:ext cx="4870" cy="1525"/>
            </a:xfrm>
            <a:custGeom>
              <a:avLst/>
              <a:gdLst>
                <a:gd name="txL" fmla="*/ 0 w 944"/>
                <a:gd name="txT" fmla="*/ 0 h 296"/>
                <a:gd name="txR" fmla="*/ 944 w 944"/>
                <a:gd name="txB" fmla="*/ 296 h 296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944" h="296">
                  <a:moveTo>
                    <a:pt x="927" y="0"/>
                  </a:moveTo>
                  <a:cubicBezTo>
                    <a:pt x="802" y="83"/>
                    <a:pt x="663" y="140"/>
                    <a:pt x="519" y="176"/>
                  </a:cubicBezTo>
                  <a:cubicBezTo>
                    <a:pt x="361" y="216"/>
                    <a:pt x="195" y="231"/>
                    <a:pt x="33" y="231"/>
                  </a:cubicBezTo>
                  <a:cubicBezTo>
                    <a:pt x="22" y="231"/>
                    <a:pt x="12" y="231"/>
                    <a:pt x="1" y="2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1" y="296"/>
                    <a:pt x="22" y="296"/>
                    <a:pt x="34" y="296"/>
                  </a:cubicBezTo>
                  <a:cubicBezTo>
                    <a:pt x="198" y="296"/>
                    <a:pt x="365" y="280"/>
                    <a:pt x="526" y="240"/>
                  </a:cubicBezTo>
                  <a:cubicBezTo>
                    <a:pt x="673" y="203"/>
                    <a:pt x="815" y="145"/>
                    <a:pt x="944" y="59"/>
                  </a:cubicBezTo>
                  <a:cubicBezTo>
                    <a:pt x="927" y="0"/>
                    <a:pt x="927" y="0"/>
                    <a:pt x="927" y="0"/>
                  </a:cubicBezTo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1" name="Freeform 11"/>
            <p:cNvSpPr/>
            <p:nvPr/>
          </p:nvSpPr>
          <p:spPr>
            <a:xfrm>
              <a:off x="915" y="4635"/>
              <a:ext cx="5138" cy="1015"/>
            </a:xfrm>
            <a:custGeom>
              <a:avLst/>
              <a:gdLst>
                <a:gd name="txL" fmla="*/ 0 w 996"/>
                <a:gd name="txT" fmla="*/ 0 h 197"/>
                <a:gd name="txR" fmla="*/ 996 w 996"/>
                <a:gd name="txB" fmla="*/ 197 h 197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996" h="197">
                  <a:moveTo>
                    <a:pt x="114" y="0"/>
                  </a:moveTo>
                  <a:cubicBezTo>
                    <a:pt x="76" y="0"/>
                    <a:pt x="38" y="1"/>
                    <a:pt x="0" y="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37" y="65"/>
                    <a:pt x="75" y="65"/>
                    <a:pt x="112" y="65"/>
                  </a:cubicBezTo>
                  <a:cubicBezTo>
                    <a:pt x="247" y="65"/>
                    <a:pt x="382" y="69"/>
                    <a:pt x="515" y="84"/>
                  </a:cubicBezTo>
                  <a:cubicBezTo>
                    <a:pt x="676" y="101"/>
                    <a:pt x="833" y="135"/>
                    <a:pt x="985" y="197"/>
                  </a:cubicBezTo>
                  <a:cubicBezTo>
                    <a:pt x="996" y="134"/>
                    <a:pt x="996" y="134"/>
                    <a:pt x="996" y="134"/>
                  </a:cubicBezTo>
                  <a:cubicBezTo>
                    <a:pt x="841" y="72"/>
                    <a:pt x="681" y="37"/>
                    <a:pt x="518" y="19"/>
                  </a:cubicBezTo>
                  <a:cubicBezTo>
                    <a:pt x="385" y="4"/>
                    <a:pt x="250" y="0"/>
                    <a:pt x="114" y="0"/>
                  </a:cubicBezTo>
                </a:path>
              </a:pathLst>
            </a:custGeom>
            <a:solidFill>
              <a:srgbClr val="FFE4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2" name="Freeform 12"/>
            <p:cNvSpPr/>
            <p:nvPr/>
          </p:nvSpPr>
          <p:spPr>
            <a:xfrm>
              <a:off x="915" y="5110"/>
              <a:ext cx="4865" cy="1520"/>
            </a:xfrm>
            <a:custGeom>
              <a:avLst/>
              <a:gdLst>
                <a:gd name="txL" fmla="*/ 0 w 943"/>
                <a:gd name="txT" fmla="*/ 0 h 295"/>
                <a:gd name="txR" fmla="*/ 943 w 943"/>
                <a:gd name="txB" fmla="*/ 295 h 295"/>
              </a:gdLst>
              <a:ahLst/>
              <a:cxnLst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943" h="295">
                  <a:moveTo>
                    <a:pt x="33" y="0"/>
                  </a:moveTo>
                  <a:cubicBezTo>
                    <a:pt x="22" y="0"/>
                    <a:pt x="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1" y="64"/>
                    <a:pt x="22" y="64"/>
                    <a:pt x="33" y="64"/>
                  </a:cubicBezTo>
                  <a:cubicBezTo>
                    <a:pt x="195" y="64"/>
                    <a:pt x="360" y="80"/>
                    <a:pt x="518" y="119"/>
                  </a:cubicBezTo>
                  <a:cubicBezTo>
                    <a:pt x="662" y="155"/>
                    <a:pt x="801" y="212"/>
                    <a:pt x="927" y="295"/>
                  </a:cubicBezTo>
                  <a:cubicBezTo>
                    <a:pt x="943" y="236"/>
                    <a:pt x="943" y="236"/>
                    <a:pt x="943" y="236"/>
                  </a:cubicBezTo>
                  <a:cubicBezTo>
                    <a:pt x="814" y="150"/>
                    <a:pt x="672" y="93"/>
                    <a:pt x="525" y="56"/>
                  </a:cubicBezTo>
                  <a:cubicBezTo>
                    <a:pt x="364" y="15"/>
                    <a:pt x="197" y="0"/>
                    <a:pt x="33" y="0"/>
                  </a:cubicBezTo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4" name="Freeform 14"/>
            <p:cNvSpPr>
              <a:spLocks noEditPoints="1"/>
            </p:cNvSpPr>
            <p:nvPr/>
          </p:nvSpPr>
          <p:spPr>
            <a:xfrm>
              <a:off x="6085" y="2778"/>
              <a:ext cx="908" cy="572"/>
            </a:xfrm>
            <a:custGeom>
              <a:avLst/>
              <a:gdLst>
                <a:gd name="txL" fmla="*/ 0 w 176"/>
                <a:gd name="txT" fmla="*/ 0 h 111"/>
                <a:gd name="txR" fmla="*/ 176 w 176"/>
                <a:gd name="txB" fmla="*/ 111 h 111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76" h="111">
                  <a:moveTo>
                    <a:pt x="99" y="38"/>
                  </a:moveTo>
                  <a:cubicBezTo>
                    <a:pt x="114" y="2"/>
                    <a:pt x="119" y="0"/>
                    <a:pt x="116" y="32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31" y="27"/>
                    <a:pt x="135" y="26"/>
                    <a:pt x="144" y="26"/>
                  </a:cubicBezTo>
                  <a:cubicBezTo>
                    <a:pt x="167" y="27"/>
                    <a:pt x="176" y="35"/>
                    <a:pt x="165" y="47"/>
                  </a:cubicBezTo>
                  <a:cubicBezTo>
                    <a:pt x="154" y="58"/>
                    <a:pt x="142" y="60"/>
                    <a:pt x="130" y="64"/>
                  </a:cubicBezTo>
                  <a:cubicBezTo>
                    <a:pt x="125" y="65"/>
                    <a:pt x="120" y="66"/>
                    <a:pt x="116" y="68"/>
                  </a:cubicBezTo>
                  <a:cubicBezTo>
                    <a:pt x="115" y="68"/>
                    <a:pt x="114" y="69"/>
                    <a:pt x="113" y="70"/>
                  </a:cubicBezTo>
                  <a:cubicBezTo>
                    <a:pt x="107" y="74"/>
                    <a:pt x="100" y="76"/>
                    <a:pt x="90" y="77"/>
                  </a:cubicBezTo>
                  <a:cubicBezTo>
                    <a:pt x="87" y="78"/>
                    <a:pt x="84" y="80"/>
                    <a:pt x="81" y="8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8" y="81"/>
                    <a:pt x="92" y="81"/>
                    <a:pt x="97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2" y="84"/>
                    <a:pt x="103" y="88"/>
                  </a:cubicBezTo>
                  <a:cubicBezTo>
                    <a:pt x="104" y="92"/>
                    <a:pt x="103" y="96"/>
                    <a:pt x="101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93" y="97"/>
                    <a:pt x="88" y="98"/>
                    <a:pt x="84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2" y="98"/>
                    <a:pt x="82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2" y="87"/>
                    <a:pt x="73" y="86"/>
                    <a:pt x="74" y="86"/>
                  </a:cubicBezTo>
                  <a:cubicBezTo>
                    <a:pt x="61" y="93"/>
                    <a:pt x="49" y="98"/>
                    <a:pt x="39" y="103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2" y="88"/>
                    <a:pt x="63" y="82"/>
                    <a:pt x="72" y="76"/>
                  </a:cubicBezTo>
                  <a:cubicBezTo>
                    <a:pt x="59" y="78"/>
                    <a:pt x="48" y="78"/>
                    <a:pt x="39" y="7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0" y="51"/>
                    <a:pt x="40" y="50"/>
                    <a:pt x="41" y="49"/>
                  </a:cubicBezTo>
                  <a:cubicBezTo>
                    <a:pt x="45" y="49"/>
                    <a:pt x="45" y="51"/>
                    <a:pt x="42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60" y="50"/>
                    <a:pt x="80" y="44"/>
                    <a:pt x="99" y="38"/>
                  </a:cubicBezTo>
                  <a:close/>
                  <a:moveTo>
                    <a:pt x="39" y="103"/>
                  </a:moveTo>
                  <a:cubicBezTo>
                    <a:pt x="36" y="104"/>
                    <a:pt x="33" y="105"/>
                    <a:pt x="30" y="107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4" y="99"/>
                    <a:pt x="37" y="97"/>
                    <a:pt x="39" y="96"/>
                  </a:cubicBezTo>
                  <a:lnTo>
                    <a:pt x="39" y="103"/>
                  </a:lnTo>
                  <a:close/>
                  <a:moveTo>
                    <a:pt x="39" y="77"/>
                  </a:moveTo>
                  <a:cubicBezTo>
                    <a:pt x="36" y="77"/>
                    <a:pt x="33" y="77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6" y="56"/>
                    <a:pt x="39" y="57"/>
                  </a:cubicBezTo>
                  <a:cubicBezTo>
                    <a:pt x="38" y="56"/>
                    <a:pt x="37" y="56"/>
                    <a:pt x="36" y="56"/>
                  </a:cubicBezTo>
                  <a:cubicBezTo>
                    <a:pt x="37" y="54"/>
                    <a:pt x="38" y="53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lnTo>
                    <a:pt x="39" y="77"/>
                  </a:lnTo>
                  <a:close/>
                  <a:moveTo>
                    <a:pt x="30" y="107"/>
                  </a:moveTo>
                  <a:cubicBezTo>
                    <a:pt x="29" y="107"/>
                    <a:pt x="29" y="107"/>
                    <a:pt x="29" y="107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30" y="101"/>
                    <a:pt x="30" y="101"/>
                    <a:pt x="30" y="101"/>
                  </a:cubicBezTo>
                  <a:lnTo>
                    <a:pt x="30" y="107"/>
                  </a:lnTo>
                  <a:close/>
                  <a:moveTo>
                    <a:pt x="30" y="76"/>
                  </a:moveTo>
                  <a:cubicBezTo>
                    <a:pt x="30" y="76"/>
                    <a:pt x="29" y="76"/>
                    <a:pt x="29" y="76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3"/>
                    <a:pt x="30" y="53"/>
                    <a:pt x="30" y="53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lnTo>
                    <a:pt x="30" y="76"/>
                  </a:lnTo>
                  <a:close/>
                  <a:moveTo>
                    <a:pt x="29" y="107"/>
                  </a:moveTo>
                  <a:cubicBezTo>
                    <a:pt x="26" y="108"/>
                    <a:pt x="24" y="109"/>
                    <a:pt x="21" y="110"/>
                  </a:cubicBezTo>
                  <a:cubicBezTo>
                    <a:pt x="15" y="111"/>
                    <a:pt x="18" y="108"/>
                    <a:pt x="29" y="102"/>
                  </a:cubicBezTo>
                  <a:lnTo>
                    <a:pt x="29" y="107"/>
                  </a:lnTo>
                  <a:close/>
                  <a:moveTo>
                    <a:pt x="29" y="76"/>
                  </a:moveTo>
                  <a:cubicBezTo>
                    <a:pt x="28" y="76"/>
                    <a:pt x="27" y="75"/>
                    <a:pt x="26" y="75"/>
                  </a:cubicBezTo>
                  <a:cubicBezTo>
                    <a:pt x="4" y="87"/>
                    <a:pt x="3" y="86"/>
                    <a:pt x="22" y="73"/>
                  </a:cubicBezTo>
                  <a:cubicBezTo>
                    <a:pt x="20" y="70"/>
                    <a:pt x="21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9" y="58"/>
                    <a:pt x="11" y="50"/>
                    <a:pt x="0" y="38"/>
                  </a:cubicBezTo>
                  <a:cubicBezTo>
                    <a:pt x="4" y="35"/>
                    <a:pt x="9" y="36"/>
                    <a:pt x="13" y="39"/>
                  </a:cubicBezTo>
                  <a:cubicBezTo>
                    <a:pt x="19" y="45"/>
                    <a:pt x="24" y="49"/>
                    <a:pt x="29" y="5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lnTo>
                    <a:pt x="29" y="76"/>
                  </a:lnTo>
                  <a:close/>
                </a:path>
              </a:pathLst>
            </a:custGeom>
            <a:solidFill>
              <a:srgbClr val="FFE47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5" name="Freeform 15"/>
            <p:cNvSpPr/>
            <p:nvPr/>
          </p:nvSpPr>
          <p:spPr>
            <a:xfrm>
              <a:off x="6808" y="2938"/>
              <a:ext cx="92" cy="77"/>
            </a:xfrm>
            <a:custGeom>
              <a:avLst/>
              <a:gdLst>
                <a:gd name="txL" fmla="*/ 0 w 18"/>
                <a:gd name="txT" fmla="*/ 0 h 15"/>
                <a:gd name="txR" fmla="*/ 18 w 18"/>
                <a:gd name="txB" fmla="*/ 15 h 15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8" h="15">
                  <a:moveTo>
                    <a:pt x="16" y="5"/>
                  </a:moveTo>
                  <a:cubicBezTo>
                    <a:pt x="12" y="8"/>
                    <a:pt x="10" y="10"/>
                    <a:pt x="6" y="12"/>
                  </a:cubicBezTo>
                  <a:cubicBezTo>
                    <a:pt x="2" y="14"/>
                    <a:pt x="0" y="15"/>
                    <a:pt x="1" y="10"/>
                  </a:cubicBezTo>
                  <a:cubicBezTo>
                    <a:pt x="1" y="8"/>
                    <a:pt x="1" y="7"/>
                    <a:pt x="3" y="7"/>
                  </a:cubicBezTo>
                  <a:cubicBezTo>
                    <a:pt x="5" y="6"/>
                    <a:pt x="7" y="4"/>
                    <a:pt x="11" y="1"/>
                  </a:cubicBezTo>
                  <a:cubicBezTo>
                    <a:pt x="13" y="0"/>
                    <a:pt x="13" y="0"/>
                    <a:pt x="15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2"/>
                    <a:pt x="17" y="3"/>
                    <a:pt x="16" y="5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6" name="Freeform 16"/>
            <p:cNvSpPr/>
            <p:nvPr/>
          </p:nvSpPr>
          <p:spPr>
            <a:xfrm>
              <a:off x="6868" y="2918"/>
              <a:ext cx="32" cy="25"/>
            </a:xfrm>
            <a:custGeom>
              <a:avLst/>
              <a:gdLst>
                <a:gd name="txL" fmla="*/ 0 w 6"/>
                <a:gd name="txT" fmla="*/ 0 h 5"/>
                <a:gd name="txR" fmla="*/ 6 w 6"/>
                <a:gd name="txB" fmla="*/ 5 h 5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6" h="5">
                  <a:moveTo>
                    <a:pt x="6" y="5"/>
                  </a:moveTo>
                  <a:cubicBezTo>
                    <a:pt x="4" y="4"/>
                    <a:pt x="3" y="4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2"/>
                    <a:pt x="6" y="3"/>
                    <a:pt x="6" y="5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7" name="Freeform 17"/>
            <p:cNvSpPr/>
            <p:nvPr/>
          </p:nvSpPr>
          <p:spPr>
            <a:xfrm>
              <a:off x="6725" y="3020"/>
              <a:ext cx="20" cy="28"/>
            </a:xfrm>
            <a:custGeom>
              <a:avLst/>
              <a:gdLst>
                <a:gd name="txL" fmla="*/ 0 w 4"/>
                <a:gd name="txT" fmla="*/ 0 h 5"/>
                <a:gd name="txR" fmla="*/ 4 w 4"/>
                <a:gd name="txB" fmla="*/ 5 h 5"/>
              </a:gdLst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rect l="txL" t="txT" r="txR" b="txB"/>
              <a:pathLst>
                <a:path w="4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8" name="Freeform 18"/>
            <p:cNvSpPr/>
            <p:nvPr/>
          </p:nvSpPr>
          <p:spPr>
            <a:xfrm>
              <a:off x="6698" y="3025"/>
              <a:ext cx="22" cy="28"/>
            </a:xfrm>
            <a:custGeom>
              <a:avLst/>
              <a:gdLst>
                <a:gd name="txL" fmla="*/ 0 w 4"/>
                <a:gd name="txT" fmla="*/ 0 h 5"/>
                <a:gd name="txR" fmla="*/ 4 w 4"/>
                <a:gd name="txB" fmla="*/ 5 h 5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4" h="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29" name="Freeform 19"/>
            <p:cNvSpPr/>
            <p:nvPr/>
          </p:nvSpPr>
          <p:spPr>
            <a:xfrm>
              <a:off x="6678" y="3038"/>
              <a:ext cx="20" cy="20"/>
            </a:xfrm>
            <a:custGeom>
              <a:avLst/>
              <a:gdLst>
                <a:gd name="txL" fmla="*/ 0 w 4"/>
                <a:gd name="txT" fmla="*/ 0 h 4"/>
                <a:gd name="txR" fmla="*/ 4 w 4"/>
                <a:gd name="txB" fmla="*/ 4 h 4"/>
              </a:gdLst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</a:cxnLst>
              <a:rect l="txL" t="txT" r="txR" b="txB"/>
              <a:pathLst>
                <a:path w="4" h="4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0" name="Freeform 20"/>
            <p:cNvSpPr/>
            <p:nvPr/>
          </p:nvSpPr>
          <p:spPr>
            <a:xfrm>
              <a:off x="6653" y="3043"/>
              <a:ext cx="20" cy="25"/>
            </a:xfrm>
            <a:custGeom>
              <a:avLst/>
              <a:gdLst>
                <a:gd name="txL" fmla="*/ 0 w 4"/>
                <a:gd name="txT" fmla="*/ 0 h 5"/>
                <a:gd name="txR" fmla="*/ 4 w 4"/>
                <a:gd name="txB" fmla="*/ 5 h 5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4" h="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3" y="5"/>
                    <a:pt x="3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1" name="Freeform 21"/>
            <p:cNvSpPr/>
            <p:nvPr/>
          </p:nvSpPr>
          <p:spPr>
            <a:xfrm>
              <a:off x="6630" y="3048"/>
              <a:ext cx="23" cy="25"/>
            </a:xfrm>
            <a:custGeom>
              <a:avLst/>
              <a:gdLst>
                <a:gd name="txL" fmla="*/ 0 w 4"/>
                <a:gd name="txT" fmla="*/ 0 h 5"/>
                <a:gd name="txR" fmla="*/ 4 w 4"/>
                <a:gd name="txB" fmla="*/ 5 h 5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4" h="5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2" name="Freeform 22"/>
            <p:cNvSpPr/>
            <p:nvPr/>
          </p:nvSpPr>
          <p:spPr>
            <a:xfrm>
              <a:off x="6605" y="3053"/>
              <a:ext cx="20" cy="25"/>
            </a:xfrm>
            <a:custGeom>
              <a:avLst/>
              <a:gdLst>
                <a:gd name="txL" fmla="*/ 0 w 4"/>
                <a:gd name="txT" fmla="*/ 0 h 5"/>
                <a:gd name="txR" fmla="*/ 4 w 4"/>
                <a:gd name="txB" fmla="*/ 5 h 5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4" h="5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3" name="Freeform 23"/>
            <p:cNvSpPr/>
            <p:nvPr/>
          </p:nvSpPr>
          <p:spPr>
            <a:xfrm>
              <a:off x="6585" y="3063"/>
              <a:ext cx="20" cy="20"/>
            </a:xfrm>
            <a:custGeom>
              <a:avLst/>
              <a:gdLst>
                <a:gd name="txL" fmla="*/ 0 w 4"/>
                <a:gd name="txT" fmla="*/ 0 h 4"/>
                <a:gd name="txR" fmla="*/ 4 w 4"/>
                <a:gd name="txB" fmla="*/ 4 h 4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4" h="4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2"/>
                    <a:pt x="4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4" name="Freeform 24"/>
            <p:cNvSpPr/>
            <p:nvPr/>
          </p:nvSpPr>
          <p:spPr>
            <a:xfrm>
              <a:off x="6560" y="3068"/>
              <a:ext cx="20" cy="20"/>
            </a:xfrm>
            <a:custGeom>
              <a:avLst/>
              <a:gdLst>
                <a:gd name="txL" fmla="*/ 0 w 4"/>
                <a:gd name="txT" fmla="*/ 0 h 4"/>
                <a:gd name="txR" fmla="*/ 4 w 4"/>
                <a:gd name="txB" fmla="*/ 4 h 4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4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5" name="Freeform 25"/>
            <p:cNvSpPr/>
            <p:nvPr/>
          </p:nvSpPr>
          <p:spPr>
            <a:xfrm>
              <a:off x="6538" y="3073"/>
              <a:ext cx="22" cy="20"/>
            </a:xfrm>
            <a:custGeom>
              <a:avLst/>
              <a:gdLst>
                <a:gd name="txL" fmla="*/ 0 w 4"/>
                <a:gd name="txT" fmla="*/ 0 h 4"/>
                <a:gd name="txR" fmla="*/ 4 w 4"/>
                <a:gd name="txB" fmla="*/ 4 h 4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4" h="4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6" name="Freeform 26"/>
            <p:cNvSpPr/>
            <p:nvPr/>
          </p:nvSpPr>
          <p:spPr>
            <a:xfrm>
              <a:off x="6513" y="3078"/>
              <a:ext cx="20" cy="20"/>
            </a:xfrm>
            <a:custGeom>
              <a:avLst/>
              <a:gdLst>
                <a:gd name="txL" fmla="*/ 0 w 4"/>
                <a:gd name="txT" fmla="*/ 0 h 4"/>
                <a:gd name="txR" fmla="*/ 4 w 4"/>
                <a:gd name="txB" fmla="*/ 4 h 4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4" h="4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7" name="Freeform 27"/>
            <p:cNvSpPr/>
            <p:nvPr/>
          </p:nvSpPr>
          <p:spPr>
            <a:xfrm>
              <a:off x="6493" y="3088"/>
              <a:ext cx="20" cy="15"/>
            </a:xfrm>
            <a:custGeom>
              <a:avLst/>
              <a:gdLst>
                <a:gd name="txL" fmla="*/ 0 w 4"/>
                <a:gd name="txT" fmla="*/ 0 h 3"/>
                <a:gd name="txR" fmla="*/ 4 w 4"/>
                <a:gd name="txB" fmla="*/ 3 h 3"/>
              </a:gdLst>
              <a:ahLst/>
              <a:cxnLst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4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8" name="Freeform 28"/>
            <p:cNvSpPr/>
            <p:nvPr/>
          </p:nvSpPr>
          <p:spPr>
            <a:xfrm>
              <a:off x="6470" y="3093"/>
              <a:ext cx="23" cy="15"/>
            </a:xfrm>
            <a:custGeom>
              <a:avLst/>
              <a:gdLst>
                <a:gd name="txL" fmla="*/ 0 w 4"/>
                <a:gd name="txT" fmla="*/ 0 h 3"/>
                <a:gd name="txR" fmla="*/ 4 w 4"/>
                <a:gd name="txB" fmla="*/ 3 h 3"/>
              </a:gdLst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4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39" name="Freeform 29"/>
            <p:cNvSpPr/>
            <p:nvPr/>
          </p:nvSpPr>
          <p:spPr>
            <a:xfrm>
              <a:off x="6455" y="3093"/>
              <a:ext cx="15" cy="22"/>
            </a:xfrm>
            <a:custGeom>
              <a:avLst/>
              <a:gdLst>
                <a:gd name="txL" fmla="*/ 0 w 3"/>
                <a:gd name="txT" fmla="*/ 0 h 4"/>
                <a:gd name="txR" fmla="*/ 3 w 3"/>
                <a:gd name="txB" fmla="*/ 4 h 4"/>
              </a:gdLst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" h="4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0" name="Freeform 30"/>
            <p:cNvSpPr/>
            <p:nvPr/>
          </p:nvSpPr>
          <p:spPr>
            <a:xfrm>
              <a:off x="6440" y="3098"/>
              <a:ext cx="15" cy="22"/>
            </a:xfrm>
            <a:custGeom>
              <a:avLst/>
              <a:gdLst>
                <a:gd name="txL" fmla="*/ 0 w 3"/>
                <a:gd name="txT" fmla="*/ 0 h 4"/>
                <a:gd name="txR" fmla="*/ 3 w 3"/>
                <a:gd name="txB" fmla="*/ 4 h 4"/>
              </a:gdLst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rect l="txL" t="txT" r="txR" b="txB"/>
              <a:pathLst>
                <a:path w="3" h="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1" name="Freeform 31"/>
            <p:cNvSpPr/>
            <p:nvPr/>
          </p:nvSpPr>
          <p:spPr>
            <a:xfrm>
              <a:off x="6420" y="3103"/>
              <a:ext cx="15" cy="22"/>
            </a:xfrm>
            <a:custGeom>
              <a:avLst/>
              <a:gdLst>
                <a:gd name="txL" fmla="*/ 0 w 3"/>
                <a:gd name="txT" fmla="*/ 0 h 4"/>
                <a:gd name="txR" fmla="*/ 3 w 3"/>
                <a:gd name="txB" fmla="*/ 4 h 4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2" name="Freeform 32"/>
            <p:cNvSpPr/>
            <p:nvPr/>
          </p:nvSpPr>
          <p:spPr>
            <a:xfrm>
              <a:off x="6405" y="3108"/>
              <a:ext cx="15" cy="22"/>
            </a:xfrm>
            <a:custGeom>
              <a:avLst/>
              <a:gdLst>
                <a:gd name="txL" fmla="*/ 0 w 3"/>
                <a:gd name="txT" fmla="*/ 0 h 4"/>
                <a:gd name="txR" fmla="*/ 3 w 3"/>
                <a:gd name="txB" fmla="*/ 4 h 4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3" name="Freeform 33"/>
            <p:cNvSpPr/>
            <p:nvPr/>
          </p:nvSpPr>
          <p:spPr>
            <a:xfrm>
              <a:off x="6388" y="3115"/>
              <a:ext cx="17" cy="15"/>
            </a:xfrm>
            <a:custGeom>
              <a:avLst/>
              <a:gdLst>
                <a:gd name="txL" fmla="*/ 0 w 3"/>
                <a:gd name="txT" fmla="*/ 0 h 3"/>
                <a:gd name="txR" fmla="*/ 3 w 3"/>
                <a:gd name="txB" fmla="*/ 3 h 3"/>
              </a:gdLst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rect l="txL" t="txT" r="txR" b="txB"/>
              <a:pathLst>
                <a:path w="3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4" name="Freeform 34"/>
            <p:cNvSpPr/>
            <p:nvPr/>
          </p:nvSpPr>
          <p:spPr>
            <a:xfrm>
              <a:off x="6368" y="3120"/>
              <a:ext cx="15" cy="15"/>
            </a:xfrm>
            <a:custGeom>
              <a:avLst/>
              <a:gdLst>
                <a:gd name="txL" fmla="*/ 0 w 3"/>
                <a:gd name="txT" fmla="*/ 0 h 3"/>
                <a:gd name="txR" fmla="*/ 3 w 3"/>
                <a:gd name="txB" fmla="*/ 3 h 3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3" h="3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5" name="Freeform 35"/>
            <p:cNvSpPr/>
            <p:nvPr/>
          </p:nvSpPr>
          <p:spPr>
            <a:xfrm>
              <a:off x="6353" y="3125"/>
              <a:ext cx="15" cy="15"/>
            </a:xfrm>
            <a:custGeom>
              <a:avLst/>
              <a:gdLst>
                <a:gd name="txL" fmla="*/ 0 w 3"/>
                <a:gd name="txT" fmla="*/ 0 h 3"/>
                <a:gd name="txR" fmla="*/ 3 w 3"/>
                <a:gd name="txB" fmla="*/ 3 h 3"/>
              </a:gdLst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</a:cxnLst>
              <a:rect l="txL" t="txT" r="txR" b="txB"/>
              <a:pathLst>
                <a:path w="3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6" name="Freeform 36"/>
            <p:cNvSpPr/>
            <p:nvPr/>
          </p:nvSpPr>
          <p:spPr>
            <a:xfrm>
              <a:off x="6333" y="3130"/>
              <a:ext cx="15" cy="15"/>
            </a:xfrm>
            <a:custGeom>
              <a:avLst/>
              <a:gdLst>
                <a:gd name="txL" fmla="*/ 0 w 3"/>
                <a:gd name="txT" fmla="*/ 0 h 3"/>
                <a:gd name="txR" fmla="*/ 3 w 3"/>
                <a:gd name="txB" fmla="*/ 3 h 3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3" h="3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7" name="Freeform 37"/>
            <p:cNvSpPr/>
            <p:nvPr/>
          </p:nvSpPr>
          <p:spPr>
            <a:xfrm>
              <a:off x="6318" y="3135"/>
              <a:ext cx="15" cy="15"/>
            </a:xfrm>
            <a:custGeom>
              <a:avLst/>
              <a:gdLst>
                <a:gd name="txL" fmla="*/ 0 w 6"/>
                <a:gd name="txT" fmla="*/ 0 h 6"/>
                <a:gd name="txR" fmla="*/ 6 w 6"/>
                <a:gd name="txB" fmla="*/ 6 h 6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6" h="6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8" name="Freeform 38"/>
            <p:cNvSpPr/>
            <p:nvPr/>
          </p:nvSpPr>
          <p:spPr>
            <a:xfrm>
              <a:off x="6300" y="3140"/>
              <a:ext cx="13" cy="10"/>
            </a:xfrm>
            <a:custGeom>
              <a:avLst/>
              <a:gdLst>
                <a:gd name="txL" fmla="*/ 0 w 5"/>
                <a:gd name="txT" fmla="*/ 0 h 4"/>
                <a:gd name="txR" fmla="*/ 5 w 5"/>
                <a:gd name="txB" fmla="*/ 4 h 4"/>
              </a:gdLst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</a:cxnLst>
              <a:rect l="txL" t="txT" r="txR" b="txB"/>
              <a:pathLst>
                <a:path w="5"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49" name="Freeform 39"/>
            <p:cNvSpPr/>
            <p:nvPr/>
          </p:nvSpPr>
          <p:spPr>
            <a:xfrm>
              <a:off x="6565" y="3213"/>
              <a:ext cx="40" cy="60"/>
            </a:xfrm>
            <a:custGeom>
              <a:avLst/>
              <a:gdLst>
                <a:gd name="txL" fmla="*/ 0 w 8"/>
                <a:gd name="txT" fmla="*/ 0 h 12"/>
                <a:gd name="txR" fmla="*/ 8 w 8"/>
                <a:gd name="txB" fmla="*/ 12 h 1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8" h="12">
                  <a:moveTo>
                    <a:pt x="2" y="1"/>
                  </a:moveTo>
                  <a:cubicBezTo>
                    <a:pt x="0" y="1"/>
                    <a:pt x="0" y="4"/>
                    <a:pt x="1" y="7"/>
                  </a:cubicBezTo>
                  <a:cubicBezTo>
                    <a:pt x="2" y="10"/>
                    <a:pt x="4" y="12"/>
                    <a:pt x="6" y="11"/>
                  </a:cubicBezTo>
                  <a:cubicBezTo>
                    <a:pt x="8" y="11"/>
                    <a:pt x="8" y="8"/>
                    <a:pt x="7" y="5"/>
                  </a:cubicBezTo>
                  <a:cubicBezTo>
                    <a:pt x="6" y="2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A2B9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50" name="Freeform 40"/>
            <p:cNvSpPr>
              <a:spLocks noEditPoints="1"/>
            </p:cNvSpPr>
            <p:nvPr/>
          </p:nvSpPr>
          <p:spPr>
            <a:xfrm>
              <a:off x="5868" y="2010"/>
              <a:ext cx="475" cy="403"/>
            </a:xfrm>
            <a:custGeom>
              <a:avLst/>
              <a:gdLst>
                <a:gd name="txL" fmla="*/ 0 w 92"/>
                <a:gd name="txT" fmla="*/ 0 h 78"/>
                <a:gd name="txR" fmla="*/ 92 w 92"/>
                <a:gd name="txB" fmla="*/ 78 h 78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92" h="78">
                  <a:moveTo>
                    <a:pt x="45" y="69"/>
                  </a:moveTo>
                  <a:cubicBezTo>
                    <a:pt x="38" y="72"/>
                    <a:pt x="33" y="74"/>
                    <a:pt x="28" y="76"/>
                  </a:cubicBezTo>
                  <a:cubicBezTo>
                    <a:pt x="27" y="76"/>
                    <a:pt x="25" y="77"/>
                    <a:pt x="23" y="78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6" y="52"/>
                    <a:pt x="27" y="52"/>
                  </a:cubicBezTo>
                  <a:cubicBezTo>
                    <a:pt x="26" y="53"/>
                    <a:pt x="25" y="54"/>
                    <a:pt x="24" y="55"/>
                  </a:cubicBezTo>
                  <a:cubicBezTo>
                    <a:pt x="32" y="48"/>
                    <a:pt x="40" y="38"/>
                    <a:pt x="48" y="26"/>
                  </a:cubicBezTo>
                  <a:cubicBezTo>
                    <a:pt x="54" y="17"/>
                    <a:pt x="62" y="9"/>
                    <a:pt x="73" y="4"/>
                  </a:cubicBezTo>
                  <a:cubicBezTo>
                    <a:pt x="78" y="2"/>
                    <a:pt x="83" y="0"/>
                    <a:pt x="87" y="3"/>
                  </a:cubicBezTo>
                  <a:cubicBezTo>
                    <a:pt x="92" y="6"/>
                    <a:pt x="92" y="14"/>
                    <a:pt x="87" y="23"/>
                  </a:cubicBezTo>
                  <a:cubicBezTo>
                    <a:pt x="77" y="40"/>
                    <a:pt x="69" y="50"/>
                    <a:pt x="61" y="58"/>
                  </a:cubicBezTo>
                  <a:cubicBezTo>
                    <a:pt x="56" y="63"/>
                    <a:pt x="52" y="66"/>
                    <a:pt x="45" y="69"/>
                  </a:cubicBezTo>
                  <a:close/>
                  <a:moveTo>
                    <a:pt x="23" y="78"/>
                  </a:moveTo>
                  <a:cubicBezTo>
                    <a:pt x="22" y="78"/>
                    <a:pt x="22" y="78"/>
                    <a:pt x="22" y="78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78"/>
                  </a:lnTo>
                  <a:close/>
                  <a:moveTo>
                    <a:pt x="22" y="78"/>
                  </a:moveTo>
                  <a:cubicBezTo>
                    <a:pt x="22" y="78"/>
                    <a:pt x="21" y="78"/>
                    <a:pt x="20" y="7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2" y="53"/>
                    <a:pt x="22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lnTo>
                    <a:pt x="22" y="78"/>
                  </a:lnTo>
                  <a:close/>
                  <a:moveTo>
                    <a:pt x="20" y="78"/>
                  </a:moveTo>
                  <a:cubicBezTo>
                    <a:pt x="19" y="78"/>
                    <a:pt x="19" y="78"/>
                    <a:pt x="19" y="7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20" y="58"/>
                    <a:pt x="20" y="58"/>
                  </a:cubicBezTo>
                  <a:lnTo>
                    <a:pt x="20" y="78"/>
                  </a:lnTo>
                  <a:close/>
                  <a:moveTo>
                    <a:pt x="19" y="78"/>
                  </a:moveTo>
                  <a:cubicBezTo>
                    <a:pt x="19" y="78"/>
                    <a:pt x="19" y="78"/>
                    <a:pt x="19" y="7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lnTo>
                    <a:pt x="19" y="78"/>
                  </a:lnTo>
                  <a:close/>
                  <a:moveTo>
                    <a:pt x="19" y="78"/>
                  </a:moveTo>
                  <a:cubicBezTo>
                    <a:pt x="18" y="78"/>
                    <a:pt x="17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5"/>
                    <a:pt x="18" y="55"/>
                    <a:pt x="19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9"/>
                    <a:pt x="19" y="59"/>
                    <a:pt x="19" y="59"/>
                  </a:cubicBezTo>
                  <a:lnTo>
                    <a:pt x="19" y="78"/>
                  </a:lnTo>
                  <a:close/>
                  <a:moveTo>
                    <a:pt x="16" y="78"/>
                  </a:moveTo>
                  <a:cubicBezTo>
                    <a:pt x="15" y="78"/>
                    <a:pt x="15" y="78"/>
                    <a:pt x="15" y="78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lnTo>
                    <a:pt x="16" y="78"/>
                  </a:lnTo>
                  <a:close/>
                  <a:moveTo>
                    <a:pt x="15" y="78"/>
                  </a:moveTo>
                  <a:cubicBezTo>
                    <a:pt x="15" y="78"/>
                    <a:pt x="14" y="78"/>
                    <a:pt x="14" y="78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5" y="56"/>
                    <a:pt x="15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lnTo>
                    <a:pt x="15" y="78"/>
                  </a:lnTo>
                  <a:close/>
                  <a:moveTo>
                    <a:pt x="14" y="78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3" y="77"/>
                    <a:pt x="12" y="77"/>
                    <a:pt x="11" y="76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7"/>
                    <a:pt x="13" y="57"/>
                    <a:pt x="14" y="56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4" y="78"/>
                  </a:lnTo>
                  <a:close/>
                  <a:moveTo>
                    <a:pt x="11" y="76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4"/>
                    <a:pt x="11" y="64"/>
                    <a:pt x="11" y="64"/>
                  </a:cubicBezTo>
                  <a:lnTo>
                    <a:pt x="11" y="76"/>
                  </a:lnTo>
                  <a:close/>
                  <a:moveTo>
                    <a:pt x="10" y="76"/>
                  </a:moveTo>
                  <a:cubicBezTo>
                    <a:pt x="9" y="75"/>
                    <a:pt x="9" y="75"/>
                    <a:pt x="9" y="75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0" y="64"/>
                    <a:pt x="10" y="64"/>
                    <a:pt x="10" y="64"/>
                  </a:cubicBezTo>
                  <a:lnTo>
                    <a:pt x="10" y="76"/>
                  </a:lnTo>
                  <a:close/>
                  <a:moveTo>
                    <a:pt x="9" y="75"/>
                  </a:moveTo>
                  <a:cubicBezTo>
                    <a:pt x="8" y="74"/>
                    <a:pt x="8" y="74"/>
                    <a:pt x="8" y="7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lnTo>
                    <a:pt x="9" y="75"/>
                  </a:lnTo>
                  <a:close/>
                  <a:moveTo>
                    <a:pt x="8" y="74"/>
                  </a:moveTo>
                  <a:cubicBezTo>
                    <a:pt x="7" y="74"/>
                    <a:pt x="7" y="74"/>
                    <a:pt x="7" y="74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4"/>
                    <a:pt x="8" y="64"/>
                    <a:pt x="8" y="64"/>
                  </a:cubicBezTo>
                  <a:lnTo>
                    <a:pt x="8" y="74"/>
                  </a:lnTo>
                  <a:close/>
                  <a:moveTo>
                    <a:pt x="7" y="74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7" y="65"/>
                    <a:pt x="7" y="65"/>
                    <a:pt x="7" y="65"/>
                  </a:cubicBezTo>
                  <a:lnTo>
                    <a:pt x="7" y="74"/>
                  </a:lnTo>
                  <a:close/>
                  <a:moveTo>
                    <a:pt x="6" y="73"/>
                  </a:moveTo>
                  <a:cubicBezTo>
                    <a:pt x="5" y="72"/>
                    <a:pt x="5" y="72"/>
                    <a:pt x="5" y="72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lnTo>
                    <a:pt x="6" y="73"/>
                  </a:lnTo>
                  <a:close/>
                  <a:moveTo>
                    <a:pt x="5" y="72"/>
                  </a:moveTo>
                  <a:cubicBezTo>
                    <a:pt x="5" y="71"/>
                    <a:pt x="4" y="71"/>
                    <a:pt x="4" y="7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2"/>
                    <a:pt x="5" y="61"/>
                    <a:pt x="5" y="61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lnTo>
                    <a:pt x="5" y="72"/>
                  </a:lnTo>
                  <a:close/>
                  <a:moveTo>
                    <a:pt x="4" y="70"/>
                  </a:moveTo>
                  <a:cubicBezTo>
                    <a:pt x="3" y="70"/>
                    <a:pt x="3" y="69"/>
                    <a:pt x="2" y="69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3" y="62"/>
                    <a:pt x="4" y="62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4" y="65"/>
                    <a:pt x="4" y="65"/>
                    <a:pt x="4" y="65"/>
                  </a:cubicBezTo>
                  <a:lnTo>
                    <a:pt x="4" y="70"/>
                  </a:lnTo>
                  <a:close/>
                  <a:moveTo>
                    <a:pt x="2" y="69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lnTo>
                    <a:pt x="2" y="69"/>
                  </a:lnTo>
                  <a:close/>
                  <a:moveTo>
                    <a:pt x="2" y="68"/>
                  </a:moveTo>
                  <a:cubicBezTo>
                    <a:pt x="1" y="67"/>
                    <a:pt x="1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4"/>
                    <a:pt x="2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lnTo>
                    <a:pt x="2" y="68"/>
                  </a:ln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51" name="Freeform 41"/>
            <p:cNvSpPr/>
            <p:nvPr/>
          </p:nvSpPr>
          <p:spPr>
            <a:xfrm>
              <a:off x="5873" y="2005"/>
              <a:ext cx="475" cy="373"/>
            </a:xfrm>
            <a:custGeom>
              <a:avLst/>
              <a:gdLst>
                <a:gd name="txL" fmla="*/ 0 w 92"/>
                <a:gd name="txT" fmla="*/ 0 h 72"/>
                <a:gd name="txR" fmla="*/ 92 w 92"/>
                <a:gd name="txB" fmla="*/ 72 h 7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92" h="72">
                  <a:moveTo>
                    <a:pt x="4" y="72"/>
                  </a:moveTo>
                  <a:cubicBezTo>
                    <a:pt x="17" y="71"/>
                    <a:pt x="34" y="58"/>
                    <a:pt x="54" y="35"/>
                  </a:cubicBezTo>
                  <a:cubicBezTo>
                    <a:pt x="57" y="31"/>
                    <a:pt x="60" y="27"/>
                    <a:pt x="66" y="22"/>
                  </a:cubicBezTo>
                  <a:cubicBezTo>
                    <a:pt x="75" y="15"/>
                    <a:pt x="82" y="14"/>
                    <a:pt x="88" y="20"/>
                  </a:cubicBezTo>
                  <a:cubicBezTo>
                    <a:pt x="92" y="11"/>
                    <a:pt x="87" y="0"/>
                    <a:pt x="73" y="6"/>
                  </a:cubicBezTo>
                  <a:cubicBezTo>
                    <a:pt x="62" y="11"/>
                    <a:pt x="54" y="19"/>
                    <a:pt x="49" y="27"/>
                  </a:cubicBezTo>
                  <a:cubicBezTo>
                    <a:pt x="32" y="51"/>
                    <a:pt x="15" y="68"/>
                    <a:pt x="0" y="68"/>
                  </a:cubicBezTo>
                  <a:cubicBezTo>
                    <a:pt x="1" y="70"/>
                    <a:pt x="2" y="71"/>
                    <a:pt x="4" y="72"/>
                  </a:cubicBez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52" name="Freeform 42"/>
            <p:cNvSpPr/>
            <p:nvPr/>
          </p:nvSpPr>
          <p:spPr>
            <a:xfrm>
              <a:off x="5790" y="1660"/>
              <a:ext cx="528" cy="603"/>
            </a:xfrm>
            <a:custGeom>
              <a:avLst/>
              <a:gdLst>
                <a:gd name="txL" fmla="*/ 0 w 102"/>
                <a:gd name="txT" fmla="*/ 0 h 117"/>
                <a:gd name="txR" fmla="*/ 102 w 102"/>
                <a:gd name="txB" fmla="*/ 117 h 117"/>
              </a:gdLst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02" h="117">
                  <a:moveTo>
                    <a:pt x="43" y="117"/>
                  </a:moveTo>
                  <a:cubicBezTo>
                    <a:pt x="49" y="74"/>
                    <a:pt x="35" y="41"/>
                    <a:pt x="0" y="17"/>
                  </a:cubicBezTo>
                  <a:cubicBezTo>
                    <a:pt x="56" y="0"/>
                    <a:pt x="90" y="16"/>
                    <a:pt x="102" y="65"/>
                  </a:cubicBezTo>
                  <a:cubicBezTo>
                    <a:pt x="77" y="66"/>
                    <a:pt x="57" y="83"/>
                    <a:pt x="43" y="117"/>
                  </a:cubicBez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53" name="Freeform 43"/>
            <p:cNvSpPr/>
            <p:nvPr/>
          </p:nvSpPr>
          <p:spPr>
            <a:xfrm>
              <a:off x="5945" y="1733"/>
              <a:ext cx="268" cy="277"/>
            </a:xfrm>
            <a:custGeom>
              <a:avLst/>
              <a:gdLst>
                <a:gd name="txL" fmla="*/ 0 w 52"/>
                <a:gd name="txT" fmla="*/ 0 h 54"/>
                <a:gd name="txR" fmla="*/ 52 w 52"/>
                <a:gd name="txB" fmla="*/ 54 h 54"/>
              </a:gdLst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txL" t="txT" r="txR" b="txB"/>
              <a:pathLst>
                <a:path w="52" h="54">
                  <a:moveTo>
                    <a:pt x="0" y="33"/>
                  </a:moveTo>
                  <a:cubicBezTo>
                    <a:pt x="9" y="17"/>
                    <a:pt x="19" y="6"/>
                    <a:pt x="32" y="0"/>
                  </a:cubicBezTo>
                  <a:cubicBezTo>
                    <a:pt x="40" y="2"/>
                    <a:pt x="47" y="7"/>
                    <a:pt x="52" y="12"/>
                  </a:cubicBezTo>
                  <a:cubicBezTo>
                    <a:pt x="36" y="20"/>
                    <a:pt x="22" y="34"/>
                    <a:pt x="10" y="54"/>
                  </a:cubicBezTo>
                  <a:cubicBezTo>
                    <a:pt x="8" y="46"/>
                    <a:pt x="5" y="40"/>
                    <a:pt x="0" y="33"/>
                  </a:cubicBez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54" name="Freeform 44"/>
            <p:cNvSpPr/>
            <p:nvPr/>
          </p:nvSpPr>
          <p:spPr>
            <a:xfrm>
              <a:off x="5785" y="1768"/>
              <a:ext cx="223" cy="532"/>
            </a:xfrm>
            <a:custGeom>
              <a:avLst/>
              <a:gdLst>
                <a:gd name="txL" fmla="*/ 0 w 43"/>
                <a:gd name="txT" fmla="*/ 0 h 103"/>
                <a:gd name="txR" fmla="*/ 43 w 43"/>
                <a:gd name="txB" fmla="*/ 103 h 103"/>
              </a:gdLst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3" h="103">
                  <a:moveTo>
                    <a:pt x="16" y="103"/>
                  </a:moveTo>
                  <a:cubicBezTo>
                    <a:pt x="18" y="68"/>
                    <a:pt x="13" y="33"/>
                    <a:pt x="0" y="0"/>
                  </a:cubicBezTo>
                  <a:cubicBezTo>
                    <a:pt x="23" y="42"/>
                    <a:pt x="38" y="68"/>
                    <a:pt x="43" y="78"/>
                  </a:cubicBezTo>
                  <a:cubicBezTo>
                    <a:pt x="38" y="87"/>
                    <a:pt x="29" y="95"/>
                    <a:pt x="16" y="103"/>
                  </a:cubicBez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55" name="Freeform 45"/>
            <p:cNvSpPr/>
            <p:nvPr/>
          </p:nvSpPr>
          <p:spPr>
            <a:xfrm>
              <a:off x="5745" y="1623"/>
              <a:ext cx="128" cy="105"/>
            </a:xfrm>
            <a:custGeom>
              <a:avLst/>
              <a:gdLst>
                <a:gd name="txL" fmla="*/ 0 w 25"/>
                <a:gd name="txT" fmla="*/ 0 h 20"/>
                <a:gd name="txR" fmla="*/ 25 w 25"/>
                <a:gd name="txB" fmla="*/ 20 h 20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txL" t="txT" r="txR" b="txB"/>
              <a:pathLst>
                <a:path w="25" h="20">
                  <a:moveTo>
                    <a:pt x="0" y="1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10" y="18"/>
                    <a:pt x="21" y="11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1"/>
                    <a:pt x="22" y="2"/>
                    <a:pt x="22" y="2"/>
                  </a:cubicBezTo>
                  <a:cubicBezTo>
                    <a:pt x="17" y="0"/>
                    <a:pt x="4" y="8"/>
                    <a:pt x="0" y="10"/>
                  </a:cubicBez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56" name="Freeform 46"/>
            <p:cNvSpPr/>
            <p:nvPr/>
          </p:nvSpPr>
          <p:spPr>
            <a:xfrm>
              <a:off x="5823" y="1635"/>
              <a:ext cx="50" cy="83"/>
            </a:xfrm>
            <a:custGeom>
              <a:avLst/>
              <a:gdLst>
                <a:gd name="txL" fmla="*/ 0 w 20"/>
                <a:gd name="txT" fmla="*/ 0 h 33"/>
                <a:gd name="txR" fmla="*/ 20 w 20"/>
                <a:gd name="txB" fmla="*/ 33 h 33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20" h="33">
                  <a:moveTo>
                    <a:pt x="14" y="0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6" y="3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57" name="Freeform 47"/>
            <p:cNvSpPr/>
            <p:nvPr/>
          </p:nvSpPr>
          <p:spPr>
            <a:xfrm>
              <a:off x="5823" y="1593"/>
              <a:ext cx="152" cy="130"/>
            </a:xfrm>
            <a:custGeom>
              <a:avLst/>
              <a:gdLst>
                <a:gd name="txL" fmla="*/ 0 w 30"/>
                <a:gd name="txT" fmla="*/ 0 h 25"/>
                <a:gd name="txR" fmla="*/ 30 w 30"/>
                <a:gd name="txB" fmla="*/ 25 h 25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txL" t="txT" r="txR" b="txB"/>
              <a:pathLst>
                <a:path w="30" h="25">
                  <a:moveTo>
                    <a:pt x="0" y="13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5" y="25"/>
                    <a:pt x="14" y="19"/>
                    <a:pt x="17" y="17"/>
                  </a:cubicBezTo>
                  <a:cubicBezTo>
                    <a:pt x="20" y="15"/>
                    <a:pt x="27" y="12"/>
                    <a:pt x="29" y="14"/>
                  </a:cubicBezTo>
                  <a:cubicBezTo>
                    <a:pt x="30" y="12"/>
                    <a:pt x="25" y="10"/>
                    <a:pt x="22" y="9"/>
                  </a:cubicBezTo>
                  <a:cubicBezTo>
                    <a:pt x="21" y="7"/>
                    <a:pt x="24" y="4"/>
                    <a:pt x="25" y="3"/>
                  </a:cubicBezTo>
                  <a:cubicBezTo>
                    <a:pt x="21" y="0"/>
                    <a:pt x="6" y="11"/>
                    <a:pt x="2" y="13"/>
                  </a:cubicBezTo>
                  <a:cubicBezTo>
                    <a:pt x="2" y="13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2DC8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58" name="矩形 1"/>
          <p:cNvSpPr/>
          <p:nvPr/>
        </p:nvSpPr>
        <p:spPr>
          <a:xfrm>
            <a:off x="4246563" y="708025"/>
            <a:ext cx="424338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优化函数的目标函数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0" name="矩形 1"/>
          <p:cNvSpPr/>
          <p:nvPr/>
        </p:nvSpPr>
        <p:spPr>
          <a:xfrm>
            <a:off x="4639628" y="1864995"/>
            <a:ext cx="3954462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D(x)表示判别器认为x是真实样本的概率，而1-D(G(z))则是判别器认为合成样本为假的概率</a:t>
            </a: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GAN的时候，判别器希望目标函数最大化，也就是使判别器判断真实样本为“真”，判断合成样本为“假”的概率最大化；与之相反，生成器希望该目标函数最小化，也就是降低判别器对数据来源判断正确的概率。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1" name="矩形 1"/>
          <p:cNvSpPr/>
          <p:nvPr/>
        </p:nvSpPr>
        <p:spPr>
          <a:xfrm>
            <a:off x="4639628" y="3646170"/>
            <a:ext cx="3954462" cy="86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在训练的过程中固定一方，更新另一方的网络权重，交替迭代，在这个过程中，双方都极力优化自己的网络，从而形成竞争对抗，直到双方达到一个动态的平衡（纳什均衡），此时生成模型 G 恢复了训练数据的分布（造出了和真实数据一模一样的样本），判别模型再也判别不出来结果，准确率为 50%，约等于乱猜。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3" name="矩形 77"/>
          <p:cNvSpPr/>
          <p:nvPr/>
        </p:nvSpPr>
        <p:spPr>
          <a:xfrm>
            <a:off x="571500" y="214313"/>
            <a:ext cx="289179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--GAN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的训练方法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64" name="图片 78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70" y="1216660"/>
            <a:ext cx="5268595" cy="424180"/>
          </a:xfrm>
          <a:prstGeom prst="rect">
            <a:avLst/>
          </a:prstGeom>
        </p:spPr>
      </p:pic>
      <p:sp>
        <p:nvSpPr>
          <p:cNvPr id="4" name="矩形 1"/>
          <p:cNvSpPr/>
          <p:nvPr/>
        </p:nvSpPr>
        <p:spPr>
          <a:xfrm>
            <a:off x="4639628" y="2901315"/>
            <a:ext cx="3954462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生成模型：要最小化判别模型D的判别准确率。</a:t>
            </a:r>
            <a:endParaRPr 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判别模型：要尽量最大化自己的判别准确率</a:t>
            </a:r>
            <a:endParaRPr 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255905" y="3020695"/>
            <a:ext cx="8632988" cy="2058696"/>
            <a:chOff x="1125" y="4379"/>
            <a:chExt cx="12152" cy="3242"/>
          </a:xfrm>
        </p:grpSpPr>
        <p:grpSp>
          <p:nvGrpSpPr>
            <p:cNvPr id="15363" name="组合 4"/>
            <p:cNvGrpSpPr/>
            <p:nvPr/>
          </p:nvGrpSpPr>
          <p:grpSpPr>
            <a:xfrm>
              <a:off x="1125" y="4609"/>
              <a:ext cx="2700" cy="1452"/>
              <a:chOff x="0" y="173530"/>
              <a:chExt cx="3251124" cy="2312093"/>
            </a:xfrm>
          </p:grpSpPr>
          <p:grpSp>
            <p:nvGrpSpPr>
              <p:cNvPr id="15385" name="组合 23"/>
              <p:cNvGrpSpPr/>
              <p:nvPr/>
            </p:nvGrpSpPr>
            <p:grpSpPr>
              <a:xfrm>
                <a:off x="0" y="173530"/>
                <a:ext cx="3251124" cy="2312093"/>
                <a:chOff x="0" y="173530"/>
                <a:chExt cx="3251124" cy="2312093"/>
              </a:xfrm>
            </p:grpSpPr>
            <p:sp>
              <p:nvSpPr>
                <p:cNvPr id="15387" name="矩形 7"/>
                <p:cNvSpPr/>
                <p:nvPr/>
              </p:nvSpPr>
              <p:spPr>
                <a:xfrm>
                  <a:off x="33479" y="173530"/>
                  <a:ext cx="2980197" cy="10380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/>
                  <a:r>
                    <a:rPr lang="zh-CN" altLang="en-US" sz="9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黑色大点虚线P(X)是真实的数据分布 </a:t>
                  </a:r>
                  <a:r>
                    <a:rPr lang="zh-CN" altLang="en-US" sz="12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</a:t>
                  </a:r>
                  <a:endParaRPr lang="zh-CN" altLang="en-US" sz="1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88" name="矩形 8"/>
                <p:cNvSpPr/>
                <p:nvPr/>
              </p:nvSpPr>
              <p:spPr>
                <a:xfrm>
                  <a:off x="0" y="1614410"/>
                  <a:ext cx="3251124" cy="8712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just"/>
                  <a:r>
                    <a:rPr lang="en-US" sz="9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A.</a:t>
                  </a:r>
                  <a:r>
                    <a:rPr sz="9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Pg和Pdata  相似，D是部分精确的分类器</a:t>
                  </a:r>
                  <a:endParaRPr sz="9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5386" name="直接连接符 10"/>
              <p:cNvCxnSpPr/>
              <p:nvPr/>
            </p:nvCxnSpPr>
            <p:spPr>
              <a:xfrm>
                <a:off x="135465" y="1610533"/>
                <a:ext cx="2926012" cy="397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oval" w="med" len="med"/>
                <a:tailEnd type="none" w="med" len="med"/>
              </a:ln>
            </p:spPr>
          </p:cxnSp>
        </p:grpSp>
        <p:grpSp>
          <p:nvGrpSpPr>
            <p:cNvPr id="15364" name="组合 4"/>
            <p:cNvGrpSpPr/>
            <p:nvPr/>
          </p:nvGrpSpPr>
          <p:grpSpPr>
            <a:xfrm>
              <a:off x="4137" y="4500"/>
              <a:ext cx="2700" cy="1407"/>
              <a:chOff x="-31307" y="0"/>
              <a:chExt cx="3251124" cy="2240322"/>
            </a:xfrm>
          </p:grpSpPr>
          <p:grpSp>
            <p:nvGrpSpPr>
              <p:cNvPr id="15381" name="组合 23"/>
              <p:cNvGrpSpPr/>
              <p:nvPr/>
            </p:nvGrpSpPr>
            <p:grpSpPr>
              <a:xfrm>
                <a:off x="-31307" y="0"/>
                <a:ext cx="3251124" cy="2240322"/>
                <a:chOff x="-31307" y="0"/>
                <a:chExt cx="3251124" cy="2240322"/>
              </a:xfrm>
            </p:grpSpPr>
            <p:sp>
              <p:nvSpPr>
                <p:cNvPr id="15383" name="矩形 7"/>
                <p:cNvSpPr/>
                <p:nvPr/>
              </p:nvSpPr>
              <p:spPr>
                <a:xfrm>
                  <a:off x="49210" y="0"/>
                  <a:ext cx="2980197" cy="1270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/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绿线G（z）是通过生成模型产生的数据分布（输入是均匀分布变量z，输出是绿色的线） 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84" name="矩形 8"/>
                <p:cNvSpPr/>
                <p:nvPr/>
              </p:nvSpPr>
              <p:spPr>
                <a:xfrm>
                  <a:off x="-31307" y="1614410"/>
                  <a:ext cx="3251124" cy="6259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just"/>
                  <a:r>
                    <a:rPr sz="9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B.D被训练以区分样本和数据，并收敛到</a:t>
                  </a:r>
                  <a:endParaRPr sz="9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5382" name="直接连接符 16"/>
              <p:cNvCxnSpPr/>
              <p:nvPr/>
            </p:nvCxnSpPr>
            <p:spPr>
              <a:xfrm>
                <a:off x="131850" y="1607348"/>
                <a:ext cx="2926012" cy="397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oval" w="med" len="med"/>
                <a:tailEnd type="none" w="med" len="med"/>
              </a:ln>
            </p:spPr>
          </p:cxnSp>
        </p:grpSp>
        <p:grpSp>
          <p:nvGrpSpPr>
            <p:cNvPr id="15365" name="组合 4"/>
            <p:cNvGrpSpPr/>
            <p:nvPr/>
          </p:nvGrpSpPr>
          <p:grpSpPr>
            <a:xfrm>
              <a:off x="7200" y="4609"/>
              <a:ext cx="2700" cy="1287"/>
              <a:chOff x="-331" y="173527"/>
              <a:chExt cx="3251455" cy="2049916"/>
            </a:xfrm>
          </p:grpSpPr>
          <p:grpSp>
            <p:nvGrpSpPr>
              <p:cNvPr id="15377" name="组合 23"/>
              <p:cNvGrpSpPr/>
              <p:nvPr/>
            </p:nvGrpSpPr>
            <p:grpSpPr>
              <a:xfrm>
                <a:off x="-331" y="173527"/>
                <a:ext cx="3251455" cy="2049916"/>
                <a:chOff x="-331" y="173527"/>
                <a:chExt cx="3251455" cy="2049916"/>
              </a:xfrm>
            </p:grpSpPr>
            <p:sp>
              <p:nvSpPr>
                <p:cNvPr id="15379" name="矩形 7"/>
                <p:cNvSpPr/>
                <p:nvPr/>
              </p:nvSpPr>
              <p:spPr>
                <a:xfrm>
                  <a:off x="-331" y="173527"/>
                  <a:ext cx="2980197" cy="9233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/>
                  <a:r>
                    <a:rPr lang="zh-CN" altLang="en-US" sz="9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蓝色的小点虚线D（X）代表判别函数</a:t>
                  </a:r>
                  <a:endParaRPr lang="zh-CN" altLang="en-US" sz="9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80" name="矩形 8"/>
                <p:cNvSpPr/>
                <p:nvPr/>
              </p:nvSpPr>
              <p:spPr>
                <a:xfrm>
                  <a:off x="0" y="1614410"/>
                  <a:ext cx="3251124" cy="6090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just"/>
                  <a:r>
                    <a:rPr sz="9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C.在更新g之后，d的梯度引导g(Z)流向更有可能被归类为数据的区域。</a:t>
                  </a:r>
                  <a:endParaRPr sz="9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5378" name="直接连接符 21"/>
              <p:cNvCxnSpPr/>
              <p:nvPr/>
            </p:nvCxnSpPr>
            <p:spPr>
              <a:xfrm>
                <a:off x="161955" y="1604164"/>
                <a:ext cx="2926012" cy="397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oval" w="med" len="med"/>
                <a:tailEnd type="none" w="med" len="med"/>
              </a:ln>
            </p:spPr>
          </p:cxnSp>
        </p:grpSp>
        <p:grpSp>
          <p:nvGrpSpPr>
            <p:cNvPr id="15366" name="组合 4"/>
            <p:cNvGrpSpPr/>
            <p:nvPr/>
          </p:nvGrpSpPr>
          <p:grpSpPr>
            <a:xfrm>
              <a:off x="10238" y="4379"/>
              <a:ext cx="3040" cy="3242"/>
              <a:chOff x="0" y="-192639"/>
              <a:chExt cx="3659981" cy="5161512"/>
            </a:xfrm>
          </p:grpSpPr>
          <p:grpSp>
            <p:nvGrpSpPr>
              <p:cNvPr id="15373" name="组合 23"/>
              <p:cNvGrpSpPr/>
              <p:nvPr/>
            </p:nvGrpSpPr>
            <p:grpSpPr>
              <a:xfrm>
                <a:off x="0" y="-192639"/>
                <a:ext cx="3659981" cy="5161512"/>
                <a:chOff x="0" y="-192639"/>
                <a:chExt cx="3659981" cy="5161512"/>
              </a:xfrm>
            </p:grpSpPr>
            <p:sp>
              <p:nvSpPr>
                <p:cNvPr id="15375" name="矩形 7"/>
                <p:cNvSpPr/>
                <p:nvPr/>
              </p:nvSpPr>
              <p:spPr>
                <a:xfrm>
                  <a:off x="573" y="-192639"/>
                  <a:ext cx="3659408" cy="177195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pPr algn="just"/>
                  <a:r>
                    <a:rPr lang="zh-CN" altLang="en-US" sz="8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较低的水平线是z采样的区域，在这种情况下，上面的水平线是X域的一部分。向上箭头显示映射x=g(Z)如何将非均匀分布的pg强加于转换后的样本上。g在高密度区域收缩，在pg低密度区域扩展。</a:t>
                  </a:r>
                  <a:endParaRPr lang="zh-CN" altLang="en-US" sz="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76" name="矩形 8"/>
                <p:cNvSpPr/>
                <p:nvPr/>
              </p:nvSpPr>
              <p:spPr>
                <a:xfrm>
                  <a:off x="0" y="1614410"/>
                  <a:ext cx="3251124" cy="33544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just"/>
                  <a:r>
                    <a:rPr sz="9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.产生的绿色分布和真实数据分布已经完全重合。这时，判别函数对所有的数据（无论真实的还是生成的数据），输出都是一样的值，已经不能正确进行分类。G成功学习到了数据分布，这样就达到了GAN的训练和学习目的。Pg  = Pdata  ，判别器无法区分这两个分布，此时D(X)=1/2</a:t>
                  </a:r>
                  <a:endParaRPr sz="9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5374" name="直接连接符 26"/>
              <p:cNvCxnSpPr/>
              <p:nvPr/>
            </p:nvCxnSpPr>
            <p:spPr>
              <a:xfrm>
                <a:off x="163157" y="1600979"/>
                <a:ext cx="2926012" cy="3979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2" name="组合 1"/>
          <p:cNvGrpSpPr/>
          <p:nvPr/>
        </p:nvGrpSpPr>
        <p:grpSpPr>
          <a:xfrm>
            <a:off x="792480" y="957580"/>
            <a:ext cx="7429500" cy="857250"/>
            <a:chOff x="1350" y="2588"/>
            <a:chExt cx="11700" cy="1350"/>
          </a:xfrm>
        </p:grpSpPr>
        <p:grpSp>
          <p:nvGrpSpPr>
            <p:cNvPr id="15362" name="组合 7"/>
            <p:cNvGrpSpPr/>
            <p:nvPr/>
          </p:nvGrpSpPr>
          <p:grpSpPr>
            <a:xfrm>
              <a:off x="1350" y="2588"/>
              <a:ext cx="11700" cy="1350"/>
              <a:chOff x="0" y="0"/>
              <a:chExt cx="5857916" cy="785818"/>
            </a:xfrm>
          </p:grpSpPr>
          <p:sp>
            <p:nvSpPr>
              <p:cNvPr id="15389" name="燕尾形 3"/>
              <p:cNvSpPr/>
              <p:nvPr/>
            </p:nvSpPr>
            <p:spPr>
              <a:xfrm>
                <a:off x="0" y="0"/>
                <a:ext cx="1786164" cy="785818"/>
              </a:xfrm>
              <a:prstGeom prst="chevron">
                <a:avLst>
                  <a:gd name="adj" fmla="val 49995"/>
                </a:avLst>
              </a:prstGeom>
              <a:solidFill>
                <a:srgbClr val="2DC8E7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390" name="燕尾形 4"/>
              <p:cNvSpPr/>
              <p:nvPr/>
            </p:nvSpPr>
            <p:spPr>
              <a:xfrm>
                <a:off x="1356834" y="0"/>
                <a:ext cx="1786164" cy="785818"/>
              </a:xfrm>
              <a:prstGeom prst="chevron">
                <a:avLst>
                  <a:gd name="adj" fmla="val 49995"/>
                </a:avLst>
              </a:prstGeom>
              <a:solidFill>
                <a:srgbClr val="FFE471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391" name="燕尾形 5"/>
              <p:cNvSpPr/>
              <p:nvPr/>
            </p:nvSpPr>
            <p:spPr>
              <a:xfrm>
                <a:off x="4071753" y="0"/>
                <a:ext cx="1786163" cy="785818"/>
              </a:xfrm>
              <a:prstGeom prst="chevron">
                <a:avLst>
                  <a:gd name="adj" fmla="val 49995"/>
                </a:avLst>
              </a:prstGeom>
              <a:solidFill>
                <a:srgbClr val="EF5D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392" name="燕尾形 6"/>
              <p:cNvSpPr/>
              <p:nvPr/>
            </p:nvSpPr>
            <p:spPr>
              <a:xfrm>
                <a:off x="2714919" y="0"/>
                <a:ext cx="1786163" cy="785818"/>
              </a:xfrm>
              <a:prstGeom prst="chevron">
                <a:avLst>
                  <a:gd name="adj" fmla="val 49995"/>
                </a:avLst>
              </a:prstGeom>
              <a:solidFill>
                <a:srgbClr val="A6A6A6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pic>
          <p:nvPicPr>
            <p:cNvPr id="15367" name="图片 31" descr="83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63" y="2700"/>
              <a:ext cx="1072" cy="10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8" name="图片 32" descr="83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3" y="2700"/>
              <a:ext cx="1125" cy="11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9" name="图片 33" descr="837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5" y="2700"/>
              <a:ext cx="1125" cy="11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0" name="图片 34" descr="1280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0" y="2700"/>
              <a:ext cx="1125" cy="112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371" name="矩形 30"/>
          <p:cNvSpPr/>
          <p:nvPr/>
        </p:nvSpPr>
        <p:spPr>
          <a:xfrm>
            <a:off x="571500" y="214313"/>
            <a:ext cx="22936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训练方法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72" name="图片 35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80" y="576580"/>
            <a:ext cx="7689215" cy="2207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915" y="3990975"/>
            <a:ext cx="958850" cy="31623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9461" name="组合 8"/>
          <p:cNvGrpSpPr/>
          <p:nvPr/>
        </p:nvGrpSpPr>
        <p:grpSpPr>
          <a:xfrm>
            <a:off x="4758055" y="573405"/>
            <a:ext cx="3534410" cy="2647315"/>
            <a:chOff x="0" y="0"/>
            <a:chExt cx="3505052" cy="3196408"/>
          </a:xfrm>
        </p:grpSpPr>
        <p:grpSp>
          <p:nvGrpSpPr>
            <p:cNvPr id="19467" name="组合 5"/>
            <p:cNvGrpSpPr/>
            <p:nvPr/>
          </p:nvGrpSpPr>
          <p:grpSpPr>
            <a:xfrm>
              <a:off x="86494" y="484936"/>
              <a:ext cx="3418558" cy="2313006"/>
              <a:chOff x="40010" y="-8752"/>
              <a:chExt cx="4022623" cy="1337911"/>
            </a:xfrm>
          </p:grpSpPr>
          <p:sp>
            <p:nvSpPr>
              <p:cNvPr id="19474" name="TextBox 35"/>
              <p:cNvSpPr txBox="1"/>
              <p:nvPr/>
            </p:nvSpPr>
            <p:spPr>
              <a:xfrm>
                <a:off x="40010" y="190728"/>
                <a:ext cx="4022623" cy="11384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just"/>
                <a:r>
                  <a:rPr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，如果固定G，那么D的最优解就是一个贝叶斯分类器。将这个最优解形式带入，可以得到关于G的优化函数。简单的计算可以证明，当产生的数据分布与真实数据分布完全一致时，这个优化函数达到全局最小值。</a:t>
                </a:r>
                <a:r>
                  <a:rPr 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Pg=Pdata</a:t>
                </a:r>
                <a:endPara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生成模型G隐式地定义了一个概率分布Pg，我们希望Pg 收敛到数据真实分布Pdata。论文证明了这个极小化极大博弈当且仅当Pg = Pdata时存在最优解，即达到纳什均衡，此时生成模型G恢复了训练数据的分布，判别模型D的准确率等于50%。</a:t>
                </a:r>
                <a:endPara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5" name="文本框 7"/>
              <p:cNvSpPr txBox="1"/>
              <p:nvPr/>
            </p:nvSpPr>
            <p:spPr>
              <a:xfrm>
                <a:off x="80762" y="-8752"/>
                <a:ext cx="2516207" cy="2078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r>
                  <a:rPr sz="1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GAN是存在全局最优解的</a:t>
                </a:r>
                <a:endParaRPr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469" name="文本框 13"/>
            <p:cNvSpPr txBox="1"/>
            <p:nvPr/>
          </p:nvSpPr>
          <p:spPr>
            <a:xfrm>
              <a:off x="0" y="2919409"/>
              <a:ext cx="187125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0" name="文本框 14"/>
            <p:cNvSpPr txBox="1"/>
            <p:nvPr/>
          </p:nvSpPr>
          <p:spPr>
            <a:xfrm>
              <a:off x="60897" y="0"/>
              <a:ext cx="2644775" cy="3703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全局最优解和收敛性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19471" name="直接连接符 67"/>
            <p:cNvCxnSpPr/>
            <p:nvPr/>
          </p:nvCxnSpPr>
          <p:spPr>
            <a:xfrm>
              <a:off x="121211" y="357784"/>
              <a:ext cx="3349839" cy="1576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oval" w="med" len="med"/>
              <a:tailEnd type="none" w="med" len="med"/>
            </a:ln>
          </p:spPr>
        </p:cxnSp>
      </p:grpSp>
      <p:grpSp>
        <p:nvGrpSpPr>
          <p:cNvPr id="2" name="组合 1"/>
          <p:cNvGrpSpPr/>
          <p:nvPr/>
        </p:nvGrpSpPr>
        <p:grpSpPr>
          <a:xfrm>
            <a:off x="576580" y="1353820"/>
            <a:ext cx="3428365" cy="1285240"/>
            <a:chOff x="1238" y="3143"/>
            <a:chExt cx="5399" cy="2024"/>
          </a:xfrm>
        </p:grpSpPr>
        <p:sp>
          <p:nvSpPr>
            <p:cNvPr id="19458" name="椭圆 56"/>
            <p:cNvSpPr/>
            <p:nvPr/>
          </p:nvSpPr>
          <p:spPr>
            <a:xfrm>
              <a:off x="1238" y="3143"/>
              <a:ext cx="2025" cy="2025"/>
            </a:xfrm>
            <a:prstGeom prst="ellipse">
              <a:avLst/>
            </a:prstGeom>
            <a:solidFill>
              <a:srgbClr val="2DC8E7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459" name="椭圆 57"/>
            <p:cNvSpPr/>
            <p:nvPr/>
          </p:nvSpPr>
          <p:spPr>
            <a:xfrm>
              <a:off x="2925" y="3143"/>
              <a:ext cx="2025" cy="2025"/>
            </a:xfrm>
            <a:prstGeom prst="ellipse">
              <a:avLst/>
            </a:prstGeom>
            <a:solidFill>
              <a:srgbClr val="FFE471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460" name="椭圆 58"/>
            <p:cNvSpPr/>
            <p:nvPr/>
          </p:nvSpPr>
          <p:spPr>
            <a:xfrm>
              <a:off x="4613" y="3143"/>
              <a:ext cx="2025" cy="2025"/>
            </a:xfrm>
            <a:prstGeom prst="ellipse">
              <a:avLst/>
            </a:prstGeom>
            <a:solidFill>
              <a:srgbClr val="EF5D35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9462" name="图片 72" descr="5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75" y="3600"/>
              <a:ext cx="1125" cy="11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3" name="图片 74" descr="4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" y="3713"/>
              <a:ext cx="1245" cy="124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4" name="图片 75" descr="28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3" y="3713"/>
              <a:ext cx="1132" cy="113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465" name="矩形 17"/>
          <p:cNvSpPr/>
          <p:nvPr/>
        </p:nvSpPr>
        <p:spPr>
          <a:xfrm>
            <a:off x="571500" y="214313"/>
            <a:ext cx="31826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--全局最优解和收敛性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6" name="图片 18" descr="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8"/>
          <p:cNvGrpSpPr/>
          <p:nvPr/>
        </p:nvGrpSpPr>
        <p:grpSpPr>
          <a:xfrm>
            <a:off x="676275" y="3314065"/>
            <a:ext cx="8106410" cy="1620634"/>
            <a:chOff x="0" y="809992"/>
            <a:chExt cx="3554839" cy="2645770"/>
          </a:xfrm>
        </p:grpSpPr>
        <p:grpSp>
          <p:nvGrpSpPr>
            <p:cNvPr id="7" name="组合 8"/>
            <p:cNvGrpSpPr/>
            <p:nvPr/>
          </p:nvGrpSpPr>
          <p:grpSpPr>
            <a:xfrm>
              <a:off x="136279" y="809992"/>
              <a:ext cx="3418560" cy="2645770"/>
              <a:chOff x="100583" y="-556107"/>
              <a:chExt cx="4022625" cy="1527473"/>
            </a:xfrm>
          </p:grpSpPr>
          <p:sp>
            <p:nvSpPr>
              <p:cNvPr id="8" name="TextBox 35"/>
              <p:cNvSpPr txBox="1"/>
              <p:nvPr/>
            </p:nvSpPr>
            <p:spPr>
              <a:xfrm>
                <a:off x="100583" y="-129869"/>
                <a:ext cx="4022625" cy="1101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just"/>
                <a:r>
                  <a:rPr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如果G和D的学习能力足够强，两个模型可以收敛</a:t>
                </a:r>
                <a:r>
                  <a:rPr lang="zh-CN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但是GAN模型的收敛性和均衡点存在性需要新的理论突破，模型结构和训练稳定性需要进一步提高。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的收敛是很困难的。第一，就是梯度消失的问题，当优化的时候，对于公式里我们的生成器、判别器的损失函数会存在梯度消失的问题，那么我们需要设计一些更好的损失函数，使得梯度消失问题得到解决。第二个就是模式发现问题，也就是说我们的生成器可能生成同样的数据而不是多样的数据。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10"/>
              <p:cNvSpPr txBox="1"/>
              <p:nvPr/>
            </p:nvSpPr>
            <p:spPr>
              <a:xfrm>
                <a:off x="100776" y="-556107"/>
                <a:ext cx="2183839" cy="2293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sz="1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GAN的收敛性</a:t>
                </a:r>
                <a:endParaRPr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文本框 13"/>
            <p:cNvSpPr txBox="1"/>
            <p:nvPr/>
          </p:nvSpPr>
          <p:spPr>
            <a:xfrm>
              <a:off x="0" y="2919409"/>
              <a:ext cx="187125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9461" name="组合 8"/>
          <p:cNvGrpSpPr/>
          <p:nvPr/>
        </p:nvGrpSpPr>
        <p:grpSpPr>
          <a:xfrm>
            <a:off x="4821555" y="654685"/>
            <a:ext cx="3534410" cy="2647315"/>
            <a:chOff x="0" y="0"/>
            <a:chExt cx="3505052" cy="3196408"/>
          </a:xfrm>
        </p:grpSpPr>
        <p:grpSp>
          <p:nvGrpSpPr>
            <p:cNvPr id="19467" name="组合 5"/>
            <p:cNvGrpSpPr/>
            <p:nvPr/>
          </p:nvGrpSpPr>
          <p:grpSpPr>
            <a:xfrm>
              <a:off x="86494" y="484936"/>
              <a:ext cx="3418558" cy="1570065"/>
              <a:chOff x="40010" y="-8752"/>
              <a:chExt cx="4022623" cy="908172"/>
            </a:xfrm>
          </p:grpSpPr>
          <p:sp>
            <p:nvSpPr>
              <p:cNvPr id="19474" name="TextBox 35"/>
              <p:cNvSpPr txBox="1"/>
              <p:nvPr/>
            </p:nvSpPr>
            <p:spPr>
              <a:xfrm>
                <a:off x="40010" y="190728"/>
                <a:ext cx="4022623" cy="7086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171450" indent="-171450" algn="just">
                  <a:buFont typeface="Wingdings" panose="05000000000000000000" charset="0"/>
                  <a:buChar char="l"/>
                </a:pPr>
                <a:r>
                  <a:rPr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根据实际的结果，它们看上去可以比其它模型产生了更好的样本（图像更锐利、清晰）</a:t>
                </a:r>
                <a:endPara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 algn="just">
                  <a:buFont typeface="Wingdings" panose="05000000000000000000" charset="0"/>
                  <a:buChar char="l"/>
                </a:pPr>
                <a:r>
                  <a:rPr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生成对抗式网络框架能训练任何一种生成器网络</a:t>
                </a:r>
                <a:endPara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 algn="just">
                  <a:buFont typeface="Wingdings" panose="05000000000000000000" charset="0"/>
                  <a:buChar char="l"/>
                </a:pPr>
                <a:r>
                  <a:rPr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不需要设计遵循任何种类的因式分解的模型，任何生成器网络和任何鉴别器都会有用</a:t>
                </a:r>
                <a:endPara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 algn="just">
                  <a:buFont typeface="Wingdings" panose="05000000000000000000" charset="0"/>
                  <a:buChar char="l"/>
                </a:pPr>
                <a:r>
                  <a:rPr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无需反复采样</a:t>
                </a:r>
                <a:endPara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5" name="文本框 7"/>
              <p:cNvSpPr txBox="1"/>
              <p:nvPr/>
            </p:nvSpPr>
            <p:spPr>
              <a:xfrm>
                <a:off x="80762" y="-8752"/>
                <a:ext cx="2516207" cy="1924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r>
                  <a:rPr lang="zh-CN" sz="1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优点：</a:t>
                </a:r>
                <a:endParaRPr 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469" name="文本框 13"/>
            <p:cNvSpPr txBox="1"/>
            <p:nvPr/>
          </p:nvSpPr>
          <p:spPr>
            <a:xfrm>
              <a:off x="0" y="2919409"/>
              <a:ext cx="187125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0" name="文本框 14"/>
            <p:cNvSpPr txBox="1"/>
            <p:nvPr/>
          </p:nvSpPr>
          <p:spPr>
            <a:xfrm>
              <a:off x="60897" y="0"/>
              <a:ext cx="2644775" cy="3703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471" name="直接连接符 67"/>
            <p:cNvCxnSpPr/>
            <p:nvPr/>
          </p:nvCxnSpPr>
          <p:spPr>
            <a:xfrm>
              <a:off x="121211" y="357784"/>
              <a:ext cx="3349839" cy="1576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oval" w="med" len="med"/>
              <a:tailEnd type="none" w="med" len="med"/>
            </a:ln>
          </p:spPr>
        </p:cxnSp>
      </p:grpSp>
      <p:sp>
        <p:nvSpPr>
          <p:cNvPr id="19465" name="矩形 17"/>
          <p:cNvSpPr/>
          <p:nvPr/>
        </p:nvSpPr>
        <p:spPr>
          <a:xfrm>
            <a:off x="571500" y="214313"/>
            <a:ext cx="24714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优点和缺点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6" name="图片 18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8"/>
          <p:cNvGrpSpPr/>
          <p:nvPr/>
        </p:nvGrpSpPr>
        <p:grpSpPr>
          <a:xfrm rot="0">
            <a:off x="4980305" y="2813050"/>
            <a:ext cx="3987165" cy="1466895"/>
            <a:chOff x="100583" y="-556107"/>
            <a:chExt cx="4022625" cy="1382784"/>
          </a:xfrm>
        </p:grpSpPr>
        <p:sp>
          <p:nvSpPr>
            <p:cNvPr id="8" name="TextBox 35"/>
            <p:cNvSpPr txBox="1"/>
            <p:nvPr/>
          </p:nvSpPr>
          <p:spPr>
            <a:xfrm>
              <a:off x="100583" y="-129869"/>
              <a:ext cx="4022625" cy="9565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171450" indent="-171450" algn="just">
                <a:buFont typeface="Wingdings" panose="05000000000000000000" charset="0"/>
                <a:buChar char="l"/>
              </a:pPr>
              <a:r>
                <a: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解决不收敛的问题。 所有的理论都认为 GAN 应该在纳什均衡上有卓越的表现，但梯度下降只有在凸函数的情况下才能保证实现纳什均衡</a:t>
              </a:r>
              <a:endPara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just">
                <a:buFont typeface="Wingdings" panose="05000000000000000000" charset="0"/>
                <a:buChar char="l"/>
              </a:pPr>
              <a:r>
                <a: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GAN模型被定义为极小极大问题，没有损失函数，在训练过程中很难区分是否正在取得进展</a:t>
              </a:r>
              <a:endPara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just">
                <a:buFont typeface="Wingdings" panose="05000000000000000000" charset="0"/>
                <a:buChar char="l"/>
              </a:pPr>
              <a:r>
                <a:rPr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无需预先建模，模型过于自由不可控</a:t>
              </a:r>
              <a:endPara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10"/>
            <p:cNvSpPr txBox="1"/>
            <p:nvPr/>
          </p:nvSpPr>
          <p:spPr>
            <a:xfrm>
              <a:off x="100776" y="-556107"/>
              <a:ext cx="2183839" cy="2597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缺点：</a:t>
              </a:r>
              <a:endPara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1500" y="1849120"/>
            <a:ext cx="3940139" cy="1444625"/>
            <a:chOff x="1463" y="3150"/>
            <a:chExt cx="8792" cy="2275"/>
          </a:xfrm>
        </p:grpSpPr>
        <p:sp>
          <p:nvSpPr>
            <p:cNvPr id="17412" name="菱形 20"/>
            <p:cNvSpPr/>
            <p:nvPr/>
          </p:nvSpPr>
          <p:spPr>
            <a:xfrm>
              <a:off x="1463" y="3168"/>
              <a:ext cx="3505" cy="2257"/>
            </a:xfrm>
            <a:prstGeom prst="diamond">
              <a:avLst/>
            </a:prstGeom>
            <a:solidFill>
              <a:srgbClr val="2DC8E7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3" name="菱形 22"/>
            <p:cNvSpPr/>
            <p:nvPr/>
          </p:nvSpPr>
          <p:spPr>
            <a:xfrm>
              <a:off x="4071" y="3168"/>
              <a:ext cx="3505" cy="2257"/>
            </a:xfrm>
            <a:prstGeom prst="diamond">
              <a:avLst/>
            </a:prstGeom>
            <a:solidFill>
              <a:srgbClr val="FFE471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6" name="菱形 13"/>
            <p:cNvSpPr/>
            <p:nvPr/>
          </p:nvSpPr>
          <p:spPr>
            <a:xfrm>
              <a:off x="6750" y="3150"/>
              <a:ext cx="3505" cy="2258"/>
            </a:xfrm>
            <a:prstGeom prst="diamond">
              <a:avLst/>
            </a:prstGeom>
            <a:solidFill>
              <a:srgbClr val="A6A6A6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7419" name="图片 35" descr="4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8" y="3825"/>
              <a:ext cx="1020" cy="10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20" name="图片 36" descr="5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5" y="3713"/>
              <a:ext cx="1298" cy="129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21" name="图片 38" descr="3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8" y="3600"/>
              <a:ext cx="1072" cy="107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344" name="矩形 28"/>
          <p:cNvSpPr/>
          <p:nvPr/>
        </p:nvSpPr>
        <p:spPr>
          <a:xfrm>
            <a:off x="571500" y="214313"/>
            <a:ext cx="307467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衍生模型 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DCGAN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5" name="图片 29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" y="715645"/>
            <a:ext cx="7568565" cy="2019935"/>
          </a:xfrm>
          <a:prstGeom prst="rect">
            <a:avLst/>
          </a:prstGeom>
        </p:spPr>
      </p:pic>
      <p:sp>
        <p:nvSpPr>
          <p:cNvPr id="8" name="TextBox 35"/>
          <p:cNvSpPr txBox="1"/>
          <p:nvPr/>
        </p:nvSpPr>
        <p:spPr>
          <a:xfrm>
            <a:off x="571754" y="2886189"/>
            <a:ext cx="7795641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把有监督学习的CNN与无监督学习的GAN整合到一起提出了Deep Convolutional Generative Adversarial Networks - DCGANs，是生成器和判别器分别学到对输入图像层次化的表示。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使用DCGANs从大量的无标记数据（图像、语音）学习到有用的特征，相当于利用无标记数据初始化DCGANs的生成器和判别器的参数，在用于有监督场景</a:t>
            </a:r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2.表示学习representation learning的工作：尝试理解和可视化GAN是如何工作的.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3.稳定训练DCGANs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344" name="矩形 28"/>
          <p:cNvSpPr/>
          <p:nvPr/>
        </p:nvSpPr>
        <p:spPr>
          <a:xfrm>
            <a:off x="571500" y="214313"/>
            <a:ext cx="293370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衍生模型 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CGAN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5" name="图片 29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35"/>
          <p:cNvSpPr txBox="1"/>
          <p:nvPr/>
        </p:nvSpPr>
        <p:spPr>
          <a:xfrm>
            <a:off x="4469765" y="1398905"/>
            <a:ext cx="3347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1.定义：通过将额外信息y输送给判别模型和生成模型,作为输入层的一部分,从而实现条件GAN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2.在生成模型中,先验输入噪声p(z)和条件信息y联合组成了联合隐层表征。条件GAN的目标函数是带有条件概率的二人极小极大值博弈（two-player minimax game ）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895350"/>
            <a:ext cx="3599180" cy="355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10" y="3148965"/>
            <a:ext cx="4850765" cy="36258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344" name="矩形 28"/>
          <p:cNvSpPr/>
          <p:nvPr/>
        </p:nvSpPr>
        <p:spPr>
          <a:xfrm>
            <a:off x="571500" y="214313"/>
            <a:ext cx="31826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衍生模型 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InfoGAN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5" name="图片 29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35"/>
          <p:cNvSpPr txBox="1"/>
          <p:nvPr/>
        </p:nvSpPr>
        <p:spPr>
          <a:xfrm>
            <a:off x="5359400" y="1910715"/>
            <a:ext cx="38735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InfoGAN：挖掘GAN模型隐变量特点的模型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为了使输入包含可以解释，更有信息的意义，InfoGAN[7]的模型在z之外，又增加了一个输入c，称之为隐含输入(latent code)，然后通过约束c与生成数据之间的关系，使得c里面可以包含某些语义特征(semantic feature)，比如对MNIST数据，c可以是digit(0-9)，倾斜度，笔画厚度等。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" y="1282700"/>
            <a:ext cx="5036820" cy="321754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6402" name="矩形 21"/>
          <p:cNvSpPr/>
          <p:nvPr/>
        </p:nvSpPr>
        <p:spPr>
          <a:xfrm>
            <a:off x="576580" y="205423"/>
            <a:ext cx="24714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403" name="图片 22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821690"/>
            <a:ext cx="4218940" cy="3876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45" y="1853565"/>
            <a:ext cx="3837305" cy="100965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6402" name="矩形 21"/>
          <p:cNvSpPr/>
          <p:nvPr/>
        </p:nvSpPr>
        <p:spPr>
          <a:xfrm>
            <a:off x="576580" y="205423"/>
            <a:ext cx="24714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403" name="图片 22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3243580"/>
            <a:ext cx="5533390" cy="1666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" y="576580"/>
            <a:ext cx="2500630" cy="2531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705" y="249555"/>
            <a:ext cx="3589020" cy="285877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6402" name="矩形 21"/>
          <p:cNvSpPr/>
          <p:nvPr/>
        </p:nvSpPr>
        <p:spPr>
          <a:xfrm>
            <a:off x="576580" y="205423"/>
            <a:ext cx="26492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图像超分辨率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403" name="图片 22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6817" t="18192" r="4109" b="5501"/>
          <a:stretch>
            <a:fillRect/>
          </a:stretch>
        </p:blipFill>
        <p:spPr>
          <a:xfrm>
            <a:off x="778510" y="880745"/>
            <a:ext cx="7019925" cy="338264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1" name="矩形 6"/>
          <p:cNvSpPr/>
          <p:nvPr/>
        </p:nvSpPr>
        <p:spPr>
          <a:xfrm>
            <a:off x="2014855" y="2058670"/>
            <a:ext cx="51149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生成式对抗网络</a:t>
            </a:r>
            <a:endParaRPr lang="zh-CN" altLang="en-US" sz="5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Generative Adversarial Network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5565775" y="4552315"/>
            <a:ext cx="3505835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Ba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6402" name="矩形 21"/>
          <p:cNvSpPr/>
          <p:nvPr/>
        </p:nvSpPr>
        <p:spPr>
          <a:xfrm>
            <a:off x="576580" y="205423"/>
            <a:ext cx="22936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图像去雨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403" name="图片 22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865505"/>
            <a:ext cx="4704715" cy="383794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Box 21"/>
          <p:cNvSpPr txBox="1"/>
          <p:nvPr/>
        </p:nvSpPr>
        <p:spPr>
          <a:xfrm>
            <a:off x="1473200" y="1220788"/>
            <a:ext cx="354013" cy="31369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endParaRPr lang="zh-CN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123" name="图片 2"/>
          <p:cNvPicPr>
            <a:picLocks noChangeAspect="1"/>
          </p:cNvPicPr>
          <p:nvPr/>
        </p:nvPicPr>
        <p:blipFill>
          <a:blip r:embed="rId1"/>
          <a:srcRect l="7620" t="2060" r="8308"/>
          <a:stretch>
            <a:fillRect/>
          </a:stretch>
        </p:blipFill>
        <p:spPr>
          <a:xfrm>
            <a:off x="1071563" y="1287463"/>
            <a:ext cx="1512887" cy="307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矩形 11"/>
          <p:cNvSpPr/>
          <p:nvPr/>
        </p:nvSpPr>
        <p:spPr>
          <a:xfrm>
            <a:off x="2986405" y="2576830"/>
            <a:ext cx="124968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12"/>
          <p:cNvSpPr/>
          <p:nvPr/>
        </p:nvSpPr>
        <p:spPr>
          <a:xfrm>
            <a:off x="2986088" y="3035300"/>
            <a:ext cx="5205412" cy="1783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GAN起源于博弈论中的二人零和博弈（two-player game）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博弈方a:生成式模型（generative model）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博弈方b:判别式模型（discriminative model）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生成模型G: 捕捉样本数据的分布，用服从某一分不（均匀分布，高斯分布）的噪声z生成一个类似真实训练数据的样本，追求效果是越像真实的越好。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判别模型D：是一个二分类器，估计一个样本来自训练数据（而非生成数据）的概率，如果样本来自真实的训练数据，D输出大概率，否则，D输出小概率。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7" name="图片 22" descr="8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1458913"/>
            <a:ext cx="752475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图片 23" descr="8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3" y="1458913"/>
            <a:ext cx="719137" cy="719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9" name="图片 24" descr="8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1458913"/>
            <a:ext cx="719138" cy="719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25" descr="128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63" y="1458913"/>
            <a:ext cx="71437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矩形 10"/>
          <p:cNvSpPr/>
          <p:nvPr/>
        </p:nvSpPr>
        <p:spPr>
          <a:xfrm>
            <a:off x="571500" y="214313"/>
            <a:ext cx="219329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博弈论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32" name="图片 14" descr="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33" name="矩形 15"/>
          <p:cNvGrpSpPr/>
          <p:nvPr/>
        </p:nvGrpSpPr>
        <p:grpSpPr>
          <a:xfrm>
            <a:off x="1219200" y="1779588"/>
            <a:ext cx="1268413" cy="1871662"/>
            <a:chOff x="0" y="0"/>
            <a:chExt cx="799" cy="1179"/>
          </a:xfrm>
        </p:grpSpPr>
        <p:pic>
          <p:nvPicPr>
            <p:cNvPr id="5134" name="矩形 15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799" cy="11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5" name="Text Box 15"/>
            <p:cNvSpPr txBox="1"/>
            <p:nvPr/>
          </p:nvSpPr>
          <p:spPr>
            <a:xfrm>
              <a:off x="3" y="4"/>
              <a:ext cx="794" cy="11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88950" y="1595755"/>
            <a:ext cx="2806700" cy="2422525"/>
            <a:chOff x="450" y="3938"/>
            <a:chExt cx="4420" cy="3815"/>
          </a:xfrm>
        </p:grpSpPr>
        <p:grpSp>
          <p:nvGrpSpPr>
            <p:cNvPr id="6252" name="组合 128"/>
            <p:cNvGrpSpPr/>
            <p:nvPr/>
          </p:nvGrpSpPr>
          <p:grpSpPr>
            <a:xfrm>
              <a:off x="1013" y="3938"/>
              <a:ext cx="3410" cy="702"/>
              <a:chOff x="0" y="0"/>
              <a:chExt cx="2165066" cy="446074"/>
            </a:xfrm>
          </p:grpSpPr>
          <p:sp>
            <p:nvSpPr>
              <p:cNvPr id="6268" name="Freeform 60"/>
              <p:cNvSpPr/>
              <p:nvPr/>
            </p:nvSpPr>
            <p:spPr>
              <a:xfrm>
                <a:off x="2146250" y="0"/>
                <a:ext cx="18816" cy="13777"/>
              </a:xfrm>
              <a:custGeom>
                <a:avLst/>
                <a:gdLst>
                  <a:gd name="txL" fmla="*/ 0 w 6"/>
                  <a:gd name="txT" fmla="*/ 0 h 4"/>
                  <a:gd name="txR" fmla="*/ 6 w 6"/>
                  <a:gd name="txB" fmla="*/ 4 h 4"/>
                </a:gdLst>
                <a:ahLst/>
                <a:cxnLst>
                  <a:cxn ang="0">
                    <a:pos x="0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6" h="4">
                    <a:moveTo>
                      <a:pt x="0" y="2"/>
                    </a:moveTo>
                    <a:cubicBezTo>
                      <a:pt x="1" y="0"/>
                      <a:pt x="4" y="0"/>
                      <a:pt x="6" y="0"/>
                    </a:cubicBezTo>
                    <a:cubicBezTo>
                      <a:pt x="6" y="2"/>
                      <a:pt x="4" y="3"/>
                      <a:pt x="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1" y="2"/>
                      <a:pt x="0" y="2"/>
                    </a:cubicBezTo>
                  </a:path>
                </a:pathLst>
              </a:custGeom>
              <a:solidFill>
                <a:srgbClr val="2DC8E7">
                  <a:alpha val="96861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69" name="矩形 113"/>
              <p:cNvSpPr/>
              <p:nvPr/>
            </p:nvSpPr>
            <p:spPr>
              <a:xfrm>
                <a:off x="60317" y="88897"/>
                <a:ext cx="1865067" cy="357177"/>
              </a:xfrm>
              <a:prstGeom prst="rect">
                <a:avLst/>
              </a:prstGeom>
              <a:solidFill>
                <a:srgbClr val="EF5D3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270" name="矩形 129"/>
              <p:cNvSpPr/>
              <p:nvPr/>
            </p:nvSpPr>
            <p:spPr>
              <a:xfrm>
                <a:off x="0" y="95186"/>
                <a:ext cx="1693958" cy="3371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博弈论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纳什均衡</a:t>
                </a:r>
                <a:endPara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53" name="TextBox 6"/>
            <p:cNvSpPr txBox="1"/>
            <p:nvPr/>
          </p:nvSpPr>
          <p:spPr>
            <a:xfrm>
              <a:off x="450" y="4945"/>
              <a:ext cx="4420" cy="28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设猪圈里有一头大猪、一头小猪。猪圈的一头有猪食槽（两猪均在食槽端），另一头安装着控制猪食供应的按钮，按一下按钮会有10个单位的猪食进槽，但是在去往食槽的路上会有两个单位猪食的体能消耗，若大猪先到槽边，大小猪吃到食物的收益比是9∶1；同时行动（去按按钮），收益比是7∶3；小猪先到槽边，收益比是6∶4。那么，在两头猪都有智慧的前提下，最终结果是小猪选择等待。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58" name="矩形 125"/>
          <p:cNvSpPr/>
          <p:nvPr/>
        </p:nvSpPr>
        <p:spPr>
          <a:xfrm>
            <a:off x="571500" y="214313"/>
            <a:ext cx="219329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博弈论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259" name="图片 126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矩形 11"/>
          <p:cNvSpPr/>
          <p:nvPr/>
        </p:nvSpPr>
        <p:spPr>
          <a:xfrm>
            <a:off x="3797935" y="521335"/>
            <a:ext cx="79248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囚徒困境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35" y="1012190"/>
            <a:ext cx="3656965" cy="923925"/>
          </a:xfrm>
          <a:prstGeom prst="rect">
            <a:avLst/>
          </a:prstGeom>
        </p:spPr>
      </p:pic>
      <p:sp>
        <p:nvSpPr>
          <p:cNvPr id="7" name="矩形 11"/>
          <p:cNvSpPr/>
          <p:nvPr/>
        </p:nvSpPr>
        <p:spPr>
          <a:xfrm>
            <a:off x="3797935" y="2500630"/>
            <a:ext cx="79248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智猪博弈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935" y="3140075"/>
            <a:ext cx="3485515" cy="12192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8194" name="组合 21"/>
          <p:cNvGrpSpPr/>
          <p:nvPr/>
        </p:nvGrpSpPr>
        <p:grpSpPr>
          <a:xfrm>
            <a:off x="892175" y="1281113"/>
            <a:ext cx="7654925" cy="941387"/>
            <a:chOff x="0" y="0"/>
            <a:chExt cx="7321550" cy="898525"/>
          </a:xfrm>
        </p:grpSpPr>
        <p:sp>
          <p:nvSpPr>
            <p:cNvPr id="8216" name="流程图: 联系 11"/>
            <p:cNvSpPr/>
            <p:nvPr/>
          </p:nvSpPr>
          <p:spPr>
            <a:xfrm>
              <a:off x="0" y="0"/>
              <a:ext cx="898525" cy="898525"/>
            </a:xfrm>
            <a:prstGeom prst="flowChartConnector">
              <a:avLst/>
            </a:prstGeom>
            <a:solidFill>
              <a:srgbClr val="2DC8E7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17" name="流程图: 联系 12"/>
            <p:cNvSpPr/>
            <p:nvPr/>
          </p:nvSpPr>
          <p:spPr>
            <a:xfrm rot="9324748">
              <a:off x="1614021" y="234859"/>
              <a:ext cx="435770" cy="434869"/>
            </a:xfrm>
            <a:prstGeom prst="flowChartConnector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18" name="流程图: 联系 14"/>
            <p:cNvSpPr/>
            <p:nvPr/>
          </p:nvSpPr>
          <p:spPr>
            <a:xfrm>
              <a:off x="4228644" y="234859"/>
              <a:ext cx="434252" cy="434869"/>
            </a:xfrm>
            <a:prstGeom prst="flowChartConnector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19" name="流程图: 联系 15"/>
            <p:cNvSpPr/>
            <p:nvPr/>
          </p:nvSpPr>
          <p:spPr>
            <a:xfrm>
              <a:off x="6888817" y="234859"/>
              <a:ext cx="432733" cy="434869"/>
            </a:xfrm>
            <a:prstGeom prst="flowChartConnector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20" name="流程图: 联系 16"/>
            <p:cNvSpPr/>
            <p:nvPr/>
          </p:nvSpPr>
          <p:spPr>
            <a:xfrm>
              <a:off x="2705100" y="0"/>
              <a:ext cx="898525" cy="898525"/>
            </a:xfrm>
            <a:prstGeom prst="flowChartConnector">
              <a:avLst/>
            </a:prstGeom>
            <a:solidFill>
              <a:srgbClr val="FFE471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21" name="流程图: 联系 39"/>
            <p:cNvSpPr/>
            <p:nvPr/>
          </p:nvSpPr>
          <p:spPr>
            <a:xfrm>
              <a:off x="5622925" y="230187"/>
              <a:ext cx="315913" cy="374650"/>
            </a:xfrm>
            <a:custGeom>
              <a:avLst/>
              <a:gdLst>
                <a:gd name="txL" fmla="*/ 0 w 645314"/>
                <a:gd name="txT" fmla="*/ 0 h 763875"/>
                <a:gd name="txR" fmla="*/ 645314 w 645314"/>
                <a:gd name="txB" fmla="*/ 763875 h 763875"/>
              </a:gdLst>
              <a:ahLst/>
              <a:cxnLst>
                <a:cxn ang="0">
                  <a:pos x="3914" y="2232"/>
                </a:cxn>
                <a:cxn ang="0">
                  <a:pos x="3842" y="2278"/>
                </a:cxn>
                <a:cxn ang="0">
                  <a:pos x="3771" y="2322"/>
                </a:cxn>
                <a:cxn ang="0">
                  <a:pos x="3756" y="2519"/>
                </a:cxn>
                <a:cxn ang="0">
                  <a:pos x="3741" y="2806"/>
                </a:cxn>
                <a:cxn ang="0">
                  <a:pos x="3772" y="3063"/>
                </a:cxn>
                <a:cxn ang="0">
                  <a:pos x="3864" y="3162"/>
                </a:cxn>
                <a:cxn ang="0">
                  <a:pos x="3967" y="3098"/>
                </a:cxn>
                <a:cxn ang="0">
                  <a:pos x="4025" y="3080"/>
                </a:cxn>
                <a:cxn ang="0">
                  <a:pos x="4090" y="2748"/>
                </a:cxn>
                <a:cxn ang="0">
                  <a:pos x="4081" y="2410"/>
                </a:cxn>
                <a:cxn ang="0">
                  <a:pos x="4026" y="2160"/>
                </a:cxn>
                <a:cxn ang="0">
                  <a:pos x="3978" y="2207"/>
                </a:cxn>
                <a:cxn ang="0">
                  <a:pos x="2174" y="809"/>
                </a:cxn>
                <a:cxn ang="0">
                  <a:pos x="2174" y="5215"/>
                </a:cxn>
                <a:cxn ang="0">
                  <a:pos x="362" y="1798"/>
                </a:cxn>
                <a:cxn ang="0">
                  <a:pos x="404" y="2383"/>
                </a:cxn>
                <a:cxn ang="0">
                  <a:pos x="670" y="2730"/>
                </a:cxn>
                <a:cxn ang="0">
                  <a:pos x="730" y="3484"/>
                </a:cxn>
                <a:cxn ang="0">
                  <a:pos x="969" y="4302"/>
                </a:cxn>
                <a:cxn ang="0">
                  <a:pos x="2123" y="4931"/>
                </a:cxn>
                <a:cxn ang="0">
                  <a:pos x="2881" y="4353"/>
                </a:cxn>
                <a:cxn ang="0">
                  <a:pos x="3374" y="3300"/>
                </a:cxn>
                <a:cxn ang="0">
                  <a:pos x="3307" y="2229"/>
                </a:cxn>
                <a:cxn ang="0">
                  <a:pos x="2886" y="1435"/>
                </a:cxn>
                <a:cxn ang="0">
                  <a:pos x="2281" y="1400"/>
                </a:cxn>
                <a:cxn ang="0">
                  <a:pos x="2118" y="875"/>
                </a:cxn>
                <a:cxn ang="0">
                  <a:pos x="2174" y="809"/>
                </a:cxn>
                <a:cxn ang="0">
                  <a:pos x="1301" y="53"/>
                </a:cxn>
                <a:cxn ang="0">
                  <a:pos x="1634" y="1244"/>
                </a:cxn>
                <a:cxn ang="0">
                  <a:pos x="1654" y="1885"/>
                </a:cxn>
                <a:cxn ang="0">
                  <a:pos x="2102" y="3053"/>
                </a:cxn>
                <a:cxn ang="0">
                  <a:pos x="739" y="2084"/>
                </a:cxn>
                <a:cxn ang="0">
                  <a:pos x="384" y="816"/>
                </a:cxn>
                <a:cxn ang="0">
                  <a:pos x="556" y="220"/>
                </a:cxn>
              </a:cxnLst>
              <a:rect l="txL" t="txT" r="txR" b="txB"/>
              <a:pathLst>
                <a:path w="645314" h="763875">
                  <a:moveTo>
                    <a:pt x="585095" y="314581"/>
                  </a:moveTo>
                  <a:lnTo>
                    <a:pt x="580920" y="326873"/>
                  </a:lnTo>
                  <a:lnTo>
                    <a:pt x="575150" y="319253"/>
                  </a:lnTo>
                  <a:lnTo>
                    <a:pt x="570206" y="333605"/>
                  </a:lnTo>
                  <a:cubicBezTo>
                    <a:pt x="568469" y="329450"/>
                    <a:pt x="566494" y="328047"/>
                    <a:pt x="564612" y="329194"/>
                  </a:cubicBezTo>
                  <a:lnTo>
                    <a:pt x="559579" y="340090"/>
                  </a:lnTo>
                  <a:cubicBezTo>
                    <a:pt x="557852" y="347750"/>
                    <a:pt x="557051" y="358156"/>
                    <a:pt x="557394" y="368475"/>
                  </a:cubicBezTo>
                  <a:cubicBezTo>
                    <a:pt x="557379" y="368650"/>
                    <a:pt x="557363" y="368821"/>
                    <a:pt x="557348" y="368996"/>
                  </a:cubicBezTo>
                  <a:cubicBezTo>
                    <a:pt x="554789" y="370076"/>
                    <a:pt x="552753" y="378284"/>
                    <a:pt x="552444" y="388762"/>
                  </a:cubicBezTo>
                  <a:lnTo>
                    <a:pt x="555129" y="411000"/>
                  </a:lnTo>
                  <a:cubicBezTo>
                    <a:pt x="553794" y="416804"/>
                    <a:pt x="553311" y="425042"/>
                    <a:pt x="553857" y="432676"/>
                  </a:cubicBezTo>
                  <a:cubicBezTo>
                    <a:pt x="554612" y="443226"/>
                    <a:pt x="557128" y="450015"/>
                    <a:pt x="559808" y="448734"/>
                  </a:cubicBezTo>
                  <a:lnTo>
                    <a:pt x="565836" y="467603"/>
                  </a:lnTo>
                  <a:lnTo>
                    <a:pt x="573343" y="463164"/>
                  </a:lnTo>
                  <a:cubicBezTo>
                    <a:pt x="575335" y="475361"/>
                    <a:pt x="578971" y="481188"/>
                    <a:pt x="582455" y="477769"/>
                  </a:cubicBezTo>
                  <a:cubicBezTo>
                    <a:pt x="585412" y="474867"/>
                    <a:pt x="587771" y="465758"/>
                    <a:pt x="588652" y="453842"/>
                  </a:cubicBezTo>
                  <a:lnTo>
                    <a:pt x="593098" y="458293"/>
                  </a:lnTo>
                  <a:lnTo>
                    <a:pt x="597324" y="451126"/>
                  </a:lnTo>
                  <a:cubicBezTo>
                    <a:pt x="598925" y="445497"/>
                    <a:pt x="599854" y="437320"/>
                    <a:pt x="599871" y="428697"/>
                  </a:cubicBezTo>
                  <a:cubicBezTo>
                    <a:pt x="603324" y="426682"/>
                    <a:pt x="606136" y="416336"/>
                    <a:pt x="606986" y="402523"/>
                  </a:cubicBezTo>
                  <a:cubicBezTo>
                    <a:pt x="607625" y="392132"/>
                    <a:pt x="607066" y="381117"/>
                    <a:pt x="605467" y="372620"/>
                  </a:cubicBezTo>
                  <a:cubicBezTo>
                    <a:pt x="606117" y="366425"/>
                    <a:pt x="606191" y="359468"/>
                    <a:pt x="605675" y="353063"/>
                  </a:cubicBezTo>
                  <a:lnTo>
                    <a:pt x="601030" y="335028"/>
                  </a:lnTo>
                  <a:lnTo>
                    <a:pt x="597410" y="316444"/>
                  </a:lnTo>
                  <a:cubicBezTo>
                    <a:pt x="596167" y="314258"/>
                    <a:pt x="594820" y="313855"/>
                    <a:pt x="593565" y="315052"/>
                  </a:cubicBezTo>
                  <a:lnTo>
                    <a:pt x="590272" y="323256"/>
                  </a:lnTo>
                  <a:lnTo>
                    <a:pt x="585095" y="314581"/>
                  </a:lnTo>
                  <a:close/>
                  <a:moveTo>
                    <a:pt x="322657" y="118561"/>
                  </a:moveTo>
                  <a:cubicBezTo>
                    <a:pt x="500856" y="118561"/>
                    <a:pt x="645314" y="263019"/>
                    <a:pt x="645314" y="441218"/>
                  </a:cubicBezTo>
                  <a:cubicBezTo>
                    <a:pt x="645314" y="619417"/>
                    <a:pt x="500856" y="763875"/>
                    <a:pt x="322657" y="763875"/>
                  </a:cubicBezTo>
                  <a:cubicBezTo>
                    <a:pt x="144458" y="763875"/>
                    <a:pt x="0" y="619417"/>
                    <a:pt x="0" y="441218"/>
                  </a:cubicBezTo>
                  <a:cubicBezTo>
                    <a:pt x="0" y="375437"/>
                    <a:pt x="19685" y="314253"/>
                    <a:pt x="53711" y="263385"/>
                  </a:cubicBezTo>
                  <a:cubicBezTo>
                    <a:pt x="53771" y="278579"/>
                    <a:pt x="58956" y="292157"/>
                    <a:pt x="66835" y="300101"/>
                  </a:cubicBezTo>
                  <a:cubicBezTo>
                    <a:pt x="59637" y="313229"/>
                    <a:pt x="57033" y="331863"/>
                    <a:pt x="59979" y="349129"/>
                  </a:cubicBezTo>
                  <a:cubicBezTo>
                    <a:pt x="64046" y="372993"/>
                    <a:pt x="77614" y="388349"/>
                    <a:pt x="92063" y="385450"/>
                  </a:cubicBezTo>
                  <a:cubicBezTo>
                    <a:pt x="93885" y="390914"/>
                    <a:pt x="95987" y="395927"/>
                    <a:pt x="99462" y="399881"/>
                  </a:cubicBezTo>
                  <a:lnTo>
                    <a:pt x="88058" y="439760"/>
                  </a:lnTo>
                  <a:cubicBezTo>
                    <a:pt x="86063" y="468165"/>
                    <a:pt x="94043" y="495893"/>
                    <a:pt x="108372" y="510343"/>
                  </a:cubicBezTo>
                  <a:cubicBezTo>
                    <a:pt x="98273" y="528764"/>
                    <a:pt x="94618" y="554912"/>
                    <a:pt x="98752" y="579139"/>
                  </a:cubicBezTo>
                  <a:cubicBezTo>
                    <a:pt x="104459" y="612626"/>
                    <a:pt x="123497" y="634174"/>
                    <a:pt x="143773" y="630106"/>
                  </a:cubicBezTo>
                  <a:cubicBezTo>
                    <a:pt x="164413" y="691997"/>
                    <a:pt x="210605" y="712651"/>
                    <a:pt x="246169" y="675905"/>
                  </a:cubicBezTo>
                  <a:cubicBezTo>
                    <a:pt x="261236" y="714619"/>
                    <a:pt x="288744" y="733113"/>
                    <a:pt x="315100" y="722260"/>
                  </a:cubicBezTo>
                  <a:cubicBezTo>
                    <a:pt x="337467" y="713050"/>
                    <a:pt x="355316" y="684138"/>
                    <a:pt x="361982" y="646318"/>
                  </a:cubicBezTo>
                  <a:cubicBezTo>
                    <a:pt x="382594" y="668336"/>
                    <a:pt x="409180" y="664848"/>
                    <a:pt x="427586" y="637699"/>
                  </a:cubicBezTo>
                  <a:cubicBezTo>
                    <a:pt x="439699" y="619833"/>
                    <a:pt x="446730" y="593879"/>
                    <a:pt x="446855" y="566512"/>
                  </a:cubicBezTo>
                  <a:cubicBezTo>
                    <a:pt x="472981" y="560114"/>
                    <a:pt x="494254" y="527280"/>
                    <a:pt x="500680" y="483435"/>
                  </a:cubicBezTo>
                  <a:cubicBezTo>
                    <a:pt x="505514" y="450456"/>
                    <a:pt x="501284" y="415496"/>
                    <a:pt x="489190" y="388528"/>
                  </a:cubicBezTo>
                  <a:cubicBezTo>
                    <a:pt x="494110" y="368864"/>
                    <a:pt x="494667" y="346785"/>
                    <a:pt x="490763" y="326456"/>
                  </a:cubicBezTo>
                  <a:cubicBezTo>
                    <a:pt x="485392" y="298450"/>
                    <a:pt x="472194" y="276962"/>
                    <a:pt x="455621" y="269212"/>
                  </a:cubicBezTo>
                  <a:cubicBezTo>
                    <a:pt x="452859" y="242945"/>
                    <a:pt x="442577" y="220805"/>
                    <a:pt x="428238" y="210231"/>
                  </a:cubicBezTo>
                  <a:cubicBezTo>
                    <a:pt x="409420" y="196348"/>
                    <a:pt x="387495" y="205124"/>
                    <a:pt x="374240" y="231851"/>
                  </a:cubicBezTo>
                  <a:cubicBezTo>
                    <a:pt x="365710" y="212677"/>
                    <a:pt x="352187" y="202231"/>
                    <a:pt x="338432" y="205035"/>
                  </a:cubicBezTo>
                  <a:lnTo>
                    <a:pt x="339344" y="169055"/>
                  </a:lnTo>
                  <a:cubicBezTo>
                    <a:pt x="335516" y="149096"/>
                    <a:pt x="326111" y="133783"/>
                    <a:pt x="314300" y="128260"/>
                  </a:cubicBezTo>
                  <a:cubicBezTo>
                    <a:pt x="313982" y="125237"/>
                    <a:pt x="313524" y="122291"/>
                    <a:pt x="312020" y="119633"/>
                  </a:cubicBezTo>
                  <a:cubicBezTo>
                    <a:pt x="315532" y="118619"/>
                    <a:pt x="319088" y="118561"/>
                    <a:pt x="322657" y="118561"/>
                  </a:cubicBezTo>
                  <a:close/>
                  <a:moveTo>
                    <a:pt x="178805" y="345"/>
                  </a:moveTo>
                  <a:cubicBezTo>
                    <a:pt x="185630" y="1199"/>
                    <a:pt x="190573" y="3651"/>
                    <a:pt x="193042" y="7831"/>
                  </a:cubicBezTo>
                  <a:cubicBezTo>
                    <a:pt x="199580" y="18900"/>
                    <a:pt x="187126" y="39318"/>
                    <a:pt x="162653" y="60096"/>
                  </a:cubicBezTo>
                  <a:lnTo>
                    <a:pt x="242428" y="182270"/>
                  </a:lnTo>
                  <a:cubicBezTo>
                    <a:pt x="277766" y="169384"/>
                    <a:pt x="306721" y="169363"/>
                    <a:pt x="315311" y="183907"/>
                  </a:cubicBezTo>
                  <a:cubicBezTo>
                    <a:pt x="327089" y="203847"/>
                    <a:pt x="296414" y="244096"/>
                    <a:pt x="245462" y="276086"/>
                  </a:cubicBezTo>
                  <a:lnTo>
                    <a:pt x="331468" y="423356"/>
                  </a:lnTo>
                  <a:lnTo>
                    <a:pt x="311943" y="447169"/>
                  </a:lnTo>
                  <a:lnTo>
                    <a:pt x="223010" y="289237"/>
                  </a:lnTo>
                  <a:cubicBezTo>
                    <a:pt x="170827" y="317972"/>
                    <a:pt x="121381" y="325169"/>
                    <a:pt x="109684" y="305368"/>
                  </a:cubicBezTo>
                  <a:cubicBezTo>
                    <a:pt x="101577" y="291640"/>
                    <a:pt x="113588" y="268287"/>
                    <a:pt x="139019" y="245119"/>
                  </a:cubicBezTo>
                  <a:lnTo>
                    <a:pt x="57011" y="119527"/>
                  </a:lnTo>
                  <a:cubicBezTo>
                    <a:pt x="32425" y="127304"/>
                    <a:pt x="13554" y="126861"/>
                    <a:pt x="7857" y="117216"/>
                  </a:cubicBezTo>
                  <a:cubicBezTo>
                    <a:pt x="-2018" y="100497"/>
                    <a:pt x="31430" y="62455"/>
                    <a:pt x="82567" y="32250"/>
                  </a:cubicBezTo>
                  <a:cubicBezTo>
                    <a:pt x="120920" y="9595"/>
                    <a:pt x="158331" y="-2217"/>
                    <a:pt x="178805" y="345"/>
                  </a:cubicBez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22" name="TextBox 10"/>
            <p:cNvSpPr/>
            <p:nvPr/>
          </p:nvSpPr>
          <p:spPr>
            <a:xfrm>
              <a:off x="3003550" y="247650"/>
              <a:ext cx="174625" cy="2200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zh-CN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23" name="直接连接符 21"/>
            <p:cNvSpPr/>
            <p:nvPr/>
          </p:nvSpPr>
          <p:spPr>
            <a:xfrm>
              <a:off x="898525" y="450850"/>
              <a:ext cx="714375" cy="1587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8224" name="直接连接符 23"/>
            <p:cNvSpPr/>
            <p:nvPr/>
          </p:nvSpPr>
          <p:spPr>
            <a:xfrm flipV="1">
              <a:off x="2058988" y="450850"/>
              <a:ext cx="646112" cy="3175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8225" name="直接连接符 26"/>
            <p:cNvSpPr/>
            <p:nvPr/>
          </p:nvSpPr>
          <p:spPr>
            <a:xfrm>
              <a:off x="3617913" y="450850"/>
              <a:ext cx="600075" cy="3175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8226" name="直接连接符 29"/>
            <p:cNvSpPr/>
            <p:nvPr/>
          </p:nvSpPr>
          <p:spPr>
            <a:xfrm>
              <a:off x="4673600" y="450850"/>
              <a:ext cx="663575" cy="1587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ysDash"/>
              <a:miter/>
              <a:headEnd type="none" w="med" len="med"/>
              <a:tailEnd type="none" w="med" len="med"/>
            </a:ln>
          </p:spPr>
        </p:sp>
        <p:sp>
          <p:nvSpPr>
            <p:cNvPr id="8227" name="直接连接符 31"/>
            <p:cNvSpPr/>
            <p:nvPr/>
          </p:nvSpPr>
          <p:spPr>
            <a:xfrm flipV="1">
              <a:off x="6251575" y="452437"/>
              <a:ext cx="620713" cy="4763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ysDash"/>
              <a:miter/>
              <a:headEnd type="none" w="med" len="med"/>
              <a:tailEnd type="none" w="med" len="med"/>
            </a:ln>
          </p:spPr>
        </p:sp>
      </p:grpSp>
      <p:sp>
        <p:nvSpPr>
          <p:cNvPr id="8195" name="流程图: 联系 11"/>
          <p:cNvSpPr/>
          <p:nvPr/>
        </p:nvSpPr>
        <p:spPr>
          <a:xfrm>
            <a:off x="6489700" y="1292225"/>
            <a:ext cx="938213" cy="942975"/>
          </a:xfrm>
          <a:prstGeom prst="flowChartConnector">
            <a:avLst/>
          </a:prstGeom>
          <a:solidFill>
            <a:srgbClr val="EF5D35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8196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1571625"/>
            <a:ext cx="327025" cy="32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1500188"/>
            <a:ext cx="501650" cy="500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428750"/>
            <a:ext cx="642938" cy="642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9" name="矩形 21"/>
          <p:cNvSpPr/>
          <p:nvPr/>
        </p:nvSpPr>
        <p:spPr>
          <a:xfrm>
            <a:off x="681038" y="3021013"/>
            <a:ext cx="2105025" cy="1783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机器学习方法可以分为生成方法和判别方法，所学到的模型分别称为生成式模型和判别式模型。生成方法通过观测数据学习样本与标签的联合概率分布P(X, Y)，训练好的模型能够生成符合样本分布的新数据，它可以用于有监督学习和无监督学习。判别方法由数据直接学习决策函数f(X)或者条件概率分布P(Y|X)作为预测的模型，即判别模型。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00" name="组合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81050" y="2640013"/>
            <a:ext cx="193675" cy="2317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201" name="直接连接符 25"/>
          <p:cNvCxnSpPr/>
          <p:nvPr/>
        </p:nvCxnSpPr>
        <p:spPr>
          <a:xfrm>
            <a:off x="989013" y="2900363"/>
            <a:ext cx="1506537" cy="0"/>
          </a:xfrm>
          <a:prstGeom prst="line">
            <a:avLst/>
          </a:prstGeom>
          <a:ln w="9525" cap="flat" cmpd="sng">
            <a:solidFill>
              <a:srgbClr val="F2F2F2">
                <a:alpha val="58823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02" name="文本框 28"/>
          <p:cNvSpPr txBox="1"/>
          <p:nvPr/>
        </p:nvSpPr>
        <p:spPr>
          <a:xfrm>
            <a:off x="1000125" y="2643188"/>
            <a:ext cx="173355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生成方法和判别方法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矩形 39"/>
          <p:cNvSpPr/>
          <p:nvPr/>
        </p:nvSpPr>
        <p:spPr>
          <a:xfrm>
            <a:off x="3643313" y="3000375"/>
            <a:ext cx="2105025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深度产生式模型</a:t>
            </a: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深度信念网络</a:t>
            </a: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DBN</a:t>
            </a: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DBN是由一组受限玻尔兹曼机(RBMs)堆叠而成的深度生成式网络，它的核心部分是贪婪的、逐层学习的算法，这种算法可以最优化深度置信网络的权重。以无监督方式预训练的生成式模型（DBN）可以提供良好的初始点，然后通过有监督的反向传播算法微调权值</a:t>
            </a:r>
            <a:endParaRPr 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zh-CN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8204" name="组合 40"/>
          <p:cNvPicPr/>
          <p:nvPr/>
        </p:nvPicPr>
        <p:blipFill>
          <a:blip r:embed="rId5"/>
          <a:stretch>
            <a:fillRect/>
          </a:stretch>
        </p:blipFill>
        <p:spPr>
          <a:xfrm>
            <a:off x="3743325" y="2614613"/>
            <a:ext cx="195263" cy="2317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205" name="直接连接符 43"/>
          <p:cNvCxnSpPr/>
          <p:nvPr/>
        </p:nvCxnSpPr>
        <p:spPr>
          <a:xfrm>
            <a:off x="3951288" y="2879725"/>
            <a:ext cx="1506537" cy="0"/>
          </a:xfrm>
          <a:prstGeom prst="line">
            <a:avLst/>
          </a:prstGeom>
          <a:ln w="9525" cap="flat" cmpd="sng">
            <a:solidFill>
              <a:srgbClr val="F2F2F2">
                <a:alpha val="58823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06" name="文本框 28"/>
          <p:cNvSpPr txBox="1"/>
          <p:nvPr/>
        </p:nvSpPr>
        <p:spPr>
          <a:xfrm>
            <a:off x="3962400" y="2622550"/>
            <a:ext cx="173355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早期深层生成模型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矩形 45"/>
          <p:cNvSpPr/>
          <p:nvPr/>
        </p:nvSpPr>
        <p:spPr>
          <a:xfrm>
            <a:off x="6467475" y="2949575"/>
            <a:ext cx="2105025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生成对抗网络，由两个网络组成，即生成器和判别器，生成器用来建立满足一定分布的随机噪声和目标分布的映射关系，判别器用来区别实际数据分布和生成器产生的数据分布。</a:t>
            </a:r>
            <a:endParaRPr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zh-CN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8208" name="组合 46"/>
          <p:cNvPicPr/>
          <p:nvPr/>
        </p:nvPicPr>
        <p:blipFill>
          <a:blip r:embed="rId5"/>
          <a:stretch>
            <a:fillRect/>
          </a:stretch>
        </p:blipFill>
        <p:spPr>
          <a:xfrm>
            <a:off x="6565900" y="2566988"/>
            <a:ext cx="195263" cy="2317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209" name="直接连接符 49"/>
          <p:cNvCxnSpPr/>
          <p:nvPr/>
        </p:nvCxnSpPr>
        <p:spPr>
          <a:xfrm>
            <a:off x="6775450" y="2828925"/>
            <a:ext cx="1506538" cy="0"/>
          </a:xfrm>
          <a:prstGeom prst="line">
            <a:avLst/>
          </a:prstGeom>
          <a:ln w="9525" cap="flat" cmpd="sng">
            <a:solidFill>
              <a:srgbClr val="F2F2F2">
                <a:alpha val="58823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10" name="文本框 28"/>
          <p:cNvSpPr txBox="1"/>
          <p:nvPr/>
        </p:nvSpPr>
        <p:spPr>
          <a:xfrm>
            <a:off x="6786563" y="2571750"/>
            <a:ext cx="173355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11" name="图片 51" descr="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1285875"/>
            <a:ext cx="647700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2" name="图片 52" descr="2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125" y="1500188"/>
            <a:ext cx="504825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13" name="图片 53" descr="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625" y="1500188"/>
            <a:ext cx="576263" cy="576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14" name="矩形 54"/>
          <p:cNvSpPr/>
          <p:nvPr/>
        </p:nvSpPr>
        <p:spPr>
          <a:xfrm>
            <a:off x="571500" y="214313"/>
            <a:ext cx="89408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生成模型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15" name="图片 55" descr="2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348095" y="1457960"/>
            <a:ext cx="2428240" cy="2396490"/>
            <a:chOff x="8935" y="2278"/>
            <a:chExt cx="3824" cy="3774"/>
          </a:xfrm>
        </p:grpSpPr>
        <p:grpSp>
          <p:nvGrpSpPr>
            <p:cNvPr id="12290" name="组合 1"/>
            <p:cNvGrpSpPr/>
            <p:nvPr/>
          </p:nvGrpSpPr>
          <p:grpSpPr>
            <a:xfrm>
              <a:off x="8935" y="2278"/>
              <a:ext cx="3825" cy="3775"/>
              <a:chOff x="0" y="0"/>
              <a:chExt cx="2252663" cy="2254250"/>
            </a:xfrm>
          </p:grpSpPr>
          <p:sp>
            <p:nvSpPr>
              <p:cNvPr id="12322" name="Freeform 5"/>
              <p:cNvSpPr/>
              <p:nvPr/>
            </p:nvSpPr>
            <p:spPr>
              <a:xfrm>
                <a:off x="1163638" y="342900"/>
                <a:ext cx="776288" cy="776287"/>
              </a:xfrm>
              <a:custGeom>
                <a:avLst/>
                <a:gdLst>
                  <a:gd name="txL" fmla="*/ 0 w 489"/>
                  <a:gd name="txT" fmla="*/ 0 h 489"/>
                  <a:gd name="txR" fmla="*/ 489 w 489"/>
                  <a:gd name="txB" fmla="*/ 489 h 489"/>
                </a:gdLst>
                <a:ahLst/>
                <a:cxnLst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489" h="489">
                    <a:moveTo>
                      <a:pt x="0" y="489"/>
                    </a:moveTo>
                    <a:lnTo>
                      <a:pt x="0" y="489"/>
                    </a:lnTo>
                    <a:lnTo>
                      <a:pt x="489" y="0"/>
                    </a:lnTo>
                    <a:lnTo>
                      <a:pt x="6" y="483"/>
                    </a:lnTo>
                    <a:lnTo>
                      <a:pt x="0" y="489"/>
                    </a:lnTo>
                    <a:close/>
                  </a:path>
                </a:pathLst>
              </a:custGeom>
              <a:solidFill>
                <a:srgbClr val="FF85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23" name="Freeform 7"/>
              <p:cNvSpPr/>
              <p:nvPr/>
            </p:nvSpPr>
            <p:spPr>
              <a:xfrm>
                <a:off x="1123950" y="1158875"/>
                <a:ext cx="420688" cy="1017587"/>
              </a:xfrm>
              <a:custGeom>
                <a:avLst/>
                <a:gdLst>
                  <a:gd name="txL" fmla="*/ 0 w 265"/>
                  <a:gd name="txT" fmla="*/ 0 h 641"/>
                  <a:gd name="txR" fmla="*/ 265 w 265"/>
                  <a:gd name="txB" fmla="*/ 641 h 641"/>
                </a:gdLst>
                <a:ahLst/>
                <a:cxnLst>
                  <a:cxn ang="0">
                    <a:pos x="2147483647" y="2147483647"/>
                  </a:cxn>
                  <a:cxn ang="0">
                    <a:pos x="0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265" h="641">
                    <a:moveTo>
                      <a:pt x="265" y="641"/>
                    </a:moveTo>
                    <a:lnTo>
                      <a:pt x="0" y="0"/>
                    </a:lnTo>
                    <a:lnTo>
                      <a:pt x="265" y="641"/>
                    </a:lnTo>
                    <a:close/>
                  </a:path>
                </a:pathLst>
              </a:custGeom>
              <a:solidFill>
                <a:srgbClr val="FF85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24" name="Freeform 8"/>
              <p:cNvSpPr/>
              <p:nvPr/>
            </p:nvSpPr>
            <p:spPr>
              <a:xfrm>
                <a:off x="346075" y="1809750"/>
                <a:ext cx="128588" cy="127000"/>
              </a:xfrm>
              <a:custGeom>
                <a:avLst/>
                <a:gdLst>
                  <a:gd name="txL" fmla="*/ 0 w 81"/>
                  <a:gd name="txT" fmla="*/ 0 h 80"/>
                  <a:gd name="txR" fmla="*/ 81 w 81"/>
                  <a:gd name="txB" fmla="*/ 80 h 80"/>
                </a:gdLst>
                <a:ahLst/>
                <a:cxnLst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0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81" h="80">
                    <a:moveTo>
                      <a:pt x="0" y="80"/>
                    </a:moveTo>
                    <a:lnTo>
                      <a:pt x="0" y="80"/>
                    </a:lnTo>
                    <a:lnTo>
                      <a:pt x="81" y="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85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25" name="Freeform 9"/>
              <p:cNvSpPr/>
              <p:nvPr/>
            </p:nvSpPr>
            <p:spPr>
              <a:xfrm>
                <a:off x="0" y="1145039"/>
                <a:ext cx="1079217" cy="765848"/>
              </a:xfrm>
              <a:custGeom>
                <a:avLst/>
                <a:gdLst>
                  <a:gd name="txL" fmla="*/ 0 w 221"/>
                  <a:gd name="txT" fmla="*/ 0 h 157"/>
                  <a:gd name="txR" fmla="*/ 221 w 221"/>
                  <a:gd name="txB" fmla="*/ 157 h 157"/>
                </a:gdLst>
                <a:ahLst/>
                <a:cxnLst>
                  <a:cxn ang="0">
                    <a:pos x="0" y="0"/>
                  </a:cxn>
                  <a:cxn ang="0">
                    <a:pos x="429245133" y="2022575300"/>
                  </a:cxn>
                  <a:cxn ang="0">
                    <a:pos x="1550053495" y="2147483647"/>
                  </a:cxn>
                  <a:cxn ang="0">
                    <a:pos x="2147483647" y="0"/>
                  </a:cxn>
                  <a:cxn ang="0">
                    <a:pos x="2147483647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1" h="157">
                    <a:moveTo>
                      <a:pt x="0" y="0"/>
                    </a:moveTo>
                    <a:cubicBezTo>
                      <a:pt x="1" y="29"/>
                      <a:pt x="7" y="58"/>
                      <a:pt x="18" y="85"/>
                    </a:cubicBezTo>
                    <a:cubicBezTo>
                      <a:pt x="29" y="111"/>
                      <a:pt x="44" y="135"/>
                      <a:pt x="65" y="157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134" y="0"/>
                      <a:pt x="134" y="0"/>
                      <a:pt x="13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253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26" name="Freeform 10"/>
              <p:cNvSpPr/>
              <p:nvPr/>
            </p:nvSpPr>
            <p:spPr>
              <a:xfrm>
                <a:off x="712788" y="0"/>
                <a:ext cx="401638" cy="1081087"/>
              </a:xfrm>
              <a:custGeom>
                <a:avLst/>
                <a:gdLst>
                  <a:gd name="txL" fmla="*/ 0 w 82"/>
                  <a:gd name="txT" fmla="*/ 0 h 221"/>
                  <a:gd name="txR" fmla="*/ 82 w 82"/>
                  <a:gd name="txB" fmla="*/ 221 h 221"/>
                </a:gdLst>
                <a:ahLst/>
                <a:cxnLst>
                  <a:cxn ang="0">
                    <a:pos x="2147483647" y="0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txL" t="txT" r="txR" b="txB"/>
                <a:pathLst>
                  <a:path w="82" h="221">
                    <a:moveTo>
                      <a:pt x="82" y="0"/>
                    </a:moveTo>
                    <a:cubicBezTo>
                      <a:pt x="53" y="0"/>
                      <a:pt x="25" y="6"/>
                      <a:pt x="0" y="17"/>
                    </a:cubicBezTo>
                    <a:cubicBezTo>
                      <a:pt x="82" y="221"/>
                      <a:pt x="82" y="221"/>
                      <a:pt x="82" y="221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78D63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27" name="Freeform 11"/>
              <p:cNvSpPr/>
              <p:nvPr/>
            </p:nvSpPr>
            <p:spPr>
              <a:xfrm>
                <a:off x="1147763" y="0"/>
                <a:ext cx="763588" cy="1081087"/>
              </a:xfrm>
              <a:custGeom>
                <a:avLst/>
                <a:gdLst>
                  <a:gd name="txL" fmla="*/ 0 w 156"/>
                  <a:gd name="txT" fmla="*/ 0 h 221"/>
                  <a:gd name="txR" fmla="*/ 156 w 156"/>
                  <a:gd name="txB" fmla="*/ 221 h 221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0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156" h="221">
                    <a:moveTo>
                      <a:pt x="156" y="65"/>
                    </a:moveTo>
                    <a:cubicBezTo>
                      <a:pt x="135" y="45"/>
                      <a:pt x="111" y="29"/>
                      <a:pt x="84" y="17"/>
                    </a:cubicBezTo>
                    <a:cubicBezTo>
                      <a:pt x="58" y="7"/>
                      <a:pt x="30" y="0"/>
                      <a:pt x="0" y="0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62" y="159"/>
                      <a:pt x="62" y="159"/>
                      <a:pt x="62" y="159"/>
                    </a:cubicBezTo>
                    <a:lnTo>
                      <a:pt x="156" y="65"/>
                    </a:lnTo>
                    <a:close/>
                  </a:path>
                </a:pathLst>
              </a:custGeom>
              <a:solidFill>
                <a:srgbClr val="2DC8E7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28" name="Freeform 12"/>
              <p:cNvSpPr/>
              <p:nvPr/>
            </p:nvSpPr>
            <p:spPr>
              <a:xfrm>
                <a:off x="1163638" y="342900"/>
                <a:ext cx="1089025" cy="1196975"/>
              </a:xfrm>
              <a:custGeom>
                <a:avLst/>
                <a:gdLst>
                  <a:gd name="txL" fmla="*/ 0 w 223"/>
                  <a:gd name="txT" fmla="*/ 0 h 245"/>
                  <a:gd name="txR" fmla="*/ 223 w 223"/>
                  <a:gd name="txB" fmla="*/ 245 h 245"/>
                </a:gdLst>
                <a:ahLst/>
                <a:cxnLst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223" h="245">
                    <a:moveTo>
                      <a:pt x="0" y="159"/>
                    </a:moveTo>
                    <a:cubicBezTo>
                      <a:pt x="207" y="245"/>
                      <a:pt x="207" y="245"/>
                      <a:pt x="207" y="245"/>
                    </a:cubicBezTo>
                    <a:cubicBezTo>
                      <a:pt x="218" y="219"/>
                      <a:pt x="223" y="190"/>
                      <a:pt x="223" y="160"/>
                    </a:cubicBezTo>
                    <a:cubicBezTo>
                      <a:pt x="223" y="129"/>
                      <a:pt x="217" y="99"/>
                      <a:pt x="206" y="72"/>
                    </a:cubicBezTo>
                    <a:cubicBezTo>
                      <a:pt x="195" y="45"/>
                      <a:pt x="179" y="21"/>
                      <a:pt x="159" y="0"/>
                    </a:cubicBez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FE471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29" name="Freeform 13"/>
              <p:cNvSpPr/>
              <p:nvPr/>
            </p:nvSpPr>
            <p:spPr>
              <a:xfrm>
                <a:off x="1163638" y="1163637"/>
                <a:ext cx="996950" cy="996950"/>
              </a:xfrm>
              <a:custGeom>
                <a:avLst/>
                <a:gdLst>
                  <a:gd name="txL" fmla="*/ 0 w 204"/>
                  <a:gd name="txT" fmla="*/ 0 h 204"/>
                  <a:gd name="txR" fmla="*/ 204 w 204"/>
                  <a:gd name="txB" fmla="*/ 204 h 204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0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204" h="204">
                    <a:moveTo>
                      <a:pt x="57" y="137"/>
                    </a:moveTo>
                    <a:cubicBezTo>
                      <a:pt x="85" y="204"/>
                      <a:pt x="85" y="204"/>
                      <a:pt x="85" y="204"/>
                    </a:cubicBezTo>
                    <a:cubicBezTo>
                      <a:pt x="112" y="192"/>
                      <a:pt x="136" y="176"/>
                      <a:pt x="156" y="156"/>
                    </a:cubicBezTo>
                    <a:cubicBezTo>
                      <a:pt x="176" y="135"/>
                      <a:pt x="193" y="111"/>
                      <a:pt x="204" y="84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7" y="137"/>
                    </a:lnTo>
                    <a:close/>
                  </a:path>
                </a:pathLst>
              </a:custGeom>
              <a:solidFill>
                <a:srgbClr val="EF5D35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30" name="Freeform 14"/>
              <p:cNvSpPr/>
              <p:nvPr/>
            </p:nvSpPr>
            <p:spPr>
              <a:xfrm>
                <a:off x="345998" y="1158475"/>
                <a:ext cx="1198476" cy="1095775"/>
              </a:xfrm>
              <a:custGeom>
                <a:avLst/>
                <a:gdLst>
                  <a:gd name="txL" fmla="*/ 0 w 245"/>
                  <a:gd name="txT" fmla="*/ 0 h 224"/>
                  <a:gd name="txR" fmla="*/ 245 w 245"/>
                  <a:gd name="txB" fmla="*/ 224 h 224"/>
                </a:gdLst>
                <a:ahLst/>
                <a:cxnLst>
                  <a:cxn ang="0">
                    <a:pos x="0" y="2147483647"/>
                  </a:cxn>
                  <a:cxn ang="0">
                    <a:pos x="1722894855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622155796" y="2147483647"/>
                  </a:cxn>
                  <a:cxn ang="0">
                    <a:pos x="0" y="2147483647"/>
                  </a:cxn>
                </a:cxnLst>
                <a:rect l="txL" t="txT" r="txR" b="txB"/>
                <a:pathLst>
                  <a:path w="245" h="224">
                    <a:moveTo>
                      <a:pt x="0" y="159"/>
                    </a:moveTo>
                    <a:cubicBezTo>
                      <a:pt x="20" y="179"/>
                      <a:pt x="45" y="195"/>
                      <a:pt x="72" y="207"/>
                    </a:cubicBezTo>
                    <a:cubicBezTo>
                      <a:pt x="99" y="218"/>
                      <a:pt x="129" y="224"/>
                      <a:pt x="160" y="224"/>
                    </a:cubicBezTo>
                    <a:cubicBezTo>
                      <a:pt x="190" y="224"/>
                      <a:pt x="218" y="218"/>
                      <a:pt x="245" y="20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26" y="133"/>
                      <a:pt x="26" y="133"/>
                      <a:pt x="26" y="133"/>
                    </a:cubicBez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A6A6A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31" name="Freeform 15"/>
              <p:cNvSpPr/>
              <p:nvPr/>
            </p:nvSpPr>
            <p:spPr>
              <a:xfrm>
                <a:off x="0" y="92075"/>
                <a:ext cx="1100138" cy="1017587"/>
              </a:xfrm>
              <a:custGeom>
                <a:avLst/>
                <a:gdLst>
                  <a:gd name="txL" fmla="*/ 0 w 225"/>
                  <a:gd name="txT" fmla="*/ 0 h 208"/>
                  <a:gd name="txR" fmla="*/ 225 w 225"/>
                  <a:gd name="txB" fmla="*/ 208 h 208"/>
                </a:gdLst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</a:cxnLst>
                <a:rect l="txL" t="txT" r="txR" b="txB"/>
                <a:pathLst>
                  <a:path w="225" h="208">
                    <a:moveTo>
                      <a:pt x="68" y="48"/>
                    </a:moveTo>
                    <a:cubicBezTo>
                      <a:pt x="47" y="70"/>
                      <a:pt x="29" y="95"/>
                      <a:pt x="18" y="123"/>
                    </a:cubicBezTo>
                    <a:cubicBezTo>
                      <a:pt x="7" y="149"/>
                      <a:pt x="1" y="178"/>
                      <a:pt x="0" y="208"/>
                    </a:cubicBezTo>
                    <a:cubicBezTo>
                      <a:pt x="225" y="208"/>
                      <a:pt x="225" y="208"/>
                      <a:pt x="225" y="208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12" y="12"/>
                      <a:pt x="88" y="28"/>
                      <a:pt x="68" y="48"/>
                    </a:cubicBezTo>
                    <a:close/>
                  </a:path>
                </a:pathLst>
              </a:custGeom>
              <a:solidFill>
                <a:srgbClr val="3DA18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32" name="Freeform 16"/>
              <p:cNvSpPr/>
              <p:nvPr/>
            </p:nvSpPr>
            <p:spPr>
              <a:xfrm>
                <a:off x="679450" y="92075"/>
                <a:ext cx="204788" cy="500062"/>
              </a:xfrm>
              <a:custGeom>
                <a:avLst/>
                <a:gdLst>
                  <a:gd name="txL" fmla="*/ 0 w 129"/>
                  <a:gd name="txT" fmla="*/ 0 h 315"/>
                  <a:gd name="txR" fmla="*/ 129 w 129"/>
                  <a:gd name="txB" fmla="*/ 315 h 315"/>
                </a:gdLst>
                <a:ahLst/>
                <a:cxnLst>
                  <a:cxn ang="0">
                    <a:pos x="0" y="0"/>
                  </a:cxn>
                  <a:cxn ang="0">
                    <a:pos x="2147483647" y="21474836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29" h="315">
                    <a:moveTo>
                      <a:pt x="0" y="0"/>
                    </a:moveTo>
                    <a:lnTo>
                      <a:pt x="129" y="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5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33" name="Oval 17"/>
              <p:cNvSpPr/>
              <p:nvPr/>
            </p:nvSpPr>
            <p:spPr>
              <a:xfrm>
                <a:off x="196852" y="196852"/>
                <a:ext cx="1858960" cy="185895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12319" name="图片 59" descr="企业特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95" y="3175"/>
              <a:ext cx="2303" cy="230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320" name="矩形 60"/>
          <p:cNvSpPr/>
          <p:nvPr/>
        </p:nvSpPr>
        <p:spPr>
          <a:xfrm>
            <a:off x="571500" y="214313"/>
            <a:ext cx="235839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--GAN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21" name="图片 61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869950"/>
            <a:ext cx="5798820" cy="3960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1"/>
          <p:cNvGrpSpPr/>
          <p:nvPr/>
        </p:nvGrpSpPr>
        <p:grpSpPr>
          <a:xfrm>
            <a:off x="642938" y="1285875"/>
            <a:ext cx="2571750" cy="2571750"/>
            <a:chOff x="0" y="0"/>
            <a:chExt cx="2714644" cy="2714644"/>
          </a:xfrm>
        </p:grpSpPr>
        <p:sp>
          <p:nvSpPr>
            <p:cNvPr id="9227" name="圆角矩形 2"/>
            <p:cNvSpPr/>
            <p:nvPr/>
          </p:nvSpPr>
          <p:spPr>
            <a:xfrm>
              <a:off x="0" y="0"/>
              <a:ext cx="1285266" cy="1285267"/>
            </a:xfrm>
            <a:prstGeom prst="roundRect">
              <a:avLst>
                <a:gd name="adj" fmla="val 16667"/>
              </a:avLst>
            </a:prstGeom>
            <a:solidFill>
              <a:srgbClr val="2DC8E7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28" name="圆角矩形 3"/>
            <p:cNvSpPr/>
            <p:nvPr/>
          </p:nvSpPr>
          <p:spPr>
            <a:xfrm>
              <a:off x="1429377" y="0"/>
              <a:ext cx="1285267" cy="1285267"/>
            </a:xfrm>
            <a:prstGeom prst="roundRect">
              <a:avLst>
                <a:gd name="adj" fmla="val 16667"/>
              </a:avLst>
            </a:prstGeom>
            <a:solidFill>
              <a:srgbClr val="FFE471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29" name="圆角矩形 4"/>
            <p:cNvSpPr/>
            <p:nvPr/>
          </p:nvSpPr>
          <p:spPr>
            <a:xfrm>
              <a:off x="1429377" y="1429378"/>
              <a:ext cx="1285267" cy="1285266"/>
            </a:xfrm>
            <a:prstGeom prst="roundRect">
              <a:avLst>
                <a:gd name="adj" fmla="val 16667"/>
              </a:avLst>
            </a:prstGeom>
            <a:solidFill>
              <a:srgbClr val="2DC8E7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0" name="圆角矩形 5"/>
            <p:cNvSpPr/>
            <p:nvPr/>
          </p:nvSpPr>
          <p:spPr>
            <a:xfrm>
              <a:off x="0" y="1429378"/>
              <a:ext cx="1285266" cy="1285266"/>
            </a:xfrm>
            <a:prstGeom prst="roundRect">
              <a:avLst>
                <a:gd name="adj" fmla="val 16667"/>
              </a:avLst>
            </a:prstGeom>
            <a:solidFill>
              <a:srgbClr val="FFE471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20770" y="2714625"/>
            <a:ext cx="5071110" cy="1633220"/>
            <a:chOff x="5738" y="2475"/>
            <a:chExt cx="7986" cy="2572"/>
          </a:xfrm>
        </p:grpSpPr>
        <p:sp>
          <p:nvSpPr>
            <p:cNvPr id="9219" name="矩形 6"/>
            <p:cNvSpPr/>
            <p:nvPr/>
          </p:nvSpPr>
          <p:spPr>
            <a:xfrm>
              <a:off x="6975" y="2475"/>
              <a:ext cx="302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GAN的基本框架    </a:t>
              </a:r>
              <a:endPara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0" name="矩形 7"/>
            <p:cNvSpPr/>
            <p:nvPr/>
          </p:nvSpPr>
          <p:spPr>
            <a:xfrm>
              <a:off x="5738" y="3305"/>
              <a:ext cx="7987" cy="17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Wingdings" panose="05000000000000000000" pitchFamily="2" charset="2"/>
                <a:buChar char="u"/>
              </a:pPr>
              <a:r>
                <a:rPr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当固定生成网络 G 的时候，对于判别网络 D 的优化，可以这样理解：输入来自于真实数据，D 优化网络结构使自己输出 1，输入来自于生成数据，D 优化网络结构使自己输出 0；当固定判别网络 D 的时候，G 优化自己的网络使自己输出尽可能和真实数据一样的样本，并且使得生成的样本经过 D 的判别之后，D 输出高概率。</a:t>
              </a:r>
              <a:endParaRPr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221" name="图片 12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563" y="2714625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13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500313"/>
            <a:ext cx="785813" cy="785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14" descr="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643063"/>
            <a:ext cx="719138" cy="719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15" descr="3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3" y="1714500"/>
            <a:ext cx="647700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5" name="矩形 16"/>
          <p:cNvSpPr/>
          <p:nvPr/>
        </p:nvSpPr>
        <p:spPr>
          <a:xfrm>
            <a:off x="571500" y="214313"/>
            <a:ext cx="289179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GAN的基本框架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6" name="图片 17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895" y="781050"/>
            <a:ext cx="2990215" cy="1581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2255" y="34290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194" name="矩形 35"/>
          <p:cNvSpPr/>
          <p:nvPr/>
        </p:nvSpPr>
        <p:spPr>
          <a:xfrm>
            <a:off x="571500" y="214313"/>
            <a:ext cx="264922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如何定义损失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95" name="图片 36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85800"/>
            <a:ext cx="7457440" cy="3123565"/>
          </a:xfrm>
          <a:prstGeom prst="rect">
            <a:avLst/>
          </a:prstGeom>
        </p:spPr>
      </p:pic>
      <p:sp>
        <p:nvSpPr>
          <p:cNvPr id="9220" name="矩形 7"/>
          <p:cNvSpPr/>
          <p:nvPr/>
        </p:nvSpPr>
        <p:spPr>
          <a:xfrm>
            <a:off x="1037590" y="3973195"/>
            <a:ext cx="668401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</a:pPr>
            <a:r>
              <a:rPr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通过优化目标，使得我们可以调节概率生成模型的参数，从而使得生成的概率分布和真实数据分布尽量接近。 但是这里的分布参数不再跟传统概率统计一样了，这些参数保存在一个黑盒中：最后所学到的一个数据分布Pg(G)，没有显示的表达式。</a:t>
            </a:r>
            <a:endParaRPr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2" name="矩形 40"/>
          <p:cNvSpPr/>
          <p:nvPr/>
        </p:nvSpPr>
        <p:spPr>
          <a:xfrm>
            <a:off x="571500" y="214313"/>
            <a:ext cx="294703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生成式对抗网络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noise输入的解释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3" name="图片 41" descr="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42875"/>
            <a:ext cx="433388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" y="981393"/>
            <a:ext cx="4199890" cy="3180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"/>
          <p:cNvSpPr/>
          <p:nvPr/>
        </p:nvSpPr>
        <p:spPr>
          <a:xfrm>
            <a:off x="5005388" y="2141855"/>
            <a:ext cx="3954462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假设我们现在的数据集是一个二维的高斯混合模型，那么这么noise就是x轴上我们随机输入的点，经过生成模型映射可以将x轴上的点映射到高斯混合模型上的点。当我们的数据集是图片的时候，那么我们输入的随机噪声其实就是相当于低维的数据，经过生成模型G的映射就变成了一张生成的图片G（x）。</a:t>
            </a:r>
            <a:endParaRPr 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3559</Words>
  <Application>WPS 演示</Application>
  <PresentationFormat>全屏显示(16:9)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不良少年</cp:lastModifiedBy>
  <cp:revision>100</cp:revision>
  <dcterms:created xsi:type="dcterms:W3CDTF">2015-07-20T07:58:00Z</dcterms:created>
  <dcterms:modified xsi:type="dcterms:W3CDTF">2019-01-23T08:20:56Z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