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8" r:id="rId3"/>
    <p:sldId id="300" r:id="rId4"/>
    <p:sldId id="257" r:id="rId5"/>
    <p:sldId id="258" r:id="rId6"/>
    <p:sldId id="259" r:id="rId7"/>
    <p:sldId id="260" r:id="rId8"/>
    <p:sldId id="261" r:id="rId9"/>
    <p:sldId id="262" r:id="rId10"/>
    <p:sldId id="263" r:id="rId11"/>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F3EA68-2266-477D-92F5-46815D4792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3EA68-2266-477D-92F5-46815D47921D}"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ED3A9-53A5-453E-B8FC-F0E1EA95A6B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image" Target="../media/image3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jpe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2.jpeg"/><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jpeg"/><Relationship Id="rId1" Type="http://schemas.openxmlformats.org/officeDocument/2006/relationships/image" Target="../media/image43.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8.jpeg"/><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0.jpeg"/><Relationship Id="rId1" Type="http://schemas.openxmlformats.org/officeDocument/2006/relationships/image" Target="../media/image49.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4.jpeg"/><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image" Target="../media/image5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8.jpeg"/><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image" Target="../media/image5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2.jpeg"/><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image" Target="../media/image5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4.jpeg"/><Relationship Id="rId1" Type="http://schemas.openxmlformats.org/officeDocument/2006/relationships/image" Target="../media/image6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6.jpeg"/><Relationship Id="rId1" Type="http://schemas.openxmlformats.org/officeDocument/2006/relationships/image" Target="../media/image65.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image" Target="../media/image67.jpeg"/></Relationships>
</file>

<file path=ppt/slides/_rels/slide23.xml.rels><?xml version="1.0" encoding="UTF-8" standalone="yes"?>
<Relationships xmlns="http://schemas.openxmlformats.org/package/2006/relationships"><Relationship Id="rId9" Type="http://schemas.openxmlformats.org/officeDocument/2006/relationships/image" Target="../media/image78.jpeg"/><Relationship Id="rId8" Type="http://schemas.openxmlformats.org/officeDocument/2006/relationships/image" Target="../media/image77.jpeg"/><Relationship Id="rId7" Type="http://schemas.openxmlformats.org/officeDocument/2006/relationships/image" Target="../media/image76.jpeg"/><Relationship Id="rId6" Type="http://schemas.openxmlformats.org/officeDocument/2006/relationships/image" Target="../media/image75.jpeg"/><Relationship Id="rId5" Type="http://schemas.openxmlformats.org/officeDocument/2006/relationships/image" Target="../media/image74.jpeg"/><Relationship Id="rId4" Type="http://schemas.openxmlformats.org/officeDocument/2006/relationships/image" Target="../media/image73.jpeg"/><Relationship Id="rId3" Type="http://schemas.openxmlformats.org/officeDocument/2006/relationships/image" Target="../media/image72.jpeg"/><Relationship Id="rId2" Type="http://schemas.openxmlformats.org/officeDocument/2006/relationships/image" Target="../media/image71.jpeg"/><Relationship Id="rId10" Type="http://schemas.openxmlformats.org/officeDocument/2006/relationships/slideLayout" Target="../slideLayouts/slideLayout7.xml"/><Relationship Id="rId1" Type="http://schemas.openxmlformats.org/officeDocument/2006/relationships/image" Target="../media/image70.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6" name="TextBox 25"/>
          <p:cNvSpPr txBox="1"/>
          <p:nvPr/>
        </p:nvSpPr>
        <p:spPr>
          <a:xfrm>
            <a:off x="646430" y="2862580"/>
            <a:ext cx="7850505" cy="887095"/>
          </a:xfrm>
          <a:prstGeom prst="rect">
            <a:avLst/>
          </a:prstGeom>
          <a:noFill/>
        </p:spPr>
        <p:txBody>
          <a:bodyPr vert="horz" wrap="square" lIns="0" tIns="0" rIns="0" bIns="0" rtlCol="0">
            <a:spAutoFit/>
          </a:bodyPr>
          <a:lstStyle/>
          <a:p>
            <a:pPr marL="0" marR="0" lvl="0" indent="0" algn="l" defTabSz="914400" eaLnBrk="1" fontAlgn="auto" latinLnBrk="0" hangingPunct="1">
              <a:lnSpc>
                <a:spcPts val="6920"/>
              </a:lnSpc>
              <a:buClrTx/>
              <a:buSzTx/>
              <a:buNone/>
              <a:tabLst>
                <a:tab pos="4330700" algn="l"/>
              </a:tabLst>
              <a:defRPr/>
            </a:pPr>
            <a:r>
              <a:rPr lang="en-US" sz="6600" smtClean="0">
                <a:solidFill>
                  <a:schemeClr val="tx1"/>
                </a:solidFill>
                <a:latin typeface="Times New Roman" panose="02020603050405020304" charset="0"/>
                <a:cs typeface="Times New Roman" panose="02020603050405020304" charset="0"/>
              </a:rPr>
              <a:t>11.</a:t>
            </a:r>
            <a:r>
              <a:rPr lang="zh-CN" altLang="en-US" sz="6600" smtClean="0">
                <a:solidFill>
                  <a:schemeClr val="tx1"/>
                </a:solidFill>
                <a:latin typeface="Times New Roman" panose="02020603050405020304" charset="0"/>
                <a:cs typeface="Times New Roman" panose="02020603050405020304" charset="0"/>
              </a:rPr>
              <a:t>其他机器学习算法</a:t>
            </a:r>
            <a:endParaRPr lang="zh-CN" altLang="en-US" sz="2400">
              <a:solidFill>
                <a:srgbClr val="000000"/>
              </a:solidFill>
              <a:latin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4CC7.tmp"/>
          <p:cNvPicPr/>
          <p:nvPr/>
        </p:nvPicPr>
        <p:blipFill>
          <a:blip r:embed="rId1" cstate="print"/>
          <a:stretch>
            <a:fillRect/>
          </a:stretch>
        </p:blipFill>
        <p:spPr>
          <a:xfrm>
            <a:off x="0" y="0"/>
            <a:ext cx="9144000" cy="6858000"/>
          </a:xfrm>
          <a:prstGeom prst="rect">
            <a:avLst/>
          </a:prstGeom>
        </p:spPr>
      </p:pic>
      <p:sp>
        <p:nvSpPr>
          <p:cNvPr id="24" name="TextBox 23"/>
          <p:cNvSpPr txBox="1"/>
          <p:nvPr/>
        </p:nvSpPr>
        <p:spPr>
          <a:xfrm>
            <a:off x="218541" y="321726"/>
            <a:ext cx="3949799"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朴素贝叶斯分类器的使用</a:t>
            </a:r>
            <a:endParaRPr lang="zh-CN" altLang="en-US" sz="2795">
              <a:solidFill>
                <a:srgbClr val="000000"/>
              </a:solidFill>
              <a:latin typeface="幼圆" panose="02010509060101010101" charset="-122"/>
            </a:endParaRPr>
          </a:p>
        </p:txBody>
      </p:sp>
      <p:sp>
        <p:nvSpPr>
          <p:cNvPr id="25" name="TextBox 24"/>
          <p:cNvSpPr txBox="1"/>
          <p:nvPr/>
        </p:nvSpPr>
        <p:spPr>
          <a:xfrm>
            <a:off x="604418" y="1345539"/>
            <a:ext cx="3072957"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若对预测速度要求高</a:t>
            </a:r>
            <a:endParaRPr lang="zh-CN" altLang="en-US" sz="2195">
              <a:solidFill>
                <a:srgbClr val="000000"/>
              </a:solidFill>
              <a:latin typeface="幼圆" panose="02010509060101010101" charset="-122"/>
            </a:endParaRPr>
          </a:p>
        </p:txBody>
      </p:sp>
      <p:sp>
        <p:nvSpPr>
          <p:cNvPr id="26" name="TextBox 25"/>
          <p:cNvSpPr txBox="1"/>
          <p:nvPr/>
        </p:nvSpPr>
        <p:spPr>
          <a:xfrm>
            <a:off x="1061923" y="1904847"/>
            <a:ext cx="5354030"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预计算所有概率估值，使用时“查表”</a:t>
            </a:r>
            <a:endParaRPr lang="zh-CN" altLang="en-US" sz="2195">
              <a:solidFill>
                <a:srgbClr val="000000"/>
              </a:solidFill>
              <a:latin typeface="幼圆" panose="02010509060101010101" charset="-122"/>
            </a:endParaRPr>
          </a:p>
        </p:txBody>
      </p:sp>
      <p:sp>
        <p:nvSpPr>
          <p:cNvPr id="27" name="TextBox 26"/>
          <p:cNvSpPr txBox="1"/>
          <p:nvPr/>
        </p:nvSpPr>
        <p:spPr>
          <a:xfrm>
            <a:off x="604418" y="2580233"/>
            <a:ext cx="2508700"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若数据更替频繁</a:t>
            </a:r>
            <a:endParaRPr lang="zh-CN" altLang="en-US" sz="2195">
              <a:solidFill>
                <a:srgbClr val="000000"/>
              </a:solidFill>
              <a:latin typeface="幼圆" panose="02010509060101010101" charset="-122"/>
            </a:endParaRPr>
          </a:p>
        </p:txBody>
      </p:sp>
      <p:sp>
        <p:nvSpPr>
          <p:cNvPr id="28" name="TextBox 27"/>
          <p:cNvSpPr txBox="1"/>
          <p:nvPr/>
        </p:nvSpPr>
        <p:spPr>
          <a:xfrm>
            <a:off x="1061923" y="3067913"/>
            <a:ext cx="5636158"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不进行任何训练，收到预测请求时再估值</a:t>
            </a:r>
            <a:endParaRPr lang="zh-CN" altLang="en-US" sz="2195">
              <a:solidFill>
                <a:srgbClr val="000000"/>
              </a:solidFill>
              <a:latin typeface="幼圆" panose="02010509060101010101" charset="-122"/>
            </a:endParaRPr>
          </a:p>
        </p:txBody>
      </p:sp>
      <p:sp>
        <p:nvSpPr>
          <p:cNvPr id="29" name="TextBox 28"/>
          <p:cNvSpPr txBox="1"/>
          <p:nvPr/>
        </p:nvSpPr>
        <p:spPr>
          <a:xfrm>
            <a:off x="1519174" y="3526152"/>
            <a:ext cx="2733121"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a:t>
            </a:r>
            <a:r>
              <a:rPr lang="zh-CN" altLang="en-US" sz="2005" smtClean="0">
                <a:solidFill>
                  <a:srgbClr val="000000"/>
                </a:solidFill>
                <a:latin typeface="幼圆" panose="02010509060101010101" charset="-122"/>
              </a:rPr>
              <a:t>懒惰学习 </a:t>
            </a:r>
            <a:r>
              <a:rPr lang="en-US" altLang="zh-CN" sz="2005" smtClean="0">
                <a:solidFill>
                  <a:srgbClr val="000000"/>
                </a:solidFill>
                <a:latin typeface="Times New Roman" panose="02020603050405020304"/>
              </a:rPr>
              <a:t>, lazy learning)</a:t>
            </a:r>
            <a:endParaRPr lang="zh-CN" altLang="en-US" sz="2005">
              <a:solidFill>
                <a:srgbClr val="000000"/>
              </a:solidFill>
              <a:latin typeface="Times New Roman" panose="02020603050405020304"/>
            </a:endParaRPr>
          </a:p>
        </p:txBody>
      </p:sp>
      <p:sp>
        <p:nvSpPr>
          <p:cNvPr id="30" name="TextBox 29"/>
          <p:cNvSpPr txBox="1"/>
          <p:nvPr/>
        </p:nvSpPr>
        <p:spPr>
          <a:xfrm>
            <a:off x="604418" y="4196053"/>
            <a:ext cx="2508700"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若数据不断增加</a:t>
            </a:r>
            <a:endParaRPr lang="zh-CN" altLang="en-US" sz="2195">
              <a:solidFill>
                <a:srgbClr val="000000"/>
              </a:solidFill>
              <a:latin typeface="幼圆" panose="02010509060101010101" charset="-122"/>
            </a:endParaRPr>
          </a:p>
        </p:txBody>
      </p:sp>
      <p:sp>
        <p:nvSpPr>
          <p:cNvPr id="31" name="TextBox 30"/>
          <p:cNvSpPr txBox="1"/>
          <p:nvPr/>
        </p:nvSpPr>
        <p:spPr>
          <a:xfrm>
            <a:off x="1061923" y="4607534"/>
            <a:ext cx="6764672"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基于现有估值，对新样本涉及的概率估值进行修正</a:t>
            </a:r>
            <a:endParaRPr lang="zh-CN" altLang="en-US" sz="2195">
              <a:solidFill>
                <a:srgbClr val="000000"/>
              </a:solidFill>
              <a:latin typeface="幼圆" panose="02010509060101010101" charset="-122"/>
            </a:endParaRPr>
          </a:p>
        </p:txBody>
      </p:sp>
      <p:sp>
        <p:nvSpPr>
          <p:cNvPr id="32" name="TextBox 31"/>
          <p:cNvSpPr txBox="1"/>
          <p:nvPr/>
        </p:nvSpPr>
        <p:spPr>
          <a:xfrm>
            <a:off x="1519174" y="4989573"/>
            <a:ext cx="3541739"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a:t>
            </a:r>
            <a:r>
              <a:rPr lang="zh-CN" altLang="en-US" sz="2005" smtClean="0">
                <a:solidFill>
                  <a:srgbClr val="000000"/>
                </a:solidFill>
                <a:latin typeface="幼圆" panose="02010509060101010101" charset="-122"/>
              </a:rPr>
              <a:t>增量学习 </a:t>
            </a:r>
            <a:r>
              <a:rPr lang="en-US" altLang="zh-CN" sz="2005" smtClean="0">
                <a:solidFill>
                  <a:srgbClr val="000000"/>
                </a:solidFill>
                <a:latin typeface="Times New Roman" panose="02020603050405020304"/>
              </a:rPr>
              <a:t>, incremental learning)</a:t>
            </a:r>
            <a:endParaRPr lang="zh-CN" altLang="en-US" sz="2005">
              <a:solidFill>
                <a:srgbClr val="000000"/>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5955029" y="4751070"/>
            <a:ext cx="446533" cy="423672"/>
          </a:xfrm>
          <a:custGeom>
            <a:avLst/>
            <a:gdLst/>
            <a:ahLst/>
            <a:cxnLst/>
            <a:rect l="0" t="0" r="0" b="0"/>
            <a:pathLst>
              <a:path w="446533" h="423672">
                <a:moveTo>
                  <a:pt x="0" y="423671"/>
                </a:moveTo>
                <a:lnTo>
                  <a:pt x="446532" y="423671"/>
                </a:lnTo>
                <a:lnTo>
                  <a:pt x="446532"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4FE4.tmp"/>
          <p:cNvPicPr/>
          <p:nvPr/>
        </p:nvPicPr>
        <p:blipFill>
          <a:blip r:embed="rId1" cstate="print"/>
          <a:stretch>
            <a:fillRect/>
          </a:stretch>
        </p:blipFill>
        <p:spPr>
          <a:xfrm>
            <a:off x="2235200" y="4368800"/>
            <a:ext cx="4394200" cy="1193800"/>
          </a:xfrm>
          <a:prstGeom prst="rect">
            <a:avLst/>
          </a:prstGeom>
        </p:spPr>
      </p:pic>
      <p:pic>
        <p:nvPicPr>
          <p:cNvPr id="4" name="图片 3" descr="ws_4FE5.tmp"/>
          <p:cNvPicPr/>
          <p:nvPr/>
        </p:nvPicPr>
        <p:blipFill>
          <a:blip r:embed="rId2" cstate="print"/>
          <a:stretch>
            <a:fillRect/>
          </a:stretch>
        </p:blipFill>
        <p:spPr>
          <a:xfrm>
            <a:off x="0" y="0"/>
            <a:ext cx="9144000" cy="6858000"/>
          </a:xfrm>
          <a:prstGeom prst="rect">
            <a:avLst/>
          </a:prstGeom>
        </p:spPr>
      </p:pic>
      <p:sp>
        <p:nvSpPr>
          <p:cNvPr id="27" name="TextBox 26"/>
          <p:cNvSpPr txBox="1"/>
          <p:nvPr/>
        </p:nvSpPr>
        <p:spPr>
          <a:xfrm>
            <a:off x="218541" y="321726"/>
            <a:ext cx="8156079" cy="2628925"/>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254000" algn="l"/>
                <a:tab pos="977900" algn="l"/>
              </a:tabLst>
              <a:defRPr/>
            </a:pPr>
            <a:r>
              <a:rPr lang="zh-CN" altLang="en-US" sz="2795" smtClean="0">
                <a:solidFill>
                  <a:srgbClr val="000000"/>
                </a:solidFill>
                <a:latin typeface="幼圆" panose="02010509060101010101" charset="-122"/>
              </a:rPr>
              <a:t>半朴素贝叶斯分类器</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570"/>
              </a:lnSpc>
              <a:buClrTx/>
              <a:buSzTx/>
              <a:buNone/>
              <a:tabLst>
                <a:tab pos="254000" algn="l"/>
                <a:tab pos="977900" algn="l"/>
              </a:tabLst>
              <a:defRPr/>
            </a:pPr>
            <a:r>
              <a:rPr lang="zh-CN" altLang="en-US" sz="2795" smtClean="0">
                <a:solidFill>
                  <a:srgbClr val="000000"/>
                </a:solidFill>
                <a:latin typeface="幼圆" panose="02010509060101010101" charset="-122"/>
              </a:rPr>
              <a:t>	</a:t>
            </a:r>
            <a:r>
              <a:rPr lang="zh-CN" altLang="en-US" sz="2195" smtClean="0">
                <a:solidFill>
                  <a:srgbClr val="000000"/>
                </a:solidFill>
                <a:latin typeface="幼圆" panose="02010509060101010101" charset="-122"/>
              </a:rPr>
              <a:t>朴素贝叶斯分类器的“属性独立性假设”在现实中往往难以成立</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9779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3140"/>
              </a:lnSpc>
              <a:buClrTx/>
              <a:buSzTx/>
              <a:buNone/>
              <a:tabLst>
                <a:tab pos="254000" algn="l"/>
                <a:tab pos="977900" algn="l"/>
              </a:tabLst>
              <a:defRPr/>
            </a:pPr>
            <a:r>
              <a:rPr lang="zh-CN" altLang="en-US" sz="2195" smtClean="0">
                <a:solidFill>
                  <a:srgbClr val="000000"/>
                </a:solidFill>
                <a:latin typeface="幼圆" panose="02010509060101010101" charset="-122"/>
              </a:rPr>
              <a:t>	</a:t>
            </a:r>
            <a:r>
              <a:rPr lang="zh-CN" altLang="en-US" sz="2400" smtClean="0">
                <a:solidFill>
                  <a:srgbClr val="0000FF"/>
                </a:solidFill>
                <a:latin typeface="幼圆" panose="02010509060101010101" charset="-122"/>
              </a:rPr>
              <a:t>半朴素贝叶斯分类器 </a:t>
            </a:r>
            <a:r>
              <a:rPr lang="en-US" altLang="zh-CN" sz="2005" smtClean="0">
                <a:solidFill>
                  <a:srgbClr val="0000FF"/>
                </a:solidFill>
                <a:latin typeface="Times New Roman" panose="02020603050405020304"/>
              </a:rPr>
              <a:t>(semi-naï  Bayes classifier)</a:t>
            </a:r>
            <a:endParaRPr lang="en-US" altLang="zh-CN" sz="2005" smtClean="0">
              <a:solidFill>
                <a:srgbClr val="0000FF"/>
              </a:solidFill>
              <a:latin typeface="Times New Roman" panose="02020603050405020304"/>
            </a:endParaRPr>
          </a:p>
          <a:p>
            <a:pPr marL="0" marR="0" lvl="0" indent="0" defTabSz="914400" eaLnBrk="1" fontAlgn="auto" latinLnBrk="0" hangingPunct="1">
              <a:lnSpc>
                <a:spcPts val="1000"/>
              </a:lnSpc>
              <a:buClrTx/>
              <a:buSzTx/>
              <a:buNone/>
              <a:tabLst>
                <a:tab pos="254000" algn="l"/>
                <a:tab pos="977900" algn="l"/>
              </a:tabLst>
              <a:defRPr/>
            </a:pPr>
            <a:endParaRPr lang="en-US" altLang="zh-CN" sz="2005" smtClean="0">
              <a:solidFill>
                <a:srgbClr val="0000FF"/>
              </a:solidFill>
              <a:latin typeface="Times New Roman" panose="02020603050405020304"/>
            </a:endParaRPr>
          </a:p>
          <a:p>
            <a:pPr marL="0" marR="0" lvl="0" indent="0" defTabSz="914400" eaLnBrk="1" fontAlgn="auto" latinLnBrk="0" hangingPunct="1">
              <a:lnSpc>
                <a:spcPts val="3070"/>
              </a:lnSpc>
              <a:buClrTx/>
              <a:buSzTx/>
              <a:buNone/>
              <a:tabLst>
                <a:tab pos="254000" algn="l"/>
                <a:tab pos="977900" algn="l"/>
              </a:tabLst>
              <a:defRPr/>
            </a:pPr>
            <a:r>
              <a:rPr lang="en-US" altLang="zh-CN" sz="2005" smtClean="0">
                <a:solidFill>
                  <a:srgbClr val="0000FF"/>
                </a:solidFill>
                <a:latin typeface="Times New Roman" panose="02020603050405020304"/>
              </a:rPr>
              <a:t>		</a:t>
            </a:r>
            <a:r>
              <a:rPr lang="zh-CN" altLang="en-US" sz="2195" smtClean="0">
                <a:solidFill>
                  <a:srgbClr val="000000"/>
                </a:solidFill>
                <a:latin typeface="幼圆" panose="02010509060101010101" charset="-122"/>
              </a:rPr>
              <a:t>基本思路：适当考虑一部分属性间的相互依赖信息</a:t>
            </a:r>
            <a:endParaRPr lang="zh-CN" altLang="en-US" sz="2195">
              <a:solidFill>
                <a:srgbClr val="000000"/>
              </a:solidFill>
              <a:latin typeface="幼圆" panose="02010509060101010101" charset="-122"/>
            </a:endParaRPr>
          </a:p>
        </p:txBody>
      </p:sp>
      <p:sp>
        <p:nvSpPr>
          <p:cNvPr id="28" name="TextBox 27"/>
          <p:cNvSpPr txBox="1"/>
          <p:nvPr/>
        </p:nvSpPr>
        <p:spPr>
          <a:xfrm>
            <a:off x="481888" y="3491869"/>
            <a:ext cx="3476914" cy="296556"/>
          </a:xfrm>
          <a:prstGeom prst="rect">
            <a:avLst/>
          </a:prstGeom>
          <a:noFill/>
        </p:spPr>
        <p:txBody>
          <a:bodyPr vert="horz" wrap="none" lIns="0" tIns="0" rIns="0" bIns="0" rtlCol="0">
            <a:spAutoFit/>
          </a:bodyPr>
          <a:lstStyle/>
          <a:p>
            <a:pPr>
              <a:lnSpc>
                <a:spcPts val="2310"/>
              </a:lnSpc>
            </a:pPr>
            <a:r>
              <a:rPr lang="zh-CN" altLang="en-US" sz="2400" smtClean="0">
                <a:solidFill>
                  <a:srgbClr val="000000"/>
                </a:solidFill>
                <a:latin typeface="幼圆" panose="02010509060101010101" charset="-122"/>
              </a:rPr>
              <a:t>最常用策略： </a:t>
            </a:r>
            <a:r>
              <a:rPr lang="zh-CN" altLang="en-US" sz="2400" smtClean="0">
                <a:solidFill>
                  <a:srgbClr val="FF0000"/>
                </a:solidFill>
                <a:latin typeface="幼圆" panose="02010509060101010101" charset="-122"/>
              </a:rPr>
              <a:t>独依赖估计</a:t>
            </a:r>
            <a:endParaRPr lang="zh-CN" altLang="en-US" sz="2400">
              <a:solidFill>
                <a:srgbClr val="FF0000"/>
              </a:solidFill>
              <a:latin typeface="幼圆" panose="02010509060101010101" charset="-122"/>
            </a:endParaRPr>
          </a:p>
        </p:txBody>
      </p:sp>
      <p:sp>
        <p:nvSpPr>
          <p:cNvPr id="29" name="TextBox 28"/>
          <p:cNvSpPr txBox="1"/>
          <p:nvPr/>
        </p:nvSpPr>
        <p:spPr>
          <a:xfrm>
            <a:off x="3943477" y="3512311"/>
            <a:ext cx="2859565" cy="265714"/>
          </a:xfrm>
          <a:prstGeom prst="rect">
            <a:avLst/>
          </a:prstGeom>
          <a:noFill/>
        </p:spPr>
        <p:txBody>
          <a:bodyPr vert="horz" wrap="none" lIns="0" tIns="0" rIns="0" bIns="0" rtlCol="0">
            <a:spAutoFit/>
          </a:bodyPr>
          <a:lstStyle/>
          <a:p>
            <a:pPr>
              <a:lnSpc>
                <a:spcPts val="2180"/>
              </a:lnSpc>
            </a:pPr>
            <a:r>
              <a:rPr lang="en-US" altLang="zh-CN" sz="1595" smtClean="0">
                <a:solidFill>
                  <a:srgbClr val="000000"/>
                </a:solidFill>
                <a:latin typeface="Times New Roman" panose="02020603050405020304"/>
              </a:rPr>
              <a:t>(One-Dependent Estimator, </a:t>
            </a:r>
            <a:r>
              <a:rPr lang="en-US" altLang="zh-CN" smtClean="0">
                <a:solidFill>
                  <a:srgbClr val="FF0000"/>
                </a:solidFill>
                <a:latin typeface="Times New Roman" panose="02020603050405020304"/>
              </a:rPr>
              <a:t>ODE</a:t>
            </a:r>
            <a:r>
              <a:rPr lang="en-US" altLang="zh-CN" sz="1595" smtClean="0">
                <a:solidFill>
                  <a:srgbClr val="000000"/>
                </a:solidFill>
                <a:latin typeface="Times New Roman" panose="02020603050405020304"/>
              </a:rPr>
              <a:t>)</a:t>
            </a:r>
            <a:endParaRPr lang="zh-CN" altLang="en-US" sz="1595">
              <a:solidFill>
                <a:srgbClr val="000000"/>
              </a:solidFill>
              <a:latin typeface="Times New Roman" panose="02020603050405020304"/>
            </a:endParaRPr>
          </a:p>
        </p:txBody>
      </p:sp>
      <p:sp>
        <p:nvSpPr>
          <p:cNvPr id="30" name="TextBox 29"/>
          <p:cNvSpPr txBox="1"/>
          <p:nvPr/>
        </p:nvSpPr>
        <p:spPr>
          <a:xfrm>
            <a:off x="2333244" y="4008211"/>
            <a:ext cx="5809283" cy="2064668"/>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3213100" algn="l"/>
                <a:tab pos="3797300" algn="l"/>
              </a:tabLst>
              <a:defRPr/>
            </a:pPr>
            <a:r>
              <a:rPr lang="zh-CN" altLang="en-US" sz="2005" smtClean="0">
                <a:solidFill>
                  <a:srgbClr val="000000"/>
                </a:solidFill>
                <a:latin typeface="幼圆" panose="02010509060101010101" charset="-122"/>
              </a:rPr>
              <a:t>假设每个属性在类别之外最多仅依赖一个其他属性</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690"/>
              </a:lnSpc>
              <a:buClrTx/>
              <a:buSzTx/>
              <a:buNone/>
              <a:tabLst>
                <a:tab pos="3213100" algn="l"/>
                <a:tab pos="3797300" algn="l"/>
              </a:tabLst>
              <a:defRPr/>
            </a:pPr>
            <a:r>
              <a:rPr lang="zh-CN" altLang="en-US" sz="2005" smtClean="0">
                <a:solidFill>
                  <a:srgbClr val="000000"/>
                </a:solidFill>
                <a:latin typeface="幼圆" panose="02010509060101010101" charset="-122"/>
              </a:rPr>
              <a:t>		</a:t>
            </a:r>
            <a:r>
              <a:rPr lang="en-US" altLang="zh-CN" i="1" smtClean="0">
                <a:solidFill>
                  <a:srgbClr val="FF0000"/>
                </a:solidFill>
                <a:latin typeface="Palatino Linotype" panose="02040502050505030304"/>
              </a:rPr>
              <a:t>x</a:t>
            </a:r>
            <a:r>
              <a:rPr lang="en-US" altLang="zh-CN" sz="1200" i="1" smtClean="0">
                <a:solidFill>
                  <a:srgbClr val="FF0000"/>
                </a:solidFill>
                <a:latin typeface="Palatino Linotype" panose="02040502050505030304"/>
              </a:rPr>
              <a:t>i  </a:t>
            </a:r>
            <a:r>
              <a:rPr lang="zh-CN" altLang="en-US" smtClean="0">
                <a:solidFill>
                  <a:srgbClr val="FF0000"/>
                </a:solidFill>
                <a:latin typeface="幼圆" panose="02010509060101010101" charset="-122"/>
              </a:rPr>
              <a:t>的“父属性”</a:t>
            </a:r>
            <a:endParaRPr lang="zh-CN" altLang="en-US"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3213100" algn="l"/>
                <a:tab pos="3797300" algn="l"/>
              </a:tabLst>
              <a:defRPr/>
            </a:pPr>
            <a:endParaRPr lang="zh-CN" altLang="en-US" smtClean="0">
              <a:solidFill>
                <a:srgbClr val="FF0000"/>
              </a:solidFill>
              <a:latin typeface="幼圆" panose="02010509060101010101" charset="-122"/>
            </a:endParaRPr>
          </a:p>
          <a:p>
            <a:pPr marL="0" marR="0" lvl="0" indent="0" defTabSz="914400" eaLnBrk="1" fontAlgn="auto" latinLnBrk="0" hangingPunct="1">
              <a:lnSpc>
                <a:spcPts val="2545"/>
              </a:lnSpc>
              <a:buClrTx/>
              <a:buSzTx/>
              <a:buNone/>
              <a:tabLst>
                <a:tab pos="3213100" algn="l"/>
                <a:tab pos="3797300" algn="l"/>
              </a:tabLst>
              <a:defRPr/>
            </a:pPr>
            <a:r>
              <a:rPr lang="zh-CN" altLang="en-US" smtClean="0">
                <a:solidFill>
                  <a:srgbClr val="FF0000"/>
                </a:solidFill>
                <a:latin typeface="幼圆" panose="02010509060101010101" charset="-122"/>
              </a:rPr>
              <a:t>	</a:t>
            </a:r>
            <a:r>
              <a:rPr lang="zh-CN" altLang="en-US" sz="2005" smtClean="0">
                <a:solidFill>
                  <a:srgbClr val="0000FF"/>
                </a:solidFill>
                <a:latin typeface="幼圆" panose="02010509060101010101" charset="-122"/>
              </a:rPr>
              <a:t>关键是如何确定父属性</a:t>
            </a:r>
            <a:endParaRPr lang="zh-CN" altLang="en-US" sz="2005">
              <a:solidFill>
                <a:srgbClr val="0000FF"/>
              </a:solidFill>
              <a:latin typeface="幼圆" panose="020105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0" y="0"/>
            <a:ext cx="9144000" cy="6858000"/>
            <a:chOff x="0" y="0"/>
            <a:chExt cx="14400" cy="10800"/>
          </a:xfrm>
        </p:grpSpPr>
        <p:pic>
          <p:nvPicPr>
            <p:cNvPr id="2" name="图片 1" descr="ws_53BC.tmp"/>
            <p:cNvPicPr/>
            <p:nvPr/>
          </p:nvPicPr>
          <p:blipFill>
            <a:blip r:embed="rId1" cstate="print"/>
            <a:stretch>
              <a:fillRect/>
            </a:stretch>
          </p:blipFill>
          <p:spPr>
            <a:xfrm>
              <a:off x="1760" y="6000"/>
              <a:ext cx="11000" cy="3940"/>
            </a:xfrm>
            <a:prstGeom prst="rect">
              <a:avLst/>
            </a:prstGeom>
          </p:spPr>
        </p:pic>
        <p:pic>
          <p:nvPicPr>
            <p:cNvPr id="3" name="图片 2" descr="ws_53BD.tmp"/>
            <p:cNvPicPr/>
            <p:nvPr/>
          </p:nvPicPr>
          <p:blipFill>
            <a:blip r:embed="rId2" cstate="print"/>
            <a:stretch>
              <a:fillRect/>
            </a:stretch>
          </p:blipFill>
          <p:spPr>
            <a:xfrm>
              <a:off x="0" y="0"/>
              <a:ext cx="14400" cy="10800"/>
            </a:xfrm>
            <a:prstGeom prst="rect">
              <a:avLst/>
            </a:prstGeom>
          </p:spPr>
        </p:pic>
        <p:sp>
          <p:nvSpPr>
            <p:cNvPr id="25" name="TextBox 24"/>
            <p:cNvSpPr txBox="1"/>
            <p:nvPr/>
          </p:nvSpPr>
          <p:spPr>
            <a:xfrm>
              <a:off x="344" y="507"/>
              <a:ext cx="3393" cy="547"/>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两种常见方法</a:t>
              </a:r>
              <a:endParaRPr lang="zh-CN" altLang="en-US" sz="2795">
                <a:solidFill>
                  <a:srgbClr val="000000"/>
                </a:solidFill>
                <a:latin typeface="幼圆" panose="02010509060101010101" charset="-122"/>
              </a:endParaRPr>
            </a:p>
          </p:txBody>
        </p:sp>
        <p:sp>
          <p:nvSpPr>
            <p:cNvPr id="26" name="TextBox 25"/>
            <p:cNvSpPr txBox="1"/>
            <p:nvPr/>
          </p:nvSpPr>
          <p:spPr>
            <a:xfrm>
              <a:off x="478" y="1602"/>
              <a:ext cx="5722" cy="512"/>
            </a:xfrm>
            <a:prstGeom prst="rect">
              <a:avLst/>
            </a:prstGeom>
            <a:noFill/>
          </p:spPr>
          <p:txBody>
            <a:bodyPr vert="horz" wrap="none" lIns="0" tIns="0" rIns="0" bIns="0" rtlCol="0">
              <a:spAutoFit/>
            </a:bodyPr>
            <a:lstStyle/>
            <a:p>
              <a:pPr>
                <a:lnSpc>
                  <a:spcPts val="2660"/>
                </a:lnSpc>
              </a:pPr>
              <a:r>
                <a:rPr lang="en-US" altLang="zh-CN" sz="2195" smtClean="0">
                  <a:solidFill>
                    <a:srgbClr val="000000"/>
                  </a:solidFill>
                  <a:latin typeface="Wingdings" panose="05000000000000000000"/>
                </a:rPr>
                <a:t> </a:t>
              </a:r>
              <a:r>
                <a:rPr lang="en-US" altLang="zh-CN" sz="2195" smtClean="0">
                  <a:solidFill>
                    <a:srgbClr val="000000"/>
                  </a:solidFill>
                  <a:latin typeface="Times New Roman" panose="02020603050405020304"/>
                </a:rPr>
                <a:t>SPODE </a:t>
              </a:r>
              <a:r>
                <a:rPr lang="en-US" altLang="zh-CN" smtClean="0">
                  <a:solidFill>
                    <a:srgbClr val="000000"/>
                  </a:solidFill>
                  <a:latin typeface="Times New Roman" panose="02020603050405020304"/>
                </a:rPr>
                <a:t>(Super-Parent ODE)</a:t>
              </a:r>
              <a:r>
                <a:rPr lang="zh-CN" altLang="en-US" sz="2195" smtClean="0">
                  <a:solidFill>
                    <a:srgbClr val="000000"/>
                  </a:solidFill>
                  <a:latin typeface="幼圆" panose="02010509060101010101" charset="-122"/>
                </a:rPr>
                <a:t>：</a:t>
              </a:r>
              <a:endParaRPr lang="zh-CN" altLang="en-US" sz="2195">
                <a:solidFill>
                  <a:srgbClr val="000000"/>
                </a:solidFill>
                <a:latin typeface="幼圆" panose="02010509060101010101" charset="-122"/>
              </a:endParaRPr>
            </a:p>
          </p:txBody>
        </p:sp>
        <p:sp>
          <p:nvSpPr>
            <p:cNvPr id="27" name="TextBox 26"/>
            <p:cNvSpPr txBox="1"/>
            <p:nvPr/>
          </p:nvSpPr>
          <p:spPr>
            <a:xfrm>
              <a:off x="1198" y="2450"/>
              <a:ext cx="12039" cy="969"/>
            </a:xfrm>
            <a:prstGeom prst="rect">
              <a:avLst/>
            </a:prstGeom>
            <a:noFill/>
          </p:spPr>
          <p:txBody>
            <a:bodyPr vert="horz" wrap="none" lIns="0" tIns="0" rIns="0" bIns="0" rtlCol="0">
              <a:spAutoFit/>
            </a:bodyPr>
            <a:lstStyle/>
            <a:p>
              <a:pPr>
                <a:lnSpc>
                  <a:spcPts val="2180"/>
                </a:lnSpc>
              </a:pPr>
              <a:r>
                <a:rPr lang="zh-CN" altLang="en-US" sz="2195" smtClean="0">
                  <a:solidFill>
                    <a:srgbClr val="000000"/>
                  </a:solidFill>
                  <a:latin typeface="幼圆" panose="02010509060101010101" charset="-122"/>
                </a:rPr>
                <a:t>假设所有属性都依赖于同一属性，称为“超父” </a:t>
              </a:r>
              <a:r>
                <a:rPr lang="en-US" altLang="zh-CN" smtClean="0">
                  <a:solidFill>
                    <a:srgbClr val="000000"/>
                  </a:solidFill>
                  <a:latin typeface="Times New Roman" panose="02020603050405020304"/>
                </a:rPr>
                <a:t>(Super-Parent)</a:t>
              </a:r>
              <a:r>
                <a:rPr lang="zh-CN" altLang="en-US" sz="2195" smtClean="0">
                  <a:solidFill>
                    <a:srgbClr val="000000"/>
                  </a:solidFill>
                  <a:latin typeface="幼圆" panose="02010509060101010101" charset="-122"/>
                </a:rPr>
                <a:t>，</a:t>
              </a:r>
              <a:endParaRPr lang="zh-CN" altLang="en-US" sz="2195" smtClean="0">
                <a:solidFill>
                  <a:srgbClr val="000000"/>
                </a:solidFill>
                <a:latin typeface="幼圆" panose="02010509060101010101" charset="-122"/>
              </a:endParaRPr>
            </a:p>
            <a:p>
              <a:pPr>
                <a:lnSpc>
                  <a:spcPts val="2580"/>
                </a:lnSpc>
              </a:pPr>
              <a:r>
                <a:rPr lang="zh-CN" altLang="en-US" sz="2195" smtClean="0">
                  <a:solidFill>
                    <a:srgbClr val="000000"/>
                  </a:solidFill>
                  <a:latin typeface="幼圆" panose="02010509060101010101" charset="-122"/>
                </a:rPr>
                <a:t>然后通过交叉验证等模型选择方法来确定超父属性</a:t>
              </a:r>
              <a:endParaRPr lang="zh-CN" altLang="en-US" sz="2195">
                <a:solidFill>
                  <a:srgbClr val="000000"/>
                </a:solidFill>
                <a:latin typeface="幼圆" panose="02010509060101010101" charset="-122"/>
              </a:endParaRPr>
            </a:p>
          </p:txBody>
        </p:sp>
        <p:sp>
          <p:nvSpPr>
            <p:cNvPr id="28" name="TextBox 27"/>
            <p:cNvSpPr txBox="1"/>
            <p:nvPr/>
          </p:nvSpPr>
          <p:spPr>
            <a:xfrm>
              <a:off x="482" y="3843"/>
              <a:ext cx="6819" cy="512"/>
            </a:xfrm>
            <a:prstGeom prst="rect">
              <a:avLst/>
            </a:prstGeom>
            <a:noFill/>
          </p:spPr>
          <p:txBody>
            <a:bodyPr vert="horz" wrap="none" lIns="0" tIns="0" rIns="0" bIns="0" rtlCol="0">
              <a:spAutoFit/>
            </a:bodyPr>
            <a:lstStyle/>
            <a:p>
              <a:pPr>
                <a:lnSpc>
                  <a:spcPts val="2660"/>
                </a:lnSpc>
              </a:pPr>
              <a:r>
                <a:rPr lang="en-US" altLang="zh-CN" sz="2195" smtClean="0">
                  <a:solidFill>
                    <a:srgbClr val="000000"/>
                  </a:solidFill>
                  <a:latin typeface="Wingdings" panose="05000000000000000000"/>
                </a:rPr>
                <a:t> </a:t>
              </a:r>
              <a:r>
                <a:rPr lang="en-US" altLang="zh-CN" sz="2195" smtClean="0">
                  <a:solidFill>
                    <a:srgbClr val="000000"/>
                  </a:solidFill>
                  <a:latin typeface="Times New Roman" panose="02020603050405020304"/>
                </a:rPr>
                <a:t>TAN </a:t>
              </a:r>
              <a:r>
                <a:rPr lang="en-US" altLang="zh-CN" smtClean="0">
                  <a:solidFill>
                    <a:srgbClr val="000000"/>
                  </a:solidFill>
                  <a:latin typeface="Times New Roman" panose="02020603050405020304"/>
                </a:rPr>
                <a:t>(Tree Augmented naïve Bayes)</a:t>
              </a:r>
              <a:r>
                <a:rPr lang="zh-CN" altLang="en-US" sz="2195" smtClean="0">
                  <a:solidFill>
                    <a:srgbClr val="000000"/>
                  </a:solidFill>
                  <a:latin typeface="幼圆" panose="02010509060101010101" charset="-122"/>
                </a:rPr>
                <a:t>：</a:t>
              </a:r>
              <a:endParaRPr lang="zh-CN" altLang="en-US" sz="2195">
                <a:solidFill>
                  <a:srgbClr val="000000"/>
                </a:solidFill>
                <a:latin typeface="幼圆" panose="02010509060101010101" charset="-122"/>
              </a:endParaRPr>
            </a:p>
          </p:txBody>
        </p:sp>
        <p:sp>
          <p:nvSpPr>
            <p:cNvPr id="29" name="TextBox 28"/>
            <p:cNvSpPr txBox="1"/>
            <p:nvPr/>
          </p:nvSpPr>
          <p:spPr>
            <a:xfrm>
              <a:off x="1203" y="4611"/>
              <a:ext cx="12652" cy="509"/>
            </a:xfrm>
            <a:prstGeom prst="rect">
              <a:avLst/>
            </a:prstGeom>
            <a:noFill/>
          </p:spPr>
          <p:txBody>
            <a:bodyPr vert="horz" wrap="none" lIns="0" tIns="0" rIns="0" bIns="0" rtlCol="0">
              <a:spAutoFit/>
            </a:bodyPr>
            <a:lstStyle/>
            <a:p>
              <a:pPr>
                <a:lnSpc>
                  <a:spcPts val="2660"/>
                </a:lnSpc>
              </a:pPr>
              <a:r>
                <a:rPr lang="zh-CN" altLang="en-US" sz="2195" smtClean="0">
                  <a:solidFill>
                    <a:srgbClr val="000000"/>
                  </a:solidFill>
                  <a:latin typeface="幼圆" panose="02010509060101010101" charset="-122"/>
                </a:rPr>
                <a:t>以属性间的条件 </a:t>
              </a:r>
              <a:r>
                <a:rPr lang="zh-CN" altLang="en-US" sz="2195" smtClean="0">
                  <a:solidFill>
                    <a:srgbClr val="000000"/>
                  </a:solidFill>
                  <a:latin typeface="Times New Roman" panose="02020603050405020304"/>
                </a:rPr>
                <a:t>”</a:t>
              </a:r>
              <a:r>
                <a:rPr lang="zh-CN" altLang="en-US" sz="2195" smtClean="0">
                  <a:solidFill>
                    <a:srgbClr val="000000"/>
                  </a:solidFill>
                  <a:latin typeface="幼圆" panose="02010509060101010101" charset="-122"/>
                </a:rPr>
                <a:t>互信息 </a:t>
              </a:r>
              <a:r>
                <a:rPr lang="zh-CN" altLang="en-US" sz="2195" smtClean="0">
                  <a:solidFill>
                    <a:srgbClr val="000000"/>
                  </a:solidFill>
                  <a:latin typeface="Times New Roman" panose="02020603050405020304"/>
                </a:rPr>
                <a:t>”</a:t>
              </a:r>
              <a:r>
                <a:rPr lang="en-US" altLang="zh-CN" smtClean="0">
                  <a:solidFill>
                    <a:srgbClr val="000000"/>
                  </a:solidFill>
                  <a:latin typeface="Times New Roman" panose="02020603050405020304"/>
                </a:rPr>
                <a:t>(mutual information)</a:t>
              </a:r>
              <a:r>
                <a:rPr lang="zh-CN" altLang="en-US" sz="2195" smtClean="0">
                  <a:solidFill>
                    <a:srgbClr val="000000"/>
                  </a:solidFill>
                  <a:latin typeface="幼圆" panose="02010509060101010101" charset="-122"/>
                </a:rPr>
                <a:t>为边的权重，构建完</a:t>
              </a:r>
              <a:endParaRPr lang="zh-CN" altLang="en-US" sz="2195">
                <a:solidFill>
                  <a:srgbClr val="000000"/>
                </a:solidFill>
                <a:latin typeface="幼圆" panose="02010509060101010101" charset="-122"/>
              </a:endParaRPr>
            </a:p>
          </p:txBody>
        </p:sp>
        <p:sp>
          <p:nvSpPr>
            <p:cNvPr id="30" name="TextBox 29"/>
            <p:cNvSpPr txBox="1"/>
            <p:nvPr/>
          </p:nvSpPr>
          <p:spPr>
            <a:xfrm>
              <a:off x="1203" y="5220"/>
              <a:ext cx="12885" cy="427"/>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全图，再利用最大带权生成树算法，仅保留强相关属性间的依赖性</a:t>
              </a:r>
              <a:endParaRPr lang="zh-CN" altLang="en-US" sz="2195">
                <a:solidFill>
                  <a:srgbClr val="000000"/>
                </a:solidFill>
                <a:latin typeface="幼圆" panose="02010509060101010101" charset="-122"/>
              </a:endParaRPr>
            </a:p>
          </p:txBody>
        </p:sp>
        <p:sp>
          <p:nvSpPr>
            <p:cNvPr id="31" name="矩形 30"/>
            <p:cNvSpPr/>
            <p:nvPr/>
          </p:nvSpPr>
          <p:spPr>
            <a:xfrm>
              <a:off x="1468" y="9224"/>
              <a:ext cx="11584" cy="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5802.tmp"/>
          <p:cNvPicPr/>
          <p:nvPr/>
        </p:nvPicPr>
        <p:blipFill>
          <a:blip r:embed="rId1" cstate="print"/>
          <a:stretch>
            <a:fillRect/>
          </a:stretch>
        </p:blipFill>
        <p:spPr>
          <a:xfrm>
            <a:off x="1473200" y="2108200"/>
            <a:ext cx="5588000" cy="1384300"/>
          </a:xfrm>
          <a:prstGeom prst="rect">
            <a:avLst/>
          </a:prstGeom>
        </p:spPr>
      </p:pic>
      <p:pic>
        <p:nvPicPr>
          <p:cNvPr id="3" name="图片 2" descr="ws_5813.tmp"/>
          <p:cNvPicPr/>
          <p:nvPr/>
        </p:nvPicPr>
        <p:blipFill>
          <a:blip r:embed="rId2" cstate="print"/>
          <a:stretch>
            <a:fillRect/>
          </a:stretch>
        </p:blipFill>
        <p:spPr>
          <a:xfrm>
            <a:off x="1536700" y="3670300"/>
            <a:ext cx="482600" cy="355600"/>
          </a:xfrm>
          <a:prstGeom prst="rect">
            <a:avLst/>
          </a:prstGeom>
        </p:spPr>
      </p:pic>
      <p:pic>
        <p:nvPicPr>
          <p:cNvPr id="4" name="图片 3" descr="ws_5814.tmp"/>
          <p:cNvPicPr/>
          <p:nvPr/>
        </p:nvPicPr>
        <p:blipFill>
          <a:blip r:embed="rId3" cstate="print"/>
          <a:stretch>
            <a:fillRect/>
          </a:stretch>
        </p:blipFill>
        <p:spPr>
          <a:xfrm>
            <a:off x="1054100" y="4140200"/>
            <a:ext cx="2921000" cy="901700"/>
          </a:xfrm>
          <a:prstGeom prst="rect">
            <a:avLst/>
          </a:prstGeom>
        </p:spPr>
      </p:pic>
      <p:pic>
        <p:nvPicPr>
          <p:cNvPr id="5" name="图片 4" descr="ws_5815.tmp"/>
          <p:cNvPicPr/>
          <p:nvPr/>
        </p:nvPicPr>
        <p:blipFill>
          <a:blip r:embed="rId4" cstate="print"/>
          <a:stretch>
            <a:fillRect/>
          </a:stretch>
        </p:blipFill>
        <p:spPr>
          <a:xfrm>
            <a:off x="4178300" y="4165600"/>
            <a:ext cx="3454400" cy="901700"/>
          </a:xfrm>
          <a:prstGeom prst="rect">
            <a:avLst/>
          </a:prstGeom>
        </p:spPr>
      </p:pic>
      <p:pic>
        <p:nvPicPr>
          <p:cNvPr id="6" name="图片 5" descr="ws_5816.tmp"/>
          <p:cNvPicPr/>
          <p:nvPr/>
        </p:nvPicPr>
        <p:blipFill>
          <a:blip r:embed="rId5" cstate="print"/>
          <a:stretch>
            <a:fillRect/>
          </a:stretch>
        </p:blipFill>
        <p:spPr>
          <a:xfrm>
            <a:off x="571500" y="5410200"/>
            <a:ext cx="762000" cy="368300"/>
          </a:xfrm>
          <a:prstGeom prst="rect">
            <a:avLst/>
          </a:prstGeom>
        </p:spPr>
      </p:pic>
      <p:pic>
        <p:nvPicPr>
          <p:cNvPr id="7" name="图片 6" descr="ws_5827.tmp"/>
          <p:cNvPicPr/>
          <p:nvPr/>
        </p:nvPicPr>
        <p:blipFill>
          <a:blip r:embed="rId6" cstate="print"/>
          <a:stretch>
            <a:fillRect/>
          </a:stretch>
        </p:blipFill>
        <p:spPr>
          <a:xfrm>
            <a:off x="7772400" y="88900"/>
            <a:ext cx="1282700" cy="1917700"/>
          </a:xfrm>
          <a:prstGeom prst="rect">
            <a:avLst/>
          </a:prstGeom>
        </p:spPr>
      </p:pic>
      <p:pic>
        <p:nvPicPr>
          <p:cNvPr id="8" name="图片 7" descr="ws_5828.tmp"/>
          <p:cNvPicPr/>
          <p:nvPr/>
        </p:nvPicPr>
        <p:blipFill>
          <a:blip r:embed="rId7" cstate="print"/>
          <a:stretch>
            <a:fillRect/>
          </a:stretch>
        </p:blipFill>
        <p:spPr>
          <a:xfrm>
            <a:off x="0" y="0"/>
            <a:ext cx="9144000" cy="6858000"/>
          </a:xfrm>
          <a:prstGeom prst="rect">
            <a:avLst/>
          </a:prstGeom>
        </p:spPr>
      </p:pic>
      <p:sp>
        <p:nvSpPr>
          <p:cNvPr id="30" name="TextBox 29"/>
          <p:cNvSpPr txBox="1"/>
          <p:nvPr/>
        </p:nvSpPr>
        <p:spPr>
          <a:xfrm>
            <a:off x="218541" y="254510"/>
            <a:ext cx="998671" cy="411075"/>
          </a:xfrm>
          <a:prstGeom prst="rect">
            <a:avLst/>
          </a:prstGeom>
          <a:noFill/>
        </p:spPr>
        <p:txBody>
          <a:bodyPr vert="horz" wrap="none" lIns="0" tIns="0" rIns="0" bIns="0" rtlCol="0">
            <a:spAutoFit/>
          </a:bodyPr>
          <a:lstStyle/>
          <a:p>
            <a:pPr>
              <a:lnSpc>
                <a:spcPts val="3390"/>
              </a:lnSpc>
            </a:pPr>
            <a:r>
              <a:rPr lang="en-US" altLang="zh-CN" sz="2795" smtClean="0">
                <a:solidFill>
                  <a:srgbClr val="000000"/>
                </a:solidFill>
                <a:latin typeface="Times New Roman" panose="02020603050405020304"/>
              </a:rPr>
              <a:t>AODE</a:t>
            </a:r>
            <a:endParaRPr lang="zh-CN" altLang="en-US" sz="2795">
              <a:solidFill>
                <a:srgbClr val="000000"/>
              </a:solidFill>
              <a:latin typeface="Times New Roman" panose="02020603050405020304"/>
            </a:endParaRPr>
          </a:p>
        </p:txBody>
      </p:sp>
      <p:sp>
        <p:nvSpPr>
          <p:cNvPr id="31" name="TextBox 30"/>
          <p:cNvSpPr txBox="1"/>
          <p:nvPr/>
        </p:nvSpPr>
        <p:spPr>
          <a:xfrm>
            <a:off x="1366138" y="355597"/>
            <a:ext cx="3929858"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(Averaged One-Dependent Estimator)</a:t>
            </a:r>
            <a:endParaRPr lang="zh-CN" altLang="en-US" sz="2005">
              <a:solidFill>
                <a:srgbClr val="000000"/>
              </a:solidFill>
              <a:latin typeface="Times New Roman" panose="02020603050405020304"/>
            </a:endParaRPr>
          </a:p>
        </p:txBody>
      </p:sp>
      <p:sp>
        <p:nvSpPr>
          <p:cNvPr id="32" name="TextBox 31"/>
          <p:cNvSpPr txBox="1"/>
          <p:nvPr/>
        </p:nvSpPr>
        <p:spPr>
          <a:xfrm>
            <a:off x="1074115" y="3701160"/>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panose="02010509060101010101" charset="-122"/>
              </a:rPr>
              <a:t>其中</a:t>
            </a:r>
            <a:endParaRPr lang="zh-CN" altLang="en-US">
              <a:solidFill>
                <a:srgbClr val="000000"/>
              </a:solidFill>
              <a:latin typeface="幼圆" panose="02010509060101010101" charset="-122"/>
            </a:endParaRPr>
          </a:p>
        </p:txBody>
      </p:sp>
      <p:sp>
        <p:nvSpPr>
          <p:cNvPr id="33" name="TextBox 32"/>
          <p:cNvSpPr txBox="1"/>
          <p:nvPr/>
        </p:nvSpPr>
        <p:spPr>
          <a:xfrm>
            <a:off x="2017522" y="3701160"/>
            <a:ext cx="6089809" cy="278089"/>
          </a:xfrm>
          <a:prstGeom prst="rect">
            <a:avLst/>
          </a:prstGeom>
          <a:noFill/>
        </p:spPr>
        <p:txBody>
          <a:bodyPr vert="horz" wrap="none" lIns="0" tIns="0" rIns="0" bIns="0" rtlCol="0">
            <a:spAutoFit/>
          </a:bodyPr>
          <a:lstStyle/>
          <a:p>
            <a:pPr>
              <a:lnSpc>
                <a:spcPts val="2260"/>
              </a:lnSpc>
            </a:pPr>
            <a:r>
              <a:rPr lang="zh-CN" altLang="en-US" smtClean="0">
                <a:solidFill>
                  <a:srgbClr val="000000"/>
                </a:solidFill>
                <a:latin typeface="幼圆" panose="02010509060101010101" charset="-122"/>
              </a:rPr>
              <a:t>是在第 </a:t>
            </a:r>
            <a:r>
              <a:rPr lang="en-US" altLang="zh-CN" i="1" smtClean="0">
                <a:solidFill>
                  <a:srgbClr val="000000"/>
                </a:solidFill>
                <a:latin typeface="Palatino Linotype" panose="02040502050505030304"/>
              </a:rPr>
              <a:t>i </a:t>
            </a:r>
            <a:r>
              <a:rPr lang="zh-CN" altLang="en-US" smtClean="0">
                <a:solidFill>
                  <a:srgbClr val="000000"/>
                </a:solidFill>
                <a:latin typeface="幼圆" panose="02010509060101010101" charset="-122"/>
              </a:rPr>
              <a:t>个属性上取值为 </a:t>
            </a:r>
            <a:r>
              <a:rPr lang="en-US" altLang="zh-CN" i="1" smtClean="0">
                <a:solidFill>
                  <a:srgbClr val="000000"/>
                </a:solidFill>
                <a:latin typeface="Palatino Linotype" panose="02040502050505030304"/>
              </a:rPr>
              <a:t>x</a:t>
            </a:r>
            <a:r>
              <a:rPr lang="en-US" altLang="zh-CN" sz="1200" i="1" smtClean="0">
                <a:solidFill>
                  <a:srgbClr val="000000"/>
                </a:solidFill>
                <a:latin typeface="Palatino Linotype" panose="02040502050505030304"/>
              </a:rPr>
              <a:t>i  </a:t>
            </a:r>
            <a:r>
              <a:rPr lang="zh-CN" altLang="en-US" smtClean="0">
                <a:solidFill>
                  <a:srgbClr val="000000"/>
                </a:solidFill>
                <a:latin typeface="幼圆" panose="02010509060101010101" charset="-122"/>
              </a:rPr>
              <a:t>的样本的集合，</a:t>
            </a:r>
            <a:r>
              <a:rPr lang="en-US" altLang="zh-CN" i="1" smtClean="0">
                <a:solidFill>
                  <a:srgbClr val="000000"/>
                </a:solidFill>
                <a:latin typeface="Palatino Linotype" panose="02040502050505030304"/>
              </a:rPr>
              <a:t>m’ </a:t>
            </a:r>
            <a:r>
              <a:rPr lang="zh-CN" altLang="en-US" smtClean="0">
                <a:solidFill>
                  <a:srgbClr val="000000"/>
                </a:solidFill>
                <a:latin typeface="幼圆" panose="02010509060101010101" charset="-122"/>
              </a:rPr>
              <a:t>为阈值常数</a:t>
            </a:r>
            <a:endParaRPr lang="zh-CN" altLang="en-US">
              <a:solidFill>
                <a:srgbClr val="000000"/>
              </a:solidFill>
              <a:latin typeface="幼圆" panose="02010509060101010101" charset="-122"/>
            </a:endParaRPr>
          </a:p>
        </p:txBody>
      </p:sp>
      <p:sp>
        <p:nvSpPr>
          <p:cNvPr id="34" name="TextBox 33"/>
          <p:cNvSpPr txBox="1"/>
          <p:nvPr/>
        </p:nvSpPr>
        <p:spPr>
          <a:xfrm>
            <a:off x="1382013" y="5477560"/>
            <a:ext cx="6982681" cy="278089"/>
          </a:xfrm>
          <a:prstGeom prst="rect">
            <a:avLst/>
          </a:prstGeom>
          <a:noFill/>
        </p:spPr>
        <p:txBody>
          <a:bodyPr vert="horz" wrap="none" lIns="0" tIns="0" rIns="0" bIns="0" rtlCol="0">
            <a:spAutoFit/>
          </a:bodyPr>
          <a:lstStyle/>
          <a:p>
            <a:pPr>
              <a:lnSpc>
                <a:spcPts val="2260"/>
              </a:lnSpc>
            </a:pPr>
            <a:r>
              <a:rPr lang="zh-CN" altLang="en-US" smtClean="0">
                <a:solidFill>
                  <a:srgbClr val="000000"/>
                </a:solidFill>
                <a:latin typeface="幼圆" panose="02010509060101010101" charset="-122"/>
              </a:rPr>
              <a:t>表示类别为 </a:t>
            </a:r>
            <a:r>
              <a:rPr lang="en-US" altLang="zh-CN" i="1" smtClean="0">
                <a:solidFill>
                  <a:srgbClr val="000000"/>
                </a:solidFill>
                <a:latin typeface="Palatino Linotype" panose="02040502050505030304"/>
              </a:rPr>
              <a:t>c </a:t>
            </a:r>
            <a:r>
              <a:rPr lang="zh-CN" altLang="en-US" smtClean="0">
                <a:solidFill>
                  <a:srgbClr val="000000"/>
                </a:solidFill>
                <a:latin typeface="幼圆" panose="02010509060101010101" charset="-122"/>
              </a:rPr>
              <a:t>且在第 </a:t>
            </a:r>
            <a:r>
              <a:rPr lang="en-US" altLang="zh-CN" i="1" smtClean="0">
                <a:solidFill>
                  <a:srgbClr val="000000"/>
                </a:solidFill>
                <a:latin typeface="Palatino Linotype" panose="02040502050505030304"/>
              </a:rPr>
              <a:t>i </a:t>
            </a:r>
            <a:r>
              <a:rPr lang="zh-CN" altLang="en-US" smtClean="0">
                <a:solidFill>
                  <a:srgbClr val="000000"/>
                </a:solidFill>
                <a:latin typeface="幼圆" panose="02010509060101010101" charset="-122"/>
              </a:rPr>
              <a:t>和第 </a:t>
            </a:r>
            <a:r>
              <a:rPr lang="en-US" altLang="zh-CN" i="1" smtClean="0">
                <a:solidFill>
                  <a:srgbClr val="000000"/>
                </a:solidFill>
                <a:latin typeface="Palatino Linotype" panose="02040502050505030304"/>
              </a:rPr>
              <a:t>j </a:t>
            </a:r>
            <a:r>
              <a:rPr lang="zh-CN" altLang="en-US" smtClean="0">
                <a:solidFill>
                  <a:srgbClr val="000000"/>
                </a:solidFill>
                <a:latin typeface="幼圆" panose="02010509060101010101" charset="-122"/>
              </a:rPr>
              <a:t>个属性上取值分别为 </a:t>
            </a:r>
            <a:r>
              <a:rPr lang="en-US" altLang="zh-CN" i="1" smtClean="0">
                <a:solidFill>
                  <a:srgbClr val="000000"/>
                </a:solidFill>
                <a:latin typeface="Palatino Linotype" panose="02040502050505030304"/>
              </a:rPr>
              <a:t>x</a:t>
            </a:r>
            <a:r>
              <a:rPr lang="en-US" altLang="zh-CN" sz="1200" i="1" smtClean="0">
                <a:solidFill>
                  <a:srgbClr val="000000"/>
                </a:solidFill>
                <a:latin typeface="Palatino Linotype" panose="02040502050505030304"/>
              </a:rPr>
              <a:t>i  </a:t>
            </a:r>
            <a:r>
              <a:rPr lang="zh-CN" altLang="en-US" smtClean="0">
                <a:solidFill>
                  <a:srgbClr val="000000"/>
                </a:solidFill>
                <a:latin typeface="幼圆" panose="02010509060101010101" charset="-122"/>
              </a:rPr>
              <a:t>和 </a:t>
            </a:r>
            <a:r>
              <a:rPr lang="en-US" altLang="zh-CN" i="1" smtClean="0">
                <a:solidFill>
                  <a:srgbClr val="000000"/>
                </a:solidFill>
                <a:latin typeface="Palatino Linotype" panose="02040502050505030304"/>
              </a:rPr>
              <a:t>x</a:t>
            </a:r>
            <a:r>
              <a:rPr lang="en-US" altLang="zh-CN" sz="1200" i="1" smtClean="0">
                <a:solidFill>
                  <a:srgbClr val="000000"/>
                </a:solidFill>
                <a:latin typeface="Palatino Linotype" panose="02040502050505030304"/>
              </a:rPr>
              <a:t>j  </a:t>
            </a:r>
            <a:r>
              <a:rPr lang="zh-CN" altLang="en-US" smtClean="0">
                <a:solidFill>
                  <a:srgbClr val="000000"/>
                </a:solidFill>
                <a:latin typeface="幼圆" panose="02010509060101010101" charset="-122"/>
              </a:rPr>
              <a:t>的样本集合</a:t>
            </a:r>
            <a:endParaRPr lang="zh-CN" altLang="en-US">
              <a:solidFill>
                <a:srgbClr val="000000"/>
              </a:solidFill>
              <a:latin typeface="幼圆" panose="02010509060101010101" charset="-122"/>
            </a:endParaRPr>
          </a:p>
        </p:txBody>
      </p:sp>
      <p:sp>
        <p:nvSpPr>
          <p:cNvPr id="35" name="TextBox 34"/>
          <p:cNvSpPr txBox="1"/>
          <p:nvPr/>
        </p:nvSpPr>
        <p:spPr>
          <a:xfrm>
            <a:off x="348081" y="1240689"/>
            <a:ext cx="8739572" cy="1628651"/>
          </a:xfrm>
          <a:prstGeom prst="rect">
            <a:avLst/>
          </a:prstGeom>
          <a:noFill/>
        </p:spPr>
        <p:txBody>
          <a:bodyPr vert="horz" wrap="none" lIns="0" tIns="0" rIns="0" bIns="0" rtlCol="0">
            <a:spAutoFit/>
          </a:bodyPr>
          <a:lstStyle/>
          <a:p>
            <a:pPr marL="0" marR="0" lvl="0" indent="0" defTabSz="914400" eaLnBrk="1" fontAlgn="auto" latinLnBrk="0" hangingPunct="1">
              <a:lnSpc>
                <a:spcPts val="2235"/>
              </a:lnSpc>
              <a:buClrTx/>
              <a:buSzTx/>
              <a:buNone/>
              <a:tabLst>
                <a:tab pos="7442200" algn="l"/>
                <a:tab pos="7632700" algn="l"/>
              </a:tabLst>
              <a:defRPr/>
            </a:pPr>
            <a:r>
              <a:rPr lang="en-US" altLang="zh-CN" sz="2005" smtClean="0">
                <a:solidFill>
                  <a:srgbClr val="000000"/>
                </a:solidFill>
                <a:latin typeface="Times New Roman" panose="02020603050405020304"/>
              </a:rPr>
              <a:t>•   </a:t>
            </a:r>
            <a:r>
              <a:rPr lang="zh-CN" altLang="en-US" sz="2005" smtClean="0">
                <a:solidFill>
                  <a:srgbClr val="000000"/>
                </a:solidFill>
                <a:latin typeface="幼圆" panose="02010509060101010101" charset="-122"/>
              </a:rPr>
              <a:t>尝试将每个属性作为超父构建 </a:t>
            </a:r>
            <a:r>
              <a:rPr lang="en-US" altLang="zh-CN" sz="1800" smtClean="0">
                <a:solidFill>
                  <a:srgbClr val="000000"/>
                </a:solidFill>
                <a:latin typeface="Times New Roman" panose="02020603050405020304"/>
              </a:rPr>
              <a:t>SPODE</a:t>
            </a: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7442200" algn="l"/>
                <a:tab pos="7632700" algn="l"/>
              </a:tabLst>
              <a:defRPr/>
            </a:pP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2600"/>
              </a:lnSpc>
              <a:buClrTx/>
              <a:buSzTx/>
              <a:buNone/>
              <a:tabLst>
                <a:tab pos="7442200" algn="l"/>
                <a:tab pos="7632700" algn="l"/>
              </a:tabLst>
              <a:defRPr/>
            </a:pPr>
            <a:r>
              <a:rPr lang="en-US" altLang="zh-CN" sz="2005" smtClean="0">
                <a:solidFill>
                  <a:srgbClr val="000000"/>
                </a:solidFill>
                <a:latin typeface="Times New Roman" panose="02020603050405020304"/>
              </a:rPr>
              <a:t>•   </a:t>
            </a:r>
            <a:r>
              <a:rPr lang="zh-CN" altLang="en-US" sz="2005" smtClean="0">
                <a:solidFill>
                  <a:srgbClr val="000000"/>
                </a:solidFill>
                <a:latin typeface="幼圆" panose="02010509060101010101" charset="-122"/>
              </a:rPr>
              <a:t>将拥有足够训练数据支撑的 </a:t>
            </a:r>
            <a:r>
              <a:rPr lang="en-US" altLang="zh-CN" smtClean="0">
                <a:solidFill>
                  <a:srgbClr val="000000"/>
                </a:solidFill>
                <a:latin typeface="Times New Roman" panose="02020603050405020304"/>
              </a:rPr>
              <a:t>SPODE </a:t>
            </a:r>
            <a:r>
              <a:rPr lang="zh-CN" altLang="en-US" sz="2005" smtClean="0">
                <a:solidFill>
                  <a:srgbClr val="000000"/>
                </a:solidFill>
                <a:latin typeface="幼圆" panose="02010509060101010101" charset="-122"/>
              </a:rPr>
              <a:t>集成起来作为最终结果</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442200" algn="l"/>
                <a:tab pos="763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020"/>
              </a:lnSpc>
              <a:buClrTx/>
              <a:buSzTx/>
              <a:buNone/>
              <a:tabLst>
                <a:tab pos="7442200" algn="l"/>
                <a:tab pos="7632700" algn="l"/>
              </a:tabLst>
              <a:defRPr/>
            </a:pPr>
            <a:r>
              <a:rPr lang="zh-CN" altLang="en-US" sz="2005" smtClean="0">
                <a:solidFill>
                  <a:srgbClr val="000000"/>
                </a:solidFill>
                <a:latin typeface="幼圆" panose="02010509060101010101" charset="-122"/>
              </a:rPr>
              <a:t>	</a:t>
            </a:r>
            <a:r>
              <a:rPr lang="en-US" altLang="zh-CN" sz="1595" smtClean="0">
                <a:solidFill>
                  <a:srgbClr val="000000"/>
                </a:solidFill>
                <a:latin typeface="Times New Roman" panose="02020603050405020304"/>
              </a:rPr>
              <a:t>Geoff Webb</a:t>
            </a: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885"/>
              </a:lnSpc>
              <a:buClrTx/>
              <a:buSzTx/>
              <a:buNone/>
              <a:tabLst>
                <a:tab pos="7442200" algn="l"/>
                <a:tab pos="7632700" algn="l"/>
              </a:tabLst>
              <a:defRPr/>
            </a:pPr>
            <a:r>
              <a:rPr lang="en-US" altLang="zh-CN" sz="1595" smtClean="0">
                <a:solidFill>
                  <a:srgbClr val="000000"/>
                </a:solidFill>
                <a:latin typeface="Times New Roman" panose="02020603050405020304"/>
              </a:rPr>
              <a:t>		</a:t>
            </a:r>
            <a:r>
              <a:rPr lang="zh-CN" altLang="en-US" sz="1595" smtClean="0">
                <a:solidFill>
                  <a:srgbClr val="000000"/>
                </a:solidFill>
                <a:latin typeface="幼圆" panose="02010509060101010101" charset="-122"/>
              </a:rPr>
              <a:t>澳大利亚</a:t>
            </a:r>
            <a:endParaRPr lang="zh-CN" altLang="en-US" sz="1595" smtClean="0">
              <a:solidFill>
                <a:srgbClr val="000000"/>
              </a:solidFill>
              <a:latin typeface="幼圆" panose="02010509060101010101" charset="-122"/>
            </a:endParaRPr>
          </a:p>
          <a:p>
            <a:pPr marL="0" marR="0" lvl="0" indent="0" defTabSz="914400" eaLnBrk="1" fontAlgn="auto" latinLnBrk="0" hangingPunct="1">
              <a:lnSpc>
                <a:spcPts val="1965"/>
              </a:lnSpc>
              <a:buClrTx/>
              <a:buSzTx/>
              <a:buNone/>
              <a:tabLst>
                <a:tab pos="7442200" algn="l"/>
                <a:tab pos="7632700" algn="l"/>
              </a:tabLst>
              <a:defRPr/>
            </a:pPr>
            <a:r>
              <a:rPr lang="zh-CN" altLang="en-US" sz="1595" smtClean="0">
                <a:solidFill>
                  <a:srgbClr val="000000"/>
                </a:solidFill>
                <a:latin typeface="幼圆" panose="02010509060101010101" charset="-122"/>
              </a:rPr>
              <a:t>	</a:t>
            </a:r>
            <a:r>
              <a:rPr lang="en-US" altLang="zh-CN" sz="1595" smtClean="0">
                <a:solidFill>
                  <a:srgbClr val="000000"/>
                </a:solidFill>
                <a:latin typeface="Times New Roman" panose="02020603050405020304"/>
              </a:rPr>
              <a:t>Monash</a:t>
            </a:r>
            <a:r>
              <a:rPr lang="zh-CN" altLang="en-US" sz="1595" smtClean="0">
                <a:solidFill>
                  <a:srgbClr val="000000"/>
                </a:solidFill>
                <a:latin typeface="幼圆" panose="02010509060101010101" charset="-122"/>
              </a:rPr>
              <a:t>大学</a:t>
            </a:r>
            <a:endParaRPr lang="zh-CN" altLang="en-US" sz="1595">
              <a:solidFill>
                <a:srgbClr val="000000"/>
              </a:solidFill>
              <a:latin typeface="幼圆" panose="020105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5CDA.tmp"/>
          <p:cNvPicPr/>
          <p:nvPr/>
        </p:nvPicPr>
        <p:blipFill>
          <a:blip r:embed="rId1" cstate="print"/>
          <a:stretch>
            <a:fillRect/>
          </a:stretch>
        </p:blipFill>
        <p:spPr>
          <a:xfrm>
            <a:off x="4711700" y="3365500"/>
            <a:ext cx="1739900" cy="431800"/>
          </a:xfrm>
          <a:prstGeom prst="rect">
            <a:avLst/>
          </a:prstGeom>
        </p:spPr>
      </p:pic>
      <p:pic>
        <p:nvPicPr>
          <p:cNvPr id="3" name="图片 2" descr="ws_5CEA.tmp"/>
          <p:cNvPicPr/>
          <p:nvPr/>
        </p:nvPicPr>
        <p:blipFill>
          <a:blip r:embed="rId2" cstate="print"/>
          <a:stretch>
            <a:fillRect/>
          </a:stretch>
        </p:blipFill>
        <p:spPr>
          <a:xfrm>
            <a:off x="0" y="0"/>
            <a:ext cx="9144000" cy="6858000"/>
          </a:xfrm>
          <a:prstGeom prst="rect">
            <a:avLst/>
          </a:prstGeom>
        </p:spPr>
      </p:pic>
      <p:sp>
        <p:nvSpPr>
          <p:cNvPr id="25" name="TextBox 24"/>
          <p:cNvSpPr txBox="1"/>
          <p:nvPr/>
        </p:nvSpPr>
        <p:spPr>
          <a:xfrm>
            <a:off x="218541" y="321726"/>
            <a:ext cx="8027839" cy="2693045"/>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330200" algn="l"/>
                <a:tab pos="495300" algn="l"/>
                <a:tab pos="3009900" algn="l"/>
              </a:tabLst>
              <a:defRPr/>
            </a:pPr>
            <a:r>
              <a:rPr lang="zh-CN" altLang="en-US" sz="2795" smtClean="0">
                <a:solidFill>
                  <a:srgbClr val="000000"/>
                </a:solidFill>
                <a:latin typeface="幼圆" panose="02010509060101010101" charset="-122"/>
              </a:rPr>
              <a:t>高阶依赖</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715"/>
              </a:lnSpc>
              <a:buClrTx/>
              <a:buSzTx/>
              <a:buNone/>
              <a:tabLst>
                <a:tab pos="330200" algn="l"/>
                <a:tab pos="495300" algn="l"/>
                <a:tab pos="3009900" algn="l"/>
              </a:tabLst>
              <a:defRPr/>
            </a:pPr>
            <a:r>
              <a:rPr lang="zh-CN" altLang="en-US" sz="279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能否通过考虑属性间的高阶依赖来进一步提升泛化性能？</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3535"/>
              </a:lnSpc>
              <a:buClrTx/>
              <a:buSzTx/>
              <a:buNone/>
              <a:tabLst>
                <a:tab pos="330200" algn="l"/>
                <a:tab pos="495300" algn="l"/>
                <a:tab pos="3009900" algn="l"/>
              </a:tabLst>
              <a:defRPr/>
            </a:pPr>
            <a:r>
              <a:rPr lang="zh-CN" altLang="en-US" sz="2400" smtClean="0">
                <a:solidFill>
                  <a:srgbClr val="000000"/>
                </a:solidFill>
                <a:latin typeface="幼圆" panose="02010509060101010101" charset="-122"/>
              </a:rPr>
              <a:t>		</a:t>
            </a:r>
            <a:r>
              <a:rPr lang="zh-CN" altLang="en-US" sz="2200" smtClean="0">
                <a:solidFill>
                  <a:srgbClr val="000000"/>
                </a:solidFill>
                <a:latin typeface="幼圆" panose="02010509060101010101" charset="-122"/>
              </a:rPr>
              <a:t>例如最简单的做法： </a:t>
            </a:r>
            <a:r>
              <a:rPr lang="en-US" altLang="zh-CN" sz="2200" smtClean="0">
                <a:solidFill>
                  <a:srgbClr val="000000"/>
                </a:solidFill>
                <a:latin typeface="Times New Roman" panose="02020603050405020304"/>
              </a:rPr>
              <a:t>ODE </a:t>
            </a:r>
            <a:r>
              <a:rPr lang="en-US" altLang="zh-CN" sz="2200" smtClean="0">
                <a:solidFill>
                  <a:srgbClr val="000000"/>
                </a:solidFill>
                <a:latin typeface="Wingdings" panose="05000000000000000000"/>
              </a:rPr>
              <a:t> </a:t>
            </a:r>
            <a:r>
              <a:rPr lang="en-US" altLang="zh-CN" sz="2200" smtClean="0">
                <a:solidFill>
                  <a:srgbClr val="000000"/>
                </a:solidFill>
                <a:latin typeface="Times New Roman" panose="02020603050405020304"/>
              </a:rPr>
              <a:t>kDE</a:t>
            </a:r>
            <a:endParaRPr lang="en-US" altLang="zh-CN" sz="22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330200" algn="l"/>
                <a:tab pos="495300" algn="l"/>
                <a:tab pos="3009900" algn="l"/>
              </a:tabLst>
              <a:defRPr/>
            </a:pPr>
            <a:endParaRPr lang="en-US" altLang="zh-CN" sz="2200" smtClean="0">
              <a:solidFill>
                <a:srgbClr val="000000"/>
              </a:solidFill>
              <a:latin typeface="Times New Roman" panose="02020603050405020304"/>
            </a:endParaRPr>
          </a:p>
          <a:p>
            <a:pPr marL="0" marR="0" lvl="0" indent="0" defTabSz="914400" eaLnBrk="1" fontAlgn="auto" latinLnBrk="0" hangingPunct="1">
              <a:lnSpc>
                <a:spcPts val="3105"/>
              </a:lnSpc>
              <a:buClrTx/>
              <a:buSzTx/>
              <a:buNone/>
              <a:tabLst>
                <a:tab pos="330200" algn="l"/>
                <a:tab pos="495300" algn="l"/>
                <a:tab pos="3009900" algn="l"/>
              </a:tabLst>
              <a:defRPr/>
            </a:pPr>
            <a:r>
              <a:rPr lang="en-US" altLang="zh-CN" sz="2200" smtClean="0">
                <a:solidFill>
                  <a:srgbClr val="000000"/>
                </a:solidFill>
                <a:latin typeface="Times New Roman" panose="02020603050405020304"/>
              </a:rPr>
              <a:t>			</a:t>
            </a:r>
            <a:r>
              <a:rPr lang="zh-CN" altLang="en-US" sz="2005" smtClean="0">
                <a:solidFill>
                  <a:srgbClr val="000000"/>
                </a:solidFill>
                <a:latin typeface="幼圆" panose="02010509060101010101" charset="-122"/>
              </a:rPr>
              <a:t>将父属性 </a:t>
            </a:r>
            <a:r>
              <a:rPr lang="en-US" altLang="zh-CN" sz="2005" i="1" smtClean="0">
                <a:solidFill>
                  <a:srgbClr val="000000"/>
                </a:solidFill>
                <a:latin typeface="Palatino Linotype" panose="02040502050505030304"/>
              </a:rPr>
              <a:t>pa</a:t>
            </a:r>
            <a:r>
              <a:rPr lang="en-US" altLang="zh-CN" sz="1330"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替换为包含 </a:t>
            </a:r>
            <a:r>
              <a:rPr lang="en-US" altLang="zh-CN" sz="2005" i="1" smtClean="0">
                <a:solidFill>
                  <a:srgbClr val="000000"/>
                </a:solidFill>
                <a:latin typeface="Palatino Linotype" panose="02040502050505030304"/>
              </a:rPr>
              <a:t>k </a:t>
            </a:r>
            <a:r>
              <a:rPr lang="zh-CN" altLang="en-US" sz="2005" smtClean="0">
                <a:solidFill>
                  <a:srgbClr val="000000"/>
                </a:solidFill>
                <a:latin typeface="幼圆" panose="02010509060101010101" charset="-122"/>
              </a:rPr>
              <a:t>个属性的集合 </a:t>
            </a:r>
            <a:r>
              <a:rPr lang="en-US" altLang="zh-CN" sz="2005" b="1" smtClean="0">
                <a:solidFill>
                  <a:srgbClr val="000000"/>
                </a:solidFill>
                <a:latin typeface="Times New Roman" panose="02020603050405020304"/>
              </a:rPr>
              <a:t>pa</a:t>
            </a:r>
            <a:r>
              <a:rPr lang="en-US" altLang="zh-CN" sz="1330" i="1" smtClean="0">
                <a:solidFill>
                  <a:srgbClr val="000000"/>
                </a:solidFill>
                <a:latin typeface="Times New Roman" panose="02020603050405020304"/>
              </a:rPr>
              <a:t>i</a:t>
            </a:r>
            <a:endParaRPr lang="zh-CN" altLang="en-US" sz="1330" i="1">
              <a:solidFill>
                <a:srgbClr val="000000"/>
              </a:solidFill>
              <a:latin typeface="Times New Roman" panose="02020603050405020304"/>
            </a:endParaRPr>
          </a:p>
        </p:txBody>
      </p:sp>
      <p:sp>
        <p:nvSpPr>
          <p:cNvPr id="26" name="TextBox 25"/>
          <p:cNvSpPr txBox="1"/>
          <p:nvPr/>
        </p:nvSpPr>
        <p:spPr>
          <a:xfrm>
            <a:off x="676960" y="3418240"/>
            <a:ext cx="3943387" cy="307777"/>
          </a:xfrm>
          <a:prstGeom prst="rect">
            <a:avLst/>
          </a:prstGeom>
          <a:noFill/>
        </p:spPr>
        <p:txBody>
          <a:bodyPr vert="horz" wrap="none" lIns="0" tIns="0" rIns="0" bIns="0" rtlCol="0">
            <a:spAutoFit/>
          </a:bodyPr>
          <a:lstStyle/>
          <a:p>
            <a:pPr>
              <a:lnSpc>
                <a:spcPts val="2425"/>
              </a:lnSpc>
            </a:pPr>
            <a:r>
              <a:rPr lang="zh-CN" altLang="en-US" sz="2195" smtClean="0">
                <a:solidFill>
                  <a:srgbClr val="000000"/>
                </a:solidFill>
                <a:latin typeface="幼圆" panose="02010509060101010101" charset="-122"/>
              </a:rPr>
              <a:t>明显障碍：随着 </a:t>
            </a:r>
            <a:r>
              <a:rPr lang="en-US" altLang="zh-CN" sz="2195" i="1" smtClean="0">
                <a:solidFill>
                  <a:srgbClr val="000000"/>
                </a:solidFill>
                <a:latin typeface="Palatino Linotype" panose="02040502050505030304"/>
              </a:rPr>
              <a:t>k </a:t>
            </a:r>
            <a:r>
              <a:rPr lang="zh-CN" altLang="en-US" sz="2195" smtClean="0">
                <a:solidFill>
                  <a:srgbClr val="000000"/>
                </a:solidFill>
                <a:latin typeface="幼圆" panose="02010509060101010101" charset="-122"/>
              </a:rPr>
              <a:t>的增加，估计</a:t>
            </a:r>
            <a:endParaRPr lang="zh-CN" altLang="en-US" sz="2195">
              <a:solidFill>
                <a:srgbClr val="000000"/>
              </a:solidFill>
              <a:latin typeface="幼圆" panose="02010509060101010101" charset="-122"/>
            </a:endParaRPr>
          </a:p>
        </p:txBody>
      </p:sp>
      <p:sp>
        <p:nvSpPr>
          <p:cNvPr id="27" name="TextBox 26"/>
          <p:cNvSpPr txBox="1"/>
          <p:nvPr/>
        </p:nvSpPr>
        <p:spPr>
          <a:xfrm>
            <a:off x="6557518" y="3418240"/>
            <a:ext cx="2026196" cy="269304"/>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所 需 的 样 本数</a:t>
            </a:r>
            <a:endParaRPr lang="zh-CN" altLang="en-US" sz="2195">
              <a:solidFill>
                <a:srgbClr val="000000"/>
              </a:solidFill>
              <a:latin typeface="幼圆" panose="02010509060101010101" charset="-122"/>
            </a:endParaRPr>
          </a:p>
        </p:txBody>
      </p:sp>
      <p:sp>
        <p:nvSpPr>
          <p:cNvPr id="28" name="TextBox 27"/>
          <p:cNvSpPr txBox="1"/>
          <p:nvPr/>
        </p:nvSpPr>
        <p:spPr>
          <a:xfrm>
            <a:off x="676960" y="3765712"/>
            <a:ext cx="6288581" cy="2154436"/>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990600" algn="l"/>
                <a:tab pos="1104900" algn="l"/>
              </a:tabLst>
              <a:defRPr/>
            </a:pPr>
            <a:r>
              <a:rPr lang="zh-CN" altLang="en-US" sz="2195" smtClean="0">
                <a:solidFill>
                  <a:srgbClr val="000000"/>
                </a:solidFill>
                <a:latin typeface="幼圆" panose="02010509060101010101" charset="-122"/>
              </a:rPr>
              <a:t>将以指数级增加</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3050"/>
              </a:lnSpc>
              <a:buClrTx/>
              <a:buSzTx/>
              <a:buNone/>
              <a:tabLst>
                <a:tab pos="990600" algn="l"/>
                <a:tab pos="1104900" algn="l"/>
              </a:tabLst>
              <a:defRPr/>
            </a:pPr>
            <a:r>
              <a:rPr lang="zh-CN" altLang="en-US" sz="2195" smtClean="0">
                <a:solidFill>
                  <a:srgbClr val="000000"/>
                </a:solidFill>
                <a:latin typeface="幼圆" panose="02010509060101010101" charset="-122"/>
              </a:rPr>
              <a:t>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训练样本非常充分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性能可能提升</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600"/>
              </a:lnSpc>
              <a:buClrTx/>
              <a:buSzTx/>
              <a:buNone/>
              <a:tabLst>
                <a:tab pos="990600" algn="l"/>
                <a:tab pos="1104900" algn="l"/>
              </a:tabLst>
              <a:defRPr/>
            </a:pPr>
            <a:r>
              <a:rPr lang="zh-CN" altLang="en-US" sz="2005" smtClean="0">
                <a:solidFill>
                  <a:srgbClr val="000000"/>
                </a:solidFill>
                <a:latin typeface="幼圆" panose="02010509060101010101" charset="-122"/>
              </a:rPr>
              <a:t>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有限训练样本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高阶联合概率估计困难</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90600" algn="l"/>
                <a:tab pos="1104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965"/>
              </a:lnSpc>
              <a:buClrTx/>
              <a:buSzTx/>
              <a:buNone/>
              <a:tabLst>
                <a:tab pos="990600" algn="l"/>
                <a:tab pos="1104900" algn="l"/>
              </a:tabLst>
              <a:defRPr/>
            </a:pPr>
            <a:r>
              <a:rPr lang="zh-CN" altLang="en-US" sz="2005" smtClean="0">
                <a:solidFill>
                  <a:srgbClr val="000000"/>
                </a:solidFill>
                <a:latin typeface="幼圆" panose="02010509060101010101" charset="-122"/>
              </a:rPr>
              <a:t>	</a:t>
            </a:r>
            <a:r>
              <a:rPr lang="zh-CN" altLang="en-US" sz="2400" smtClean="0">
                <a:solidFill>
                  <a:srgbClr val="0000FF"/>
                </a:solidFill>
                <a:latin typeface="幼圆" panose="02010509060101010101" charset="-122"/>
              </a:rPr>
              <a:t>考虑属性间的高阶依赖，需要其他办法</a:t>
            </a:r>
            <a:endParaRPr lang="zh-CN" altLang="en-US" sz="2400">
              <a:solidFill>
                <a:srgbClr val="0000FF"/>
              </a:solidFill>
              <a:latin typeface="幼圆" panose="020105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852387" y="4161211"/>
            <a:ext cx="1288919" cy="1"/>
          </a:xfrm>
          <a:custGeom>
            <a:avLst/>
            <a:gdLst/>
            <a:ahLst/>
            <a:cxnLst/>
            <a:rect l="0" t="0" r="0" b="0"/>
            <a:pathLst>
              <a:path w="1288919" h="1">
                <a:moveTo>
                  <a:pt x="0" y="0"/>
                </a:moveTo>
                <a:lnTo>
                  <a:pt x="1288918"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 name="图片 2" descr="ws_61CB.tmp"/>
          <p:cNvPicPr/>
          <p:nvPr/>
        </p:nvPicPr>
        <p:blipFill>
          <a:blip r:embed="rId1" cstate="print"/>
          <a:stretch>
            <a:fillRect/>
          </a:stretch>
        </p:blipFill>
        <p:spPr>
          <a:xfrm>
            <a:off x="800100" y="1765300"/>
            <a:ext cx="6692900" cy="1676400"/>
          </a:xfrm>
          <a:prstGeom prst="rect">
            <a:avLst/>
          </a:prstGeom>
        </p:spPr>
      </p:pic>
      <p:pic>
        <p:nvPicPr>
          <p:cNvPr id="4" name="图片 3" descr="ws_61CC.tmp"/>
          <p:cNvPicPr/>
          <p:nvPr/>
        </p:nvPicPr>
        <p:blipFill>
          <a:blip r:embed="rId2" cstate="print"/>
          <a:stretch>
            <a:fillRect/>
          </a:stretch>
        </p:blipFill>
        <p:spPr>
          <a:xfrm>
            <a:off x="1841500" y="3860800"/>
            <a:ext cx="1346200" cy="736600"/>
          </a:xfrm>
          <a:prstGeom prst="rect">
            <a:avLst/>
          </a:prstGeom>
        </p:spPr>
      </p:pic>
      <p:pic>
        <p:nvPicPr>
          <p:cNvPr id="5" name="图片 4" descr="ws_61CD.tmp"/>
          <p:cNvPicPr/>
          <p:nvPr/>
        </p:nvPicPr>
        <p:blipFill>
          <a:blip r:embed="rId3" cstate="print"/>
          <a:stretch>
            <a:fillRect/>
          </a:stretch>
        </p:blipFill>
        <p:spPr>
          <a:xfrm>
            <a:off x="7289800" y="3619500"/>
            <a:ext cx="1485900" cy="1943100"/>
          </a:xfrm>
          <a:prstGeom prst="rect">
            <a:avLst/>
          </a:prstGeom>
        </p:spPr>
      </p:pic>
      <p:pic>
        <p:nvPicPr>
          <p:cNvPr id="6" name="图片 5" descr="ws_61DE.tmp"/>
          <p:cNvPicPr/>
          <p:nvPr/>
        </p:nvPicPr>
        <p:blipFill>
          <a:blip r:embed="rId4" cstate="print"/>
          <a:stretch>
            <a:fillRect/>
          </a:stretch>
        </p:blipFill>
        <p:spPr>
          <a:xfrm>
            <a:off x="0" y="0"/>
            <a:ext cx="9144000" cy="6858000"/>
          </a:xfrm>
          <a:prstGeom prst="rect">
            <a:avLst/>
          </a:prstGeom>
        </p:spPr>
      </p:pic>
      <p:sp>
        <p:nvSpPr>
          <p:cNvPr id="28" name="TextBox 27"/>
          <p:cNvSpPr txBox="1"/>
          <p:nvPr/>
        </p:nvSpPr>
        <p:spPr>
          <a:xfrm>
            <a:off x="218541" y="333918"/>
            <a:ext cx="6050759" cy="910506"/>
          </a:xfrm>
          <a:prstGeom prst="rect">
            <a:avLst/>
          </a:prstGeom>
          <a:noFill/>
        </p:spPr>
        <p:txBody>
          <a:bodyPr vert="horz" wrap="none" lIns="0" tIns="0" rIns="0" bIns="0" rtlCol="0">
            <a:spAutoFit/>
          </a:bodyPr>
          <a:lstStyle/>
          <a:p>
            <a:pPr marL="0" marR="0" lvl="0" indent="0" defTabSz="914400" eaLnBrk="1" fontAlgn="auto" latinLnBrk="0" hangingPunct="1">
              <a:lnSpc>
                <a:spcPts val="2710"/>
              </a:lnSpc>
              <a:buClrTx/>
              <a:buSzTx/>
              <a:buNone/>
              <a:tabLst>
                <a:tab pos="2755900" algn="l"/>
              </a:tabLst>
              <a:defRPr/>
            </a:pPr>
            <a:r>
              <a:rPr lang="zh-CN" altLang="en-US" sz="2795" smtClean="0">
                <a:solidFill>
                  <a:srgbClr val="000000"/>
                </a:solidFill>
                <a:latin typeface="幼圆" panose="02010509060101010101" charset="-122"/>
              </a:rPr>
              <a:t>贝叶斯网 </a:t>
            </a:r>
            <a:r>
              <a:rPr lang="zh-CN" altLang="en-US" sz="2005" smtClean="0">
                <a:solidFill>
                  <a:srgbClr val="000000"/>
                </a:solidFill>
                <a:latin typeface="幼圆" panose="02010509060101010101" charset="-122"/>
              </a:rPr>
              <a:t>（</a:t>
            </a:r>
            <a:r>
              <a:rPr lang="en-US" altLang="zh-CN" sz="2005" smtClean="0">
                <a:solidFill>
                  <a:srgbClr val="000000"/>
                </a:solidFill>
                <a:latin typeface="Times New Roman" panose="02020603050405020304"/>
              </a:rPr>
              <a:t>Bayesian network; Bayes network</a:t>
            </a:r>
            <a:r>
              <a:rPr lang="zh-CN" altLang="en-US" sz="2005" smtClean="0">
                <a:solidFill>
                  <a:srgbClr val="000000"/>
                </a:solidFill>
                <a:latin typeface="幼圆" panose="02010509060101010101" charset="-122"/>
              </a:rPr>
              <a:t>）</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755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755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390"/>
              </a:lnSpc>
              <a:buClrTx/>
              <a:buSzTx/>
              <a:buNone/>
              <a:tabLst>
                <a:tab pos="2755900" algn="l"/>
              </a:tabLst>
              <a:defRPr/>
            </a:pPr>
            <a:r>
              <a:rPr lang="zh-CN" altLang="en-US" sz="2005" smtClean="0">
                <a:solidFill>
                  <a:srgbClr val="000000"/>
                </a:solidFill>
                <a:latin typeface="幼圆" panose="02010509060101010101" charset="-122"/>
              </a:rPr>
              <a:t>	亦称“信念网” </a:t>
            </a:r>
            <a:r>
              <a:rPr lang="en-US" altLang="zh-CN" sz="1595" smtClean="0">
                <a:solidFill>
                  <a:srgbClr val="000000"/>
                </a:solidFill>
                <a:latin typeface="幼圆" panose="02010509060101010101" charset="-122"/>
              </a:rPr>
              <a:t>(</a:t>
            </a:r>
            <a:r>
              <a:rPr lang="en-US" altLang="zh-CN" sz="1595" smtClean="0">
                <a:solidFill>
                  <a:srgbClr val="000000"/>
                </a:solidFill>
                <a:latin typeface="Times New Roman" panose="02020603050405020304"/>
              </a:rPr>
              <a:t>brief network</a:t>
            </a:r>
            <a:r>
              <a:rPr lang="en-US" altLang="zh-CN" sz="1595" smtClean="0">
                <a:solidFill>
                  <a:srgbClr val="000000"/>
                </a:solidFill>
                <a:latin typeface="幼圆" panose="02010509060101010101" charset="-122"/>
              </a:rPr>
              <a:t>)</a:t>
            </a:r>
            <a:endParaRPr lang="zh-CN" altLang="en-US" sz="1595">
              <a:solidFill>
                <a:srgbClr val="000000"/>
              </a:solidFill>
              <a:latin typeface="幼圆" panose="02010509060101010101" charset="-122"/>
            </a:endParaRPr>
          </a:p>
        </p:txBody>
      </p:sp>
      <p:sp>
        <p:nvSpPr>
          <p:cNvPr id="29" name="TextBox 28"/>
          <p:cNvSpPr txBox="1"/>
          <p:nvPr/>
        </p:nvSpPr>
        <p:spPr>
          <a:xfrm>
            <a:off x="7355713" y="5630646"/>
            <a:ext cx="1213474" cy="846386"/>
          </a:xfrm>
          <a:prstGeom prst="rect">
            <a:avLst/>
          </a:prstGeom>
          <a:noFill/>
        </p:spPr>
        <p:txBody>
          <a:bodyPr vert="horz" wrap="none" lIns="0" tIns="0" rIns="0" bIns="0" rtlCol="0">
            <a:spAutoFit/>
          </a:bodyPr>
          <a:lstStyle/>
          <a:p>
            <a:pPr marL="0" marR="0" lvl="0" indent="0" defTabSz="914400" eaLnBrk="1" fontAlgn="auto" latinLnBrk="0" hangingPunct="1">
              <a:lnSpc>
                <a:spcPts val="2180"/>
              </a:lnSpc>
              <a:buClrTx/>
              <a:buSzTx/>
              <a:buNone/>
              <a:tabLst>
                <a:tab pos="139700" algn="l"/>
              </a:tabLst>
              <a:defRPr/>
            </a:pPr>
            <a:r>
              <a:rPr lang="en-US" altLang="zh-CN" smtClean="0">
                <a:solidFill>
                  <a:srgbClr val="000000"/>
                </a:solidFill>
                <a:latin typeface="Times New Roman" panose="02020603050405020304"/>
              </a:rPr>
              <a:t>Judea Pearl</a:t>
            </a:r>
            <a:endParaRPr lang="en-US" altLang="zh-CN" smtClean="0">
              <a:solidFill>
                <a:srgbClr val="000000"/>
              </a:solidFill>
              <a:latin typeface="Times New Roman" panose="02020603050405020304"/>
            </a:endParaRPr>
          </a:p>
          <a:p>
            <a:pPr marL="0" marR="0" lvl="0" indent="0" defTabSz="914400" eaLnBrk="1" fontAlgn="auto" latinLnBrk="0" hangingPunct="1">
              <a:lnSpc>
                <a:spcPts val="2160"/>
              </a:lnSpc>
              <a:buClrTx/>
              <a:buSzTx/>
              <a:buNone/>
              <a:tabLst>
                <a:tab pos="139700" algn="l"/>
              </a:tabLst>
              <a:defRPr/>
            </a:pPr>
            <a:r>
              <a:rPr lang="en-US" altLang="zh-CN" smtClean="0">
                <a:solidFill>
                  <a:srgbClr val="000000"/>
                </a:solidFill>
                <a:latin typeface="Times New Roman" panose="02020603050405020304"/>
              </a:rPr>
              <a:t>	(1936 - )</a:t>
            </a:r>
            <a:endParaRPr lang="en-US" altLang="zh-CN" smtClean="0">
              <a:solidFill>
                <a:srgbClr val="000000"/>
              </a:solidFill>
              <a:latin typeface="Times New Roman" panose="02020603050405020304"/>
            </a:endParaRPr>
          </a:p>
          <a:p>
            <a:pPr marL="0" marR="0" lvl="0" indent="0" defTabSz="914400" eaLnBrk="1" fontAlgn="auto" latinLnBrk="0" hangingPunct="1">
              <a:lnSpc>
                <a:spcPts val="2170"/>
              </a:lnSpc>
              <a:buClrTx/>
              <a:buSzTx/>
              <a:buNone/>
              <a:tabLst>
                <a:tab pos="139700" algn="l"/>
              </a:tabLst>
              <a:defRPr/>
            </a:pPr>
            <a:r>
              <a:rPr lang="en-US" altLang="zh-CN" smtClean="0">
                <a:solidFill>
                  <a:srgbClr val="000000"/>
                </a:solidFill>
                <a:latin typeface="Times New Roman" panose="02020603050405020304"/>
              </a:rPr>
              <a:t>2011 </a:t>
            </a:r>
            <a:r>
              <a:rPr lang="zh-CN" altLang="en-US" smtClean="0">
                <a:solidFill>
                  <a:srgbClr val="000000"/>
                </a:solidFill>
                <a:latin typeface="幼圆" panose="02010509060101010101" charset="-122"/>
              </a:rPr>
              <a:t>图灵奖</a:t>
            </a:r>
            <a:endParaRPr lang="zh-CN" altLang="en-US">
              <a:solidFill>
                <a:srgbClr val="000000"/>
              </a:solidFill>
              <a:latin typeface="幼圆" panose="02010509060101010101" charset="-122"/>
            </a:endParaRPr>
          </a:p>
        </p:txBody>
      </p:sp>
      <p:sp>
        <p:nvSpPr>
          <p:cNvPr id="30" name="TextBox 29"/>
          <p:cNvSpPr txBox="1"/>
          <p:nvPr/>
        </p:nvSpPr>
        <p:spPr>
          <a:xfrm>
            <a:off x="605027" y="1275429"/>
            <a:ext cx="2221377" cy="2872581"/>
          </a:xfrm>
          <a:prstGeom prst="rect">
            <a:avLst/>
          </a:prstGeom>
          <a:noFill/>
        </p:spPr>
        <p:txBody>
          <a:bodyPr vert="horz" wrap="none" lIns="0" tIns="0" rIns="0" bIns="0" rtlCol="0">
            <a:spAutoFit/>
          </a:bodyPr>
          <a:lstStyle/>
          <a:p>
            <a:pPr marL="0" marR="0" lvl="0" indent="0" defTabSz="914400" eaLnBrk="1" fontAlgn="auto" latinLnBrk="0" hangingPunct="1">
              <a:lnSpc>
                <a:spcPts val="1975"/>
              </a:lnSpc>
              <a:buClrTx/>
              <a:buSzTx/>
              <a:buNone/>
              <a:tabLst>
                <a:tab pos="38100" algn="l"/>
                <a:tab pos="292100" algn="l"/>
              </a:tabLst>
              <a:defRPr/>
            </a:pPr>
            <a:r>
              <a:rPr lang="zh-CN" altLang="en-US" smtClean="0"/>
              <a:t>		</a:t>
            </a:r>
            <a:r>
              <a:rPr lang="zh-CN" altLang="en-US" sz="2005" smtClean="0">
                <a:solidFill>
                  <a:srgbClr val="0000FF"/>
                </a:solidFill>
                <a:latin typeface="幼圆" panose="02010509060101010101" charset="-122"/>
              </a:rPr>
              <a:t>有向无环图</a:t>
            </a:r>
            <a:r>
              <a:rPr lang="en-US" altLang="zh-CN" sz="1600" smtClean="0">
                <a:solidFill>
                  <a:srgbClr val="0000FF"/>
                </a:solidFill>
                <a:latin typeface="幼圆" panose="02010509060101010101" charset="-122"/>
              </a:rPr>
              <a:t>( </a:t>
            </a:r>
            <a:r>
              <a:rPr lang="en-US" altLang="zh-CN" sz="1600" smtClean="0">
                <a:solidFill>
                  <a:srgbClr val="0000FF"/>
                </a:solidFill>
                <a:latin typeface="Times New Roman" panose="02020603050405020304"/>
              </a:rPr>
              <a:t>DAG,</a:t>
            </a:r>
            <a:endParaRPr lang="en-US" altLang="zh-CN" sz="1600" smtClean="0">
              <a:solidFill>
                <a:srgbClr val="0000FF"/>
              </a:solidFill>
              <a:latin typeface="Times New Roman" panose="02020603050405020304"/>
            </a:endParaRPr>
          </a:p>
          <a:p>
            <a:pPr marL="0" marR="0" lvl="0" indent="0" defTabSz="914400" eaLnBrk="1" fontAlgn="auto" latinLnBrk="0" hangingPunct="1">
              <a:lnSpc>
                <a:spcPts val="1935"/>
              </a:lnSpc>
              <a:buClrTx/>
              <a:buSzTx/>
              <a:buNone/>
              <a:tabLst>
                <a:tab pos="38100" algn="l"/>
                <a:tab pos="292100" algn="l"/>
              </a:tabLst>
              <a:defRPr/>
            </a:pPr>
            <a:r>
              <a:rPr lang="en-US" altLang="zh-CN" sz="1600" smtClean="0">
                <a:solidFill>
                  <a:srgbClr val="0000FF"/>
                </a:solidFill>
                <a:latin typeface="Times New Roman" panose="02020603050405020304"/>
              </a:rPr>
              <a:t>	</a:t>
            </a:r>
            <a:r>
              <a:rPr lang="en-US" altLang="zh-CN" sz="1595" smtClean="0">
                <a:solidFill>
                  <a:srgbClr val="0000FF"/>
                </a:solidFill>
                <a:latin typeface="Times New Roman" panose="02020603050405020304"/>
              </a:rPr>
              <a:t>Directed Acyclic Graph</a:t>
            </a:r>
            <a:r>
              <a:rPr lang="en-US" altLang="zh-CN" sz="1595" smtClean="0">
                <a:solidFill>
                  <a:srgbClr val="0000FF"/>
                </a:solidFill>
                <a:latin typeface="幼圆" panose="02010509060101010101" charset="-122"/>
              </a:rPr>
              <a:t>)</a:t>
            </a: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38100" algn="l"/>
                <a:tab pos="292100" algn="l"/>
              </a:tabLst>
              <a:defRPr/>
            </a:pPr>
            <a:endParaRPr lang="en-US" altLang="zh-CN" sz="1595" smtClean="0">
              <a:solidFill>
                <a:srgbClr val="0000FF"/>
              </a:solidFill>
              <a:latin typeface="幼圆" panose="02010509060101010101" charset="-122"/>
            </a:endParaRPr>
          </a:p>
          <a:p>
            <a:pPr marL="0" marR="0" lvl="0" indent="0" defTabSz="914400" eaLnBrk="1" fontAlgn="auto" latinLnBrk="0" hangingPunct="1">
              <a:lnSpc>
                <a:spcPts val="2450"/>
              </a:lnSpc>
              <a:buClrTx/>
              <a:buSzTx/>
              <a:buNone/>
              <a:tabLst>
                <a:tab pos="38100" algn="l"/>
                <a:tab pos="292100" algn="l"/>
              </a:tabLst>
              <a:defRPr/>
            </a:pPr>
            <a:r>
              <a:rPr lang="zh-CN" altLang="en-US" sz="2195" smtClean="0">
                <a:solidFill>
                  <a:srgbClr val="000000"/>
                </a:solidFill>
                <a:latin typeface="幼圆" panose="02010509060101010101" charset="-122"/>
              </a:rPr>
              <a:t>贝叶斯网</a:t>
            </a:r>
            <a:endParaRPr lang="zh-CN" altLang="en-US" sz="2195">
              <a:solidFill>
                <a:srgbClr val="000000"/>
              </a:solidFill>
              <a:latin typeface="幼圆" panose="02010509060101010101" charset="-122"/>
            </a:endParaRPr>
          </a:p>
        </p:txBody>
      </p:sp>
      <p:sp>
        <p:nvSpPr>
          <p:cNvPr id="31" name="TextBox 30"/>
          <p:cNvSpPr txBox="1"/>
          <p:nvPr/>
        </p:nvSpPr>
        <p:spPr>
          <a:xfrm>
            <a:off x="2026285" y="4641469"/>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0000FF"/>
                </a:solidFill>
                <a:latin typeface="幼圆" panose="02010509060101010101" charset="-122"/>
              </a:rPr>
              <a:t>结构</a:t>
            </a:r>
            <a:endParaRPr lang="zh-CN" altLang="en-US">
              <a:solidFill>
                <a:srgbClr val="0000FF"/>
              </a:solidFill>
              <a:latin typeface="幼圆" panose="02010509060101010101" charset="-122"/>
            </a:endParaRPr>
          </a:p>
        </p:txBody>
      </p:sp>
      <p:sp>
        <p:nvSpPr>
          <p:cNvPr id="33" name="TextBox 32"/>
          <p:cNvSpPr txBox="1"/>
          <p:nvPr/>
        </p:nvSpPr>
        <p:spPr>
          <a:xfrm>
            <a:off x="595579" y="5306480"/>
            <a:ext cx="4121706" cy="987450"/>
          </a:xfrm>
          <a:prstGeom prst="rect">
            <a:avLst/>
          </a:prstGeom>
          <a:noFill/>
        </p:spPr>
        <p:txBody>
          <a:bodyPr vert="horz" wrap="none" lIns="0" tIns="0" rIns="0" bIns="0" rtlCol="0">
            <a:spAutoFit/>
          </a:bodyPr>
          <a:lstStyle/>
          <a:p>
            <a:pPr>
              <a:lnSpc>
                <a:spcPts val="2135"/>
              </a:lnSpc>
            </a:pPr>
            <a:r>
              <a:rPr lang="zh-CN" altLang="en-US" sz="2200" smtClean="0">
                <a:solidFill>
                  <a:srgbClr val="000000"/>
                </a:solidFill>
                <a:latin typeface="幼圆" panose="02010509060101010101" charset="-122"/>
              </a:rPr>
              <a:t>概率图模型 </a:t>
            </a:r>
            <a:r>
              <a:rPr lang="en-US" altLang="zh-CN" sz="1600" smtClean="0">
                <a:solidFill>
                  <a:srgbClr val="000000"/>
                </a:solidFill>
                <a:latin typeface="幼圆" panose="02010509060101010101" charset="-122"/>
              </a:rPr>
              <a:t>(</a:t>
            </a:r>
            <a:r>
              <a:rPr lang="en-US" altLang="zh-CN" sz="1600" smtClean="0">
                <a:solidFill>
                  <a:srgbClr val="000000"/>
                </a:solidFill>
                <a:latin typeface="Times New Roman" panose="02020603050405020304"/>
              </a:rPr>
              <a:t>Probabilistic graphical model</a:t>
            </a:r>
            <a:r>
              <a:rPr lang="en-US" altLang="zh-CN" sz="1600" smtClean="0">
                <a:solidFill>
                  <a:srgbClr val="000000"/>
                </a:solidFill>
                <a:latin typeface="幼圆" panose="02010509060101010101" charset="-122"/>
              </a:rPr>
              <a:t>)</a:t>
            </a:r>
            <a:endParaRPr lang="en-US" altLang="zh-CN" sz="1600" smtClean="0">
              <a:solidFill>
                <a:srgbClr val="000000"/>
              </a:solidFill>
              <a:latin typeface="幼圆" panose="02010509060101010101" charset="-122"/>
            </a:endParaRPr>
          </a:p>
          <a:p>
            <a:pPr>
              <a:lnSpc>
                <a:spcPts val="2785"/>
              </a:lnSpc>
            </a:pP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有向图模型 </a:t>
            </a:r>
            <a:r>
              <a:rPr lang="zh-CN" altLang="en-US" smtClean="0">
                <a:solidFill>
                  <a:srgbClr val="000000"/>
                </a:solidFill>
                <a:latin typeface="Wingdings" panose="05000000000000000000"/>
              </a:rPr>
              <a:t> </a:t>
            </a:r>
            <a:r>
              <a:rPr lang="zh-CN" altLang="en-US" smtClean="0">
                <a:solidFill>
                  <a:srgbClr val="000000"/>
                </a:solidFill>
                <a:latin typeface="幼圆" panose="02010509060101010101" charset="-122"/>
              </a:rPr>
              <a:t>贝叶斯网</a:t>
            </a:r>
            <a:endParaRPr lang="zh-CN" altLang="en-US" smtClean="0">
              <a:solidFill>
                <a:srgbClr val="000000"/>
              </a:solidFill>
              <a:latin typeface="幼圆" panose="02010509060101010101" charset="-122"/>
            </a:endParaRPr>
          </a:p>
          <a:p>
            <a:pPr>
              <a:lnSpc>
                <a:spcPts val="2760"/>
              </a:lnSpc>
            </a:pP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无向图模型 </a:t>
            </a:r>
            <a:r>
              <a:rPr lang="zh-CN" altLang="en-US" smtClean="0">
                <a:solidFill>
                  <a:srgbClr val="000000"/>
                </a:solidFill>
                <a:latin typeface="Wingdings" panose="05000000000000000000"/>
              </a:rPr>
              <a:t> </a:t>
            </a:r>
            <a:r>
              <a:rPr lang="zh-CN" altLang="en-US" smtClean="0">
                <a:solidFill>
                  <a:srgbClr val="000000"/>
                </a:solidFill>
                <a:latin typeface="幼圆" panose="02010509060101010101" charset="-122"/>
              </a:rPr>
              <a:t>马尔可夫网</a:t>
            </a:r>
            <a:endParaRPr lang="zh-CN" altLang="en-US">
              <a:solidFill>
                <a:srgbClr val="000000"/>
              </a:solidFill>
              <a:latin typeface="幼圆" panose="02010509060101010101" charset="-122"/>
            </a:endParaRPr>
          </a:p>
        </p:txBody>
      </p:sp>
      <p:sp>
        <p:nvSpPr>
          <p:cNvPr id="34" name="TextBox 33"/>
          <p:cNvSpPr txBox="1"/>
          <p:nvPr/>
        </p:nvSpPr>
        <p:spPr>
          <a:xfrm>
            <a:off x="5255386" y="5335145"/>
            <a:ext cx="1082027" cy="243656"/>
          </a:xfrm>
          <a:prstGeom prst="rect">
            <a:avLst/>
          </a:prstGeom>
          <a:noFill/>
        </p:spPr>
        <p:txBody>
          <a:bodyPr vert="horz" wrap="none" lIns="0" tIns="0" rIns="0" bIns="0" rtlCol="0">
            <a:spAutoFit/>
          </a:bodyPr>
          <a:lstStyle/>
          <a:p>
            <a:pPr>
              <a:lnSpc>
                <a:spcPts val="1935"/>
              </a:lnSpc>
            </a:pPr>
            <a:r>
              <a:rPr lang="zh-CN" altLang="en-US" sz="1595" smtClean="0">
                <a:solidFill>
                  <a:srgbClr val="008000"/>
                </a:solidFill>
                <a:latin typeface="Wingdings" panose="05000000000000000000"/>
              </a:rPr>
              <a:t> </a:t>
            </a:r>
            <a:r>
              <a:rPr lang="zh-CN" altLang="en-US" sz="1595" smtClean="0">
                <a:solidFill>
                  <a:srgbClr val="008000"/>
                </a:solidFill>
                <a:latin typeface="幼圆" panose="02010509060101010101" charset="-122"/>
              </a:rPr>
              <a:t>第 </a:t>
            </a:r>
            <a:r>
              <a:rPr lang="en-US" altLang="zh-CN" sz="1595" smtClean="0">
                <a:solidFill>
                  <a:srgbClr val="008000"/>
                </a:solidFill>
                <a:latin typeface="Times New Roman" panose="02020603050405020304"/>
              </a:rPr>
              <a:t>14</a:t>
            </a:r>
            <a:r>
              <a:rPr lang="zh-CN" altLang="en-US" sz="1595" smtClean="0">
                <a:solidFill>
                  <a:srgbClr val="008000"/>
                </a:solidFill>
                <a:latin typeface="幼圆" panose="02010509060101010101" charset="-122"/>
              </a:rPr>
              <a:t>章</a:t>
            </a:r>
            <a:endParaRPr lang="zh-CN" altLang="en-US" sz="1595">
              <a:solidFill>
                <a:srgbClr val="008000"/>
              </a:solidFill>
              <a:latin typeface="幼圆" panose="02010509060101010101" charset="-122"/>
            </a:endParaRPr>
          </a:p>
        </p:txBody>
      </p:sp>
      <p:sp>
        <p:nvSpPr>
          <p:cNvPr id="35" name="TextBox 34"/>
          <p:cNvSpPr txBox="1"/>
          <p:nvPr/>
        </p:nvSpPr>
        <p:spPr>
          <a:xfrm>
            <a:off x="3891407" y="1445478"/>
            <a:ext cx="3918958" cy="2744341"/>
          </a:xfrm>
          <a:prstGeom prst="rect">
            <a:avLst/>
          </a:prstGeom>
          <a:noFill/>
        </p:spPr>
        <p:txBody>
          <a:bodyPr vert="horz" wrap="none" lIns="0" tIns="0" rIns="0" bIns="0" rtlCol="0">
            <a:spAutoFit/>
          </a:bodyPr>
          <a:lstStyle/>
          <a:p>
            <a:pPr marL="0" marR="0" lvl="0" indent="0" defTabSz="914400" eaLnBrk="1" fontAlgn="auto" latinLnBrk="0" hangingPunct="1">
              <a:lnSpc>
                <a:spcPts val="1975"/>
              </a:lnSpc>
              <a:buClrTx/>
              <a:buSzTx/>
              <a:buNone/>
              <a:tabLst>
                <a:tab pos="1409700" algn="l"/>
                <a:tab pos="1930400" algn="l"/>
              </a:tabLst>
              <a:defRPr/>
            </a:pPr>
            <a:r>
              <a:rPr lang="zh-CN" altLang="en-US" smtClean="0"/>
              <a:t>		</a:t>
            </a:r>
            <a:r>
              <a:rPr lang="zh-CN" altLang="en-US" sz="2005" smtClean="0">
                <a:solidFill>
                  <a:srgbClr val="FF0000"/>
                </a:solidFill>
                <a:latin typeface="幼圆" panose="02010509060101010101" charset="-122"/>
              </a:rPr>
              <a:t>条件概率表 </a:t>
            </a:r>
            <a:r>
              <a:rPr lang="en-US" altLang="zh-CN" sz="1595" smtClean="0">
                <a:solidFill>
                  <a:srgbClr val="FF0000"/>
                </a:solidFill>
                <a:latin typeface="幼圆" panose="02010509060101010101" charset="-122"/>
              </a:rPr>
              <a:t>( </a:t>
            </a:r>
            <a:r>
              <a:rPr lang="en-US" altLang="zh-CN" sz="1595" smtClean="0">
                <a:solidFill>
                  <a:srgbClr val="FF0000"/>
                </a:solidFill>
                <a:latin typeface="Times New Roman" panose="02020603050405020304"/>
              </a:rPr>
              <a:t>CPT,</a:t>
            </a:r>
            <a:endParaRPr lang="en-US" altLang="zh-CN" sz="1595" smtClean="0">
              <a:solidFill>
                <a:srgbClr val="FF0000"/>
              </a:solidFill>
              <a:latin typeface="Times New Roman" panose="02020603050405020304"/>
            </a:endParaRPr>
          </a:p>
          <a:p>
            <a:pPr marL="0" marR="0" lvl="0" indent="0" defTabSz="914400" eaLnBrk="1" fontAlgn="auto" latinLnBrk="0" hangingPunct="1">
              <a:lnSpc>
                <a:spcPts val="1930"/>
              </a:lnSpc>
              <a:buClrTx/>
              <a:buSzTx/>
              <a:buNone/>
              <a:tabLst>
                <a:tab pos="1409700" algn="l"/>
                <a:tab pos="1930400" algn="l"/>
              </a:tabLst>
              <a:defRPr/>
            </a:pPr>
            <a:r>
              <a:rPr lang="en-US" altLang="zh-CN" sz="1595" smtClean="0">
                <a:solidFill>
                  <a:srgbClr val="FF0000"/>
                </a:solidFill>
                <a:latin typeface="Times New Roman" panose="02020603050405020304"/>
              </a:rPr>
              <a:t>	Conditional Probability Table</a:t>
            </a:r>
            <a:r>
              <a:rPr lang="en-US" altLang="zh-CN" sz="1595" smtClean="0">
                <a:solidFill>
                  <a:srgbClr val="FF0000"/>
                </a:solidFill>
                <a:latin typeface="幼圆" panose="02010509060101010101" charset="-122"/>
              </a:rPr>
              <a:t>)</a:t>
            </a: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1409700" algn="l"/>
                <a:tab pos="1930400" algn="l"/>
              </a:tabLst>
              <a:defRPr/>
            </a:pPr>
            <a:endParaRPr lang="en-US" altLang="zh-CN" sz="1595" smtClean="0">
              <a:solidFill>
                <a:srgbClr val="FF0000"/>
              </a:solidFill>
              <a:latin typeface="幼圆" panose="02010509060101010101" charset="-122"/>
            </a:endParaRPr>
          </a:p>
          <a:p>
            <a:pPr marL="0" marR="0" lvl="0" indent="0" defTabSz="914400" eaLnBrk="1" fontAlgn="auto" latinLnBrk="0" hangingPunct="1">
              <a:lnSpc>
                <a:spcPts val="2695"/>
              </a:lnSpc>
              <a:buClrTx/>
              <a:buSzTx/>
              <a:buNone/>
              <a:tabLst>
                <a:tab pos="1409700" algn="l"/>
                <a:tab pos="1930400" algn="l"/>
              </a:tabLst>
              <a:defRPr/>
            </a:pPr>
            <a:r>
              <a:rPr lang="en-US" altLang="zh-CN" sz="1595" smtClean="0">
                <a:solidFill>
                  <a:srgbClr val="000000"/>
                </a:solidFill>
                <a:latin typeface="Times New Roman" panose="02020603050405020304"/>
              </a:rPr>
              <a:t>1985</a:t>
            </a:r>
            <a:r>
              <a:rPr lang="zh-CN" altLang="en-US" sz="1595" smtClean="0">
                <a:solidFill>
                  <a:srgbClr val="000000"/>
                </a:solidFill>
                <a:latin typeface="幼圆" panose="02010509060101010101" charset="-122"/>
              </a:rPr>
              <a:t>年 </a:t>
            </a:r>
            <a:r>
              <a:rPr lang="en-US" altLang="zh-CN" sz="1595" smtClean="0">
                <a:solidFill>
                  <a:srgbClr val="000000"/>
                </a:solidFill>
                <a:latin typeface="Times New Roman" panose="02020603050405020304"/>
              </a:rPr>
              <a:t>J. Pearl </a:t>
            </a:r>
            <a:r>
              <a:rPr lang="zh-CN" altLang="en-US" sz="1595" smtClean="0">
                <a:solidFill>
                  <a:srgbClr val="000000"/>
                </a:solidFill>
                <a:latin typeface="幼圆" panose="02010509060101010101" charset="-122"/>
              </a:rPr>
              <a:t>命名为贝叶斯网，</a:t>
            </a:r>
            <a:endParaRPr lang="zh-CN" altLang="en-US" sz="1595" smtClean="0">
              <a:solidFill>
                <a:srgbClr val="000000"/>
              </a:solidFill>
              <a:latin typeface="幼圆" panose="02010509060101010101" charset="-122"/>
            </a:endParaRPr>
          </a:p>
          <a:p>
            <a:pPr marL="0" marR="0" lvl="0" indent="0" defTabSz="914400" eaLnBrk="1" fontAlgn="auto" latinLnBrk="0" hangingPunct="1">
              <a:lnSpc>
                <a:spcPts val="1815"/>
              </a:lnSpc>
              <a:buClrTx/>
              <a:buSzTx/>
              <a:buNone/>
              <a:tabLst>
                <a:tab pos="1409700" algn="l"/>
                <a:tab pos="1930400" algn="l"/>
              </a:tabLst>
              <a:defRPr/>
            </a:pPr>
            <a:r>
              <a:rPr lang="zh-CN" altLang="en-US" sz="1595" smtClean="0">
                <a:solidFill>
                  <a:srgbClr val="000000"/>
                </a:solidFill>
                <a:latin typeface="幼圆" panose="02010509060101010101" charset="-122"/>
              </a:rPr>
              <a:t>为了强调：</a:t>
            </a:r>
            <a:endParaRPr lang="zh-CN" altLang="en-US" sz="1595">
              <a:solidFill>
                <a:srgbClr val="000000"/>
              </a:solidFill>
              <a:latin typeface="幼圆" panose="02010509060101010101" charset="-122"/>
            </a:endParaRPr>
          </a:p>
        </p:txBody>
      </p:sp>
      <p:sp>
        <p:nvSpPr>
          <p:cNvPr id="37" name="TextBox 36"/>
          <p:cNvSpPr txBox="1"/>
          <p:nvPr/>
        </p:nvSpPr>
        <p:spPr>
          <a:xfrm>
            <a:off x="4177919" y="4214403"/>
            <a:ext cx="1846659" cy="194284"/>
          </a:xfrm>
          <a:prstGeom prst="rect">
            <a:avLst/>
          </a:prstGeom>
          <a:noFill/>
        </p:spPr>
        <p:txBody>
          <a:bodyPr vert="horz" wrap="none" lIns="0" tIns="0" rIns="0" bIns="0" rtlCol="0">
            <a:spAutoFit/>
          </a:bodyPr>
          <a:lstStyle/>
          <a:p>
            <a:pPr>
              <a:lnSpc>
                <a:spcPts val="1535"/>
              </a:lnSpc>
            </a:pPr>
            <a:r>
              <a:rPr lang="zh-CN" altLang="en-US" sz="1595" smtClean="0">
                <a:solidFill>
                  <a:srgbClr val="000000"/>
                </a:solidFill>
                <a:latin typeface="幼圆" panose="02010509060101010101" charset="-122"/>
              </a:rPr>
              <a:t>输入信息的主观本质</a:t>
            </a:r>
            <a:endParaRPr lang="zh-CN" altLang="en-US" sz="1595">
              <a:solidFill>
                <a:srgbClr val="000000"/>
              </a:solidFill>
              <a:latin typeface="幼圆" panose="02010509060101010101" charset="-122"/>
            </a:endParaRPr>
          </a:p>
        </p:txBody>
      </p:sp>
      <p:sp>
        <p:nvSpPr>
          <p:cNvPr id="39" name="TextBox 38"/>
          <p:cNvSpPr txBox="1"/>
          <p:nvPr/>
        </p:nvSpPr>
        <p:spPr>
          <a:xfrm>
            <a:off x="4177919" y="4458497"/>
            <a:ext cx="2051844" cy="436017"/>
          </a:xfrm>
          <a:prstGeom prst="rect">
            <a:avLst/>
          </a:prstGeom>
          <a:noFill/>
        </p:spPr>
        <p:txBody>
          <a:bodyPr vert="horz" wrap="none" lIns="0" tIns="0" rIns="0" bIns="0" rtlCol="0">
            <a:spAutoFit/>
          </a:bodyPr>
          <a:lstStyle/>
          <a:p>
            <a:pPr>
              <a:lnSpc>
                <a:spcPts val="1535"/>
              </a:lnSpc>
            </a:pPr>
            <a:r>
              <a:rPr lang="zh-CN" altLang="en-US" sz="1595" smtClean="0">
                <a:solidFill>
                  <a:srgbClr val="000000"/>
                </a:solidFill>
                <a:latin typeface="幼圆" panose="02010509060101010101" charset="-122"/>
              </a:rPr>
              <a:t>对贝叶斯条件的依赖性</a:t>
            </a:r>
            <a:endParaRPr lang="zh-CN" altLang="en-US" sz="1595" smtClean="0">
              <a:solidFill>
                <a:srgbClr val="000000"/>
              </a:solidFill>
              <a:latin typeface="幼圆" panose="02010509060101010101" charset="-122"/>
            </a:endParaRPr>
          </a:p>
          <a:p>
            <a:pPr>
              <a:lnSpc>
                <a:spcPts val="1920"/>
              </a:lnSpc>
            </a:pPr>
            <a:r>
              <a:rPr lang="zh-CN" altLang="en-US" sz="1595" smtClean="0">
                <a:solidFill>
                  <a:srgbClr val="000000"/>
                </a:solidFill>
                <a:latin typeface="幼圆" panose="02010509060101010101" charset="-122"/>
              </a:rPr>
              <a:t>因果与证据推理的区别</a:t>
            </a:r>
            <a:endParaRPr lang="zh-CN" altLang="en-US" sz="1595">
              <a:solidFill>
                <a:srgbClr val="000000"/>
              </a:solidFill>
              <a:latin typeface="幼圆" panose="020105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735046" y="5257806"/>
            <a:ext cx="5350144" cy="1"/>
          </a:xfrm>
          <a:custGeom>
            <a:avLst/>
            <a:gdLst/>
            <a:ahLst/>
            <a:cxnLst/>
            <a:rect l="0" t="0" r="0" b="0"/>
            <a:pathLst>
              <a:path w="5350144" h="1">
                <a:moveTo>
                  <a:pt x="0" y="0"/>
                </a:moveTo>
                <a:lnTo>
                  <a:pt x="5350143"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5430773" y="4630673"/>
            <a:ext cx="291086" cy="457201"/>
          </a:xfrm>
          <a:custGeom>
            <a:avLst/>
            <a:gdLst/>
            <a:ahLst/>
            <a:cxnLst/>
            <a:rect l="0" t="0" r="0" b="0"/>
            <a:pathLst>
              <a:path w="291086" h="457201">
                <a:moveTo>
                  <a:pt x="0" y="457200"/>
                </a:moveTo>
                <a:lnTo>
                  <a:pt x="291085" y="457200"/>
                </a:lnTo>
                <a:lnTo>
                  <a:pt x="291085"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534150" y="4604765"/>
            <a:ext cx="597408" cy="457201"/>
          </a:xfrm>
          <a:custGeom>
            <a:avLst/>
            <a:gdLst/>
            <a:ahLst/>
            <a:cxnLst/>
            <a:rect l="0" t="0" r="0" b="0"/>
            <a:pathLst>
              <a:path w="597408" h="457201">
                <a:moveTo>
                  <a:pt x="0" y="457200"/>
                </a:moveTo>
                <a:lnTo>
                  <a:pt x="597407" y="457200"/>
                </a:lnTo>
                <a:lnTo>
                  <a:pt x="597407"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976109" y="5945816"/>
            <a:ext cx="7754886" cy="1"/>
          </a:xfrm>
          <a:custGeom>
            <a:avLst/>
            <a:gdLst/>
            <a:ahLst/>
            <a:cxnLst/>
            <a:rect l="0" t="0" r="0" b="0"/>
            <a:pathLst>
              <a:path w="7754886" h="1">
                <a:moveTo>
                  <a:pt x="0" y="0"/>
                </a:moveTo>
                <a:lnTo>
                  <a:pt x="7754885"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965453" y="5549646"/>
            <a:ext cx="7967474" cy="519684"/>
          </a:xfrm>
          <a:custGeom>
            <a:avLst/>
            <a:gdLst/>
            <a:ahLst/>
            <a:cxnLst/>
            <a:rect l="0" t="0" r="0" b="0"/>
            <a:pathLst>
              <a:path w="7967474" h="519684">
                <a:moveTo>
                  <a:pt x="0" y="519683"/>
                </a:moveTo>
                <a:lnTo>
                  <a:pt x="7967473" y="519683"/>
                </a:lnTo>
                <a:lnTo>
                  <a:pt x="7967473"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433322" y="3419094"/>
            <a:ext cx="1443229" cy="387097"/>
          </a:xfrm>
          <a:custGeom>
            <a:avLst/>
            <a:gdLst/>
            <a:ahLst/>
            <a:cxnLst/>
            <a:rect l="0" t="0" r="0" b="0"/>
            <a:pathLst>
              <a:path w="1443229" h="387097">
                <a:moveTo>
                  <a:pt x="0" y="387096"/>
                </a:moveTo>
                <a:lnTo>
                  <a:pt x="1443228" y="387096"/>
                </a:lnTo>
                <a:lnTo>
                  <a:pt x="1443228"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3262121" y="3402329"/>
            <a:ext cx="1563626" cy="399289"/>
          </a:xfrm>
          <a:custGeom>
            <a:avLst/>
            <a:gdLst/>
            <a:ahLst/>
            <a:cxnLst/>
            <a:rect l="0" t="0" r="0" b="0"/>
            <a:pathLst>
              <a:path w="1563626" h="399289">
                <a:moveTo>
                  <a:pt x="0" y="399288"/>
                </a:moveTo>
                <a:lnTo>
                  <a:pt x="1563625" y="399288"/>
                </a:lnTo>
                <a:lnTo>
                  <a:pt x="1563625"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ws_6807.tmp"/>
          <p:cNvPicPr/>
          <p:nvPr/>
        </p:nvPicPr>
        <p:blipFill>
          <a:blip r:embed="rId1" cstate="print"/>
          <a:stretch>
            <a:fillRect/>
          </a:stretch>
        </p:blipFill>
        <p:spPr>
          <a:xfrm>
            <a:off x="152400" y="1765300"/>
            <a:ext cx="8610600" cy="4178300"/>
          </a:xfrm>
          <a:prstGeom prst="rect">
            <a:avLst/>
          </a:prstGeom>
        </p:spPr>
      </p:pic>
      <p:pic>
        <p:nvPicPr>
          <p:cNvPr id="10" name="图片 9" descr="ws_6808.tmp"/>
          <p:cNvPicPr/>
          <p:nvPr/>
        </p:nvPicPr>
        <p:blipFill>
          <a:blip r:embed="rId2" cstate="print"/>
          <a:stretch>
            <a:fillRect/>
          </a:stretch>
        </p:blipFill>
        <p:spPr>
          <a:xfrm>
            <a:off x="0" y="0"/>
            <a:ext cx="9144000" cy="6858000"/>
          </a:xfrm>
          <a:prstGeom prst="rect">
            <a:avLst/>
          </a:prstGeom>
        </p:spPr>
      </p:pic>
      <p:sp>
        <p:nvSpPr>
          <p:cNvPr id="32" name="TextBox 31"/>
          <p:cNvSpPr txBox="1"/>
          <p:nvPr/>
        </p:nvSpPr>
        <p:spPr>
          <a:xfrm>
            <a:off x="218541" y="333918"/>
            <a:ext cx="4007123" cy="346249"/>
          </a:xfrm>
          <a:prstGeom prst="rect">
            <a:avLst/>
          </a:prstGeom>
          <a:noFill/>
        </p:spPr>
        <p:txBody>
          <a:bodyPr vert="horz" wrap="none" lIns="0" tIns="0" rIns="0" bIns="0" rtlCol="0">
            <a:spAutoFit/>
          </a:bodyPr>
          <a:lstStyle/>
          <a:p>
            <a:pPr>
              <a:lnSpc>
                <a:spcPts val="2710"/>
              </a:lnSpc>
            </a:pPr>
            <a:r>
              <a:rPr lang="zh-CN" altLang="en-US" sz="2795" smtClean="0">
                <a:solidFill>
                  <a:srgbClr val="000000"/>
                </a:solidFill>
                <a:latin typeface="幼圆" panose="02010509060101010101" charset="-122"/>
              </a:rPr>
              <a:t>贝叶斯网 </a:t>
            </a:r>
            <a:r>
              <a:rPr lang="zh-CN" altLang="en-US" sz="2005" smtClean="0">
                <a:solidFill>
                  <a:srgbClr val="000000"/>
                </a:solidFill>
                <a:latin typeface="幼圆" panose="02010509060101010101" charset="-122"/>
              </a:rPr>
              <a:t>（</a:t>
            </a:r>
            <a:r>
              <a:rPr lang="en-US" altLang="zh-CN" sz="2005" smtClean="0">
                <a:solidFill>
                  <a:srgbClr val="000000"/>
                </a:solidFill>
                <a:latin typeface="Times New Roman" panose="02020603050405020304"/>
              </a:rPr>
              <a:t>Bayesian network</a:t>
            </a:r>
            <a:r>
              <a:rPr lang="zh-CN" altLang="en-US" sz="2005" smtClean="0">
                <a:solidFill>
                  <a:srgbClr val="000000"/>
                </a:solidFill>
                <a:latin typeface="幼圆" panose="02010509060101010101" charset="-122"/>
              </a:rPr>
              <a:t>）</a:t>
            </a:r>
            <a:endParaRPr lang="zh-CN" altLang="en-US" sz="2005">
              <a:solidFill>
                <a:srgbClr val="000000"/>
              </a:solidFill>
              <a:latin typeface="幼圆" panose="02010509060101010101" charset="-122"/>
            </a:endParaRPr>
          </a:p>
        </p:txBody>
      </p:sp>
      <p:sp>
        <p:nvSpPr>
          <p:cNvPr id="33" name="TextBox 32"/>
          <p:cNvSpPr txBox="1"/>
          <p:nvPr/>
        </p:nvSpPr>
        <p:spPr>
          <a:xfrm>
            <a:off x="5297170" y="1445478"/>
            <a:ext cx="2476640" cy="500137"/>
          </a:xfrm>
          <a:prstGeom prst="rect">
            <a:avLst/>
          </a:prstGeom>
          <a:noFill/>
        </p:spPr>
        <p:txBody>
          <a:bodyPr vert="horz" wrap="none" lIns="0" tIns="0" rIns="0" bIns="0" rtlCol="0">
            <a:spAutoFit/>
          </a:bodyPr>
          <a:lstStyle/>
          <a:p>
            <a:pPr marL="0" marR="0" lvl="0" indent="0" defTabSz="914400" eaLnBrk="1" fontAlgn="auto" latinLnBrk="0" hangingPunct="1">
              <a:lnSpc>
                <a:spcPts val="1975"/>
              </a:lnSpc>
              <a:buClrTx/>
              <a:buSzTx/>
              <a:buNone/>
              <a:tabLst>
                <a:tab pos="520700" algn="l"/>
              </a:tabLst>
              <a:defRPr/>
            </a:pPr>
            <a:r>
              <a:rPr lang="zh-CN" altLang="en-US" smtClean="0"/>
              <a:t>	</a:t>
            </a:r>
            <a:r>
              <a:rPr lang="zh-CN" altLang="en-US" sz="2005" smtClean="0">
                <a:solidFill>
                  <a:srgbClr val="FF0000"/>
                </a:solidFill>
                <a:latin typeface="幼圆" panose="02010509060101010101" charset="-122"/>
              </a:rPr>
              <a:t>条件概率表 </a:t>
            </a:r>
            <a:r>
              <a:rPr lang="en-US" altLang="zh-CN" sz="1595" smtClean="0">
                <a:solidFill>
                  <a:srgbClr val="FF0000"/>
                </a:solidFill>
                <a:latin typeface="幼圆" panose="02010509060101010101" charset="-122"/>
              </a:rPr>
              <a:t>( </a:t>
            </a:r>
            <a:r>
              <a:rPr lang="en-US" altLang="zh-CN" sz="1595" smtClean="0">
                <a:solidFill>
                  <a:srgbClr val="FF0000"/>
                </a:solidFill>
                <a:latin typeface="Times New Roman" panose="02020603050405020304"/>
              </a:rPr>
              <a:t>CPT,</a:t>
            </a:r>
            <a:endParaRPr lang="en-US" altLang="zh-CN" sz="1595" smtClean="0">
              <a:solidFill>
                <a:srgbClr val="FF0000"/>
              </a:solidFill>
              <a:latin typeface="Times New Roman" panose="02020603050405020304"/>
            </a:endParaRPr>
          </a:p>
          <a:p>
            <a:pPr marL="0" marR="0" lvl="0" indent="0" defTabSz="914400" eaLnBrk="1" fontAlgn="auto" latinLnBrk="0" hangingPunct="1">
              <a:lnSpc>
                <a:spcPts val="1930"/>
              </a:lnSpc>
              <a:buClrTx/>
              <a:buSzTx/>
              <a:buNone/>
              <a:tabLst>
                <a:tab pos="520700" algn="l"/>
              </a:tabLst>
              <a:defRPr/>
            </a:pPr>
            <a:r>
              <a:rPr lang="en-US" altLang="zh-CN" sz="1595" smtClean="0">
                <a:solidFill>
                  <a:srgbClr val="FF0000"/>
                </a:solidFill>
                <a:latin typeface="Times New Roman" panose="02020603050405020304"/>
              </a:rPr>
              <a:t>Conditional Probability Table</a:t>
            </a:r>
            <a:r>
              <a:rPr lang="en-US" altLang="zh-CN" sz="1595" smtClean="0">
                <a:solidFill>
                  <a:srgbClr val="FF0000"/>
                </a:solidFill>
                <a:latin typeface="幼圆" panose="02010509060101010101" charset="-122"/>
              </a:rPr>
              <a:t>)</a:t>
            </a:r>
            <a:endParaRPr lang="zh-CN" altLang="en-US" sz="1595">
              <a:solidFill>
                <a:srgbClr val="FF0000"/>
              </a:solidFill>
              <a:latin typeface="幼圆" panose="02010509060101010101" charset="-122"/>
            </a:endParaRPr>
          </a:p>
        </p:txBody>
      </p:sp>
      <p:sp>
        <p:nvSpPr>
          <p:cNvPr id="34" name="TextBox 33"/>
          <p:cNvSpPr txBox="1"/>
          <p:nvPr/>
        </p:nvSpPr>
        <p:spPr>
          <a:xfrm>
            <a:off x="644042" y="1275429"/>
            <a:ext cx="2182905" cy="500137"/>
          </a:xfrm>
          <a:prstGeom prst="rect">
            <a:avLst/>
          </a:prstGeom>
          <a:noFill/>
        </p:spPr>
        <p:txBody>
          <a:bodyPr vert="horz" wrap="none" lIns="0" tIns="0" rIns="0" bIns="0" rtlCol="0">
            <a:spAutoFit/>
          </a:bodyPr>
          <a:lstStyle/>
          <a:p>
            <a:pPr marL="0" marR="0" lvl="0" indent="0" defTabSz="914400" eaLnBrk="1" fontAlgn="auto" latinLnBrk="0" hangingPunct="1">
              <a:lnSpc>
                <a:spcPts val="1975"/>
              </a:lnSpc>
              <a:buClrTx/>
              <a:buSzTx/>
              <a:buNone/>
              <a:tabLst>
                <a:tab pos="254000" algn="l"/>
              </a:tabLst>
              <a:defRPr/>
            </a:pPr>
            <a:r>
              <a:rPr lang="zh-CN" altLang="en-US" smtClean="0"/>
              <a:t>	</a:t>
            </a:r>
            <a:r>
              <a:rPr lang="zh-CN" altLang="en-US" sz="2005" smtClean="0">
                <a:solidFill>
                  <a:srgbClr val="0000FF"/>
                </a:solidFill>
                <a:latin typeface="幼圆" panose="02010509060101010101" charset="-122"/>
              </a:rPr>
              <a:t>有向无环图</a:t>
            </a:r>
            <a:r>
              <a:rPr lang="en-US" altLang="zh-CN" sz="1600" smtClean="0">
                <a:solidFill>
                  <a:srgbClr val="0000FF"/>
                </a:solidFill>
                <a:latin typeface="幼圆" panose="02010509060101010101" charset="-122"/>
              </a:rPr>
              <a:t>( </a:t>
            </a:r>
            <a:r>
              <a:rPr lang="en-US" altLang="zh-CN" sz="1600" smtClean="0">
                <a:solidFill>
                  <a:srgbClr val="0000FF"/>
                </a:solidFill>
                <a:latin typeface="Times New Roman" panose="02020603050405020304"/>
              </a:rPr>
              <a:t>DAG,</a:t>
            </a:r>
            <a:endParaRPr lang="en-US" altLang="zh-CN" sz="1600" smtClean="0">
              <a:solidFill>
                <a:srgbClr val="0000FF"/>
              </a:solidFill>
              <a:latin typeface="Times New Roman" panose="02020603050405020304"/>
            </a:endParaRPr>
          </a:p>
          <a:p>
            <a:pPr marL="0" marR="0" lvl="0" indent="0" defTabSz="914400" eaLnBrk="1" fontAlgn="auto" latinLnBrk="0" hangingPunct="1">
              <a:lnSpc>
                <a:spcPts val="1935"/>
              </a:lnSpc>
              <a:buClrTx/>
              <a:buSzTx/>
              <a:buNone/>
              <a:tabLst>
                <a:tab pos="254000" algn="l"/>
              </a:tabLst>
              <a:defRPr/>
            </a:pPr>
            <a:r>
              <a:rPr lang="en-US" altLang="zh-CN" sz="1595" smtClean="0">
                <a:solidFill>
                  <a:srgbClr val="0000FF"/>
                </a:solidFill>
                <a:latin typeface="Times New Roman" panose="02020603050405020304"/>
              </a:rPr>
              <a:t>Directed Acyclic Graph</a:t>
            </a:r>
            <a:r>
              <a:rPr lang="en-US" altLang="zh-CN" sz="1595" smtClean="0">
                <a:solidFill>
                  <a:srgbClr val="0000FF"/>
                </a:solidFill>
                <a:latin typeface="幼圆" panose="02010509060101010101" charset="-122"/>
              </a:rPr>
              <a:t>)</a:t>
            </a:r>
            <a:endParaRPr lang="zh-CN" altLang="en-US" sz="1595">
              <a:solidFill>
                <a:srgbClr val="0000FF"/>
              </a:solidFill>
              <a:latin typeface="幼圆" panose="02010509060101010101" charset="-122"/>
            </a:endParaRPr>
          </a:p>
        </p:txBody>
      </p:sp>
      <p:sp>
        <p:nvSpPr>
          <p:cNvPr id="35" name="TextBox 34"/>
          <p:cNvSpPr txBox="1"/>
          <p:nvPr/>
        </p:nvSpPr>
        <p:spPr>
          <a:xfrm>
            <a:off x="448360" y="3946905"/>
            <a:ext cx="8071120" cy="1441036"/>
          </a:xfrm>
          <a:prstGeom prst="rect">
            <a:avLst/>
          </a:prstGeom>
          <a:noFill/>
        </p:spPr>
        <p:txBody>
          <a:bodyPr vert="horz" wrap="none" lIns="0" tIns="0" rIns="0" bIns="0" rtlCol="0">
            <a:spAutoFit/>
          </a:bodyPr>
          <a:lstStyle/>
          <a:p>
            <a:pPr marL="0" marR="0" lvl="0" indent="0" defTabSz="914400" eaLnBrk="1" fontAlgn="auto" latinLnBrk="0" hangingPunct="1">
              <a:lnSpc>
                <a:spcPts val="2305"/>
              </a:lnSpc>
              <a:buClrTx/>
              <a:buSzTx/>
              <a:buNone/>
              <a:tabLst>
                <a:tab pos="4457700" algn="l"/>
              </a:tabLst>
              <a:defRPr/>
            </a:pPr>
            <a:r>
              <a:rPr lang="zh-CN" altLang="en-US" sz="2400" smtClean="0">
                <a:solidFill>
                  <a:srgbClr val="000000"/>
                </a:solidFill>
                <a:latin typeface="幼圆" panose="02010509060101010101" charset="-122"/>
              </a:rPr>
              <a:t>给定父结点集，贝叶斯网假设每个属性与其</a:t>
            </a:r>
            <a:r>
              <a:rPr lang="zh-CN" altLang="en-US" sz="2400" smtClean="0">
                <a:solidFill>
                  <a:srgbClr val="FF0000"/>
                </a:solidFill>
                <a:latin typeface="幼圆" panose="02010509060101010101" charset="-122"/>
              </a:rPr>
              <a:t>非后裔属性 </a:t>
            </a:r>
            <a:r>
              <a:rPr lang="zh-CN" altLang="en-US" sz="2400" smtClean="0">
                <a:solidFill>
                  <a:srgbClr val="000000"/>
                </a:solidFill>
                <a:latin typeface="幼圆" panose="02010509060101010101" charset="-122"/>
              </a:rPr>
              <a:t>独立</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820"/>
              </a:lnSpc>
              <a:buClrTx/>
              <a:buSzTx/>
              <a:buNone/>
              <a:tabLst>
                <a:tab pos="4457700" algn="l"/>
              </a:tabLst>
              <a:defRPr/>
            </a:pPr>
            <a:r>
              <a:rPr lang="zh-CN" altLang="en-US" sz="2400" smtClean="0">
                <a:solidFill>
                  <a:srgbClr val="000000"/>
                </a:solidFill>
                <a:latin typeface="幼圆" panose="02010509060101010101" charset="-122"/>
              </a:rPr>
              <a:t>	</a:t>
            </a:r>
            <a:r>
              <a:rPr lang="zh-CN" altLang="en-US" smtClean="0">
                <a:solidFill>
                  <a:srgbClr val="FF0000"/>
                </a:solidFill>
                <a:latin typeface="幼圆" panose="02010509060101010101" charset="-122"/>
              </a:rPr>
              <a:t>父结点集</a:t>
            </a:r>
            <a:endParaRPr lang="zh-CN" altLang="en-US">
              <a:solidFill>
                <a:srgbClr val="FF0000"/>
              </a:solidFill>
              <a:latin typeface="幼圆" panose="020105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6BE0.tmp"/>
          <p:cNvPicPr/>
          <p:nvPr/>
        </p:nvPicPr>
        <p:blipFill>
          <a:blip r:embed="rId1" cstate="print"/>
          <a:stretch>
            <a:fillRect/>
          </a:stretch>
        </p:blipFill>
        <p:spPr>
          <a:xfrm>
            <a:off x="901700" y="1130300"/>
            <a:ext cx="7023100" cy="2311400"/>
          </a:xfrm>
          <a:prstGeom prst="rect">
            <a:avLst/>
          </a:prstGeom>
        </p:spPr>
      </p:pic>
      <p:pic>
        <p:nvPicPr>
          <p:cNvPr id="3" name="图片 2" descr="ws_6BF0.tmp"/>
          <p:cNvPicPr/>
          <p:nvPr/>
        </p:nvPicPr>
        <p:blipFill>
          <a:blip r:embed="rId2" cstate="print"/>
          <a:stretch>
            <a:fillRect/>
          </a:stretch>
        </p:blipFill>
        <p:spPr>
          <a:xfrm>
            <a:off x="1066800" y="3797300"/>
            <a:ext cx="1701800" cy="406400"/>
          </a:xfrm>
          <a:prstGeom prst="rect">
            <a:avLst/>
          </a:prstGeom>
        </p:spPr>
      </p:pic>
      <p:pic>
        <p:nvPicPr>
          <p:cNvPr id="5" name="图片 4" descr="ws_6C02.tmp"/>
          <p:cNvPicPr/>
          <p:nvPr/>
        </p:nvPicPr>
        <p:blipFill>
          <a:blip r:embed="rId3" cstate="print"/>
          <a:stretch>
            <a:fillRect/>
          </a:stretch>
        </p:blipFill>
        <p:spPr>
          <a:xfrm>
            <a:off x="6451600" y="3835400"/>
            <a:ext cx="1282700" cy="393700"/>
          </a:xfrm>
          <a:prstGeom prst="rect">
            <a:avLst/>
          </a:prstGeom>
        </p:spPr>
      </p:pic>
      <p:pic>
        <p:nvPicPr>
          <p:cNvPr id="6" name="图片 5" descr="ws_6C03.tmp"/>
          <p:cNvPicPr/>
          <p:nvPr/>
        </p:nvPicPr>
        <p:blipFill>
          <a:blip r:embed="rId4" cstate="print"/>
          <a:stretch>
            <a:fillRect/>
          </a:stretch>
        </p:blipFill>
        <p:spPr>
          <a:xfrm>
            <a:off x="0" y="0"/>
            <a:ext cx="9144000" cy="6858000"/>
          </a:xfrm>
          <a:prstGeom prst="rect">
            <a:avLst/>
          </a:prstGeom>
        </p:spPr>
      </p:pic>
      <p:sp>
        <p:nvSpPr>
          <p:cNvPr id="28" name="TextBox 27"/>
          <p:cNvSpPr txBox="1"/>
          <p:nvPr/>
        </p:nvSpPr>
        <p:spPr>
          <a:xfrm>
            <a:off x="218541" y="321726"/>
            <a:ext cx="3949799"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三变量间的典型依赖关系</a:t>
            </a:r>
            <a:endParaRPr lang="zh-CN" altLang="en-US" sz="2795">
              <a:solidFill>
                <a:srgbClr val="000000"/>
              </a:solidFill>
              <a:latin typeface="幼圆" panose="02010509060101010101" charset="-122"/>
            </a:endParaRPr>
          </a:p>
        </p:txBody>
      </p:sp>
      <p:sp>
        <p:nvSpPr>
          <p:cNvPr id="29" name="TextBox 28"/>
          <p:cNvSpPr txBox="1"/>
          <p:nvPr/>
        </p:nvSpPr>
        <p:spPr>
          <a:xfrm>
            <a:off x="1318260" y="3522217"/>
            <a:ext cx="1154162"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panose="02010509060101010101" charset="-122"/>
              </a:rPr>
              <a:t>条件独立性</a:t>
            </a:r>
            <a:endParaRPr lang="zh-CN" altLang="en-US">
              <a:solidFill>
                <a:srgbClr val="000000"/>
              </a:solidFill>
              <a:latin typeface="幼圆" panose="02010509060101010101" charset="-122"/>
            </a:endParaRPr>
          </a:p>
        </p:txBody>
      </p:sp>
      <p:sp>
        <p:nvSpPr>
          <p:cNvPr id="30" name="TextBox 29"/>
          <p:cNvSpPr txBox="1"/>
          <p:nvPr/>
        </p:nvSpPr>
        <p:spPr>
          <a:xfrm>
            <a:off x="6555993" y="3550416"/>
            <a:ext cx="1154162" cy="219932"/>
          </a:xfrm>
          <a:prstGeom prst="rect">
            <a:avLst/>
          </a:prstGeom>
          <a:noFill/>
        </p:spPr>
        <p:txBody>
          <a:bodyPr vert="horz" wrap="none" lIns="0" tIns="0" rIns="0" bIns="0" rtlCol="0">
            <a:spAutoFit/>
          </a:bodyPr>
          <a:lstStyle/>
          <a:p>
            <a:pPr>
              <a:lnSpc>
                <a:spcPts val="1730"/>
              </a:lnSpc>
            </a:pPr>
            <a:r>
              <a:rPr lang="zh-CN" altLang="en-US" sz="1800" dirty="0" smtClean="0">
                <a:solidFill>
                  <a:srgbClr val="000000"/>
                </a:solidFill>
                <a:latin typeface="幼圆" panose="02010509060101010101" charset="-122"/>
              </a:rPr>
              <a:t>条件独立性</a:t>
            </a:r>
            <a:endParaRPr lang="zh-CN" altLang="en-US" sz="1800" dirty="0">
              <a:solidFill>
                <a:srgbClr val="000000"/>
              </a:solidFill>
              <a:latin typeface="幼圆" panose="02010509060101010101" charset="-122"/>
            </a:endParaRPr>
          </a:p>
        </p:txBody>
      </p:sp>
      <p:sp>
        <p:nvSpPr>
          <p:cNvPr id="31" name="TextBox 30"/>
          <p:cNvSpPr txBox="1"/>
          <p:nvPr/>
        </p:nvSpPr>
        <p:spPr>
          <a:xfrm>
            <a:off x="3071748" y="3522217"/>
            <a:ext cx="3484245" cy="1641475"/>
          </a:xfrm>
          <a:prstGeom prst="rect">
            <a:avLst/>
          </a:prstGeom>
          <a:noFill/>
        </p:spPr>
        <p:txBody>
          <a:bodyPr vert="horz" wrap="square" lIns="0" tIns="0" rIns="0" bIns="0" rtlCol="0">
            <a:spAutoFit/>
          </a:bodyPr>
          <a:lstStyle/>
          <a:p>
            <a:pPr marL="0" marR="0" lvl="0" indent="0" defTabSz="914400" eaLnBrk="1" fontAlgn="auto" latinLnBrk="0" hangingPunct="1">
              <a:lnSpc>
                <a:spcPts val="1730"/>
              </a:lnSpc>
              <a:buClrTx/>
              <a:buSzTx/>
              <a:buNone/>
              <a:tabLst>
                <a:tab pos="800100" algn="l"/>
              </a:tabLst>
              <a:defRPr/>
            </a:pPr>
            <a:r>
              <a:rPr lang="zh-CN" altLang="en-US" dirty="0" smtClean="0"/>
              <a:t>	</a:t>
            </a:r>
            <a:r>
              <a:rPr lang="zh-CN" altLang="en-US" dirty="0" smtClean="0">
                <a:solidFill>
                  <a:srgbClr val="FF0000"/>
                </a:solidFill>
                <a:latin typeface="幼圆" panose="02010509060101010101" charset="-122"/>
              </a:rPr>
              <a:t>边际独立性</a:t>
            </a: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2735"/>
              </a:lnSpc>
              <a:buClrTx/>
              <a:buSzTx/>
              <a:buNone/>
              <a:tabLst>
                <a:tab pos="800100" algn="l"/>
              </a:tabLst>
              <a:defRPr/>
            </a:pPr>
            <a:r>
              <a:rPr lang="en-US" altLang="zh-CN" dirty="0" smtClean="0">
                <a:solidFill>
                  <a:srgbClr val="FF0000"/>
                </a:solidFill>
                <a:latin typeface="Times New Roman" panose="02020603050405020304"/>
              </a:rPr>
              <a:t>•   </a:t>
            </a:r>
            <a:r>
              <a:rPr lang="zh-CN" altLang="en-US" dirty="0" smtClean="0">
                <a:solidFill>
                  <a:srgbClr val="FF0000"/>
                </a:solidFill>
                <a:latin typeface="幼圆" panose="02010509060101010101" charset="-122"/>
              </a:rPr>
              <a:t>给定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4</a:t>
            </a:r>
            <a:r>
              <a:rPr lang="en-US" altLang="zh-CN" dirty="0" smtClean="0">
                <a:solidFill>
                  <a:srgbClr val="FF0000"/>
                </a:solidFill>
                <a:latin typeface="Times New Roman" panose="02020603050405020304"/>
              </a:rPr>
              <a:t>,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1 </a:t>
            </a:r>
            <a:r>
              <a:rPr lang="zh-CN" altLang="en-US" dirty="0" smtClean="0">
                <a:solidFill>
                  <a:srgbClr val="FF0000"/>
                </a:solidFill>
                <a:latin typeface="幼圆" panose="02010509060101010101" charset="-122"/>
              </a:rPr>
              <a:t>与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2 </a:t>
            </a:r>
            <a:r>
              <a:rPr lang="zh-CN" altLang="en-US" dirty="0" smtClean="0">
                <a:solidFill>
                  <a:srgbClr val="FF0000"/>
                </a:solidFill>
                <a:latin typeface="幼圆" panose="02010509060101010101" charset="-122"/>
              </a:rPr>
              <a:t>必不独立</a:t>
            </a: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panose="02010509060101010101" charset="-122"/>
            </a:endParaRPr>
          </a:p>
          <a:p>
            <a:pPr marL="0" marR="0" lvl="0" indent="0" defTabSz="914400" eaLnBrk="1" fontAlgn="auto" latinLnBrk="0" hangingPunct="1">
              <a:lnSpc>
                <a:spcPts val="2360"/>
              </a:lnSpc>
              <a:buClrTx/>
              <a:buSzTx/>
              <a:buNone/>
              <a:tabLst>
                <a:tab pos="800100" algn="l"/>
              </a:tabLst>
              <a:defRPr/>
            </a:pPr>
            <a:r>
              <a:rPr lang="en-US" altLang="zh-CN" dirty="0" smtClean="0">
                <a:solidFill>
                  <a:srgbClr val="FF0000"/>
                </a:solidFill>
                <a:latin typeface="Times New Roman" panose="02020603050405020304"/>
              </a:rPr>
              <a:t>•   </a:t>
            </a:r>
            <a:r>
              <a:rPr lang="zh-CN" altLang="en-US" dirty="0" smtClean="0">
                <a:solidFill>
                  <a:srgbClr val="FF0000"/>
                </a:solidFill>
                <a:latin typeface="幼圆" panose="02010509060101010101" charset="-122"/>
              </a:rPr>
              <a:t>若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4 </a:t>
            </a:r>
            <a:r>
              <a:rPr lang="zh-CN" altLang="en-US" dirty="0" smtClean="0">
                <a:solidFill>
                  <a:srgbClr val="FF0000"/>
                </a:solidFill>
                <a:latin typeface="幼圆" panose="02010509060101010101" charset="-122"/>
              </a:rPr>
              <a:t>未知，则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1 </a:t>
            </a:r>
            <a:r>
              <a:rPr lang="zh-CN" altLang="en-US" dirty="0" smtClean="0">
                <a:solidFill>
                  <a:srgbClr val="FF0000"/>
                </a:solidFill>
                <a:latin typeface="幼圆" panose="02010509060101010101" charset="-122"/>
              </a:rPr>
              <a:t>与 </a:t>
            </a:r>
            <a:r>
              <a:rPr lang="en-US" altLang="zh-CN" i="1" dirty="0" smtClean="0">
                <a:solidFill>
                  <a:srgbClr val="FF0000"/>
                </a:solidFill>
                <a:latin typeface="Palatino Linotype" panose="02040502050505030304"/>
              </a:rPr>
              <a:t>x</a:t>
            </a:r>
            <a:r>
              <a:rPr lang="en-US" altLang="zh-CN" sz="1200" dirty="0" smtClean="0">
                <a:solidFill>
                  <a:srgbClr val="FF0000"/>
                </a:solidFill>
                <a:latin typeface="Times New Roman" panose="02020603050405020304"/>
              </a:rPr>
              <a:t>2 </a:t>
            </a:r>
            <a:r>
              <a:rPr lang="zh-CN" altLang="en-US" dirty="0" smtClean="0">
                <a:solidFill>
                  <a:srgbClr val="FF0000"/>
                </a:solidFill>
                <a:latin typeface="幼圆" panose="02010509060101010101" charset="-122"/>
              </a:rPr>
              <a:t>独立</a:t>
            </a:r>
            <a:endParaRPr lang="zh-CN" altLang="en-US" dirty="0">
              <a:solidFill>
                <a:srgbClr val="FF0000"/>
              </a:solidFill>
              <a:latin typeface="幼圆" panose="020105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141.tmp"/>
          <p:cNvPicPr/>
          <p:nvPr/>
        </p:nvPicPr>
        <p:blipFill>
          <a:blip r:embed="rId1" cstate="print"/>
          <a:stretch>
            <a:fillRect/>
          </a:stretch>
        </p:blipFill>
        <p:spPr>
          <a:xfrm>
            <a:off x="0" y="0"/>
            <a:ext cx="9144000" cy="6858000"/>
          </a:xfrm>
          <a:prstGeom prst="rect">
            <a:avLst/>
          </a:prstGeom>
        </p:spPr>
      </p:pic>
      <p:pic>
        <p:nvPicPr>
          <p:cNvPr id="3" name="图片 2" descr="ws_7152.tmp"/>
          <p:cNvPicPr/>
          <p:nvPr/>
        </p:nvPicPr>
        <p:blipFill>
          <a:blip r:embed="rId2" cstate="print"/>
          <a:stretch>
            <a:fillRect/>
          </a:stretch>
        </p:blipFill>
        <p:spPr>
          <a:xfrm>
            <a:off x="1714500" y="4419600"/>
            <a:ext cx="1308100" cy="495300"/>
          </a:xfrm>
          <a:prstGeom prst="rect">
            <a:avLst/>
          </a:prstGeom>
        </p:spPr>
      </p:pic>
      <p:pic>
        <p:nvPicPr>
          <p:cNvPr id="4" name="图片 3" descr="ws_7153.tmp"/>
          <p:cNvPicPr/>
          <p:nvPr/>
        </p:nvPicPr>
        <p:blipFill>
          <a:blip r:embed="rId3" cstate="print"/>
          <a:stretch>
            <a:fillRect/>
          </a:stretch>
        </p:blipFill>
        <p:spPr>
          <a:xfrm>
            <a:off x="5918200" y="3644900"/>
            <a:ext cx="1689100" cy="2095500"/>
          </a:xfrm>
          <a:prstGeom prst="rect">
            <a:avLst/>
          </a:prstGeom>
        </p:spPr>
      </p:pic>
      <p:pic>
        <p:nvPicPr>
          <p:cNvPr id="5" name="图片 4" descr="ws_7164.tmp"/>
          <p:cNvPicPr/>
          <p:nvPr/>
        </p:nvPicPr>
        <p:blipFill>
          <a:blip r:embed="rId4" cstate="print"/>
          <a:stretch>
            <a:fillRect/>
          </a:stretch>
        </p:blipFill>
        <p:spPr>
          <a:xfrm>
            <a:off x="0" y="0"/>
            <a:ext cx="9144000" cy="6858000"/>
          </a:xfrm>
          <a:prstGeom prst="rect">
            <a:avLst/>
          </a:prstGeom>
        </p:spPr>
      </p:pic>
      <p:sp>
        <p:nvSpPr>
          <p:cNvPr id="27" name="TextBox 26"/>
          <p:cNvSpPr txBox="1"/>
          <p:nvPr/>
        </p:nvSpPr>
        <p:spPr>
          <a:xfrm>
            <a:off x="218541" y="321726"/>
            <a:ext cx="2513509"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分析条件独立性</a:t>
            </a:r>
            <a:endParaRPr lang="zh-CN" altLang="en-US" sz="2795">
              <a:solidFill>
                <a:srgbClr val="000000"/>
              </a:solidFill>
              <a:latin typeface="幼圆" panose="02010509060101010101" charset="-122"/>
            </a:endParaRPr>
          </a:p>
        </p:txBody>
      </p:sp>
      <p:sp>
        <p:nvSpPr>
          <p:cNvPr id="28" name="TextBox 27"/>
          <p:cNvSpPr txBox="1"/>
          <p:nvPr/>
        </p:nvSpPr>
        <p:spPr>
          <a:xfrm>
            <a:off x="626668" y="1303274"/>
            <a:ext cx="3262111" cy="294953"/>
          </a:xfrm>
          <a:prstGeom prst="rect">
            <a:avLst/>
          </a:prstGeom>
          <a:noFill/>
        </p:spPr>
        <p:txBody>
          <a:bodyPr vert="horz" wrap="none" lIns="0" tIns="0" rIns="0" bIns="0" rtlCol="0">
            <a:spAutoFit/>
          </a:bodyPr>
          <a:lstStyle/>
          <a:p>
            <a:pPr>
              <a:lnSpc>
                <a:spcPts val="2340"/>
              </a:lnSpc>
            </a:pPr>
            <a:r>
              <a:rPr lang="zh-CN" altLang="en-US" sz="2400" smtClean="0">
                <a:solidFill>
                  <a:srgbClr val="0000FF"/>
                </a:solidFill>
                <a:latin typeface="幼圆" panose="02010509060101010101" charset="-122"/>
              </a:rPr>
              <a:t>“有向分离”</a:t>
            </a:r>
            <a:r>
              <a:rPr lang="en-US" altLang="zh-CN" smtClean="0">
                <a:solidFill>
                  <a:srgbClr val="0000FF"/>
                </a:solidFill>
                <a:latin typeface="幼圆" panose="02010509060101010101" charset="-122"/>
              </a:rPr>
              <a:t>( </a:t>
            </a:r>
            <a:r>
              <a:rPr lang="en-US" altLang="zh-CN" smtClean="0">
                <a:solidFill>
                  <a:srgbClr val="0000FF"/>
                </a:solidFill>
                <a:latin typeface="Times New Roman" panose="02020603050405020304"/>
              </a:rPr>
              <a:t>D-separation</a:t>
            </a:r>
            <a:r>
              <a:rPr lang="en-US" altLang="zh-CN" smtClean="0">
                <a:solidFill>
                  <a:srgbClr val="0000FF"/>
                </a:solidFill>
                <a:latin typeface="幼圆" panose="02010509060101010101" charset="-122"/>
              </a:rPr>
              <a:t>)</a:t>
            </a:r>
            <a:endParaRPr lang="zh-CN" altLang="en-US">
              <a:solidFill>
                <a:srgbClr val="0000FF"/>
              </a:solidFill>
              <a:latin typeface="幼圆" panose="02010509060101010101" charset="-122"/>
            </a:endParaRPr>
          </a:p>
        </p:txBody>
      </p:sp>
      <p:sp>
        <p:nvSpPr>
          <p:cNvPr id="29" name="TextBox 28"/>
          <p:cNvSpPr txBox="1"/>
          <p:nvPr/>
        </p:nvSpPr>
        <p:spPr>
          <a:xfrm>
            <a:off x="849782" y="2004786"/>
            <a:ext cx="2821285" cy="692497"/>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先将有向图转变为无向图</a:t>
            </a:r>
            <a:endParaRPr lang="zh-CN" altLang="en-US" sz="2005" smtClean="0">
              <a:solidFill>
                <a:srgbClr val="000000"/>
              </a:solidFill>
              <a:latin typeface="幼圆" panose="02010509060101010101" charset="-122"/>
            </a:endParaRPr>
          </a:p>
          <a:p>
            <a:pPr>
              <a:lnSpc>
                <a:spcPts val="1000"/>
              </a:lnSpc>
            </a:pPr>
            <a:endParaRPr lang="zh-CN" altLang="en-US" sz="2005" smtClean="0">
              <a:solidFill>
                <a:srgbClr val="000000"/>
              </a:solidFill>
              <a:latin typeface="幼圆" panose="02010509060101010101" charset="-122"/>
            </a:endParaRPr>
          </a:p>
          <a:p>
            <a:pPr>
              <a:lnSpc>
                <a:spcPts val="2495"/>
              </a:lnSpc>
            </a:pPr>
            <a:r>
              <a:rPr lang="en-US" altLang="zh-CN" smtClean="0">
                <a:solidFill>
                  <a:srgbClr val="000000"/>
                </a:solidFill>
                <a:latin typeface="Times New Roman" panose="02020603050405020304"/>
              </a:rPr>
              <a:t>•   V </a:t>
            </a:r>
            <a:r>
              <a:rPr lang="zh-CN" altLang="en-US" smtClean="0">
                <a:solidFill>
                  <a:srgbClr val="000000"/>
                </a:solidFill>
                <a:latin typeface="幼圆" panose="02010509060101010101" charset="-122"/>
              </a:rPr>
              <a:t>型结构父结点相连</a:t>
            </a:r>
            <a:endParaRPr lang="zh-CN" altLang="en-US">
              <a:solidFill>
                <a:srgbClr val="000000"/>
              </a:solidFill>
              <a:latin typeface="幼圆" panose="02010509060101010101" charset="-122"/>
            </a:endParaRPr>
          </a:p>
        </p:txBody>
      </p:sp>
      <p:sp>
        <p:nvSpPr>
          <p:cNvPr id="30" name="TextBox 29"/>
          <p:cNvSpPr txBox="1"/>
          <p:nvPr/>
        </p:nvSpPr>
        <p:spPr>
          <a:xfrm>
            <a:off x="849782" y="2864866"/>
            <a:ext cx="2120773" cy="256480"/>
          </a:xfrm>
          <a:prstGeom prst="rect">
            <a:avLst/>
          </a:prstGeom>
          <a:noFill/>
        </p:spPr>
        <p:txBody>
          <a:bodyPr vert="horz" wrap="none" lIns="0" tIns="0" rIns="0" bIns="0" rtlCol="0">
            <a:spAutoFit/>
          </a:bodyPr>
          <a:lstStyle/>
          <a:p>
            <a:pPr>
              <a:lnSpc>
                <a:spcPts val="2005"/>
              </a:lnSpc>
            </a:pP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有向边变成无向边</a:t>
            </a:r>
            <a:endParaRPr lang="zh-CN" altLang="en-US">
              <a:solidFill>
                <a:srgbClr val="000000"/>
              </a:solidFill>
              <a:latin typeface="幼圆" panose="02010509060101010101" charset="-122"/>
            </a:endParaRPr>
          </a:p>
        </p:txBody>
      </p:sp>
      <p:sp>
        <p:nvSpPr>
          <p:cNvPr id="31" name="TextBox 30"/>
          <p:cNvSpPr txBox="1"/>
          <p:nvPr/>
        </p:nvSpPr>
        <p:spPr>
          <a:xfrm>
            <a:off x="7734934" y="2936976"/>
            <a:ext cx="615553" cy="243656"/>
          </a:xfrm>
          <a:prstGeom prst="rect">
            <a:avLst/>
          </a:prstGeom>
          <a:noFill/>
        </p:spPr>
        <p:txBody>
          <a:bodyPr vert="horz" wrap="none" lIns="0" tIns="0" rIns="0" bIns="0" rtlCol="0">
            <a:spAutoFit/>
          </a:bodyPr>
          <a:lstStyle/>
          <a:p>
            <a:pPr>
              <a:lnSpc>
                <a:spcPts val="1935"/>
              </a:lnSpc>
            </a:pPr>
            <a:r>
              <a:rPr lang="en-US" altLang="zh-CN" smtClean="0">
                <a:solidFill>
                  <a:srgbClr val="000000"/>
                </a:solidFill>
                <a:latin typeface="Times New Roman" panose="02020603050405020304"/>
              </a:rPr>
              <a:t>(</a:t>
            </a:r>
            <a:r>
              <a:rPr lang="zh-CN" altLang="en-US" smtClean="0">
                <a:solidFill>
                  <a:srgbClr val="000000"/>
                </a:solidFill>
                <a:latin typeface="微软雅黑" panose="020B0503020204020204" charset="-122"/>
              </a:rPr>
              <a:t>根蒂</a:t>
            </a:r>
            <a:r>
              <a:rPr lang="en-US" altLang="zh-CN" smtClean="0">
                <a:solidFill>
                  <a:srgbClr val="000000"/>
                </a:solidFill>
                <a:latin typeface="Times New Roman" panose="02020603050405020304"/>
              </a:rPr>
              <a:t>)</a:t>
            </a:r>
            <a:endParaRPr lang="zh-CN" altLang="en-US">
              <a:solidFill>
                <a:srgbClr val="000000"/>
              </a:solidFill>
              <a:latin typeface="Times New Roman" panose="02020603050405020304"/>
            </a:endParaRPr>
          </a:p>
        </p:txBody>
      </p:sp>
      <p:sp>
        <p:nvSpPr>
          <p:cNvPr id="32" name="TextBox 31"/>
          <p:cNvSpPr txBox="1"/>
          <p:nvPr/>
        </p:nvSpPr>
        <p:spPr>
          <a:xfrm>
            <a:off x="5461294" y="1994515"/>
            <a:ext cx="1040349" cy="256480"/>
          </a:xfrm>
          <a:prstGeom prst="rect">
            <a:avLst/>
          </a:prstGeom>
          <a:noFill/>
        </p:spPr>
        <p:txBody>
          <a:bodyPr vert="horz" wrap="none" lIns="0" tIns="0" rIns="0" bIns="0" rtlCol="0">
            <a:spAutoFit/>
          </a:bodyPr>
          <a:lstStyle/>
          <a:p>
            <a:pPr>
              <a:lnSpc>
                <a:spcPts val="2005"/>
              </a:lnSpc>
            </a:pPr>
            <a:r>
              <a:rPr lang="en-US" altLang="zh-CN" sz="1795" smtClean="0">
                <a:solidFill>
                  <a:srgbClr val="000000"/>
                </a:solidFill>
                <a:latin typeface="微软雅黑" panose="020B0503020204020204" charset="-122"/>
              </a:rPr>
              <a:t>x  </a:t>
            </a:r>
            <a:r>
              <a:rPr lang="en-US" altLang="zh-CN" sz="1195" smtClean="0">
                <a:solidFill>
                  <a:srgbClr val="000000"/>
                </a:solidFill>
                <a:latin typeface="微软雅黑" panose="020B0503020204020204" charset="-122"/>
              </a:rPr>
              <a:t>1  </a:t>
            </a:r>
            <a:r>
              <a:rPr lang="en-US" altLang="zh-CN" smtClean="0">
                <a:solidFill>
                  <a:srgbClr val="000000"/>
                </a:solidFill>
                <a:latin typeface="微软雅黑" panose="020B0503020204020204" charset="-122"/>
              </a:rPr>
              <a:t>(</a:t>
            </a:r>
            <a:r>
              <a:rPr lang="zh-CN" altLang="en-US" smtClean="0">
                <a:solidFill>
                  <a:srgbClr val="000000"/>
                </a:solidFill>
                <a:latin typeface="微软雅黑" panose="020B0503020204020204" charset="-122"/>
              </a:rPr>
              <a:t>好瓜</a:t>
            </a:r>
            <a:r>
              <a:rPr lang="en-US" altLang="zh-CN" smtClean="0">
                <a:solidFill>
                  <a:srgbClr val="000000"/>
                </a:solidFill>
                <a:latin typeface="微软雅黑" panose="020B0503020204020204" charset="-122"/>
              </a:rPr>
              <a:t>)</a:t>
            </a:r>
            <a:endParaRPr lang="zh-CN" altLang="en-US">
              <a:solidFill>
                <a:srgbClr val="000000"/>
              </a:solidFill>
              <a:latin typeface="微软雅黑" panose="020B0503020204020204" charset="-122"/>
            </a:endParaRPr>
          </a:p>
        </p:txBody>
      </p:sp>
      <p:sp>
        <p:nvSpPr>
          <p:cNvPr id="33" name="TextBox 32"/>
          <p:cNvSpPr txBox="1"/>
          <p:nvPr/>
        </p:nvSpPr>
        <p:spPr>
          <a:xfrm>
            <a:off x="6881674" y="1967493"/>
            <a:ext cx="1003480" cy="268792"/>
          </a:xfrm>
          <a:prstGeom prst="rect">
            <a:avLst/>
          </a:prstGeom>
          <a:noFill/>
        </p:spPr>
        <p:txBody>
          <a:bodyPr vert="horz" wrap="none" lIns="0" tIns="0" rIns="0" bIns="0" rtlCol="0">
            <a:spAutoFit/>
          </a:bodyPr>
          <a:lstStyle/>
          <a:p>
            <a:pPr>
              <a:lnSpc>
                <a:spcPts val="2235"/>
              </a:lnSpc>
            </a:pPr>
            <a:r>
              <a:rPr lang="en-US" altLang="zh-CN" sz="1825" smtClean="0">
                <a:solidFill>
                  <a:srgbClr val="000000"/>
                </a:solidFill>
                <a:latin typeface="微软雅黑" panose="020B0503020204020204" charset="-122"/>
              </a:rPr>
              <a:t>x  </a:t>
            </a:r>
            <a:r>
              <a:rPr lang="en-US" altLang="zh-CN" sz="1215" smtClean="0">
                <a:solidFill>
                  <a:srgbClr val="000000"/>
                </a:solidFill>
                <a:latin typeface="微软雅黑" panose="020B0503020204020204" charset="-122"/>
              </a:rPr>
              <a:t>2 </a:t>
            </a:r>
            <a:r>
              <a:rPr lang="en-US" altLang="zh-CN" sz="1800" smtClean="0">
                <a:solidFill>
                  <a:srgbClr val="000000"/>
                </a:solidFill>
                <a:latin typeface="微软雅黑" panose="020B0503020204020204" charset="-122"/>
              </a:rPr>
              <a:t>(</a:t>
            </a:r>
            <a:r>
              <a:rPr lang="zh-CN" altLang="en-US" sz="1800" smtClean="0">
                <a:solidFill>
                  <a:srgbClr val="000000"/>
                </a:solidFill>
                <a:latin typeface="微软雅黑" panose="020B0503020204020204" charset="-122"/>
              </a:rPr>
              <a:t>甜度</a:t>
            </a:r>
            <a:r>
              <a:rPr lang="en-US" altLang="zh-CN" sz="1800" smtClean="0">
                <a:solidFill>
                  <a:srgbClr val="000000"/>
                </a:solidFill>
                <a:latin typeface="微软雅黑" panose="020B0503020204020204" charset="-122"/>
              </a:rPr>
              <a:t>)</a:t>
            </a:r>
            <a:endParaRPr lang="zh-CN" altLang="en-US" sz="1800">
              <a:solidFill>
                <a:srgbClr val="000000"/>
              </a:solidFill>
              <a:latin typeface="微软雅黑" panose="020B0503020204020204" charset="-122"/>
            </a:endParaRPr>
          </a:p>
        </p:txBody>
      </p:sp>
      <p:sp>
        <p:nvSpPr>
          <p:cNvPr id="34" name="TextBox 33"/>
          <p:cNvSpPr txBox="1"/>
          <p:nvPr/>
        </p:nvSpPr>
        <p:spPr>
          <a:xfrm>
            <a:off x="4731337" y="2915421"/>
            <a:ext cx="1003480" cy="268792"/>
          </a:xfrm>
          <a:prstGeom prst="rect">
            <a:avLst/>
          </a:prstGeom>
          <a:noFill/>
        </p:spPr>
        <p:txBody>
          <a:bodyPr vert="horz" wrap="none" lIns="0" tIns="0" rIns="0" bIns="0" rtlCol="0">
            <a:spAutoFit/>
          </a:bodyPr>
          <a:lstStyle/>
          <a:p>
            <a:pPr>
              <a:lnSpc>
                <a:spcPts val="2175"/>
              </a:lnSpc>
            </a:pPr>
            <a:r>
              <a:rPr lang="en-US" altLang="zh-CN" sz="1825" smtClean="0">
                <a:solidFill>
                  <a:srgbClr val="000000"/>
                </a:solidFill>
                <a:latin typeface="微软雅黑" panose="020B0503020204020204" charset="-122"/>
              </a:rPr>
              <a:t>x  </a:t>
            </a:r>
            <a:r>
              <a:rPr lang="en-US" altLang="zh-CN" sz="1215" smtClean="0">
                <a:solidFill>
                  <a:srgbClr val="000000"/>
                </a:solidFill>
                <a:latin typeface="微软雅黑" panose="020B0503020204020204" charset="-122"/>
              </a:rPr>
              <a:t>3 </a:t>
            </a:r>
            <a:r>
              <a:rPr lang="en-US" altLang="zh-CN" sz="1800" smtClean="0">
                <a:solidFill>
                  <a:srgbClr val="000000"/>
                </a:solidFill>
                <a:latin typeface="Times New Roman" panose="02020603050405020304"/>
              </a:rPr>
              <a:t>(</a:t>
            </a:r>
            <a:r>
              <a:rPr lang="zh-CN" altLang="en-US" sz="1800" smtClean="0">
                <a:solidFill>
                  <a:srgbClr val="000000"/>
                </a:solidFill>
                <a:latin typeface="微软雅黑" panose="020B0503020204020204" charset="-122"/>
              </a:rPr>
              <a:t>敲声</a:t>
            </a:r>
            <a:r>
              <a:rPr lang="en-US" altLang="zh-CN" sz="1800" smtClean="0">
                <a:solidFill>
                  <a:srgbClr val="000000"/>
                </a:solidFill>
                <a:latin typeface="Times New Roman" panose="02020603050405020304"/>
              </a:rPr>
              <a:t>)</a:t>
            </a:r>
            <a:endParaRPr lang="zh-CN" altLang="en-US" sz="1800">
              <a:solidFill>
                <a:srgbClr val="000000"/>
              </a:solidFill>
              <a:latin typeface="Times New Roman" panose="02020603050405020304"/>
            </a:endParaRPr>
          </a:p>
        </p:txBody>
      </p:sp>
      <p:sp>
        <p:nvSpPr>
          <p:cNvPr id="35" name="TextBox 34"/>
          <p:cNvSpPr txBox="1"/>
          <p:nvPr/>
        </p:nvSpPr>
        <p:spPr>
          <a:xfrm>
            <a:off x="6037395" y="2932184"/>
            <a:ext cx="1003480" cy="269304"/>
          </a:xfrm>
          <a:prstGeom prst="rect">
            <a:avLst/>
          </a:prstGeom>
          <a:noFill/>
        </p:spPr>
        <p:txBody>
          <a:bodyPr vert="horz" wrap="none" lIns="0" tIns="0" rIns="0" bIns="0" rtlCol="0">
            <a:spAutoFit/>
          </a:bodyPr>
          <a:lstStyle/>
          <a:p>
            <a:pPr>
              <a:lnSpc>
                <a:spcPts val="2125"/>
              </a:lnSpc>
            </a:pPr>
            <a:r>
              <a:rPr lang="en-US" altLang="zh-CN" sz="1825" smtClean="0">
                <a:solidFill>
                  <a:srgbClr val="000000"/>
                </a:solidFill>
                <a:latin typeface="微软雅黑" panose="020B0503020204020204" charset="-122"/>
              </a:rPr>
              <a:t>x  </a:t>
            </a:r>
            <a:r>
              <a:rPr lang="en-US" altLang="zh-CN" sz="1215" smtClean="0">
                <a:solidFill>
                  <a:srgbClr val="000000"/>
                </a:solidFill>
                <a:latin typeface="微软雅黑" panose="020B0503020204020204" charset="-122"/>
              </a:rPr>
              <a:t>4 </a:t>
            </a:r>
            <a:r>
              <a:rPr lang="en-US" altLang="zh-CN" smtClean="0">
                <a:solidFill>
                  <a:srgbClr val="000000"/>
                </a:solidFill>
                <a:latin typeface="Times New Roman" panose="02020603050405020304"/>
              </a:rPr>
              <a:t>(</a:t>
            </a:r>
            <a:r>
              <a:rPr lang="zh-CN" altLang="en-US" smtClean="0">
                <a:solidFill>
                  <a:srgbClr val="000000"/>
                </a:solidFill>
                <a:latin typeface="微软雅黑" panose="020B0503020204020204" charset="-122"/>
              </a:rPr>
              <a:t>色泽</a:t>
            </a:r>
            <a:r>
              <a:rPr lang="en-US" altLang="zh-CN" smtClean="0">
                <a:solidFill>
                  <a:srgbClr val="000000"/>
                </a:solidFill>
                <a:latin typeface="Times New Roman" panose="02020603050405020304"/>
              </a:rPr>
              <a:t>)</a:t>
            </a:r>
            <a:endParaRPr lang="zh-CN" altLang="en-US">
              <a:solidFill>
                <a:srgbClr val="000000"/>
              </a:solidFill>
              <a:latin typeface="Times New Roman" panose="02020603050405020304"/>
            </a:endParaRPr>
          </a:p>
        </p:txBody>
      </p:sp>
      <p:sp>
        <p:nvSpPr>
          <p:cNvPr id="36" name="TextBox 35"/>
          <p:cNvSpPr txBox="1"/>
          <p:nvPr/>
        </p:nvSpPr>
        <p:spPr>
          <a:xfrm>
            <a:off x="7500445" y="2915421"/>
            <a:ext cx="118622" cy="230832"/>
          </a:xfrm>
          <a:prstGeom prst="rect">
            <a:avLst/>
          </a:prstGeom>
          <a:noFill/>
        </p:spPr>
        <p:txBody>
          <a:bodyPr vert="horz" wrap="none" lIns="0" tIns="0" rIns="0" bIns="0" rtlCol="0">
            <a:spAutoFit/>
          </a:bodyPr>
          <a:lstStyle/>
          <a:p>
            <a:pPr>
              <a:lnSpc>
                <a:spcPts val="1825"/>
              </a:lnSpc>
            </a:pPr>
            <a:r>
              <a:rPr lang="en-US" altLang="zh-CN" sz="1825" smtClean="0">
                <a:solidFill>
                  <a:srgbClr val="000000"/>
                </a:solidFill>
                <a:latin typeface="微软雅黑" panose="020B0503020204020204" charset="-122"/>
              </a:rPr>
              <a:t>x</a:t>
            </a:r>
            <a:endParaRPr lang="zh-CN" altLang="en-US" sz="1825">
              <a:solidFill>
                <a:srgbClr val="000000"/>
              </a:solidFill>
              <a:latin typeface="微软雅黑" panose="020B0503020204020204" charset="-122"/>
            </a:endParaRPr>
          </a:p>
        </p:txBody>
      </p:sp>
      <p:sp>
        <p:nvSpPr>
          <p:cNvPr id="37" name="TextBox 36"/>
          <p:cNvSpPr txBox="1"/>
          <p:nvPr/>
        </p:nvSpPr>
        <p:spPr>
          <a:xfrm>
            <a:off x="7630804" y="3015941"/>
            <a:ext cx="91372" cy="153888"/>
          </a:xfrm>
          <a:prstGeom prst="rect">
            <a:avLst/>
          </a:prstGeom>
          <a:noFill/>
        </p:spPr>
        <p:txBody>
          <a:bodyPr vert="horz" wrap="none" lIns="0" tIns="0" rIns="0" bIns="0" rtlCol="0">
            <a:spAutoFit/>
          </a:bodyPr>
          <a:lstStyle/>
          <a:p>
            <a:pPr>
              <a:lnSpc>
                <a:spcPts val="1215"/>
              </a:lnSpc>
            </a:pPr>
            <a:r>
              <a:rPr lang="en-US" altLang="zh-CN" sz="1215" smtClean="0">
                <a:solidFill>
                  <a:srgbClr val="000000"/>
                </a:solidFill>
                <a:latin typeface="微软雅黑" panose="020B0503020204020204" charset="-122"/>
              </a:rPr>
              <a:t>5</a:t>
            </a:r>
            <a:endParaRPr lang="zh-CN" altLang="en-US" sz="1215">
              <a:solidFill>
                <a:srgbClr val="000000"/>
              </a:solidFill>
              <a:latin typeface="微软雅黑" panose="020B0503020204020204" charset="-122"/>
            </a:endParaRPr>
          </a:p>
        </p:txBody>
      </p:sp>
      <p:sp>
        <p:nvSpPr>
          <p:cNvPr id="38" name="TextBox 37"/>
          <p:cNvSpPr txBox="1"/>
          <p:nvPr/>
        </p:nvSpPr>
        <p:spPr>
          <a:xfrm>
            <a:off x="6894830" y="1293875"/>
            <a:ext cx="1131400" cy="474489"/>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368300" algn="l"/>
              </a:tabLst>
              <a:defRPr/>
            </a:pPr>
            <a:r>
              <a:rPr lang="zh-CN" altLang="en-US" smtClean="0"/>
              <a:t>	</a:t>
            </a:r>
            <a:r>
              <a:rPr lang="zh-CN" altLang="en-US" smtClean="0">
                <a:solidFill>
                  <a:srgbClr val="0000FF"/>
                </a:solidFill>
                <a:latin typeface="幼圆" panose="02010509060101010101" charset="-122"/>
              </a:rPr>
              <a:t>道德图</a:t>
            </a:r>
            <a:endParaRPr lang="zh-CN" altLang="en-US" smtClean="0">
              <a:solidFill>
                <a:srgbClr val="0000FF"/>
              </a:solidFill>
              <a:latin typeface="幼圆" panose="02010509060101010101" charset="-122"/>
            </a:endParaRPr>
          </a:p>
          <a:p>
            <a:pPr marL="0" marR="0" lvl="0" indent="0" defTabSz="914400" eaLnBrk="1" fontAlgn="auto" latinLnBrk="0" hangingPunct="1">
              <a:lnSpc>
                <a:spcPts val="2025"/>
              </a:lnSpc>
              <a:buClrTx/>
              <a:buSzTx/>
              <a:buNone/>
              <a:tabLst>
                <a:tab pos="368300" algn="l"/>
              </a:tabLst>
              <a:defRPr/>
            </a:pPr>
            <a:r>
              <a:rPr lang="en-US" altLang="zh-CN" sz="1595" smtClean="0">
                <a:solidFill>
                  <a:srgbClr val="0000FF"/>
                </a:solidFill>
                <a:latin typeface="Times New Roman" panose="02020603050405020304"/>
              </a:rPr>
              <a:t>(moral graph)</a:t>
            </a:r>
            <a:endParaRPr lang="zh-CN" altLang="en-US" sz="1595">
              <a:solidFill>
                <a:srgbClr val="0000FF"/>
              </a:solidFill>
              <a:latin typeface="Times New Roman" panose="02020603050405020304"/>
            </a:endParaRPr>
          </a:p>
        </p:txBody>
      </p:sp>
      <p:sp>
        <p:nvSpPr>
          <p:cNvPr id="39" name="TextBox 38"/>
          <p:cNvSpPr txBox="1"/>
          <p:nvPr/>
        </p:nvSpPr>
        <p:spPr>
          <a:xfrm>
            <a:off x="4566539" y="3771102"/>
            <a:ext cx="1282402"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由图可得：</a:t>
            </a:r>
            <a:endParaRPr lang="zh-CN" altLang="en-US" sz="2005">
              <a:solidFill>
                <a:srgbClr val="000000"/>
              </a:solidFill>
              <a:latin typeface="幼圆" panose="02010509060101010101" charset="-122"/>
            </a:endParaRPr>
          </a:p>
        </p:txBody>
      </p:sp>
      <p:sp>
        <p:nvSpPr>
          <p:cNvPr id="40" name="TextBox 39"/>
          <p:cNvSpPr txBox="1"/>
          <p:nvPr/>
        </p:nvSpPr>
        <p:spPr>
          <a:xfrm>
            <a:off x="901903" y="3816096"/>
            <a:ext cx="2813271" cy="256480"/>
          </a:xfrm>
          <a:prstGeom prst="rect">
            <a:avLst/>
          </a:prstGeom>
          <a:noFill/>
        </p:spPr>
        <p:txBody>
          <a:bodyPr vert="horz" wrap="none" lIns="0" tIns="0" rIns="0" bIns="0" rtlCol="0">
            <a:spAutoFit/>
          </a:bodyPr>
          <a:lstStyle/>
          <a:p>
            <a:pPr>
              <a:lnSpc>
                <a:spcPts val="1985"/>
              </a:lnSpc>
            </a:pPr>
            <a:r>
              <a:rPr lang="zh-CN" altLang="en-US" smtClean="0">
                <a:solidFill>
                  <a:srgbClr val="000000"/>
                </a:solidFill>
                <a:latin typeface="幼圆" panose="02010509060101010101" charset="-122"/>
              </a:rPr>
              <a:t>若 </a:t>
            </a:r>
            <a:r>
              <a:rPr lang="en-US" altLang="zh-CN" i="1" smtClean="0">
                <a:solidFill>
                  <a:srgbClr val="000000"/>
                </a:solidFill>
                <a:latin typeface="Palatino Linotype" panose="02040502050505030304"/>
              </a:rPr>
              <a:t>x </a:t>
            </a:r>
            <a:r>
              <a:rPr lang="zh-CN" altLang="en-US" smtClean="0">
                <a:solidFill>
                  <a:srgbClr val="000000"/>
                </a:solidFill>
                <a:latin typeface="幼圆" panose="02010509060101010101" charset="-122"/>
              </a:rPr>
              <a:t>和 </a:t>
            </a:r>
            <a:r>
              <a:rPr lang="en-US" altLang="zh-CN" i="1" smtClean="0">
                <a:solidFill>
                  <a:srgbClr val="000000"/>
                </a:solidFill>
                <a:latin typeface="Palatino Linotype" panose="02040502050505030304"/>
              </a:rPr>
              <a:t>y </a:t>
            </a:r>
            <a:r>
              <a:rPr lang="zh-CN" altLang="en-US" smtClean="0">
                <a:solidFill>
                  <a:srgbClr val="000000"/>
                </a:solidFill>
                <a:latin typeface="幼圆" panose="02010509060101010101" charset="-122"/>
              </a:rPr>
              <a:t>能在图上被 </a:t>
            </a:r>
            <a:r>
              <a:rPr lang="en-US" altLang="zh-CN" b="1" smtClean="0">
                <a:solidFill>
                  <a:srgbClr val="000000"/>
                </a:solidFill>
                <a:latin typeface="Palatino Linotype" panose="02040502050505030304"/>
              </a:rPr>
              <a:t>z </a:t>
            </a:r>
            <a:r>
              <a:rPr lang="zh-CN" altLang="en-US" smtClean="0">
                <a:solidFill>
                  <a:srgbClr val="000000"/>
                </a:solidFill>
                <a:latin typeface="幼圆" panose="02010509060101010101" charset="-122"/>
              </a:rPr>
              <a:t>分入</a:t>
            </a:r>
            <a:endParaRPr lang="zh-CN" altLang="en-US">
              <a:solidFill>
                <a:srgbClr val="000000"/>
              </a:solidFill>
              <a:latin typeface="幼圆" panose="02010509060101010101" charset="-122"/>
            </a:endParaRPr>
          </a:p>
        </p:txBody>
      </p:sp>
      <p:sp>
        <p:nvSpPr>
          <p:cNvPr id="41" name="TextBox 40"/>
          <p:cNvSpPr txBox="1"/>
          <p:nvPr/>
        </p:nvSpPr>
        <p:spPr>
          <a:xfrm>
            <a:off x="901903" y="4101084"/>
            <a:ext cx="4539704" cy="1846659"/>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177800" algn="l"/>
              </a:tabLst>
              <a:defRPr/>
            </a:pPr>
            <a:r>
              <a:rPr lang="zh-CN" altLang="en-US" smtClean="0">
                <a:solidFill>
                  <a:srgbClr val="000000"/>
                </a:solidFill>
                <a:latin typeface="幼圆" panose="02010509060101010101" charset="-122"/>
              </a:rPr>
              <a:t>两个连通分支，则有</a:t>
            </a: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2385"/>
              </a:lnSpc>
              <a:buClrTx/>
              <a:buSzTx/>
              <a:buNone/>
              <a:tabLst>
                <a:tab pos="177800" algn="l"/>
              </a:tabLst>
              <a:defRPr/>
            </a:pPr>
            <a:r>
              <a:rPr lang="zh-CN" altLang="en-US" smtClean="0">
                <a:solidFill>
                  <a:srgbClr val="000000"/>
                </a:solidFill>
                <a:latin typeface="幼圆" panose="02010509060101010101" charset="-122"/>
              </a:rPr>
              <a:t>	</a:t>
            </a:r>
            <a:r>
              <a:rPr lang="zh-CN" altLang="en-US" sz="2005" smtClean="0">
                <a:solidFill>
                  <a:srgbClr val="FF0000"/>
                </a:solidFill>
                <a:latin typeface="幼圆" panose="02010509060101010101" charset="-122"/>
              </a:rPr>
              <a:t>得到条件独立性关系之后，估计出条件</a:t>
            </a:r>
            <a:endParaRPr lang="zh-CN" altLang="en-US" sz="2005" smtClean="0">
              <a:solidFill>
                <a:srgbClr val="FF0000"/>
              </a:solidFill>
              <a:latin typeface="幼圆" panose="02010509060101010101" charset="-122"/>
            </a:endParaRPr>
          </a:p>
          <a:p>
            <a:pPr marL="0" marR="0" lvl="0" indent="0" defTabSz="914400" eaLnBrk="1" fontAlgn="auto" latinLnBrk="0" hangingPunct="1">
              <a:lnSpc>
                <a:spcPts val="2340"/>
              </a:lnSpc>
              <a:buClrTx/>
              <a:buSzTx/>
              <a:buNone/>
              <a:tabLst>
                <a:tab pos="177800" algn="l"/>
              </a:tabLst>
              <a:defRPr/>
            </a:pPr>
            <a:r>
              <a:rPr lang="zh-CN" altLang="en-US" sz="2005" smtClean="0">
                <a:solidFill>
                  <a:srgbClr val="FF0000"/>
                </a:solidFill>
                <a:latin typeface="幼圆" panose="02010509060101010101" charset="-122"/>
              </a:rPr>
              <a:t>	概率表，就得到了最终网络</a:t>
            </a:r>
            <a:endParaRPr lang="zh-CN" altLang="en-US" sz="2005">
              <a:solidFill>
                <a:srgbClr val="FF0000"/>
              </a:solidFill>
              <a:latin typeface="幼圆" panose="020105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4423455" y="4418768"/>
            <a:ext cx="304508" cy="1"/>
          </a:xfrm>
          <a:custGeom>
            <a:avLst/>
            <a:gdLst/>
            <a:ahLst/>
            <a:cxnLst/>
            <a:rect l="0" t="0" r="0" b="0"/>
            <a:pathLst>
              <a:path w="304508" h="1">
                <a:moveTo>
                  <a:pt x="0" y="0"/>
                </a:moveTo>
                <a:lnTo>
                  <a:pt x="304507"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4373080" y="4859234"/>
            <a:ext cx="459823" cy="1"/>
          </a:xfrm>
          <a:custGeom>
            <a:avLst/>
            <a:gdLst/>
            <a:ahLst/>
            <a:cxnLst/>
            <a:rect l="0" t="0" r="0" b="0"/>
            <a:pathLst>
              <a:path w="459823" h="1">
                <a:moveTo>
                  <a:pt x="0" y="0"/>
                </a:moveTo>
                <a:lnTo>
                  <a:pt x="45982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任意多边形 4"/>
          <p:cNvSpPr/>
          <p:nvPr/>
        </p:nvSpPr>
        <p:spPr>
          <a:xfrm>
            <a:off x="7025955" y="4804006"/>
            <a:ext cx="107485" cy="68223"/>
          </a:xfrm>
          <a:custGeom>
            <a:avLst/>
            <a:gdLst/>
            <a:ahLst/>
            <a:cxnLst/>
            <a:rect l="0" t="0" r="0" b="0"/>
            <a:pathLst>
              <a:path w="107485" h="68223">
                <a:moveTo>
                  <a:pt x="0" y="68222"/>
                </a:moveTo>
                <a:lnTo>
                  <a:pt x="107484" y="68222"/>
                </a:lnTo>
                <a:lnTo>
                  <a:pt x="107484" y="0"/>
                </a:lnTo>
                <a:lnTo>
                  <a:pt x="0"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765048" y="5885688"/>
            <a:ext cx="7194805" cy="429768"/>
          </a:xfrm>
          <a:custGeom>
            <a:avLst/>
            <a:gdLst/>
            <a:ahLst/>
            <a:cxnLst/>
            <a:rect l="0" t="0" r="0" b="0"/>
            <a:pathLst>
              <a:path w="7194805" h="429768">
                <a:moveTo>
                  <a:pt x="0" y="429767"/>
                </a:moveTo>
                <a:lnTo>
                  <a:pt x="7194804" y="429767"/>
                </a:lnTo>
                <a:lnTo>
                  <a:pt x="7194804"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ws_775E.tmp"/>
          <p:cNvPicPr/>
          <p:nvPr/>
        </p:nvPicPr>
        <p:blipFill>
          <a:blip r:embed="rId1" cstate="print"/>
          <a:stretch>
            <a:fillRect/>
          </a:stretch>
        </p:blipFill>
        <p:spPr>
          <a:xfrm>
            <a:off x="939800" y="3441700"/>
            <a:ext cx="4432300" cy="520700"/>
          </a:xfrm>
          <a:prstGeom prst="rect">
            <a:avLst/>
          </a:prstGeom>
        </p:spPr>
      </p:pic>
      <p:pic>
        <p:nvPicPr>
          <p:cNvPr id="11" name="图片 10" descr="ws_7771.tmp"/>
          <p:cNvPicPr/>
          <p:nvPr/>
        </p:nvPicPr>
        <p:blipFill>
          <a:blip r:embed="rId2" cstate="print"/>
          <a:stretch>
            <a:fillRect/>
          </a:stretch>
        </p:blipFill>
        <p:spPr>
          <a:xfrm>
            <a:off x="4406900" y="4127500"/>
            <a:ext cx="330200" cy="292100"/>
          </a:xfrm>
          <a:prstGeom prst="rect">
            <a:avLst/>
          </a:prstGeom>
        </p:spPr>
      </p:pic>
      <p:pic>
        <p:nvPicPr>
          <p:cNvPr id="12" name="图片 11" descr="ws_7772.tmp"/>
          <p:cNvPicPr/>
          <p:nvPr/>
        </p:nvPicPr>
        <p:blipFill>
          <a:blip r:embed="rId3" cstate="print"/>
          <a:stretch>
            <a:fillRect/>
          </a:stretch>
        </p:blipFill>
        <p:spPr>
          <a:xfrm>
            <a:off x="4356100" y="4572000"/>
            <a:ext cx="3263900" cy="1155700"/>
          </a:xfrm>
          <a:prstGeom prst="rect">
            <a:avLst/>
          </a:prstGeom>
        </p:spPr>
      </p:pic>
      <p:pic>
        <p:nvPicPr>
          <p:cNvPr id="13" name="图片 12" descr="ws_7783.tmp"/>
          <p:cNvPicPr/>
          <p:nvPr/>
        </p:nvPicPr>
        <p:blipFill>
          <a:blip r:embed="rId4" cstate="print"/>
          <a:stretch>
            <a:fillRect/>
          </a:stretch>
        </p:blipFill>
        <p:spPr>
          <a:xfrm>
            <a:off x="0" y="0"/>
            <a:ext cx="9144000" cy="6858000"/>
          </a:xfrm>
          <a:prstGeom prst="rect">
            <a:avLst/>
          </a:prstGeom>
        </p:spPr>
      </p:pic>
      <p:sp>
        <p:nvSpPr>
          <p:cNvPr id="35" name="TextBox 34"/>
          <p:cNvSpPr txBox="1"/>
          <p:nvPr/>
        </p:nvSpPr>
        <p:spPr>
          <a:xfrm>
            <a:off x="218541" y="321726"/>
            <a:ext cx="7764946" cy="1269578"/>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139700" algn="l"/>
              </a:tabLst>
              <a:defRPr/>
            </a:pPr>
            <a:r>
              <a:rPr lang="zh-CN" altLang="en-US" sz="2795" smtClean="0">
                <a:solidFill>
                  <a:srgbClr val="000000"/>
                </a:solidFill>
                <a:latin typeface="幼圆" panose="02010509060101010101" charset="-122"/>
              </a:rPr>
              <a:t>结构学习</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397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397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397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397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3220"/>
              </a:lnSpc>
              <a:buClrTx/>
              <a:buSzTx/>
              <a:buNone/>
              <a:tabLst>
                <a:tab pos="139700" algn="l"/>
              </a:tabLst>
              <a:defRPr/>
            </a:pPr>
            <a:r>
              <a:rPr lang="zh-CN" altLang="en-US" sz="279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评分函数</a:t>
            </a:r>
            <a:r>
              <a:rPr lang="en-US" altLang="zh-CN" smtClean="0">
                <a:solidFill>
                  <a:srgbClr val="000000"/>
                </a:solidFill>
                <a:latin typeface="Times New Roman" panose="02020603050405020304"/>
              </a:rPr>
              <a:t>(score function)</a:t>
            </a:r>
            <a:r>
              <a:rPr lang="zh-CN" altLang="en-US" sz="2400" smtClean="0">
                <a:solidFill>
                  <a:srgbClr val="000000"/>
                </a:solidFill>
                <a:latin typeface="幼圆" panose="02010509060101010101" charset="-122"/>
              </a:rPr>
              <a:t>评估贝叶斯网与训练数据的契合程度</a:t>
            </a:r>
            <a:endParaRPr lang="zh-CN" altLang="en-US" sz="2400">
              <a:solidFill>
                <a:srgbClr val="000000"/>
              </a:solidFill>
              <a:latin typeface="幼圆" panose="02010509060101010101" charset="-122"/>
            </a:endParaRPr>
          </a:p>
        </p:txBody>
      </p:sp>
      <p:sp>
        <p:nvSpPr>
          <p:cNvPr id="36" name="TextBox 35"/>
          <p:cNvSpPr txBox="1"/>
          <p:nvPr/>
        </p:nvSpPr>
        <p:spPr>
          <a:xfrm>
            <a:off x="359663" y="1887438"/>
            <a:ext cx="3847207"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常用评分函数通常基于信息论准则</a:t>
            </a:r>
            <a:endParaRPr lang="zh-CN" altLang="en-US" sz="2005">
              <a:solidFill>
                <a:srgbClr val="000000"/>
              </a:solidFill>
              <a:latin typeface="幼圆" panose="02010509060101010101" charset="-122"/>
            </a:endParaRPr>
          </a:p>
        </p:txBody>
      </p:sp>
      <p:sp>
        <p:nvSpPr>
          <p:cNvPr id="37" name="TextBox 36"/>
          <p:cNvSpPr txBox="1"/>
          <p:nvPr/>
        </p:nvSpPr>
        <p:spPr>
          <a:xfrm>
            <a:off x="359663" y="2344638"/>
            <a:ext cx="2127185"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例如 </a:t>
            </a:r>
            <a:r>
              <a:rPr lang="zh-CN" altLang="en-US" sz="2005" smtClean="0">
                <a:solidFill>
                  <a:srgbClr val="FF0000"/>
                </a:solidFill>
                <a:latin typeface="幼圆" panose="02010509060101010101" charset="-122"/>
              </a:rPr>
              <a:t>最小描述长度</a:t>
            </a:r>
            <a:endParaRPr lang="zh-CN" altLang="en-US" sz="2005">
              <a:solidFill>
                <a:srgbClr val="FF0000"/>
              </a:solidFill>
              <a:latin typeface="幼圆" panose="02010509060101010101" charset="-122"/>
            </a:endParaRPr>
          </a:p>
        </p:txBody>
      </p:sp>
      <p:sp>
        <p:nvSpPr>
          <p:cNvPr id="38" name="TextBox 37"/>
          <p:cNvSpPr txBox="1"/>
          <p:nvPr/>
        </p:nvSpPr>
        <p:spPr>
          <a:xfrm>
            <a:off x="2569717" y="2349629"/>
            <a:ext cx="3037691" cy="243656"/>
          </a:xfrm>
          <a:prstGeom prst="rect">
            <a:avLst/>
          </a:prstGeom>
          <a:noFill/>
        </p:spPr>
        <p:txBody>
          <a:bodyPr vert="horz" wrap="none" lIns="0" tIns="0" rIns="0" bIns="0" rtlCol="0">
            <a:spAutoFit/>
          </a:bodyPr>
          <a:lstStyle/>
          <a:p>
            <a:pPr>
              <a:lnSpc>
                <a:spcPts val="1935"/>
              </a:lnSpc>
            </a:pPr>
            <a:r>
              <a:rPr lang="en-US" altLang="zh-CN" sz="1595" smtClean="0">
                <a:solidFill>
                  <a:srgbClr val="000000"/>
                </a:solidFill>
                <a:latin typeface="Times New Roman" panose="02020603050405020304"/>
              </a:rPr>
              <a:t>(MDL, Minimal Description Length)</a:t>
            </a:r>
            <a:endParaRPr lang="zh-CN" altLang="en-US" sz="1595">
              <a:solidFill>
                <a:srgbClr val="000000"/>
              </a:solidFill>
              <a:latin typeface="Times New Roman" panose="02020603050405020304"/>
            </a:endParaRPr>
          </a:p>
        </p:txBody>
      </p:sp>
      <p:sp>
        <p:nvSpPr>
          <p:cNvPr id="39" name="TextBox 38"/>
          <p:cNvSpPr txBox="1"/>
          <p:nvPr/>
        </p:nvSpPr>
        <p:spPr>
          <a:xfrm>
            <a:off x="740968" y="2930489"/>
            <a:ext cx="2840521" cy="2141612"/>
          </a:xfrm>
          <a:prstGeom prst="rect">
            <a:avLst/>
          </a:prstGeom>
          <a:noFill/>
        </p:spPr>
        <p:txBody>
          <a:bodyPr vert="horz" wrap="none" lIns="0" tIns="0" rIns="0" bIns="0" rtlCol="0">
            <a:spAutoFit/>
          </a:bodyPr>
          <a:lstStyle/>
          <a:p>
            <a:pPr marL="0" marR="0" lvl="0" indent="0" defTabSz="914400" eaLnBrk="1" fontAlgn="auto" latinLnBrk="0" hangingPunct="1">
              <a:lnSpc>
                <a:spcPts val="2210"/>
              </a:lnSpc>
              <a:buClrTx/>
              <a:buSzTx/>
              <a:buNone/>
              <a:tabLst>
                <a:tab pos="88900" algn="l"/>
              </a:tabLst>
              <a:defRPr/>
            </a:pPr>
            <a:r>
              <a:rPr lang="zh-CN" altLang="en-US" sz="2005" smtClean="0">
                <a:solidFill>
                  <a:srgbClr val="000000"/>
                </a:solidFill>
                <a:latin typeface="幼圆" panose="02010509060101010101" charset="-122"/>
              </a:rPr>
              <a:t>给定数据集 </a:t>
            </a:r>
            <a:r>
              <a:rPr lang="en-US" altLang="zh-CN" sz="2005" i="1" smtClean="0">
                <a:solidFill>
                  <a:srgbClr val="000000"/>
                </a:solidFill>
                <a:latin typeface="Palatino Linotype" panose="02040502050505030304"/>
              </a:rPr>
              <a:t>D</a:t>
            </a:r>
            <a:r>
              <a:rPr lang="zh-CN" altLang="en-US" sz="2005" smtClean="0">
                <a:solidFill>
                  <a:srgbClr val="000000"/>
                </a:solidFill>
                <a:latin typeface="幼圆" panose="02010509060101010101" charset="-122"/>
              </a:rPr>
              <a:t>，贝叶斯网</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88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3050"/>
              </a:lnSpc>
              <a:buClrTx/>
              <a:buSzTx/>
              <a:buNone/>
              <a:tabLst>
                <a:tab pos="88900" algn="l"/>
              </a:tabLst>
              <a:defRPr/>
            </a:pPr>
            <a:r>
              <a:rPr lang="zh-CN" altLang="en-US" sz="2005" smtClean="0">
                <a:solidFill>
                  <a:srgbClr val="000000"/>
                </a:solidFill>
                <a:latin typeface="幼圆" panose="02010509060101010101" charset="-122"/>
              </a:rPr>
              <a:t>	</a:t>
            </a:r>
            <a:r>
              <a:rPr lang="en-US" altLang="zh-CN" smtClean="0">
                <a:solidFill>
                  <a:srgbClr val="000000"/>
                </a:solidFill>
                <a:latin typeface="Times New Roman" panose="02020603050405020304"/>
              </a:rPr>
              <a:t>•   AIC:</a:t>
            </a:r>
            <a:endParaRPr lang="en-US" altLang="zh-CN"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88900" algn="l"/>
              </a:tabLst>
              <a:defRPr/>
            </a:pPr>
            <a:endParaRPr lang="en-US" altLang="zh-CN" smtClean="0">
              <a:solidFill>
                <a:srgbClr val="000000"/>
              </a:solidFill>
              <a:latin typeface="Times New Roman" panose="02020603050405020304"/>
            </a:endParaRPr>
          </a:p>
          <a:p>
            <a:pPr marL="0" marR="0" lvl="0" indent="0" defTabSz="914400" eaLnBrk="1" fontAlgn="auto" latinLnBrk="0" hangingPunct="1">
              <a:lnSpc>
                <a:spcPts val="2360"/>
              </a:lnSpc>
              <a:buClrTx/>
              <a:buSzTx/>
              <a:buNone/>
              <a:tabLst>
                <a:tab pos="88900" algn="l"/>
              </a:tabLst>
              <a:defRPr/>
            </a:pPr>
            <a:r>
              <a:rPr lang="en-US" altLang="zh-CN" smtClean="0">
                <a:solidFill>
                  <a:srgbClr val="000000"/>
                </a:solidFill>
                <a:latin typeface="Times New Roman" panose="02020603050405020304"/>
              </a:rPr>
              <a:t>	•   BIC:</a:t>
            </a:r>
            <a:endParaRPr lang="zh-CN" altLang="en-US">
              <a:solidFill>
                <a:srgbClr val="000000"/>
              </a:solidFill>
              <a:latin typeface="Times New Roman" panose="02020603050405020304"/>
            </a:endParaRPr>
          </a:p>
        </p:txBody>
      </p:sp>
      <p:sp>
        <p:nvSpPr>
          <p:cNvPr id="40" name="TextBox 39"/>
          <p:cNvSpPr txBox="1"/>
          <p:nvPr/>
        </p:nvSpPr>
        <p:spPr>
          <a:xfrm>
            <a:off x="825703" y="5190183"/>
            <a:ext cx="5972789" cy="1090042"/>
          </a:xfrm>
          <a:prstGeom prst="rect">
            <a:avLst/>
          </a:prstGeom>
          <a:noFill/>
        </p:spPr>
        <p:txBody>
          <a:bodyPr vert="horz" wrap="none" lIns="0" tIns="0" rIns="0" bIns="0" rtlCol="0">
            <a:spAutoFit/>
          </a:bodyPr>
          <a:lstStyle/>
          <a:p>
            <a:pPr marL="0" marR="0" lvl="0" indent="0" defTabSz="914400" eaLnBrk="1" fontAlgn="auto" latinLnBrk="0" hangingPunct="1">
              <a:lnSpc>
                <a:spcPts val="2190"/>
              </a:lnSpc>
              <a:buClrTx/>
              <a:buSzTx/>
              <a:buNone/>
              <a:tabLst>
                <a:tab pos="1244600" algn="l"/>
              </a:tabLst>
              <a:defRPr/>
            </a:pPr>
            <a:r>
              <a:rPr lang="en-US" altLang="zh-CN" sz="1800" smtClean="0">
                <a:solidFill>
                  <a:srgbClr val="000000"/>
                </a:solidFill>
                <a:latin typeface="Times New Roman" panose="02020603050405020304"/>
              </a:rPr>
              <a:t>•   … …</a:t>
            </a: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44600" algn="l"/>
              </a:tabLst>
              <a:defRPr/>
            </a:pP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44600" algn="l"/>
              </a:tabLst>
              <a:defRPr/>
            </a:pP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44600" algn="l"/>
              </a:tabLst>
              <a:defRPr/>
            </a:pPr>
            <a:endParaRPr lang="en-US" altLang="zh-CN" sz="1800" smtClean="0">
              <a:solidFill>
                <a:srgbClr val="000000"/>
              </a:solidFill>
              <a:latin typeface="Times New Roman" panose="02020603050405020304"/>
            </a:endParaRPr>
          </a:p>
          <a:p>
            <a:pPr marL="0" marR="0" lvl="0" indent="0" defTabSz="914400" eaLnBrk="1" fontAlgn="auto" latinLnBrk="0" hangingPunct="1">
              <a:lnSpc>
                <a:spcPts val="3300"/>
              </a:lnSpc>
              <a:buClrTx/>
              <a:buSzTx/>
              <a:buNone/>
              <a:tabLst>
                <a:tab pos="1244600" algn="l"/>
              </a:tabLst>
              <a:defRPr/>
            </a:pPr>
            <a:r>
              <a:rPr lang="en-US" altLang="zh-CN" sz="1800" smtClean="0">
                <a:solidFill>
                  <a:srgbClr val="000000"/>
                </a:solidFill>
                <a:latin typeface="Times New Roman" panose="02020603050405020304"/>
              </a:rPr>
              <a:t>	</a:t>
            </a:r>
            <a:r>
              <a:rPr lang="zh-CN" altLang="en-US" sz="2195" smtClean="0">
                <a:solidFill>
                  <a:srgbClr val="000000"/>
                </a:solidFill>
                <a:latin typeface="幼圆" panose="02010509060101010101" charset="-122"/>
              </a:rPr>
              <a:t>搜索最优贝叶斯网络结构是 </a:t>
            </a:r>
            <a:r>
              <a:rPr lang="en-US" altLang="zh-CN" sz="2195" smtClean="0">
                <a:solidFill>
                  <a:srgbClr val="000000"/>
                </a:solidFill>
                <a:latin typeface="Times New Roman" panose="02020603050405020304"/>
              </a:rPr>
              <a:t>NP</a:t>
            </a:r>
            <a:r>
              <a:rPr lang="zh-CN" altLang="en-US" sz="2195" smtClean="0">
                <a:solidFill>
                  <a:srgbClr val="000000"/>
                </a:solidFill>
                <a:latin typeface="幼圆" panose="02010509060101010101" charset="-122"/>
              </a:rPr>
              <a:t>难问题</a:t>
            </a:r>
            <a:endParaRPr lang="zh-CN" altLang="en-US" sz="2195">
              <a:solidFill>
                <a:srgbClr val="000000"/>
              </a:solidFill>
              <a:latin typeface="幼圆" panose="02010509060101010101" charset="-122"/>
            </a:endParaRPr>
          </a:p>
        </p:txBody>
      </p:sp>
      <p:sp>
        <p:nvSpPr>
          <p:cNvPr id="41" name="TextBox 40"/>
          <p:cNvSpPr txBox="1"/>
          <p:nvPr/>
        </p:nvSpPr>
        <p:spPr>
          <a:xfrm>
            <a:off x="6024371" y="1772416"/>
            <a:ext cx="1846659" cy="219932"/>
          </a:xfrm>
          <a:prstGeom prst="rect">
            <a:avLst/>
          </a:prstGeom>
          <a:noFill/>
        </p:spPr>
        <p:txBody>
          <a:bodyPr vert="horz" wrap="none" lIns="0" tIns="0" rIns="0" bIns="0" rtlCol="0">
            <a:spAutoFit/>
          </a:bodyPr>
          <a:lstStyle/>
          <a:p>
            <a:pPr>
              <a:lnSpc>
                <a:spcPts val="1730"/>
              </a:lnSpc>
            </a:pPr>
            <a:r>
              <a:rPr lang="zh-CN" altLang="en-US" sz="1800" smtClean="0">
                <a:solidFill>
                  <a:srgbClr val="008000"/>
                </a:solidFill>
                <a:latin typeface="幼圆" panose="02010509060101010101" charset="-122"/>
              </a:rPr>
              <a:t>回忆“模型选择”</a:t>
            </a:r>
            <a:endParaRPr lang="zh-CN" altLang="en-US" sz="1800">
              <a:solidFill>
                <a:srgbClr val="008000"/>
              </a:solidFill>
              <a:latin typeface="幼圆" panose="02010509060101010101" charset="-122"/>
            </a:endParaRPr>
          </a:p>
        </p:txBody>
      </p:sp>
      <p:sp>
        <p:nvSpPr>
          <p:cNvPr id="42" name="TextBox 41"/>
          <p:cNvSpPr txBox="1"/>
          <p:nvPr/>
        </p:nvSpPr>
        <p:spPr>
          <a:xfrm>
            <a:off x="4790821" y="2930489"/>
            <a:ext cx="3776675" cy="1897955"/>
          </a:xfrm>
          <a:prstGeom prst="rect">
            <a:avLst/>
          </a:prstGeom>
          <a:noFill/>
        </p:spPr>
        <p:txBody>
          <a:bodyPr vert="horz" wrap="none" lIns="0" tIns="0" rIns="0" bIns="0" rtlCol="0">
            <a:spAutoFit/>
          </a:bodyPr>
          <a:lstStyle/>
          <a:p>
            <a:pPr marL="0" marR="0" lvl="0" indent="0" defTabSz="914400" eaLnBrk="1" fontAlgn="auto" latinLnBrk="0" hangingPunct="1">
              <a:lnSpc>
                <a:spcPts val="2210"/>
              </a:lnSpc>
              <a:buClrTx/>
              <a:buSzTx/>
              <a:buNone/>
              <a:tabLst>
                <a:tab pos="127000" algn="l"/>
                <a:tab pos="279400" algn="l"/>
                <a:tab pos="838200" algn="l"/>
              </a:tabLst>
              <a:defRPr/>
            </a:pPr>
            <a:r>
              <a:rPr lang="zh-CN" altLang="en-US" smtClean="0"/>
              <a:t>		</a:t>
            </a:r>
            <a:r>
              <a:rPr lang="zh-CN" altLang="en-US" sz="2005" smtClean="0">
                <a:solidFill>
                  <a:srgbClr val="000000"/>
                </a:solidFill>
                <a:latin typeface="幼圆" panose="02010509060101010101" charset="-122"/>
              </a:rPr>
              <a:t>在 </a:t>
            </a:r>
            <a:r>
              <a:rPr lang="en-US" altLang="zh-CN" sz="2005" i="1" smtClean="0">
                <a:solidFill>
                  <a:srgbClr val="000000"/>
                </a:solidFill>
                <a:latin typeface="Palatino Linotype" panose="02040502050505030304"/>
              </a:rPr>
              <a:t>D </a:t>
            </a:r>
            <a:r>
              <a:rPr lang="zh-CN" altLang="en-US" sz="2005" smtClean="0">
                <a:solidFill>
                  <a:srgbClr val="000000"/>
                </a:solidFill>
                <a:latin typeface="幼圆" panose="02010509060101010101" charset="-122"/>
              </a:rPr>
              <a:t>上的评分函数：</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530"/>
              </a:lnSpc>
              <a:buClrTx/>
              <a:buSzTx/>
              <a:buNone/>
              <a:tabLst>
                <a:tab pos="127000" algn="l"/>
                <a:tab pos="279400" algn="l"/>
                <a:tab pos="838200" algn="l"/>
              </a:tabLst>
              <a:defRPr/>
            </a:pPr>
            <a:r>
              <a:rPr lang="zh-CN" altLang="en-US" sz="2005" smtClean="0">
                <a:solidFill>
                  <a:srgbClr val="000000"/>
                </a:solidFill>
                <a:latin typeface="幼圆" panose="02010509060101010101" charset="-122"/>
              </a:rPr>
              <a:t>			</a:t>
            </a:r>
            <a:r>
              <a:rPr lang="zh-CN" altLang="en-US" smtClean="0">
                <a:solidFill>
                  <a:srgbClr val="000000"/>
                </a:solidFill>
                <a:latin typeface="幼圆" panose="02010509060101010101" charset="-122"/>
              </a:rPr>
              <a:t>越小越好</a:t>
            </a: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2635"/>
              </a:lnSpc>
              <a:buClrTx/>
              <a:buSzTx/>
              <a:buNone/>
              <a:tabLst>
                <a:tab pos="127000" algn="l"/>
                <a:tab pos="279400" algn="l"/>
                <a:tab pos="838200" algn="l"/>
              </a:tabLst>
              <a:defRPr/>
            </a:pPr>
            <a:r>
              <a:rPr lang="zh-CN" altLang="en-US" sz="2005" smtClean="0">
                <a:solidFill>
                  <a:srgbClr val="000000"/>
                </a:solidFill>
                <a:latin typeface="幼圆" panose="02010509060101010101" charset="-122"/>
              </a:rPr>
              <a:t>是贝叶斯网的参数个数</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545"/>
              </a:lnSpc>
              <a:buClrTx/>
              <a:buSzTx/>
              <a:buNone/>
              <a:tabLst>
                <a:tab pos="127000" algn="l"/>
                <a:tab pos="279400" algn="l"/>
                <a:tab pos="838200" algn="l"/>
              </a:tabLst>
              <a:defRPr/>
            </a:pPr>
            <a:r>
              <a:rPr lang="zh-CN" altLang="en-US" sz="2005" smtClean="0">
                <a:solidFill>
                  <a:srgbClr val="000000"/>
                </a:solidFill>
                <a:latin typeface="幼圆" panose="02010509060101010101" charset="-122"/>
              </a:rPr>
              <a:t>	表示描述每个参数 所需的字节数</a:t>
            </a:r>
            <a:endParaRPr lang="zh-CN" altLang="en-US" sz="2005">
              <a:solidFill>
                <a:srgbClr val="000000"/>
              </a:solidFill>
              <a:latin typeface="幼圆" panose="020105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6" name="TextBox 25"/>
          <p:cNvSpPr txBox="1"/>
          <p:nvPr/>
        </p:nvSpPr>
        <p:spPr>
          <a:xfrm>
            <a:off x="1729740" y="2985135"/>
            <a:ext cx="5685155" cy="887095"/>
          </a:xfrm>
          <a:prstGeom prst="rect">
            <a:avLst/>
          </a:prstGeom>
          <a:noFill/>
        </p:spPr>
        <p:txBody>
          <a:bodyPr vert="horz" wrap="square" lIns="0" tIns="0" rIns="0" bIns="0" rtlCol="0">
            <a:spAutoFit/>
          </a:bodyPr>
          <a:lstStyle/>
          <a:p>
            <a:pPr marL="0" marR="0" lvl="0" indent="0" algn="ctr" defTabSz="914400" eaLnBrk="1" fontAlgn="auto" latinLnBrk="0" hangingPunct="1">
              <a:lnSpc>
                <a:spcPts val="6920"/>
              </a:lnSpc>
              <a:buClrTx/>
              <a:buSzTx/>
              <a:buNone/>
              <a:tabLst>
                <a:tab pos="4330700" algn="l"/>
              </a:tabLst>
              <a:defRPr/>
            </a:pPr>
            <a:r>
              <a:rPr sz="6600" smtClean="0">
                <a:solidFill>
                  <a:schemeClr val="tx1"/>
                </a:solidFill>
                <a:latin typeface="Times New Roman" panose="02020603050405020304" charset="0"/>
                <a:cs typeface="Times New Roman" panose="02020603050405020304" charset="0"/>
              </a:rPr>
              <a:t>贝叶斯分类器</a:t>
            </a:r>
            <a:r>
              <a:rPr lang="zh-CN" altLang="en-US" sz="7200" smtClean="0">
                <a:solidFill>
                  <a:srgbClr val="0000FF"/>
                </a:solidFill>
                <a:latin typeface="微软雅黑" panose="020B0503020204020204" charset="-122"/>
              </a:rPr>
              <a:t>	</a:t>
            </a:r>
            <a:endParaRPr lang="zh-CN" altLang="en-US" sz="2400">
              <a:solidFill>
                <a:srgbClr val="000000"/>
              </a:solidFill>
              <a:latin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7C73.tmp"/>
          <p:cNvPicPr/>
          <p:nvPr/>
        </p:nvPicPr>
        <p:blipFill>
          <a:blip r:embed="rId1" cstate="print"/>
          <a:stretch>
            <a:fillRect/>
          </a:stretch>
        </p:blipFill>
        <p:spPr>
          <a:xfrm>
            <a:off x="0" y="0"/>
            <a:ext cx="9144000" cy="6858000"/>
          </a:xfrm>
          <a:prstGeom prst="rect">
            <a:avLst/>
          </a:prstGeom>
        </p:spPr>
      </p:pic>
      <p:pic>
        <p:nvPicPr>
          <p:cNvPr id="3" name="图片 2" descr="ws_7C84.tmp"/>
          <p:cNvPicPr/>
          <p:nvPr/>
        </p:nvPicPr>
        <p:blipFill>
          <a:blip r:embed="rId2" cstate="print"/>
          <a:stretch>
            <a:fillRect/>
          </a:stretch>
        </p:blipFill>
        <p:spPr>
          <a:xfrm>
            <a:off x="0" y="0"/>
            <a:ext cx="9144000" cy="6858000"/>
          </a:xfrm>
          <a:prstGeom prst="rect">
            <a:avLst/>
          </a:prstGeom>
        </p:spPr>
      </p:pic>
      <p:sp>
        <p:nvSpPr>
          <p:cNvPr id="25" name="TextBox 24"/>
          <p:cNvSpPr txBox="1"/>
          <p:nvPr/>
        </p:nvSpPr>
        <p:spPr>
          <a:xfrm>
            <a:off x="218541" y="321726"/>
            <a:ext cx="6960239" cy="2487861"/>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342900" algn="l"/>
                <a:tab pos="800100" algn="l"/>
                <a:tab pos="2781300" algn="l"/>
              </a:tabLst>
              <a:defRPr/>
            </a:pPr>
            <a:r>
              <a:rPr lang="zh-CN" altLang="en-US" sz="2795" smtClean="0">
                <a:solidFill>
                  <a:srgbClr val="000000"/>
                </a:solidFill>
                <a:latin typeface="幼圆" panose="02010509060101010101" charset="-122"/>
              </a:rPr>
              <a:t>推断</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440"/>
              </a:lnSpc>
              <a:buClrTx/>
              <a:buSzTx/>
              <a:buNone/>
              <a:tabLst>
                <a:tab pos="342900" algn="l"/>
                <a:tab pos="800100" algn="l"/>
                <a:tab pos="2781300" algn="l"/>
              </a:tabLst>
              <a:defRPr/>
            </a:pPr>
            <a:r>
              <a:rPr lang="zh-CN" altLang="en-US" sz="279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推断</a:t>
            </a:r>
            <a:r>
              <a:rPr lang="en-US" altLang="zh-CN" sz="2005" smtClean="0">
                <a:solidFill>
                  <a:srgbClr val="000000"/>
                </a:solidFill>
                <a:latin typeface="Times New Roman" panose="02020603050405020304"/>
              </a:rPr>
              <a:t>(inference)</a:t>
            </a:r>
            <a:r>
              <a:rPr lang="zh-CN" altLang="en-US" sz="2400" smtClean="0">
                <a:solidFill>
                  <a:srgbClr val="000000"/>
                </a:solidFill>
                <a:latin typeface="幼圆" panose="02010509060101010101" charset="-122"/>
              </a:rPr>
              <a:t>：基于已知属性变量的观测值，</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3005"/>
              </a:lnSpc>
              <a:buClrTx/>
              <a:buSzTx/>
              <a:buNone/>
              <a:tabLst>
                <a:tab pos="342900" algn="l"/>
                <a:tab pos="800100" algn="l"/>
                <a:tab pos="2781300" algn="l"/>
              </a:tabLst>
              <a:defRPr/>
            </a:pPr>
            <a:r>
              <a:rPr lang="zh-CN" altLang="en-US" sz="2400" smtClean="0">
                <a:solidFill>
                  <a:srgbClr val="000000"/>
                </a:solidFill>
                <a:latin typeface="幼圆" panose="02010509060101010101" charset="-122"/>
              </a:rPr>
              <a:t>			推测其他属性变量的取值</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3315"/>
              </a:lnSpc>
              <a:buClrTx/>
              <a:buSzTx/>
              <a:buNone/>
              <a:tabLst>
                <a:tab pos="342900" algn="l"/>
                <a:tab pos="800100" algn="l"/>
                <a:tab pos="2781300" algn="l"/>
              </a:tabLst>
              <a:defRPr/>
            </a:pPr>
            <a:r>
              <a:rPr lang="zh-CN" altLang="en-US" sz="2400" smtClean="0">
                <a:solidFill>
                  <a:srgbClr val="000000"/>
                </a:solidFill>
                <a:latin typeface="幼圆" panose="02010509060101010101" charset="-122"/>
              </a:rPr>
              <a:t>		</a:t>
            </a:r>
            <a:r>
              <a:rPr lang="zh-CN" altLang="en-US" sz="2400" smtClean="0">
                <a:solidFill>
                  <a:srgbClr val="008000"/>
                </a:solidFill>
                <a:latin typeface="幼圆" panose="02010509060101010101" charset="-122"/>
              </a:rPr>
              <a:t>已知属性变量的观测值称为“证据” </a:t>
            </a:r>
            <a:r>
              <a:rPr lang="en-US" altLang="zh-CN" sz="1800" smtClean="0">
                <a:solidFill>
                  <a:srgbClr val="008000"/>
                </a:solidFill>
                <a:latin typeface="Times New Roman" panose="02020603050405020304"/>
              </a:rPr>
              <a:t>(evidence)</a:t>
            </a:r>
            <a:endParaRPr lang="zh-CN" altLang="en-US" sz="1800">
              <a:solidFill>
                <a:srgbClr val="008000"/>
              </a:solidFill>
              <a:latin typeface="Times New Roman" panose="02020603050405020304"/>
            </a:endParaRPr>
          </a:p>
        </p:txBody>
      </p:sp>
      <p:sp>
        <p:nvSpPr>
          <p:cNvPr id="26" name="TextBox 25"/>
          <p:cNvSpPr txBox="1"/>
          <p:nvPr/>
        </p:nvSpPr>
        <p:spPr>
          <a:xfrm>
            <a:off x="569671" y="3254298"/>
            <a:ext cx="7045198" cy="692497"/>
          </a:xfrm>
          <a:prstGeom prst="rect">
            <a:avLst/>
          </a:prstGeom>
          <a:noFill/>
        </p:spPr>
        <p:txBody>
          <a:bodyPr vert="horz" wrap="none" lIns="0" tIns="0" rIns="0" bIns="0" rtlCol="0">
            <a:spAutoFit/>
          </a:bodyPr>
          <a:lstStyle/>
          <a:p>
            <a:pPr marL="0" marR="0" lvl="0" indent="0" defTabSz="914400" eaLnBrk="1" fontAlgn="auto" latinLnBrk="0" hangingPunct="1">
              <a:lnSpc>
                <a:spcPts val="2650"/>
              </a:lnSpc>
              <a:buClrTx/>
              <a:buSzTx/>
              <a:buNone/>
              <a:tabLst>
                <a:tab pos="342900" algn="l"/>
              </a:tabLst>
              <a:defRPr/>
            </a:pPr>
            <a:r>
              <a:rPr lang="zh-CN" altLang="en-US" sz="2400" smtClean="0">
                <a:solidFill>
                  <a:srgbClr val="0000FF"/>
                </a:solidFill>
                <a:latin typeface="Wingdings" panose="05000000000000000000"/>
              </a:rPr>
              <a:t> </a:t>
            </a:r>
            <a:r>
              <a:rPr lang="zh-CN" altLang="en-US" sz="2400" smtClean="0">
                <a:solidFill>
                  <a:srgbClr val="0000FF"/>
                </a:solidFill>
                <a:latin typeface="幼圆" panose="02010509060101010101" charset="-122"/>
              </a:rPr>
              <a:t>精确推断</a:t>
            </a:r>
            <a:r>
              <a:rPr lang="zh-CN" altLang="en-US" sz="2400" smtClean="0">
                <a:solidFill>
                  <a:srgbClr val="000000"/>
                </a:solidFill>
                <a:latin typeface="幼圆" panose="02010509060101010101" charset="-122"/>
              </a:rPr>
              <a:t>：直接根据贝叶斯网定义的联合概率分</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2655"/>
              </a:lnSpc>
              <a:buClrTx/>
              <a:buSzTx/>
              <a:buNone/>
              <a:tabLst>
                <a:tab pos="342900" algn="l"/>
              </a:tabLst>
              <a:defRPr/>
            </a:pPr>
            <a:r>
              <a:rPr lang="zh-CN" altLang="en-US" sz="2400" smtClean="0">
                <a:solidFill>
                  <a:srgbClr val="000000"/>
                </a:solidFill>
                <a:latin typeface="幼圆" panose="02010509060101010101" charset="-122"/>
              </a:rPr>
              <a:t>	布来精确计算后验概率</a:t>
            </a:r>
            <a:endParaRPr lang="zh-CN" altLang="en-US" sz="2400">
              <a:solidFill>
                <a:srgbClr val="000000"/>
              </a:solidFill>
              <a:latin typeface="幼圆" panose="02010509060101010101" charset="-122"/>
            </a:endParaRPr>
          </a:p>
        </p:txBody>
      </p:sp>
      <p:sp>
        <p:nvSpPr>
          <p:cNvPr id="27" name="TextBox 26"/>
          <p:cNvSpPr txBox="1"/>
          <p:nvPr/>
        </p:nvSpPr>
        <p:spPr>
          <a:xfrm>
            <a:off x="7901685" y="3519261"/>
            <a:ext cx="697307" cy="243656"/>
          </a:xfrm>
          <a:prstGeom prst="rect">
            <a:avLst/>
          </a:prstGeom>
          <a:noFill/>
        </p:spPr>
        <p:txBody>
          <a:bodyPr vert="horz" wrap="none" lIns="0" tIns="0" rIns="0" bIns="0" rtlCol="0">
            <a:spAutoFit/>
          </a:bodyPr>
          <a:lstStyle/>
          <a:p>
            <a:pPr>
              <a:lnSpc>
                <a:spcPts val="1925"/>
              </a:lnSpc>
            </a:pPr>
            <a:r>
              <a:rPr lang="en-US" altLang="zh-CN" sz="2005" smtClean="0">
                <a:solidFill>
                  <a:srgbClr val="0000FF"/>
                </a:solidFill>
                <a:latin typeface="幼圆" panose="02010509060101010101" charset="-122"/>
              </a:rPr>
              <a:t>NP </a:t>
            </a:r>
            <a:r>
              <a:rPr lang="zh-CN" altLang="en-US" sz="2005" smtClean="0">
                <a:solidFill>
                  <a:srgbClr val="0000FF"/>
                </a:solidFill>
                <a:latin typeface="幼圆" panose="02010509060101010101" charset="-122"/>
              </a:rPr>
              <a:t>难</a:t>
            </a:r>
            <a:endParaRPr lang="zh-CN" altLang="en-US" sz="2005">
              <a:solidFill>
                <a:srgbClr val="0000FF"/>
              </a:solidFill>
              <a:latin typeface="幼圆" panose="02010509060101010101" charset="-122"/>
            </a:endParaRPr>
          </a:p>
        </p:txBody>
      </p:sp>
      <p:sp>
        <p:nvSpPr>
          <p:cNvPr id="28" name="TextBox 27"/>
          <p:cNvSpPr txBox="1"/>
          <p:nvPr/>
        </p:nvSpPr>
        <p:spPr>
          <a:xfrm>
            <a:off x="569671" y="4137055"/>
            <a:ext cx="7660752" cy="1936428"/>
          </a:xfrm>
          <a:prstGeom prst="rect">
            <a:avLst/>
          </a:prstGeom>
          <a:noFill/>
        </p:spPr>
        <p:txBody>
          <a:bodyPr vert="horz" wrap="none" lIns="0" tIns="0" rIns="0" bIns="0" rtlCol="0">
            <a:spAutoFit/>
          </a:bodyPr>
          <a:lstStyle/>
          <a:p>
            <a:pPr marL="0" marR="0" lvl="0" indent="0" defTabSz="914400" eaLnBrk="1" fontAlgn="auto" latinLnBrk="0" hangingPunct="1">
              <a:lnSpc>
                <a:spcPts val="2650"/>
              </a:lnSpc>
              <a:buClrTx/>
              <a:buSzTx/>
              <a:buNone/>
              <a:tabLst>
                <a:tab pos="787400" algn="l"/>
                <a:tab pos="1244600" algn="l"/>
              </a:tabLst>
              <a:defRPr/>
            </a:pPr>
            <a:r>
              <a:rPr lang="zh-CN" altLang="en-US" sz="2400" smtClean="0">
                <a:solidFill>
                  <a:srgbClr val="FF0000"/>
                </a:solidFill>
                <a:latin typeface="Wingdings" panose="05000000000000000000"/>
              </a:rPr>
              <a:t> </a:t>
            </a:r>
            <a:r>
              <a:rPr lang="zh-CN" altLang="en-US" sz="2400" smtClean="0">
                <a:solidFill>
                  <a:srgbClr val="FF0000"/>
                </a:solidFill>
                <a:latin typeface="幼圆" panose="02010509060101010101" charset="-122"/>
              </a:rPr>
              <a:t>近似推断</a:t>
            </a:r>
            <a:r>
              <a:rPr lang="zh-CN" altLang="en-US" sz="2400" smtClean="0">
                <a:solidFill>
                  <a:srgbClr val="000000"/>
                </a:solidFill>
                <a:latin typeface="幼圆" panose="02010509060101010101" charset="-122"/>
              </a:rPr>
              <a:t>：降低精度要求，在有限时间内求得近似解</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87400" algn="l"/>
                <a:tab pos="12446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87400" algn="l"/>
                <a:tab pos="12446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2565"/>
              </a:lnSpc>
              <a:buClrTx/>
              <a:buSzTx/>
              <a:buNone/>
              <a:tabLst>
                <a:tab pos="787400" algn="l"/>
                <a:tab pos="1244600" algn="l"/>
              </a:tabLst>
              <a:defRPr/>
            </a:pPr>
            <a:r>
              <a:rPr lang="zh-CN" altLang="en-US" sz="2400" smtClean="0">
                <a:solidFill>
                  <a:srgbClr val="000000"/>
                </a:solidFill>
                <a:latin typeface="幼圆" panose="02010509060101010101" charset="-122"/>
              </a:rPr>
              <a:t>	</a:t>
            </a:r>
            <a:r>
              <a:rPr lang="zh-CN" altLang="en-US" sz="2200" smtClean="0">
                <a:solidFill>
                  <a:srgbClr val="000000"/>
                </a:solidFill>
                <a:latin typeface="幼圆" panose="02010509060101010101" charset="-122"/>
              </a:rPr>
              <a:t>常见做法：</a:t>
            </a:r>
            <a:endParaRPr lang="zh-CN" altLang="en-US" sz="22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87400" algn="l"/>
                <a:tab pos="1244600" algn="l"/>
              </a:tabLst>
              <a:defRPr/>
            </a:pPr>
            <a:endParaRPr lang="zh-CN" altLang="en-US" sz="2200" smtClean="0">
              <a:solidFill>
                <a:srgbClr val="000000"/>
              </a:solidFill>
              <a:latin typeface="幼圆" panose="02010509060101010101" charset="-122"/>
            </a:endParaRPr>
          </a:p>
          <a:p>
            <a:pPr marL="0" marR="0" lvl="0" indent="0" defTabSz="914400" eaLnBrk="1" fontAlgn="auto" latinLnBrk="0" hangingPunct="1">
              <a:lnSpc>
                <a:spcPts val="2995"/>
              </a:lnSpc>
              <a:buClrTx/>
              <a:buSzTx/>
              <a:buNone/>
              <a:tabLst>
                <a:tab pos="787400" algn="l"/>
                <a:tab pos="1244600" algn="l"/>
              </a:tabLst>
              <a:defRPr/>
            </a:pPr>
            <a:r>
              <a:rPr lang="zh-CN" altLang="en-US" sz="2200" smtClean="0">
                <a:solidFill>
                  <a:srgbClr val="000000"/>
                </a:solidFill>
                <a:latin typeface="幼圆" panose="02010509060101010101" charset="-122"/>
              </a:rPr>
              <a:t>		</a:t>
            </a:r>
            <a:r>
              <a:rPr lang="en-US" altLang="zh-CN" sz="2195" smtClean="0">
                <a:solidFill>
                  <a:srgbClr val="FF0000"/>
                </a:solidFill>
                <a:latin typeface="Times New Roman" panose="02020603050405020304"/>
              </a:rPr>
              <a:t>•   </a:t>
            </a:r>
            <a:r>
              <a:rPr lang="zh-CN" altLang="en-US" sz="2195" smtClean="0">
                <a:solidFill>
                  <a:srgbClr val="FF0000"/>
                </a:solidFill>
                <a:latin typeface="幼圆" panose="02010509060101010101" charset="-122"/>
              </a:rPr>
              <a:t>吉布斯采样 </a:t>
            </a:r>
            <a:r>
              <a:rPr lang="en-US" altLang="zh-CN" smtClean="0">
                <a:solidFill>
                  <a:srgbClr val="000000"/>
                </a:solidFill>
                <a:latin typeface="Times New Roman" panose="02020603050405020304"/>
              </a:rPr>
              <a:t>(Gibbs sampling)</a:t>
            </a:r>
            <a:endParaRPr lang="en-US" altLang="zh-CN"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787400" algn="l"/>
                <a:tab pos="1244600" algn="l"/>
              </a:tabLst>
              <a:defRPr/>
            </a:pPr>
            <a:endParaRPr lang="en-US" altLang="zh-CN" smtClean="0">
              <a:solidFill>
                <a:srgbClr val="000000"/>
              </a:solidFill>
              <a:latin typeface="Times New Roman" panose="02020603050405020304"/>
            </a:endParaRPr>
          </a:p>
          <a:p>
            <a:pPr marL="0" marR="0" lvl="0" indent="0" defTabSz="914400" eaLnBrk="1" fontAlgn="auto" latinLnBrk="0" hangingPunct="1">
              <a:lnSpc>
                <a:spcPts val="2840"/>
              </a:lnSpc>
              <a:buClrTx/>
              <a:buSzTx/>
              <a:buNone/>
              <a:tabLst>
                <a:tab pos="787400" algn="l"/>
                <a:tab pos="1244600" algn="l"/>
              </a:tabLst>
              <a:defRPr/>
            </a:pPr>
            <a:r>
              <a:rPr lang="en-US" altLang="zh-CN" smtClean="0">
                <a:solidFill>
                  <a:srgbClr val="000000"/>
                </a:solidFill>
                <a:latin typeface="Times New Roman" panose="02020603050405020304"/>
              </a:rPr>
              <a:t>		</a:t>
            </a:r>
            <a:r>
              <a:rPr lang="en-US" altLang="zh-CN" sz="2195" smtClean="0">
                <a:solidFill>
                  <a:srgbClr val="000000"/>
                </a:solidFill>
                <a:latin typeface="Times New Roman" panose="02020603050405020304"/>
              </a:rPr>
              <a:t>•   </a:t>
            </a:r>
            <a:r>
              <a:rPr lang="zh-CN" altLang="en-US" sz="2195" smtClean="0">
                <a:solidFill>
                  <a:srgbClr val="000000"/>
                </a:solidFill>
                <a:latin typeface="幼圆" panose="02010509060101010101" charset="-122"/>
              </a:rPr>
              <a:t>变分推断 </a:t>
            </a:r>
            <a:r>
              <a:rPr lang="en-US" altLang="zh-CN" smtClean="0">
                <a:solidFill>
                  <a:srgbClr val="000000"/>
                </a:solidFill>
                <a:latin typeface="Times New Roman" panose="02020603050405020304"/>
              </a:rPr>
              <a:t>(variational inference)</a:t>
            </a:r>
            <a:endParaRPr lang="zh-CN" altLang="en-US">
              <a:solidFill>
                <a:srgbClr val="000000"/>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8146.tmp"/>
          <p:cNvPicPr/>
          <p:nvPr/>
        </p:nvPicPr>
        <p:blipFill>
          <a:blip r:embed="rId1" cstate="print"/>
          <a:stretch>
            <a:fillRect/>
          </a:stretch>
        </p:blipFill>
        <p:spPr>
          <a:xfrm>
            <a:off x="3276600" y="5588000"/>
            <a:ext cx="2794000" cy="774700"/>
          </a:xfrm>
          <a:prstGeom prst="rect">
            <a:avLst/>
          </a:prstGeom>
        </p:spPr>
      </p:pic>
      <p:pic>
        <p:nvPicPr>
          <p:cNvPr id="3" name="图片 2" descr="ws_8147.tmp"/>
          <p:cNvPicPr/>
          <p:nvPr/>
        </p:nvPicPr>
        <p:blipFill>
          <a:blip r:embed="rId2" cstate="print"/>
          <a:stretch>
            <a:fillRect/>
          </a:stretch>
        </p:blipFill>
        <p:spPr>
          <a:xfrm>
            <a:off x="0" y="0"/>
            <a:ext cx="9144000" cy="6858000"/>
          </a:xfrm>
          <a:prstGeom prst="rect">
            <a:avLst/>
          </a:prstGeom>
        </p:spPr>
      </p:pic>
      <p:sp>
        <p:nvSpPr>
          <p:cNvPr id="25" name="TextBox 24"/>
          <p:cNvSpPr txBox="1"/>
          <p:nvPr/>
        </p:nvSpPr>
        <p:spPr>
          <a:xfrm>
            <a:off x="218541" y="321726"/>
            <a:ext cx="1795363"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吉布斯采样</a:t>
            </a:r>
            <a:endParaRPr lang="zh-CN" altLang="en-US" sz="2795">
              <a:solidFill>
                <a:srgbClr val="000000"/>
              </a:solidFill>
              <a:latin typeface="幼圆" panose="02010509060101010101" charset="-122"/>
            </a:endParaRPr>
          </a:p>
        </p:txBody>
      </p:sp>
      <p:sp>
        <p:nvSpPr>
          <p:cNvPr id="26" name="TextBox 25"/>
          <p:cNvSpPr txBox="1"/>
          <p:nvPr/>
        </p:nvSpPr>
        <p:spPr>
          <a:xfrm>
            <a:off x="366064" y="1126365"/>
            <a:ext cx="7025962" cy="323037"/>
          </a:xfrm>
          <a:prstGeom prst="rect">
            <a:avLst/>
          </a:prstGeom>
          <a:noFill/>
        </p:spPr>
        <p:txBody>
          <a:bodyPr vert="horz" wrap="none" lIns="0" tIns="0" rIns="0" bIns="0" rtlCol="0">
            <a:spAutoFit/>
          </a:bodyPr>
          <a:lstStyle/>
          <a:p>
            <a:pPr>
              <a:lnSpc>
                <a:spcPts val="2660"/>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随机产生一个与证据 </a:t>
            </a:r>
            <a:r>
              <a:rPr lang="en-US" altLang="zh-CN" sz="2195" b="1" smtClean="0">
                <a:solidFill>
                  <a:srgbClr val="000000"/>
                </a:solidFill>
                <a:latin typeface="Times New Roman" panose="02020603050405020304"/>
              </a:rPr>
              <a:t>E </a:t>
            </a:r>
            <a:r>
              <a:rPr lang="en-US" altLang="zh-CN" sz="2195" smtClean="0">
                <a:solidFill>
                  <a:srgbClr val="000000"/>
                </a:solidFill>
                <a:latin typeface="Times New Roman" panose="02020603050405020304"/>
              </a:rPr>
              <a:t>= </a:t>
            </a:r>
            <a:r>
              <a:rPr lang="en-US" altLang="zh-CN" sz="2195" b="1" smtClean="0">
                <a:solidFill>
                  <a:srgbClr val="000000"/>
                </a:solidFill>
                <a:latin typeface="Times New Roman" panose="02020603050405020304"/>
              </a:rPr>
              <a:t>e </a:t>
            </a:r>
            <a:r>
              <a:rPr lang="zh-CN" altLang="en-US" sz="2195" smtClean="0">
                <a:solidFill>
                  <a:srgbClr val="000000"/>
                </a:solidFill>
                <a:latin typeface="幼圆" panose="02010509060101010101" charset="-122"/>
              </a:rPr>
              <a:t>一致的样本 </a:t>
            </a:r>
            <a:r>
              <a:rPr lang="en-US" altLang="zh-CN" sz="2195" b="1" smtClean="0">
                <a:solidFill>
                  <a:srgbClr val="000000"/>
                </a:solidFill>
                <a:latin typeface="Times New Roman" panose="02020603050405020304"/>
              </a:rPr>
              <a:t>q</a:t>
            </a:r>
            <a:r>
              <a:rPr lang="en-US" altLang="zh-CN" sz="1465" smtClean="0">
                <a:solidFill>
                  <a:srgbClr val="000000"/>
                </a:solidFill>
                <a:latin typeface="幼圆" panose="02010509060101010101" charset="-122"/>
              </a:rPr>
              <a:t>0 </a:t>
            </a:r>
            <a:r>
              <a:rPr lang="zh-CN" altLang="en-US" sz="2195" smtClean="0">
                <a:solidFill>
                  <a:srgbClr val="000000"/>
                </a:solidFill>
                <a:latin typeface="幼圆" panose="02010509060101010101" charset="-122"/>
              </a:rPr>
              <a:t>作为初始点</a:t>
            </a:r>
            <a:endParaRPr lang="zh-CN" altLang="en-US" sz="2195">
              <a:solidFill>
                <a:srgbClr val="000000"/>
              </a:solidFill>
              <a:latin typeface="幼圆" panose="02010509060101010101" charset="-122"/>
            </a:endParaRPr>
          </a:p>
        </p:txBody>
      </p:sp>
      <p:sp>
        <p:nvSpPr>
          <p:cNvPr id="27" name="TextBox 26"/>
          <p:cNvSpPr txBox="1"/>
          <p:nvPr/>
        </p:nvSpPr>
        <p:spPr>
          <a:xfrm>
            <a:off x="749503" y="1617344"/>
            <a:ext cx="5741956" cy="268022"/>
          </a:xfrm>
          <a:prstGeom prst="rect">
            <a:avLst/>
          </a:prstGeom>
          <a:noFill/>
        </p:spPr>
        <p:txBody>
          <a:bodyPr vert="horz" wrap="none" lIns="0" tIns="0" rIns="0" bIns="0" rtlCol="0">
            <a:spAutoFit/>
          </a:bodyPr>
          <a:lstStyle/>
          <a:p>
            <a:pPr>
              <a:lnSpc>
                <a:spcPts val="2180"/>
              </a:lnSpc>
            </a:pPr>
            <a:r>
              <a:rPr lang="zh-CN" altLang="en-US" smtClean="0">
                <a:solidFill>
                  <a:srgbClr val="000000"/>
                </a:solidFill>
                <a:latin typeface="幼圆" panose="02010509060101010101" charset="-122"/>
              </a:rPr>
              <a:t>例如 证据 </a:t>
            </a:r>
            <a:r>
              <a:rPr lang="en-US" altLang="zh-CN" b="1" smtClean="0">
                <a:solidFill>
                  <a:srgbClr val="000000"/>
                </a:solidFill>
                <a:latin typeface="Times New Roman" panose="02020603050405020304"/>
              </a:rPr>
              <a:t>E = e</a:t>
            </a:r>
            <a:r>
              <a:rPr lang="zh-CN" altLang="en-US" smtClean="0">
                <a:solidFill>
                  <a:srgbClr val="000000"/>
                </a:solidFill>
                <a:latin typeface="幼圆" panose="02010509060101010101" charset="-122"/>
              </a:rPr>
              <a:t>：</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色泽</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敲声 </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根蒂</a:t>
            </a:r>
            <a:r>
              <a:rPr lang="en-US" altLang="zh-CN" smtClean="0">
                <a:solidFill>
                  <a:srgbClr val="000000"/>
                </a:solidFill>
                <a:latin typeface="Times New Roman" panose="02020603050405020304"/>
              </a:rPr>
              <a:t>) = (</a:t>
            </a:r>
            <a:r>
              <a:rPr lang="zh-CN" altLang="en-US" smtClean="0">
                <a:solidFill>
                  <a:srgbClr val="000000"/>
                </a:solidFill>
                <a:latin typeface="幼圆" panose="02010509060101010101" charset="-122"/>
              </a:rPr>
              <a:t>青绿 </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浊响</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蜷缩</a:t>
            </a:r>
            <a:r>
              <a:rPr lang="en-US" altLang="zh-CN" smtClean="0">
                <a:solidFill>
                  <a:srgbClr val="000000"/>
                </a:solidFill>
                <a:latin typeface="Times New Roman" panose="02020603050405020304"/>
              </a:rPr>
              <a:t>)</a:t>
            </a:r>
            <a:endParaRPr lang="zh-CN" altLang="en-US">
              <a:solidFill>
                <a:srgbClr val="000000"/>
              </a:solidFill>
              <a:latin typeface="Times New Roman" panose="02020603050405020304"/>
            </a:endParaRPr>
          </a:p>
        </p:txBody>
      </p:sp>
      <p:sp>
        <p:nvSpPr>
          <p:cNvPr id="28" name="TextBox 27"/>
          <p:cNvSpPr txBox="1"/>
          <p:nvPr/>
        </p:nvSpPr>
        <p:spPr>
          <a:xfrm>
            <a:off x="1316482" y="1891664"/>
            <a:ext cx="3781484" cy="550151"/>
          </a:xfrm>
          <a:prstGeom prst="rect">
            <a:avLst/>
          </a:prstGeom>
          <a:noFill/>
        </p:spPr>
        <p:txBody>
          <a:bodyPr vert="horz" wrap="none" lIns="0" tIns="0" rIns="0" bIns="0" rtlCol="0">
            <a:spAutoFit/>
          </a:bodyPr>
          <a:lstStyle/>
          <a:p>
            <a:pPr>
              <a:lnSpc>
                <a:spcPts val="2180"/>
              </a:lnSpc>
            </a:pPr>
            <a:r>
              <a:rPr lang="zh-CN" altLang="en-US" smtClean="0">
                <a:solidFill>
                  <a:srgbClr val="000000"/>
                </a:solidFill>
                <a:latin typeface="幼圆" panose="02010509060101010101" charset="-122"/>
              </a:rPr>
              <a:t>查询目标 </a:t>
            </a:r>
            <a:r>
              <a:rPr lang="en-US" altLang="zh-CN" b="1" smtClean="0">
                <a:solidFill>
                  <a:srgbClr val="000000"/>
                </a:solidFill>
                <a:latin typeface="Times New Roman" panose="02020603050405020304"/>
              </a:rPr>
              <a:t>Q </a:t>
            </a:r>
            <a:r>
              <a:rPr lang="en-US" altLang="zh-CN" smtClean="0">
                <a:solidFill>
                  <a:srgbClr val="000000"/>
                </a:solidFill>
                <a:latin typeface="Times New Roman" panose="02020603050405020304"/>
              </a:rPr>
              <a:t>= </a:t>
            </a:r>
            <a:r>
              <a:rPr lang="en-US" altLang="zh-CN" b="1" smtClean="0">
                <a:solidFill>
                  <a:srgbClr val="000000"/>
                </a:solidFill>
                <a:latin typeface="Times New Roman" panose="02020603050405020304"/>
              </a:rPr>
              <a:t>q</a:t>
            </a:r>
            <a:r>
              <a:rPr lang="en-US" altLang="zh-CN" smtClean="0">
                <a:solidFill>
                  <a:srgbClr val="000000"/>
                </a:solidFill>
                <a:latin typeface="Times New Roman" panose="02020603050405020304"/>
              </a:rPr>
              <a:t>: </a:t>
            </a:r>
            <a:r>
              <a:rPr lang="en-US" altLang="zh-CN" smtClean="0">
                <a:solidFill>
                  <a:srgbClr val="FF0000"/>
                </a:solidFill>
                <a:latin typeface="Times New Roman" panose="02020603050405020304"/>
              </a:rPr>
              <a:t>(</a:t>
            </a:r>
            <a:r>
              <a:rPr lang="zh-CN" altLang="en-US" smtClean="0">
                <a:solidFill>
                  <a:srgbClr val="FF0000"/>
                </a:solidFill>
                <a:latin typeface="幼圆" panose="02010509060101010101" charset="-122"/>
              </a:rPr>
              <a:t>好瓜 </a:t>
            </a:r>
            <a:r>
              <a:rPr lang="en-US" altLang="zh-CN" smtClean="0">
                <a:solidFill>
                  <a:srgbClr val="FF0000"/>
                </a:solidFill>
                <a:latin typeface="Times New Roman" panose="02020603050405020304"/>
              </a:rPr>
              <a:t>;</a:t>
            </a:r>
            <a:r>
              <a:rPr lang="zh-CN" altLang="en-US" smtClean="0">
                <a:solidFill>
                  <a:srgbClr val="FF0000"/>
                </a:solidFill>
                <a:latin typeface="幼圆" panose="02010509060101010101" charset="-122"/>
              </a:rPr>
              <a:t>甜度</a:t>
            </a:r>
            <a:r>
              <a:rPr lang="en-US" altLang="zh-CN" smtClean="0">
                <a:solidFill>
                  <a:srgbClr val="FF0000"/>
                </a:solidFill>
                <a:latin typeface="Times New Roman" panose="02020603050405020304"/>
              </a:rPr>
              <a:t>)= (</a:t>
            </a:r>
            <a:r>
              <a:rPr lang="zh-CN" altLang="en-US" smtClean="0">
                <a:solidFill>
                  <a:srgbClr val="FF0000"/>
                </a:solidFill>
                <a:latin typeface="幼圆" panose="02010509060101010101" charset="-122"/>
              </a:rPr>
              <a:t>是</a:t>
            </a:r>
            <a:r>
              <a:rPr lang="en-US" altLang="zh-CN" smtClean="0">
                <a:solidFill>
                  <a:srgbClr val="FF0000"/>
                </a:solidFill>
                <a:latin typeface="Times New Roman" panose="02020603050405020304"/>
              </a:rPr>
              <a:t>;</a:t>
            </a:r>
            <a:r>
              <a:rPr lang="zh-CN" altLang="en-US" smtClean="0">
                <a:solidFill>
                  <a:srgbClr val="FF0000"/>
                </a:solidFill>
                <a:latin typeface="幼圆" panose="02010509060101010101" charset="-122"/>
              </a:rPr>
              <a:t>高</a:t>
            </a:r>
            <a:r>
              <a:rPr lang="en-US" altLang="zh-CN" smtClean="0">
                <a:solidFill>
                  <a:srgbClr val="FF0000"/>
                </a:solidFill>
                <a:latin typeface="Times New Roman" panose="02020603050405020304"/>
              </a:rPr>
              <a:t>)</a:t>
            </a:r>
            <a:endParaRPr lang="en-US" altLang="zh-CN" smtClean="0">
              <a:solidFill>
                <a:srgbClr val="FF0000"/>
              </a:solidFill>
              <a:latin typeface="Times New Roman" panose="02020603050405020304"/>
            </a:endParaRPr>
          </a:p>
          <a:p>
            <a:pPr>
              <a:lnSpc>
                <a:spcPts val="2160"/>
              </a:lnSpc>
            </a:pPr>
            <a:r>
              <a:rPr lang="zh-CN" altLang="en-US" smtClean="0">
                <a:solidFill>
                  <a:srgbClr val="000000"/>
                </a:solidFill>
                <a:latin typeface="幼圆" panose="02010509060101010101" charset="-122"/>
              </a:rPr>
              <a:t>随机产生 </a:t>
            </a:r>
            <a:r>
              <a:rPr lang="en-US" altLang="zh-CN" b="1" smtClean="0">
                <a:solidFill>
                  <a:srgbClr val="000000"/>
                </a:solidFill>
                <a:latin typeface="Times New Roman" panose="02020603050405020304"/>
              </a:rPr>
              <a:t>q</a:t>
            </a:r>
            <a:r>
              <a:rPr lang="en-US" altLang="zh-CN" sz="1200" smtClean="0">
                <a:solidFill>
                  <a:srgbClr val="000000"/>
                </a:solidFill>
                <a:latin typeface="Times New Roman" panose="02020603050405020304"/>
              </a:rPr>
              <a:t>0</a:t>
            </a:r>
            <a:r>
              <a:rPr lang="en-US" altLang="zh-CN" smtClean="0">
                <a:solidFill>
                  <a:srgbClr val="000000"/>
                </a:solidFill>
                <a:latin typeface="Times New Roman" panose="02020603050405020304"/>
              </a:rPr>
              <a:t>: </a:t>
            </a:r>
            <a:r>
              <a:rPr lang="en-US" altLang="zh-CN" smtClean="0">
                <a:solidFill>
                  <a:srgbClr val="0000FF"/>
                </a:solidFill>
                <a:latin typeface="Times New Roman" panose="02020603050405020304"/>
              </a:rPr>
              <a:t>(</a:t>
            </a:r>
            <a:r>
              <a:rPr lang="zh-CN" altLang="en-US" smtClean="0">
                <a:solidFill>
                  <a:srgbClr val="0000FF"/>
                </a:solidFill>
                <a:latin typeface="幼圆" panose="02010509060101010101" charset="-122"/>
              </a:rPr>
              <a:t>否</a:t>
            </a:r>
            <a:r>
              <a:rPr lang="en-US" altLang="zh-CN" smtClean="0">
                <a:solidFill>
                  <a:srgbClr val="0000FF"/>
                </a:solidFill>
                <a:latin typeface="Times New Roman" panose="02020603050405020304"/>
              </a:rPr>
              <a:t>; </a:t>
            </a:r>
            <a:r>
              <a:rPr lang="zh-CN" altLang="en-US" smtClean="0">
                <a:solidFill>
                  <a:srgbClr val="0000FF"/>
                </a:solidFill>
                <a:latin typeface="幼圆" panose="02010509060101010101" charset="-122"/>
              </a:rPr>
              <a:t>高</a:t>
            </a:r>
            <a:r>
              <a:rPr lang="en-US" altLang="zh-CN" smtClean="0">
                <a:solidFill>
                  <a:srgbClr val="0000FF"/>
                </a:solidFill>
                <a:latin typeface="Times New Roman" panose="02020603050405020304"/>
              </a:rPr>
              <a:t>)</a:t>
            </a:r>
            <a:endParaRPr lang="zh-CN" altLang="en-US">
              <a:solidFill>
                <a:srgbClr val="0000FF"/>
              </a:solidFill>
              <a:latin typeface="Times New Roman" panose="02020603050405020304"/>
            </a:endParaRPr>
          </a:p>
        </p:txBody>
      </p:sp>
      <p:sp>
        <p:nvSpPr>
          <p:cNvPr id="29" name="TextBox 28"/>
          <p:cNvSpPr txBox="1"/>
          <p:nvPr/>
        </p:nvSpPr>
        <p:spPr>
          <a:xfrm>
            <a:off x="366064" y="2759811"/>
            <a:ext cx="8223405" cy="333425"/>
          </a:xfrm>
          <a:prstGeom prst="rect">
            <a:avLst/>
          </a:prstGeom>
          <a:noFill/>
        </p:spPr>
        <p:txBody>
          <a:bodyPr vert="horz" wrap="none" lIns="0" tIns="0" rIns="0" bIns="0" rtlCol="0">
            <a:spAutoFit/>
          </a:bodyPr>
          <a:lstStyle/>
          <a:p>
            <a:pPr>
              <a:lnSpc>
                <a:spcPts val="2600"/>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进行 </a:t>
            </a:r>
            <a:r>
              <a:rPr lang="en-US" altLang="zh-CN" sz="2195" i="1" smtClean="0">
                <a:solidFill>
                  <a:srgbClr val="000000"/>
                </a:solidFill>
                <a:latin typeface="Palatino Linotype" panose="02040502050505030304"/>
              </a:rPr>
              <a:t>T  </a:t>
            </a:r>
            <a:r>
              <a:rPr lang="zh-CN" altLang="en-US" sz="2195" smtClean="0">
                <a:solidFill>
                  <a:srgbClr val="000000"/>
                </a:solidFill>
                <a:latin typeface="幼圆" panose="02010509060101010101" charset="-122"/>
              </a:rPr>
              <a:t>次采样，每次采样中逐个考察每个非证据变量：假定所</a:t>
            </a:r>
            <a:endParaRPr lang="zh-CN" altLang="en-US" sz="2195">
              <a:solidFill>
                <a:srgbClr val="000000"/>
              </a:solidFill>
              <a:latin typeface="幼圆" panose="02010509060101010101" charset="-122"/>
            </a:endParaRPr>
          </a:p>
        </p:txBody>
      </p:sp>
      <p:sp>
        <p:nvSpPr>
          <p:cNvPr id="30" name="TextBox 29"/>
          <p:cNvSpPr txBox="1"/>
          <p:nvPr/>
        </p:nvSpPr>
        <p:spPr>
          <a:xfrm>
            <a:off x="708964" y="3138713"/>
            <a:ext cx="7617470" cy="1025922"/>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50800" algn="l"/>
              </a:tabLst>
              <a:defRPr/>
            </a:pPr>
            <a:r>
              <a:rPr lang="zh-CN" altLang="en-US" sz="2195" smtClean="0">
                <a:solidFill>
                  <a:srgbClr val="000000"/>
                </a:solidFill>
                <a:latin typeface="幼圆" panose="02010509060101010101" charset="-122"/>
              </a:rPr>
              <a:t>有其他属性取当前值，推断出采样概率，然后根据该概率采样</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508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2725"/>
              </a:lnSpc>
              <a:buClrTx/>
              <a:buSzTx/>
              <a:buNone/>
              <a:tabLst>
                <a:tab pos="50800" algn="l"/>
              </a:tabLst>
              <a:defRPr/>
            </a:pPr>
            <a:r>
              <a:rPr lang="zh-CN" altLang="en-US" sz="2195" smtClean="0">
                <a:solidFill>
                  <a:srgbClr val="000000"/>
                </a:solidFill>
                <a:latin typeface="幼圆" panose="02010509060101010101" charset="-122"/>
              </a:rPr>
              <a:t>	</a:t>
            </a:r>
            <a:r>
              <a:rPr lang="zh-CN" altLang="en-US" smtClean="0">
                <a:solidFill>
                  <a:srgbClr val="000000"/>
                </a:solidFill>
                <a:latin typeface="幼圆" panose="02010509060101010101" charset="-122"/>
              </a:rPr>
              <a:t>例如：先假定 </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色泽</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青绿</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敲声</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浊响</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根蒂</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蜷缩</a:t>
            </a:r>
            <a:r>
              <a:rPr lang="en-US" altLang="zh-CN" smtClean="0">
                <a:solidFill>
                  <a:srgbClr val="000000"/>
                </a:solidFill>
                <a:latin typeface="Times New Roman" panose="02020603050405020304"/>
              </a:rPr>
              <a:t>; </a:t>
            </a:r>
            <a:r>
              <a:rPr lang="zh-CN" altLang="en-US" smtClean="0">
                <a:solidFill>
                  <a:srgbClr val="0000FF"/>
                </a:solidFill>
                <a:latin typeface="幼圆" panose="02010509060101010101" charset="-122"/>
              </a:rPr>
              <a:t>甜度</a:t>
            </a:r>
            <a:r>
              <a:rPr lang="en-US" altLang="zh-CN" smtClean="0">
                <a:solidFill>
                  <a:srgbClr val="0000FF"/>
                </a:solidFill>
                <a:latin typeface="Times New Roman" panose="02020603050405020304"/>
              </a:rPr>
              <a:t>=</a:t>
            </a:r>
            <a:r>
              <a:rPr lang="zh-CN" altLang="en-US" smtClean="0">
                <a:solidFill>
                  <a:srgbClr val="0000FF"/>
                </a:solidFill>
                <a:latin typeface="幼圆" panose="02010509060101010101" charset="-122"/>
              </a:rPr>
              <a:t>高</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，推断出“好</a:t>
            </a:r>
            <a:endParaRPr lang="zh-CN" altLang="en-US" smtClean="0">
              <a:solidFill>
                <a:srgbClr val="000000"/>
              </a:solidFill>
              <a:latin typeface="幼圆" panose="02010509060101010101" charset="-122"/>
            </a:endParaRPr>
          </a:p>
          <a:p>
            <a:pPr marL="0" marR="0" lvl="0" indent="0" defTabSz="914400" eaLnBrk="1" fontAlgn="auto" latinLnBrk="0" hangingPunct="1">
              <a:lnSpc>
                <a:spcPts val="2160"/>
              </a:lnSpc>
              <a:buClrTx/>
              <a:buSzTx/>
              <a:buNone/>
              <a:tabLst>
                <a:tab pos="50800" algn="l"/>
              </a:tabLst>
              <a:defRPr/>
            </a:pPr>
            <a:r>
              <a:rPr lang="zh-CN" altLang="en-US" smtClean="0">
                <a:solidFill>
                  <a:srgbClr val="000000"/>
                </a:solidFill>
                <a:latin typeface="幼圆" panose="02010509060101010101" charset="-122"/>
              </a:rPr>
              <a:t>	瓜”的采样概率，然后采样；假设采样结果为“ </a:t>
            </a:r>
            <a:r>
              <a:rPr lang="zh-CN" altLang="en-US" smtClean="0">
                <a:solidFill>
                  <a:srgbClr val="0000FF"/>
                </a:solidFill>
                <a:latin typeface="幼圆" panose="02010509060101010101" charset="-122"/>
              </a:rPr>
              <a:t>好瓜</a:t>
            </a:r>
            <a:r>
              <a:rPr lang="en-US" altLang="zh-CN" smtClean="0">
                <a:solidFill>
                  <a:srgbClr val="0000FF"/>
                </a:solidFill>
                <a:latin typeface="Times New Roman" panose="02020603050405020304"/>
              </a:rPr>
              <a:t>=</a:t>
            </a:r>
            <a:r>
              <a:rPr lang="zh-CN" altLang="en-US" smtClean="0">
                <a:solidFill>
                  <a:srgbClr val="0000FF"/>
                </a:solidFill>
                <a:latin typeface="幼圆" panose="02010509060101010101" charset="-122"/>
              </a:rPr>
              <a:t>是</a:t>
            </a:r>
            <a:r>
              <a:rPr lang="zh-CN" altLang="en-US" smtClean="0">
                <a:solidFill>
                  <a:srgbClr val="000000"/>
                </a:solidFill>
                <a:latin typeface="幼圆" panose="02010509060101010101" charset="-122"/>
              </a:rPr>
              <a:t>”</a:t>
            </a:r>
            <a:r>
              <a:rPr lang="en-US" altLang="zh-CN" smtClean="0">
                <a:solidFill>
                  <a:srgbClr val="000000"/>
                </a:solidFill>
                <a:latin typeface="Times New Roman" panose="02020603050405020304"/>
              </a:rPr>
              <a:t>;</a:t>
            </a:r>
            <a:endParaRPr lang="zh-CN" altLang="en-US">
              <a:solidFill>
                <a:srgbClr val="000000"/>
              </a:solidFill>
              <a:latin typeface="Times New Roman" panose="02020603050405020304"/>
            </a:endParaRPr>
          </a:p>
        </p:txBody>
      </p:sp>
      <p:sp>
        <p:nvSpPr>
          <p:cNvPr id="31" name="TextBox 30"/>
          <p:cNvSpPr txBox="1"/>
          <p:nvPr/>
        </p:nvSpPr>
        <p:spPr>
          <a:xfrm>
            <a:off x="749503" y="4151503"/>
            <a:ext cx="7296869" cy="564257"/>
          </a:xfrm>
          <a:prstGeom prst="rect">
            <a:avLst/>
          </a:prstGeom>
          <a:noFill/>
        </p:spPr>
        <p:txBody>
          <a:bodyPr vert="horz" wrap="none" lIns="0" tIns="0" rIns="0" bIns="0" rtlCol="0">
            <a:spAutoFit/>
          </a:bodyPr>
          <a:lstStyle/>
          <a:p>
            <a:pPr marL="0" marR="0" lvl="0" indent="0" defTabSz="914400" eaLnBrk="1" fontAlgn="auto" latinLnBrk="0" hangingPunct="1">
              <a:lnSpc>
                <a:spcPts val="2180"/>
              </a:lnSpc>
              <a:buClrTx/>
              <a:buSzTx/>
              <a:buNone/>
              <a:tabLst>
                <a:tab pos="647700" algn="l"/>
              </a:tabLst>
              <a:defRPr/>
            </a:pPr>
            <a:r>
              <a:rPr lang="zh-CN" altLang="en-US" smtClean="0"/>
              <a:t>	</a:t>
            </a:r>
            <a:r>
              <a:rPr lang="zh-CN" altLang="en-US" smtClean="0">
                <a:solidFill>
                  <a:srgbClr val="000000"/>
                </a:solidFill>
                <a:latin typeface="幼圆" panose="02010509060101010101" charset="-122"/>
              </a:rPr>
              <a:t>然后根据 </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色泽</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青绿 </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敲声</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浊响</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根蒂 </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蜷缩</a:t>
            </a:r>
            <a:r>
              <a:rPr lang="en-US" altLang="zh-CN" smtClean="0">
                <a:solidFill>
                  <a:srgbClr val="000000"/>
                </a:solidFill>
                <a:latin typeface="Times New Roman" panose="02020603050405020304"/>
              </a:rPr>
              <a:t>;</a:t>
            </a:r>
            <a:r>
              <a:rPr lang="zh-CN" altLang="en-US" smtClean="0">
                <a:solidFill>
                  <a:srgbClr val="0000FF"/>
                </a:solidFill>
                <a:latin typeface="幼圆" panose="02010509060101010101" charset="-122"/>
              </a:rPr>
              <a:t>好瓜 </a:t>
            </a:r>
            <a:r>
              <a:rPr lang="en-US" altLang="zh-CN" smtClean="0">
                <a:solidFill>
                  <a:srgbClr val="0000FF"/>
                </a:solidFill>
                <a:latin typeface="Times New Roman" panose="02020603050405020304"/>
              </a:rPr>
              <a:t>=</a:t>
            </a:r>
            <a:r>
              <a:rPr lang="zh-CN" altLang="en-US" smtClean="0">
                <a:solidFill>
                  <a:srgbClr val="0000FF"/>
                </a:solidFill>
                <a:latin typeface="幼圆" panose="02010509060101010101" charset="-122"/>
              </a:rPr>
              <a:t>是</a:t>
            </a:r>
            <a:r>
              <a:rPr lang="en-US" altLang="zh-CN" smtClean="0">
                <a:solidFill>
                  <a:srgbClr val="000000"/>
                </a:solidFill>
                <a:latin typeface="Times New Roman" panose="02020603050405020304"/>
              </a:rPr>
              <a:t>}</a:t>
            </a:r>
            <a:r>
              <a:rPr lang="zh-CN" altLang="en-US" smtClean="0">
                <a:solidFill>
                  <a:srgbClr val="000000"/>
                </a:solidFill>
                <a:latin typeface="幼圆" panose="02010509060101010101" charset="-122"/>
              </a:rPr>
              <a:t>，推断出</a:t>
            </a:r>
            <a:endParaRPr lang="zh-CN" altLang="en-US" smtClean="0">
              <a:solidFill>
                <a:srgbClr val="000000"/>
              </a:solidFill>
              <a:latin typeface="幼圆" panose="02010509060101010101" charset="-122"/>
            </a:endParaRPr>
          </a:p>
          <a:p>
            <a:pPr marL="0" marR="0" lvl="0" indent="0" defTabSz="914400" eaLnBrk="1" fontAlgn="auto" latinLnBrk="0" hangingPunct="1">
              <a:lnSpc>
                <a:spcPts val="2160"/>
              </a:lnSpc>
              <a:buClrTx/>
              <a:buSzTx/>
              <a:buNone/>
              <a:tabLst>
                <a:tab pos="647700" algn="l"/>
              </a:tabLst>
              <a:defRPr/>
            </a:pPr>
            <a:r>
              <a:rPr lang="zh-CN" altLang="en-US" smtClean="0">
                <a:solidFill>
                  <a:srgbClr val="000000"/>
                </a:solidFill>
                <a:latin typeface="幼圆" panose="02010509060101010101" charset="-122"/>
              </a:rPr>
              <a:t>“甜度” 的采样概率，然后采样；假设采样结果为“ </a:t>
            </a:r>
            <a:r>
              <a:rPr lang="zh-CN" altLang="en-US" smtClean="0">
                <a:solidFill>
                  <a:srgbClr val="0000FF"/>
                </a:solidFill>
                <a:latin typeface="幼圆" panose="02010509060101010101" charset="-122"/>
              </a:rPr>
              <a:t>甜度</a:t>
            </a:r>
            <a:r>
              <a:rPr lang="en-US" altLang="zh-CN" smtClean="0">
                <a:solidFill>
                  <a:srgbClr val="0000FF"/>
                </a:solidFill>
                <a:latin typeface="Times New Roman" panose="02020603050405020304"/>
              </a:rPr>
              <a:t>=</a:t>
            </a:r>
            <a:r>
              <a:rPr lang="zh-CN" altLang="en-US" smtClean="0">
                <a:solidFill>
                  <a:srgbClr val="0000FF"/>
                </a:solidFill>
                <a:latin typeface="幼圆" panose="02010509060101010101" charset="-122"/>
              </a:rPr>
              <a:t>高</a:t>
            </a:r>
            <a:r>
              <a:rPr lang="zh-CN" altLang="en-US" smtClean="0">
                <a:solidFill>
                  <a:srgbClr val="000000"/>
                </a:solidFill>
                <a:latin typeface="幼圆" panose="02010509060101010101" charset="-122"/>
              </a:rPr>
              <a:t>”</a:t>
            </a:r>
            <a:r>
              <a:rPr lang="en-US" altLang="zh-CN" smtClean="0">
                <a:solidFill>
                  <a:srgbClr val="000000"/>
                </a:solidFill>
                <a:latin typeface="Times New Roman" panose="02020603050405020304"/>
              </a:rPr>
              <a:t>; ……</a:t>
            </a:r>
            <a:endParaRPr lang="zh-CN" altLang="en-US">
              <a:solidFill>
                <a:srgbClr val="000000"/>
              </a:solidFill>
              <a:latin typeface="Times New Roman" panose="02020603050405020304"/>
            </a:endParaRPr>
          </a:p>
        </p:txBody>
      </p:sp>
      <p:sp>
        <p:nvSpPr>
          <p:cNvPr id="32" name="TextBox 31"/>
          <p:cNvSpPr txBox="1"/>
          <p:nvPr/>
        </p:nvSpPr>
        <p:spPr>
          <a:xfrm>
            <a:off x="362102" y="4979672"/>
            <a:ext cx="8343631" cy="377091"/>
          </a:xfrm>
          <a:prstGeom prst="rect">
            <a:avLst/>
          </a:prstGeom>
          <a:noFill/>
        </p:spPr>
        <p:txBody>
          <a:bodyPr vert="horz" wrap="none" lIns="0" tIns="0" rIns="0" bIns="0" rtlCol="0">
            <a:spAutoFit/>
          </a:bodyPr>
          <a:lstStyle/>
          <a:p>
            <a:pPr>
              <a:lnSpc>
                <a:spcPts val="3165"/>
              </a:lnSpc>
            </a:pP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假定经过 </a:t>
            </a:r>
            <a:r>
              <a:rPr lang="en-US" altLang="zh-CN" sz="2195" i="1" smtClean="0">
                <a:solidFill>
                  <a:srgbClr val="000000"/>
                </a:solidFill>
                <a:latin typeface="Palatino Linotype" panose="02040502050505030304"/>
              </a:rPr>
              <a:t>T  </a:t>
            </a:r>
            <a:r>
              <a:rPr lang="zh-CN" altLang="en-US" sz="2195" smtClean="0">
                <a:solidFill>
                  <a:srgbClr val="000000"/>
                </a:solidFill>
                <a:latin typeface="幼圆" panose="02010509060101010101" charset="-122"/>
              </a:rPr>
              <a:t>次采样的得到与“查询目标” </a:t>
            </a:r>
            <a:r>
              <a:rPr lang="en-US" altLang="zh-CN" sz="2195" b="1" smtClean="0">
                <a:solidFill>
                  <a:srgbClr val="000000"/>
                </a:solidFill>
                <a:latin typeface="Times New Roman" panose="02020603050405020304"/>
              </a:rPr>
              <a:t>q </a:t>
            </a:r>
            <a:r>
              <a:rPr lang="zh-CN" altLang="en-US" sz="2195" smtClean="0">
                <a:solidFill>
                  <a:srgbClr val="000000"/>
                </a:solidFill>
                <a:latin typeface="幼圆" panose="02010509060101010101" charset="-122"/>
              </a:rPr>
              <a:t>一致的样本共有 </a:t>
            </a:r>
            <a:r>
              <a:rPr lang="en-US" altLang="zh-CN" sz="2195" i="1" smtClean="0">
                <a:solidFill>
                  <a:srgbClr val="000000"/>
                </a:solidFill>
                <a:latin typeface="Palatino Linotype" panose="02040502050505030304"/>
              </a:rPr>
              <a:t>n</a:t>
            </a:r>
            <a:r>
              <a:rPr lang="en-US" altLang="zh-CN" sz="1465" i="1" smtClean="0">
                <a:solidFill>
                  <a:srgbClr val="000000"/>
                </a:solidFill>
                <a:latin typeface="Palatino Linotype" panose="02040502050505030304"/>
              </a:rPr>
              <a:t>q</a:t>
            </a:r>
            <a:endParaRPr lang="zh-CN" altLang="en-US" sz="1465" i="1">
              <a:solidFill>
                <a:srgbClr val="000000"/>
              </a:solidFill>
              <a:latin typeface="Palatino Linotype" panose="02040502050505030304"/>
            </a:endParaRPr>
          </a:p>
        </p:txBody>
      </p:sp>
      <p:sp>
        <p:nvSpPr>
          <p:cNvPr id="33" name="TextBox 32"/>
          <p:cNvSpPr txBox="1"/>
          <p:nvPr/>
        </p:nvSpPr>
        <p:spPr>
          <a:xfrm>
            <a:off x="705307" y="5387858"/>
            <a:ext cx="3667671"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个，则可近似估算出后验概率</a:t>
            </a:r>
            <a:endParaRPr lang="zh-CN" altLang="en-US" sz="2195">
              <a:solidFill>
                <a:srgbClr val="000000"/>
              </a:solidFill>
              <a:latin typeface="幼圆" panose="020105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647294" y="4491803"/>
            <a:ext cx="214928" cy="80198"/>
          </a:xfrm>
          <a:custGeom>
            <a:avLst/>
            <a:gdLst/>
            <a:ahLst/>
            <a:cxnLst/>
            <a:rect l="0" t="0" r="0" b="0"/>
            <a:pathLst>
              <a:path w="214928" h="80198">
                <a:moveTo>
                  <a:pt x="0" y="80197"/>
                </a:moveTo>
                <a:lnTo>
                  <a:pt x="214927" y="80197"/>
                </a:lnTo>
                <a:lnTo>
                  <a:pt x="214927" y="0"/>
                </a:lnTo>
                <a:lnTo>
                  <a:pt x="0"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441106" y="5449939"/>
            <a:ext cx="4217191" cy="1"/>
          </a:xfrm>
          <a:custGeom>
            <a:avLst/>
            <a:gdLst/>
            <a:ahLst/>
            <a:cxnLst/>
            <a:rect l="0" t="0" r="0" b="0"/>
            <a:pathLst>
              <a:path w="4217191" h="1">
                <a:moveTo>
                  <a:pt x="0" y="0"/>
                </a:moveTo>
                <a:lnTo>
                  <a:pt x="4217190" y="0"/>
                </a:lnTo>
              </a:path>
            </a:pathLst>
          </a:custGeom>
          <a:ln w="254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 name="图片 3" descr="ws_8B84.tmp"/>
          <p:cNvPicPr/>
          <p:nvPr/>
        </p:nvPicPr>
        <p:blipFill>
          <a:blip r:embed="rId1" cstate="print"/>
          <a:stretch>
            <a:fillRect/>
          </a:stretch>
        </p:blipFill>
        <p:spPr>
          <a:xfrm>
            <a:off x="2425700" y="5105400"/>
            <a:ext cx="4241800" cy="342900"/>
          </a:xfrm>
          <a:prstGeom prst="rect">
            <a:avLst/>
          </a:prstGeom>
        </p:spPr>
      </p:pic>
      <p:pic>
        <p:nvPicPr>
          <p:cNvPr id="5" name="图片 4" descr="ws_8B85.tmp"/>
          <p:cNvPicPr/>
          <p:nvPr/>
        </p:nvPicPr>
        <p:blipFill>
          <a:blip r:embed="rId2" cstate="print"/>
          <a:stretch>
            <a:fillRect/>
          </a:stretch>
        </p:blipFill>
        <p:spPr>
          <a:xfrm>
            <a:off x="7632700" y="4254500"/>
            <a:ext cx="241300" cy="254000"/>
          </a:xfrm>
          <a:prstGeom prst="rect">
            <a:avLst/>
          </a:prstGeom>
        </p:spPr>
      </p:pic>
      <p:pic>
        <p:nvPicPr>
          <p:cNvPr id="6" name="图片 5" descr="ws_8B96.tmp"/>
          <p:cNvPicPr/>
          <p:nvPr/>
        </p:nvPicPr>
        <p:blipFill>
          <a:blip r:embed="rId3" cstate="print"/>
          <a:stretch>
            <a:fillRect/>
          </a:stretch>
        </p:blipFill>
        <p:spPr>
          <a:xfrm>
            <a:off x="0" y="0"/>
            <a:ext cx="9144000" cy="6858000"/>
          </a:xfrm>
          <a:prstGeom prst="rect">
            <a:avLst/>
          </a:prstGeom>
        </p:spPr>
      </p:pic>
      <p:sp>
        <p:nvSpPr>
          <p:cNvPr id="28" name="TextBox 27"/>
          <p:cNvSpPr txBox="1"/>
          <p:nvPr/>
        </p:nvSpPr>
        <p:spPr>
          <a:xfrm>
            <a:off x="218541" y="306577"/>
            <a:ext cx="7925246" cy="2077492"/>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254000" algn="l"/>
                <a:tab pos="673100" algn="l"/>
              </a:tabLst>
              <a:defRPr/>
            </a:pPr>
            <a:r>
              <a:rPr lang="en-US" altLang="zh-CN" sz="2400" smtClean="0">
                <a:solidFill>
                  <a:srgbClr val="000000"/>
                </a:solidFill>
                <a:latin typeface="Times New Roman" panose="02020603050405020304"/>
              </a:rPr>
              <a:t>EM</a:t>
            </a:r>
            <a:r>
              <a:rPr lang="zh-CN" altLang="en-US" sz="2795" smtClean="0">
                <a:solidFill>
                  <a:srgbClr val="000000"/>
                </a:solidFill>
                <a:latin typeface="幼圆" panose="02010509060101010101" charset="-122"/>
              </a:rPr>
              <a:t>算法</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673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673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673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673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820"/>
              </a:lnSpc>
              <a:buClrTx/>
              <a:buSzTx/>
              <a:buNone/>
              <a:tabLst>
                <a:tab pos="254000" algn="l"/>
                <a:tab pos="673100" algn="l"/>
              </a:tabLst>
              <a:defRPr/>
            </a:pPr>
            <a:r>
              <a:rPr lang="zh-CN" altLang="en-US" sz="279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如何处理“未观测到的”变量？</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54000" algn="l"/>
                <a:tab pos="6731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2870"/>
              </a:lnSpc>
              <a:buClrTx/>
              <a:buSzTx/>
              <a:buNone/>
              <a:tabLst>
                <a:tab pos="254000" algn="l"/>
                <a:tab pos="673100" algn="l"/>
              </a:tabLst>
              <a:defRPr/>
            </a:pPr>
            <a:r>
              <a:rPr lang="zh-CN" altLang="en-US" sz="2400" smtClean="0">
                <a:solidFill>
                  <a:srgbClr val="000000"/>
                </a:solidFill>
                <a:latin typeface="幼圆" panose="02010509060101010101" charset="-122"/>
              </a:rPr>
              <a:t>		</a:t>
            </a:r>
            <a:r>
              <a:rPr lang="zh-CN" altLang="en-US" sz="2005" smtClean="0">
                <a:solidFill>
                  <a:srgbClr val="00B050"/>
                </a:solidFill>
                <a:latin typeface="幼圆" panose="02010509060101010101" charset="-122"/>
              </a:rPr>
              <a:t>例如，西瓜已经脱落的根蒂，无法看出是“蜷缩”还是“坚挺”</a:t>
            </a:r>
            <a:r>
              <a:rPr lang="en-US" altLang="zh-CN" sz="2005" smtClean="0">
                <a:solidFill>
                  <a:srgbClr val="00B050"/>
                </a:solidFill>
                <a:latin typeface="幼圆" panose="02010509060101010101" charset="-122"/>
              </a:rPr>
              <a:t>,</a:t>
            </a:r>
            <a:endParaRPr lang="en-US" altLang="zh-CN" sz="2005" smtClean="0">
              <a:solidFill>
                <a:srgbClr val="00B050"/>
              </a:solidFill>
              <a:latin typeface="幼圆" panose="02010509060101010101" charset="-122"/>
            </a:endParaRPr>
          </a:p>
          <a:p>
            <a:pPr marL="0" marR="0" lvl="0" indent="0" defTabSz="914400" eaLnBrk="1" fontAlgn="auto" latinLnBrk="0" hangingPunct="1">
              <a:lnSpc>
                <a:spcPts val="2640"/>
              </a:lnSpc>
              <a:buClrTx/>
              <a:buSzTx/>
              <a:buNone/>
              <a:tabLst>
                <a:tab pos="254000" algn="l"/>
                <a:tab pos="673100" algn="l"/>
              </a:tabLst>
              <a:defRPr/>
            </a:pPr>
            <a:r>
              <a:rPr lang="en-US" altLang="zh-CN" sz="2005" smtClean="0">
                <a:solidFill>
                  <a:srgbClr val="00B050"/>
                </a:solidFill>
                <a:latin typeface="幼圆" panose="02010509060101010101" charset="-122"/>
              </a:rPr>
              <a:t>		</a:t>
            </a:r>
            <a:r>
              <a:rPr lang="zh-CN" altLang="en-US" sz="2005" smtClean="0">
                <a:solidFill>
                  <a:srgbClr val="00B050"/>
                </a:solidFill>
                <a:latin typeface="幼圆" panose="02010509060101010101" charset="-122"/>
              </a:rPr>
              <a:t>则训练样本的“根蒂”属性变量值未知</a:t>
            </a:r>
            <a:endParaRPr lang="zh-CN" altLang="en-US" sz="2005">
              <a:solidFill>
                <a:srgbClr val="00B050"/>
              </a:solidFill>
              <a:latin typeface="幼圆" panose="02010509060101010101" charset="-122"/>
            </a:endParaRPr>
          </a:p>
        </p:txBody>
      </p:sp>
      <p:sp>
        <p:nvSpPr>
          <p:cNvPr id="29" name="TextBox 28"/>
          <p:cNvSpPr txBox="1"/>
          <p:nvPr/>
        </p:nvSpPr>
        <p:spPr>
          <a:xfrm>
            <a:off x="897026" y="2667051"/>
            <a:ext cx="2635337" cy="282129"/>
          </a:xfrm>
          <a:prstGeom prst="rect">
            <a:avLst/>
          </a:prstGeom>
          <a:noFill/>
        </p:spPr>
        <p:txBody>
          <a:bodyPr vert="horz" wrap="none" lIns="0" tIns="0" rIns="0" bIns="0" rtlCol="0">
            <a:spAutoFit/>
          </a:bodyPr>
          <a:lstStyle/>
          <a:p>
            <a:pPr>
              <a:lnSpc>
                <a:spcPts val="2210"/>
              </a:lnSpc>
            </a:pPr>
            <a:r>
              <a:rPr lang="zh-CN" altLang="en-US" sz="2005" smtClean="0">
                <a:solidFill>
                  <a:srgbClr val="000000"/>
                </a:solidFill>
                <a:latin typeface="幼圆" panose="02010509060101010101" charset="-122"/>
              </a:rPr>
              <a:t>未观测变量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隐变量</a:t>
            </a:r>
            <a:endParaRPr lang="zh-CN" altLang="en-US" sz="2005">
              <a:solidFill>
                <a:srgbClr val="000000"/>
              </a:solidFill>
              <a:latin typeface="幼圆" panose="02010509060101010101" charset="-122"/>
            </a:endParaRPr>
          </a:p>
        </p:txBody>
      </p:sp>
      <p:sp>
        <p:nvSpPr>
          <p:cNvPr id="30" name="TextBox 29"/>
          <p:cNvSpPr txBox="1"/>
          <p:nvPr/>
        </p:nvSpPr>
        <p:spPr>
          <a:xfrm>
            <a:off x="3587749" y="2692148"/>
            <a:ext cx="1318246" cy="243656"/>
          </a:xfrm>
          <a:prstGeom prst="rect">
            <a:avLst/>
          </a:prstGeom>
          <a:noFill/>
        </p:spPr>
        <p:txBody>
          <a:bodyPr vert="horz" wrap="none" lIns="0" tIns="0" rIns="0" bIns="0" rtlCol="0">
            <a:spAutoFit/>
          </a:bodyPr>
          <a:lstStyle/>
          <a:p>
            <a:pPr>
              <a:lnSpc>
                <a:spcPts val="1935"/>
              </a:lnSpc>
            </a:pPr>
            <a:r>
              <a:rPr lang="en-US" altLang="zh-CN" sz="1595" smtClean="0">
                <a:solidFill>
                  <a:srgbClr val="000000"/>
                </a:solidFill>
                <a:latin typeface="Times New Roman" panose="02020603050405020304"/>
              </a:rPr>
              <a:t>(latent variable)</a:t>
            </a:r>
            <a:endParaRPr lang="zh-CN" altLang="en-US" sz="1595">
              <a:solidFill>
                <a:srgbClr val="000000"/>
              </a:solidFill>
              <a:latin typeface="Times New Roman" panose="02020603050405020304"/>
            </a:endParaRPr>
          </a:p>
        </p:txBody>
      </p:sp>
      <p:sp>
        <p:nvSpPr>
          <p:cNvPr id="31" name="TextBox 30"/>
          <p:cNvSpPr txBox="1"/>
          <p:nvPr/>
        </p:nvSpPr>
        <p:spPr>
          <a:xfrm>
            <a:off x="473049" y="3407793"/>
            <a:ext cx="6211637" cy="328551"/>
          </a:xfrm>
          <a:prstGeom prst="rect">
            <a:avLst/>
          </a:prstGeom>
          <a:noFill/>
        </p:spPr>
        <p:txBody>
          <a:bodyPr vert="horz" wrap="none" lIns="0" tIns="0" rIns="0" bIns="0" rtlCol="0">
            <a:spAutoFit/>
          </a:bodyPr>
          <a:lstStyle/>
          <a:p>
            <a:pPr>
              <a:lnSpc>
                <a:spcPts val="2660"/>
              </a:lnSpc>
            </a:pPr>
            <a:r>
              <a:rPr lang="en-US" altLang="zh-CN" sz="2195" smtClean="0">
                <a:solidFill>
                  <a:srgbClr val="FF0000"/>
                </a:solidFill>
                <a:latin typeface="Times New Roman" panose="02020603050405020304"/>
              </a:rPr>
              <a:t>EM</a:t>
            </a:r>
            <a:r>
              <a:rPr lang="en-US" altLang="zh-CN" smtClean="0">
                <a:solidFill>
                  <a:srgbClr val="FF0000"/>
                </a:solidFill>
                <a:latin typeface="Times New Roman" panose="02020603050405020304"/>
              </a:rPr>
              <a:t>(Expectation-Maximization) </a:t>
            </a:r>
            <a:r>
              <a:rPr lang="zh-CN" altLang="en-US" sz="2195" smtClean="0">
                <a:solidFill>
                  <a:srgbClr val="FF0000"/>
                </a:solidFill>
                <a:latin typeface="幼圆" panose="02010509060101010101" charset="-122"/>
              </a:rPr>
              <a:t>算法是估计隐变量的利器</a:t>
            </a:r>
            <a:endParaRPr lang="zh-CN" altLang="en-US" sz="2195">
              <a:solidFill>
                <a:srgbClr val="FF0000"/>
              </a:solidFill>
              <a:latin typeface="幼圆" panose="02010509060101010101" charset="-122"/>
            </a:endParaRPr>
          </a:p>
        </p:txBody>
      </p:sp>
      <p:sp>
        <p:nvSpPr>
          <p:cNvPr id="32" name="TextBox 31"/>
          <p:cNvSpPr txBox="1"/>
          <p:nvPr/>
        </p:nvSpPr>
        <p:spPr>
          <a:xfrm>
            <a:off x="7970773" y="4241200"/>
            <a:ext cx="282129"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做</a:t>
            </a:r>
            <a:endParaRPr lang="zh-CN" altLang="en-US" sz="2195">
              <a:solidFill>
                <a:srgbClr val="000000"/>
              </a:solidFill>
              <a:latin typeface="幼圆" panose="02010509060101010101" charset="-122"/>
            </a:endParaRPr>
          </a:p>
        </p:txBody>
      </p:sp>
      <p:sp>
        <p:nvSpPr>
          <p:cNvPr id="33" name="TextBox 32"/>
          <p:cNvSpPr txBox="1"/>
          <p:nvPr/>
        </p:nvSpPr>
        <p:spPr>
          <a:xfrm>
            <a:off x="473049" y="4241200"/>
            <a:ext cx="7495642" cy="1731243"/>
          </a:xfrm>
          <a:prstGeom prst="rect">
            <a:avLst/>
          </a:prstGeom>
          <a:noFill/>
        </p:spPr>
        <p:txBody>
          <a:bodyPr vert="horz" wrap="none" lIns="0" tIns="0" rIns="0" bIns="0" rtlCol="0">
            <a:spAutoFit/>
          </a:bodyPr>
          <a:lstStyle/>
          <a:p>
            <a:pPr marL="0" marR="0" lvl="0" indent="0" defTabSz="914400" eaLnBrk="1" fontAlgn="auto" latinLnBrk="0" hangingPunct="1">
              <a:lnSpc>
                <a:spcPts val="2425"/>
              </a:lnSpc>
              <a:buClrTx/>
              <a:buSzTx/>
              <a:buNone/>
              <a:tabLst>
                <a:tab pos="3530600" algn="l"/>
              </a:tabLst>
              <a:defRPr/>
            </a:pPr>
            <a:r>
              <a:rPr lang="zh-CN" altLang="en-US" sz="2195" smtClean="0">
                <a:solidFill>
                  <a:srgbClr val="000000"/>
                </a:solidFill>
                <a:latin typeface="幼圆" panose="02010509060101010101" charset="-122"/>
              </a:rPr>
              <a:t>令 </a:t>
            </a:r>
            <a:r>
              <a:rPr lang="en-US" altLang="zh-CN" sz="2195" b="1" smtClean="0">
                <a:solidFill>
                  <a:srgbClr val="000000"/>
                </a:solidFill>
                <a:latin typeface="Palatino Linotype" panose="02040502050505030304"/>
              </a:rPr>
              <a:t>X  </a:t>
            </a:r>
            <a:r>
              <a:rPr lang="zh-CN" altLang="en-US" sz="2195" smtClean="0">
                <a:solidFill>
                  <a:srgbClr val="000000"/>
                </a:solidFill>
                <a:latin typeface="幼圆" panose="02010509060101010101" charset="-122"/>
              </a:rPr>
              <a:t>表示已观测变量集， </a:t>
            </a:r>
            <a:r>
              <a:rPr lang="en-US" altLang="zh-CN" sz="2195" b="1" smtClean="0">
                <a:solidFill>
                  <a:srgbClr val="000000"/>
                </a:solidFill>
                <a:latin typeface="Palatino Linotype" panose="02040502050505030304"/>
              </a:rPr>
              <a:t>Z </a:t>
            </a:r>
            <a:r>
              <a:rPr lang="zh-CN" altLang="en-US" sz="2195" smtClean="0">
                <a:solidFill>
                  <a:srgbClr val="000000"/>
                </a:solidFill>
                <a:latin typeface="幼圆" panose="02010509060101010101" charset="-122"/>
              </a:rPr>
              <a:t>表示隐变量集，欲对模型参数</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2495"/>
              </a:lnSpc>
              <a:buClrTx/>
              <a:buSzTx/>
              <a:buNone/>
              <a:tabLst>
                <a:tab pos="3530600" algn="l"/>
              </a:tabLst>
              <a:defRPr/>
            </a:pPr>
            <a:r>
              <a:rPr lang="zh-CN" altLang="en-US" sz="2195" smtClean="0">
                <a:solidFill>
                  <a:srgbClr val="000000"/>
                </a:solidFill>
                <a:latin typeface="幼圆" panose="02010509060101010101" charset="-122"/>
              </a:rPr>
              <a:t>极大似然估计，则应最大化对数似然函数</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306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2585"/>
              </a:lnSpc>
              <a:buClrTx/>
              <a:buSzTx/>
              <a:buNone/>
              <a:tabLst>
                <a:tab pos="3530600" algn="l"/>
              </a:tabLst>
              <a:defRPr/>
            </a:pPr>
            <a:r>
              <a:rPr lang="zh-CN" altLang="en-US" sz="2195" smtClean="0">
                <a:solidFill>
                  <a:srgbClr val="000000"/>
                </a:solidFill>
                <a:latin typeface="幼圆" panose="02010509060101010101" charset="-122"/>
              </a:rPr>
              <a:t>	</a:t>
            </a:r>
            <a:r>
              <a:rPr lang="en-US" altLang="zh-CN" b="1" smtClean="0">
                <a:solidFill>
                  <a:srgbClr val="000000"/>
                </a:solidFill>
                <a:latin typeface="Palatino Linotype" panose="02040502050505030304"/>
              </a:rPr>
              <a:t>Z </a:t>
            </a:r>
            <a:r>
              <a:rPr lang="zh-CN" altLang="en-US" smtClean="0">
                <a:solidFill>
                  <a:srgbClr val="000000"/>
                </a:solidFill>
                <a:latin typeface="幼圆" panose="02010509060101010101" charset="-122"/>
              </a:rPr>
              <a:t>是隐变量，无法直接求解。怎么办？</a:t>
            </a:r>
            <a:endParaRPr lang="zh-CN" altLang="en-US">
              <a:solidFill>
                <a:srgbClr val="000000"/>
              </a:solidFill>
              <a:latin typeface="幼圆" panose="020105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9039.tmp"/>
          <p:cNvPicPr/>
          <p:nvPr/>
        </p:nvPicPr>
        <p:blipFill>
          <a:blip r:embed="rId1" cstate="print"/>
          <a:stretch>
            <a:fillRect/>
          </a:stretch>
        </p:blipFill>
        <p:spPr>
          <a:xfrm>
            <a:off x="0" y="0"/>
            <a:ext cx="9144000" cy="6858000"/>
          </a:xfrm>
          <a:prstGeom prst="rect">
            <a:avLst/>
          </a:prstGeom>
        </p:spPr>
      </p:pic>
      <p:pic>
        <p:nvPicPr>
          <p:cNvPr id="3" name="图片 2" descr="ws_9049.tmp"/>
          <p:cNvPicPr/>
          <p:nvPr/>
        </p:nvPicPr>
        <p:blipFill>
          <a:blip r:embed="rId2" cstate="print"/>
          <a:stretch>
            <a:fillRect/>
          </a:stretch>
        </p:blipFill>
        <p:spPr>
          <a:xfrm>
            <a:off x="1676400" y="1993900"/>
            <a:ext cx="6070600" cy="660400"/>
          </a:xfrm>
          <a:prstGeom prst="rect">
            <a:avLst/>
          </a:prstGeom>
        </p:spPr>
      </p:pic>
      <p:pic>
        <p:nvPicPr>
          <p:cNvPr id="4" name="图片 3" descr="ws_904A.tmp"/>
          <p:cNvPicPr/>
          <p:nvPr/>
        </p:nvPicPr>
        <p:blipFill>
          <a:blip r:embed="rId3" cstate="print"/>
          <a:stretch>
            <a:fillRect/>
          </a:stretch>
        </p:blipFill>
        <p:spPr>
          <a:xfrm>
            <a:off x="1638300" y="3009900"/>
            <a:ext cx="317500" cy="279400"/>
          </a:xfrm>
          <a:prstGeom prst="rect">
            <a:avLst/>
          </a:prstGeom>
        </p:spPr>
      </p:pic>
      <p:pic>
        <p:nvPicPr>
          <p:cNvPr id="5" name="图片 4" descr="ws_905B.tmp"/>
          <p:cNvPicPr/>
          <p:nvPr/>
        </p:nvPicPr>
        <p:blipFill>
          <a:blip r:embed="rId4" cstate="print"/>
          <a:stretch>
            <a:fillRect/>
          </a:stretch>
        </p:blipFill>
        <p:spPr>
          <a:xfrm>
            <a:off x="1701800" y="3556000"/>
            <a:ext cx="292100" cy="266700"/>
          </a:xfrm>
          <a:prstGeom prst="rect">
            <a:avLst/>
          </a:prstGeom>
        </p:spPr>
      </p:pic>
      <p:pic>
        <p:nvPicPr>
          <p:cNvPr id="7" name="图片 6" descr="ws_906C.tmp"/>
          <p:cNvPicPr/>
          <p:nvPr/>
        </p:nvPicPr>
        <p:blipFill>
          <a:blip r:embed="rId5" cstate="print"/>
          <a:stretch>
            <a:fillRect/>
          </a:stretch>
        </p:blipFill>
        <p:spPr>
          <a:xfrm>
            <a:off x="5067300" y="4076700"/>
            <a:ext cx="215900" cy="228600"/>
          </a:xfrm>
          <a:prstGeom prst="rect">
            <a:avLst/>
          </a:prstGeom>
        </p:spPr>
      </p:pic>
      <p:pic>
        <p:nvPicPr>
          <p:cNvPr id="8" name="图片 7" descr="ws_906D.tmp"/>
          <p:cNvPicPr/>
          <p:nvPr/>
        </p:nvPicPr>
        <p:blipFill>
          <a:blip r:embed="rId6" cstate="print"/>
          <a:stretch>
            <a:fillRect/>
          </a:stretch>
        </p:blipFill>
        <p:spPr>
          <a:xfrm>
            <a:off x="5524500" y="3543300"/>
            <a:ext cx="279400" cy="254000"/>
          </a:xfrm>
          <a:prstGeom prst="rect">
            <a:avLst/>
          </a:prstGeom>
        </p:spPr>
      </p:pic>
      <p:pic>
        <p:nvPicPr>
          <p:cNvPr id="9" name="图片 8" descr="ws_906E.tmp"/>
          <p:cNvPicPr/>
          <p:nvPr/>
        </p:nvPicPr>
        <p:blipFill>
          <a:blip r:embed="rId7" cstate="print"/>
          <a:stretch>
            <a:fillRect/>
          </a:stretch>
        </p:blipFill>
        <p:spPr>
          <a:xfrm>
            <a:off x="8166100" y="4038600"/>
            <a:ext cx="546100" cy="266700"/>
          </a:xfrm>
          <a:prstGeom prst="rect">
            <a:avLst/>
          </a:prstGeom>
        </p:spPr>
      </p:pic>
      <p:pic>
        <p:nvPicPr>
          <p:cNvPr id="11" name="图片 10" descr="ws_9080.tmp"/>
          <p:cNvPicPr/>
          <p:nvPr/>
        </p:nvPicPr>
        <p:blipFill>
          <a:blip r:embed="rId8" cstate="print"/>
          <a:stretch>
            <a:fillRect/>
          </a:stretch>
        </p:blipFill>
        <p:spPr>
          <a:xfrm>
            <a:off x="4254500" y="5537200"/>
            <a:ext cx="241300" cy="254000"/>
          </a:xfrm>
          <a:prstGeom prst="rect">
            <a:avLst/>
          </a:prstGeom>
        </p:spPr>
      </p:pic>
      <p:pic>
        <p:nvPicPr>
          <p:cNvPr id="12" name="图片 11" descr="ws_9091.tmp"/>
          <p:cNvPicPr/>
          <p:nvPr/>
        </p:nvPicPr>
        <p:blipFill>
          <a:blip r:embed="rId9" cstate="print"/>
          <a:stretch>
            <a:fillRect/>
          </a:stretch>
        </p:blipFill>
        <p:spPr>
          <a:xfrm>
            <a:off x="0" y="0"/>
            <a:ext cx="9144000" cy="6858000"/>
          </a:xfrm>
          <a:prstGeom prst="rect">
            <a:avLst/>
          </a:prstGeom>
        </p:spPr>
      </p:pic>
      <p:sp>
        <p:nvSpPr>
          <p:cNvPr id="34" name="TextBox 33"/>
          <p:cNvSpPr txBox="1"/>
          <p:nvPr/>
        </p:nvSpPr>
        <p:spPr>
          <a:xfrm>
            <a:off x="459638" y="3020222"/>
            <a:ext cx="1165384" cy="846386"/>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330200" algn="l"/>
              </a:tabLst>
              <a:defRPr/>
            </a:pPr>
            <a:r>
              <a:rPr lang="zh-CN" altLang="en-US" sz="2195" smtClean="0">
                <a:solidFill>
                  <a:srgbClr val="000000"/>
                </a:solidFill>
                <a:latin typeface="幼圆" panose="02010509060101010101" charset="-122"/>
              </a:rPr>
              <a:t>以初始值</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30200" algn="l"/>
              </a:tabLst>
              <a:defRPr/>
            </a:pP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2475"/>
              </a:lnSpc>
              <a:buClrTx/>
              <a:buSzTx/>
              <a:buNone/>
              <a:tabLst>
                <a:tab pos="330200" algn="l"/>
              </a:tabLst>
              <a:defRPr/>
            </a:pPr>
            <a:r>
              <a:rPr lang="zh-CN" altLang="en-US" sz="2195" smtClean="0">
                <a:solidFill>
                  <a:srgbClr val="000000"/>
                </a:solidFill>
                <a:latin typeface="幼圆" panose="02010509060101010101" charset="-122"/>
              </a:rPr>
              <a:t>	</a:t>
            </a:r>
            <a:r>
              <a:rPr lang="en-US" altLang="zh-CN" sz="2195" smtClean="0">
                <a:solidFill>
                  <a:srgbClr val="000000"/>
                </a:solidFill>
                <a:latin typeface="Times New Roman" panose="02020603050405020304"/>
              </a:rPr>
              <a:t>•  </a:t>
            </a:r>
            <a:r>
              <a:rPr lang="zh-CN" altLang="en-US" sz="2195" smtClean="0">
                <a:solidFill>
                  <a:srgbClr val="000000"/>
                </a:solidFill>
                <a:latin typeface="幼圆" panose="02010509060101010101" charset="-122"/>
              </a:rPr>
              <a:t>基于</a:t>
            </a:r>
            <a:endParaRPr lang="zh-CN" altLang="en-US" sz="2195">
              <a:solidFill>
                <a:srgbClr val="000000"/>
              </a:solidFill>
              <a:latin typeface="幼圆" panose="02010509060101010101" charset="-122"/>
            </a:endParaRPr>
          </a:p>
        </p:txBody>
      </p:sp>
      <p:sp>
        <p:nvSpPr>
          <p:cNvPr id="35" name="TextBox 34"/>
          <p:cNvSpPr txBox="1"/>
          <p:nvPr/>
        </p:nvSpPr>
        <p:spPr>
          <a:xfrm>
            <a:off x="1995804" y="3020222"/>
            <a:ext cx="4653518" cy="859210"/>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38100" algn="l"/>
              </a:tabLst>
              <a:defRPr/>
            </a:pPr>
            <a:r>
              <a:rPr lang="zh-CN" altLang="en-US" sz="2195" smtClean="0">
                <a:solidFill>
                  <a:srgbClr val="000000"/>
                </a:solidFill>
                <a:latin typeface="幼圆" panose="02010509060101010101" charset="-122"/>
              </a:rPr>
              <a:t>为起点，迭代执行以下步骤直至收敛 </a:t>
            </a:r>
            <a:r>
              <a:rPr lang="en-US" altLang="zh-CN" sz="2195" smtClean="0">
                <a:solidFill>
                  <a:srgbClr val="000000"/>
                </a:solidFill>
                <a:latin typeface="幼圆" panose="02010509060101010101" charset="-122"/>
              </a:rPr>
              <a:t>:</a:t>
            </a:r>
            <a:endParaRPr lang="en-US" altLang="zh-CN"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8100" algn="l"/>
              </a:tabLst>
              <a:defRPr/>
            </a:pPr>
            <a:endParaRPr lang="en-US" altLang="zh-CN" sz="21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8100" algn="l"/>
              </a:tabLst>
              <a:defRPr/>
            </a:pPr>
            <a:endParaRPr lang="en-US" altLang="zh-CN" sz="2195" smtClean="0">
              <a:solidFill>
                <a:srgbClr val="000000"/>
              </a:solidFill>
              <a:latin typeface="幼圆" panose="02010509060101010101" charset="-122"/>
            </a:endParaRPr>
          </a:p>
          <a:p>
            <a:pPr marL="0" marR="0" lvl="0" indent="0" defTabSz="914400" eaLnBrk="1" fontAlgn="auto" latinLnBrk="0" hangingPunct="1">
              <a:lnSpc>
                <a:spcPts val="2635"/>
              </a:lnSpc>
              <a:buClrTx/>
              <a:buSzTx/>
              <a:buNone/>
              <a:tabLst>
                <a:tab pos="38100" algn="l"/>
              </a:tabLst>
              <a:defRPr/>
            </a:pPr>
            <a:r>
              <a:rPr lang="en-US" altLang="zh-CN" sz="2195" smtClean="0">
                <a:solidFill>
                  <a:srgbClr val="000000"/>
                </a:solidFill>
                <a:latin typeface="幼圆" panose="02010509060101010101" charset="-122"/>
              </a:rPr>
              <a:t>	</a:t>
            </a:r>
            <a:r>
              <a:rPr lang="zh-CN" altLang="en-US" sz="2195" smtClean="0">
                <a:solidFill>
                  <a:srgbClr val="000000"/>
                </a:solidFill>
                <a:latin typeface="幼圆" panose="02010509060101010101" charset="-122"/>
              </a:rPr>
              <a:t>推断隐变量 </a:t>
            </a:r>
            <a:r>
              <a:rPr lang="en-US" altLang="zh-CN" sz="2195" b="1" smtClean="0">
                <a:solidFill>
                  <a:srgbClr val="000000"/>
                </a:solidFill>
                <a:latin typeface="Palatino Linotype" panose="02040502050505030304"/>
              </a:rPr>
              <a:t>Z </a:t>
            </a:r>
            <a:r>
              <a:rPr lang="zh-CN" altLang="en-US" sz="2195" smtClean="0">
                <a:solidFill>
                  <a:srgbClr val="000000"/>
                </a:solidFill>
                <a:latin typeface="幼圆" panose="02010509060101010101" charset="-122"/>
              </a:rPr>
              <a:t>的期望，记为</a:t>
            </a:r>
            <a:endParaRPr lang="zh-CN" altLang="en-US" sz="2195">
              <a:solidFill>
                <a:srgbClr val="000000"/>
              </a:solidFill>
              <a:latin typeface="幼圆" panose="02010509060101010101" charset="-122"/>
            </a:endParaRPr>
          </a:p>
        </p:txBody>
      </p:sp>
      <p:sp>
        <p:nvSpPr>
          <p:cNvPr id="36" name="TextBox 35"/>
          <p:cNvSpPr txBox="1"/>
          <p:nvPr/>
        </p:nvSpPr>
        <p:spPr>
          <a:xfrm>
            <a:off x="793699" y="4033090"/>
            <a:ext cx="2845331" cy="333425"/>
          </a:xfrm>
          <a:prstGeom prst="rect">
            <a:avLst/>
          </a:prstGeom>
          <a:noFill/>
        </p:spPr>
        <p:txBody>
          <a:bodyPr vert="horz" wrap="none" lIns="0" tIns="0" rIns="0" bIns="0" rtlCol="0">
            <a:spAutoFit/>
          </a:bodyPr>
          <a:lstStyle/>
          <a:p>
            <a:pPr>
              <a:lnSpc>
                <a:spcPts val="2610"/>
              </a:lnSpc>
            </a:pPr>
            <a:r>
              <a:rPr lang="en-US" altLang="zh-CN" sz="2195" smtClean="0">
                <a:solidFill>
                  <a:srgbClr val="000000"/>
                </a:solidFill>
                <a:latin typeface="Times New Roman" panose="02020603050405020304"/>
              </a:rPr>
              <a:t>•  </a:t>
            </a:r>
            <a:r>
              <a:rPr lang="zh-CN" altLang="en-US" sz="2195" smtClean="0">
                <a:solidFill>
                  <a:srgbClr val="000000"/>
                </a:solidFill>
                <a:latin typeface="幼圆" panose="02010509060101010101" charset="-122"/>
              </a:rPr>
              <a:t>基于已观测变量 </a:t>
            </a:r>
            <a:r>
              <a:rPr lang="en-US" altLang="zh-CN" sz="2195" b="1" smtClean="0">
                <a:solidFill>
                  <a:srgbClr val="000000"/>
                </a:solidFill>
                <a:latin typeface="Palatino Linotype" panose="02040502050505030304"/>
              </a:rPr>
              <a:t>X </a:t>
            </a:r>
            <a:r>
              <a:rPr lang="zh-CN" altLang="en-US" sz="2195" smtClean="0">
                <a:solidFill>
                  <a:srgbClr val="000000"/>
                </a:solidFill>
                <a:latin typeface="幼圆" panose="02010509060101010101" charset="-122"/>
              </a:rPr>
              <a:t>和</a:t>
            </a:r>
            <a:endParaRPr lang="zh-CN" altLang="en-US" sz="2195">
              <a:solidFill>
                <a:srgbClr val="000000"/>
              </a:solidFill>
              <a:latin typeface="幼圆" panose="02010509060101010101" charset="-122"/>
            </a:endParaRPr>
          </a:p>
        </p:txBody>
      </p:sp>
      <p:sp>
        <p:nvSpPr>
          <p:cNvPr id="37" name="TextBox 36"/>
          <p:cNvSpPr txBox="1"/>
          <p:nvPr/>
        </p:nvSpPr>
        <p:spPr>
          <a:xfrm>
            <a:off x="4191253" y="4056796"/>
            <a:ext cx="846386"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对参数</a:t>
            </a:r>
            <a:endParaRPr lang="zh-CN" altLang="en-US" sz="2195">
              <a:solidFill>
                <a:srgbClr val="000000"/>
              </a:solidFill>
              <a:latin typeface="幼圆" panose="02010509060101010101" charset="-122"/>
            </a:endParaRPr>
          </a:p>
        </p:txBody>
      </p:sp>
      <p:sp>
        <p:nvSpPr>
          <p:cNvPr id="38" name="TextBox 37"/>
          <p:cNvSpPr txBox="1"/>
          <p:nvPr/>
        </p:nvSpPr>
        <p:spPr>
          <a:xfrm>
            <a:off x="5323585" y="4056796"/>
            <a:ext cx="2821285"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做极大似然估计，记为</a:t>
            </a:r>
            <a:endParaRPr lang="zh-CN" altLang="en-US" sz="2195">
              <a:solidFill>
                <a:srgbClr val="000000"/>
              </a:solidFill>
              <a:latin typeface="幼圆" panose="02010509060101010101" charset="-122"/>
            </a:endParaRPr>
          </a:p>
        </p:txBody>
      </p:sp>
      <p:sp>
        <p:nvSpPr>
          <p:cNvPr id="39" name="TextBox 38"/>
          <p:cNvSpPr txBox="1"/>
          <p:nvPr/>
        </p:nvSpPr>
        <p:spPr>
          <a:xfrm>
            <a:off x="1232001" y="5001008"/>
            <a:ext cx="969817" cy="323037"/>
          </a:xfrm>
          <a:prstGeom prst="rect">
            <a:avLst/>
          </a:prstGeom>
          <a:noFill/>
        </p:spPr>
        <p:txBody>
          <a:bodyPr vert="horz" wrap="none" lIns="0" tIns="0" rIns="0" bIns="0" rtlCol="0">
            <a:spAutoFit/>
          </a:bodyPr>
          <a:lstStyle/>
          <a:p>
            <a:pPr>
              <a:lnSpc>
                <a:spcPts val="2660"/>
              </a:lnSpc>
            </a:pPr>
            <a:r>
              <a:rPr lang="en-US" altLang="zh-CN" sz="2195" smtClean="0">
                <a:solidFill>
                  <a:srgbClr val="000000"/>
                </a:solidFill>
                <a:latin typeface="Times New Roman" panose="02020603050405020304"/>
              </a:rPr>
              <a:t>E</a:t>
            </a:r>
            <a:r>
              <a:rPr lang="zh-CN" altLang="en-US" sz="2195" smtClean="0">
                <a:solidFill>
                  <a:srgbClr val="000000"/>
                </a:solidFill>
                <a:latin typeface="幼圆" panose="02010509060101010101" charset="-122"/>
              </a:rPr>
              <a:t>步 </a:t>
            </a:r>
            <a:r>
              <a:rPr lang="en-US" altLang="zh-CN" sz="2195" smtClean="0">
                <a:solidFill>
                  <a:srgbClr val="000000"/>
                </a:solidFill>
                <a:latin typeface="幼圆" panose="02010509060101010101" charset="-122"/>
              </a:rPr>
              <a:t>: </a:t>
            </a:r>
            <a:r>
              <a:rPr lang="zh-CN" altLang="en-US" sz="2195" smtClean="0">
                <a:solidFill>
                  <a:srgbClr val="000000"/>
                </a:solidFill>
                <a:latin typeface="幼圆" panose="02010509060101010101" charset="-122"/>
              </a:rPr>
              <a:t>当</a:t>
            </a:r>
            <a:endParaRPr lang="zh-CN" altLang="en-US" sz="2195">
              <a:solidFill>
                <a:srgbClr val="000000"/>
              </a:solidFill>
              <a:latin typeface="幼圆" panose="02010509060101010101" charset="-122"/>
            </a:endParaRPr>
          </a:p>
        </p:txBody>
      </p:sp>
      <p:sp>
        <p:nvSpPr>
          <p:cNvPr id="40" name="TextBox 39"/>
          <p:cNvSpPr txBox="1"/>
          <p:nvPr/>
        </p:nvSpPr>
        <p:spPr>
          <a:xfrm>
            <a:off x="2666110" y="5030571"/>
            <a:ext cx="5413341" cy="333425"/>
          </a:xfrm>
          <a:prstGeom prst="rect">
            <a:avLst/>
          </a:prstGeom>
          <a:noFill/>
        </p:spPr>
        <p:txBody>
          <a:bodyPr vert="horz" wrap="none" lIns="0" tIns="0" rIns="0" bIns="0" rtlCol="0">
            <a:spAutoFit/>
          </a:bodyPr>
          <a:lstStyle/>
          <a:p>
            <a:pPr>
              <a:lnSpc>
                <a:spcPts val="2600"/>
              </a:lnSpc>
            </a:pPr>
            <a:r>
              <a:rPr lang="zh-CN" altLang="en-US" sz="2195" smtClean="0">
                <a:solidFill>
                  <a:srgbClr val="000000"/>
                </a:solidFill>
                <a:latin typeface="幼圆" panose="02010509060101010101" charset="-122"/>
              </a:rPr>
              <a:t>已知 </a:t>
            </a: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根据训练数据推断出最优隐变量 </a:t>
            </a:r>
            <a:r>
              <a:rPr lang="en-US" altLang="zh-CN" sz="2195" b="1" smtClean="0">
                <a:solidFill>
                  <a:srgbClr val="000000"/>
                </a:solidFill>
                <a:latin typeface="Palatino Linotype" panose="02040502050505030304"/>
              </a:rPr>
              <a:t>Z</a:t>
            </a:r>
            <a:endParaRPr lang="zh-CN" altLang="en-US" sz="2195" b="1">
              <a:solidFill>
                <a:srgbClr val="000000"/>
              </a:solidFill>
              <a:latin typeface="Palatino Linotype" panose="02040502050505030304"/>
            </a:endParaRPr>
          </a:p>
        </p:txBody>
      </p:sp>
      <p:sp>
        <p:nvSpPr>
          <p:cNvPr id="41" name="TextBox 40"/>
          <p:cNvSpPr txBox="1"/>
          <p:nvPr/>
        </p:nvSpPr>
        <p:spPr>
          <a:xfrm>
            <a:off x="1008481" y="5462755"/>
            <a:ext cx="2947923" cy="338619"/>
          </a:xfrm>
          <a:prstGeom prst="rect">
            <a:avLst/>
          </a:prstGeom>
          <a:noFill/>
        </p:spPr>
        <p:txBody>
          <a:bodyPr vert="horz" wrap="none" lIns="0" tIns="0" rIns="0" bIns="0" rtlCol="0">
            <a:spAutoFit/>
          </a:bodyPr>
          <a:lstStyle/>
          <a:p>
            <a:pPr>
              <a:lnSpc>
                <a:spcPts val="2830"/>
              </a:lnSpc>
            </a:pPr>
            <a:r>
              <a:rPr lang="en-US" altLang="zh-CN" sz="2195" smtClean="0">
                <a:solidFill>
                  <a:srgbClr val="000000"/>
                </a:solidFill>
                <a:latin typeface="Times New Roman" panose="02020603050405020304"/>
              </a:rPr>
              <a:t>M</a:t>
            </a:r>
            <a:r>
              <a:rPr lang="zh-CN" altLang="en-US" sz="2195" smtClean="0">
                <a:solidFill>
                  <a:srgbClr val="000000"/>
                </a:solidFill>
                <a:latin typeface="幼圆" panose="02010509060101010101" charset="-122"/>
              </a:rPr>
              <a:t>步 </a:t>
            </a:r>
            <a:r>
              <a:rPr lang="en-US" altLang="zh-CN" sz="2195" smtClean="0">
                <a:solidFill>
                  <a:srgbClr val="000000"/>
                </a:solidFill>
                <a:latin typeface="幼圆" panose="02010509060101010101" charset="-122"/>
              </a:rPr>
              <a:t>: </a:t>
            </a:r>
            <a:r>
              <a:rPr lang="zh-CN" altLang="en-US" sz="2195" smtClean="0">
                <a:solidFill>
                  <a:srgbClr val="000000"/>
                </a:solidFill>
                <a:latin typeface="幼圆" panose="02010509060101010101" charset="-122"/>
              </a:rPr>
              <a:t>当 </a:t>
            </a:r>
            <a:r>
              <a:rPr lang="en-US" altLang="zh-CN" sz="2195" b="1" smtClean="0">
                <a:solidFill>
                  <a:srgbClr val="000000"/>
                </a:solidFill>
                <a:latin typeface="Palatino Linotype" panose="02040502050505030304"/>
              </a:rPr>
              <a:t>Z  </a:t>
            </a:r>
            <a:r>
              <a:rPr lang="zh-CN" altLang="en-US" sz="2195" smtClean="0">
                <a:solidFill>
                  <a:srgbClr val="000000"/>
                </a:solidFill>
                <a:latin typeface="幼圆" panose="02010509060101010101" charset="-122"/>
              </a:rPr>
              <a:t>已知 </a:t>
            </a:r>
            <a:r>
              <a:rPr lang="zh-CN" altLang="en-US" sz="2195" smtClean="0">
                <a:solidFill>
                  <a:srgbClr val="000000"/>
                </a:solidFill>
                <a:latin typeface="Wingdings" panose="05000000000000000000"/>
              </a:rPr>
              <a:t> </a:t>
            </a:r>
            <a:r>
              <a:rPr lang="zh-CN" altLang="en-US" sz="2195" smtClean="0">
                <a:solidFill>
                  <a:srgbClr val="000000"/>
                </a:solidFill>
                <a:latin typeface="幼圆" panose="02010509060101010101" charset="-122"/>
              </a:rPr>
              <a:t>对</a:t>
            </a:r>
            <a:endParaRPr lang="zh-CN" altLang="en-US" sz="2195">
              <a:solidFill>
                <a:srgbClr val="000000"/>
              </a:solidFill>
              <a:latin typeface="幼圆" panose="02010509060101010101" charset="-122"/>
            </a:endParaRPr>
          </a:p>
        </p:txBody>
      </p:sp>
      <p:sp>
        <p:nvSpPr>
          <p:cNvPr id="42" name="TextBox 41"/>
          <p:cNvSpPr txBox="1"/>
          <p:nvPr/>
        </p:nvSpPr>
        <p:spPr>
          <a:xfrm>
            <a:off x="4661789" y="5514350"/>
            <a:ext cx="1974900" cy="270843"/>
          </a:xfrm>
          <a:prstGeom prst="rect">
            <a:avLst/>
          </a:prstGeom>
          <a:noFill/>
        </p:spPr>
        <p:txBody>
          <a:bodyPr vert="horz" wrap="none" lIns="0" tIns="0" rIns="0" bIns="0" rtlCol="0">
            <a:spAutoFit/>
          </a:bodyPr>
          <a:lstStyle/>
          <a:p>
            <a:pPr>
              <a:lnSpc>
                <a:spcPts val="2110"/>
              </a:lnSpc>
            </a:pPr>
            <a:r>
              <a:rPr lang="zh-CN" altLang="en-US" sz="2195" smtClean="0">
                <a:solidFill>
                  <a:srgbClr val="000000"/>
                </a:solidFill>
                <a:latin typeface="幼圆" panose="02010509060101010101" charset="-122"/>
              </a:rPr>
              <a:t>做极大似然估计</a:t>
            </a:r>
            <a:endParaRPr lang="zh-CN" altLang="en-US" sz="2195">
              <a:solidFill>
                <a:srgbClr val="000000"/>
              </a:solidFill>
              <a:latin typeface="幼圆" panose="02010509060101010101" charset="-122"/>
            </a:endParaRPr>
          </a:p>
        </p:txBody>
      </p:sp>
      <p:sp>
        <p:nvSpPr>
          <p:cNvPr id="43" name="TextBox 42"/>
          <p:cNvSpPr txBox="1"/>
          <p:nvPr/>
        </p:nvSpPr>
        <p:spPr>
          <a:xfrm>
            <a:off x="218541" y="315722"/>
            <a:ext cx="7990970" cy="1436291"/>
          </a:xfrm>
          <a:prstGeom prst="rect">
            <a:avLst/>
          </a:prstGeom>
          <a:noFill/>
        </p:spPr>
        <p:txBody>
          <a:bodyPr vert="horz" wrap="none" lIns="0" tIns="0" rIns="0" bIns="0" rtlCol="0">
            <a:spAutoFit/>
          </a:bodyPr>
          <a:lstStyle/>
          <a:p>
            <a:pPr marL="0" marR="0" lvl="0" indent="0" defTabSz="914400" eaLnBrk="1" fontAlgn="auto" latinLnBrk="0" hangingPunct="1">
              <a:lnSpc>
                <a:spcPts val="2910"/>
              </a:lnSpc>
              <a:buClrTx/>
              <a:buSzTx/>
              <a:buNone/>
              <a:tabLst>
                <a:tab pos="241300" algn="l"/>
              </a:tabLst>
              <a:defRPr/>
            </a:pPr>
            <a:r>
              <a:rPr lang="en-US" altLang="zh-CN" sz="2400" smtClean="0">
                <a:solidFill>
                  <a:srgbClr val="000000"/>
                </a:solidFill>
                <a:latin typeface="Times New Roman" panose="02020603050405020304"/>
              </a:rPr>
              <a:t>EM</a:t>
            </a:r>
            <a:r>
              <a:rPr lang="zh-CN" altLang="en-US" sz="2795" smtClean="0">
                <a:solidFill>
                  <a:srgbClr val="000000"/>
                </a:solidFill>
                <a:latin typeface="幼圆" panose="02010509060101010101" charset="-122"/>
              </a:rPr>
              <a:t>算法 </a:t>
            </a:r>
            <a:r>
              <a:rPr lang="en-US" altLang="zh-CN" sz="2005" smtClean="0">
                <a:solidFill>
                  <a:srgbClr val="000000"/>
                </a:solidFill>
                <a:latin typeface="Times New Roman" panose="02020603050405020304"/>
              </a:rPr>
              <a:t>(</a:t>
            </a:r>
            <a:r>
              <a:rPr lang="zh-CN" altLang="en-US" sz="2005" smtClean="0">
                <a:solidFill>
                  <a:srgbClr val="000000"/>
                </a:solidFill>
                <a:latin typeface="幼圆" panose="02010509060101010101" charset="-122"/>
              </a:rPr>
              <a:t>续 </a:t>
            </a:r>
            <a:r>
              <a:rPr lang="en-US" altLang="zh-CN" sz="2005" smtClean="0">
                <a:solidFill>
                  <a:srgbClr val="000000"/>
                </a:solidFill>
                <a:latin typeface="Times New Roman" panose="02020603050405020304"/>
              </a:rPr>
              <a:t>)</a:t>
            </a: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41300" algn="l"/>
              </a:tabLst>
              <a:defRPr/>
            </a:pP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41300" algn="l"/>
              </a:tabLst>
              <a:defRPr/>
            </a:pP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41300" algn="l"/>
              </a:tabLst>
              <a:defRPr/>
            </a:pP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3175"/>
              </a:lnSpc>
              <a:buClrTx/>
              <a:buSzTx/>
              <a:buNone/>
              <a:tabLst>
                <a:tab pos="241300" algn="l"/>
              </a:tabLst>
              <a:defRPr/>
            </a:pPr>
            <a:r>
              <a:rPr lang="en-US" altLang="zh-CN" sz="2005" smtClean="0">
                <a:solidFill>
                  <a:srgbClr val="000000"/>
                </a:solidFill>
                <a:latin typeface="Times New Roman" panose="02020603050405020304"/>
              </a:rPr>
              <a:t>	</a:t>
            </a:r>
            <a:r>
              <a:rPr lang="zh-CN" altLang="en-US" sz="2195" smtClean="0">
                <a:solidFill>
                  <a:srgbClr val="000000"/>
                </a:solidFill>
                <a:latin typeface="幼圆" panose="02010509060101010101" charset="-122"/>
              </a:rPr>
              <a:t>对隐变量 </a:t>
            </a:r>
            <a:r>
              <a:rPr lang="en-US" altLang="zh-CN" sz="2195" b="1" smtClean="0">
                <a:solidFill>
                  <a:srgbClr val="000000"/>
                </a:solidFill>
                <a:latin typeface="Palatino Linotype" panose="02040502050505030304"/>
              </a:rPr>
              <a:t>Z  </a:t>
            </a:r>
            <a:r>
              <a:rPr lang="zh-CN" altLang="en-US" sz="2195" smtClean="0">
                <a:solidFill>
                  <a:srgbClr val="000000"/>
                </a:solidFill>
                <a:latin typeface="幼圆" panose="02010509060101010101" charset="-122"/>
              </a:rPr>
              <a:t>计算期望，最大化已观测数据的对数“边际似然”</a:t>
            </a:r>
            <a:endParaRPr lang="zh-CN" altLang="en-US" sz="2195" smtClean="0">
              <a:solidFill>
                <a:srgbClr val="000000"/>
              </a:solidFill>
              <a:latin typeface="幼圆" panose="02010509060101010101" charset="-122"/>
            </a:endParaRPr>
          </a:p>
          <a:p>
            <a:pPr marL="0" marR="0" lvl="0" indent="0" defTabSz="914400" eaLnBrk="1" fontAlgn="auto" latinLnBrk="0" hangingPunct="1">
              <a:lnSpc>
                <a:spcPts val="2090"/>
              </a:lnSpc>
              <a:buClrTx/>
              <a:buSzTx/>
              <a:buNone/>
              <a:tabLst>
                <a:tab pos="241300" algn="l"/>
              </a:tabLst>
              <a:defRPr/>
            </a:pPr>
            <a:r>
              <a:rPr lang="zh-CN" altLang="en-US" sz="2195" smtClean="0">
                <a:solidFill>
                  <a:srgbClr val="000000"/>
                </a:solidFill>
                <a:latin typeface="幼圆" panose="02010509060101010101" charset="-122"/>
              </a:rPr>
              <a:t>	</a:t>
            </a:r>
            <a:r>
              <a:rPr lang="en-US" altLang="zh-CN" smtClean="0">
                <a:solidFill>
                  <a:srgbClr val="000000"/>
                </a:solidFill>
                <a:latin typeface="幼圆" panose="02010509060101010101" charset="-122"/>
              </a:rPr>
              <a:t>(</a:t>
            </a:r>
            <a:r>
              <a:rPr lang="en-US" altLang="zh-CN" smtClean="0">
                <a:solidFill>
                  <a:srgbClr val="000000"/>
                </a:solidFill>
                <a:latin typeface="Times New Roman" panose="02020603050405020304"/>
              </a:rPr>
              <a:t>marginal likelihood</a:t>
            </a:r>
            <a:r>
              <a:rPr lang="en-US" altLang="zh-CN" smtClean="0">
                <a:solidFill>
                  <a:srgbClr val="000000"/>
                </a:solidFill>
                <a:latin typeface="幼圆" panose="02010509060101010101" charset="-122"/>
              </a:rPr>
              <a:t>)</a:t>
            </a:r>
            <a:endParaRPr lang="zh-CN" altLang="en-US">
              <a:solidFill>
                <a:srgbClr val="000000"/>
              </a:solidFill>
              <a:latin typeface="幼圆" panose="020105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30DA.tmp"/>
          <p:cNvPicPr/>
          <p:nvPr/>
        </p:nvPicPr>
        <p:blipFill>
          <a:blip r:embed="rId1" cstate="print"/>
          <a:stretch>
            <a:fillRect/>
          </a:stretch>
        </p:blipFill>
        <p:spPr>
          <a:xfrm>
            <a:off x="2755900" y="2552700"/>
            <a:ext cx="3390900" cy="1054100"/>
          </a:xfrm>
          <a:prstGeom prst="rect">
            <a:avLst/>
          </a:prstGeom>
        </p:spPr>
      </p:pic>
      <p:pic>
        <p:nvPicPr>
          <p:cNvPr id="3" name="图片 2" descr="ws_30DB.tmp"/>
          <p:cNvPicPr/>
          <p:nvPr/>
        </p:nvPicPr>
        <p:blipFill>
          <a:blip r:embed="rId2" cstate="print"/>
          <a:stretch>
            <a:fillRect/>
          </a:stretch>
        </p:blipFill>
        <p:spPr>
          <a:xfrm>
            <a:off x="2870200" y="4140200"/>
            <a:ext cx="3225800" cy="685800"/>
          </a:xfrm>
          <a:prstGeom prst="rect">
            <a:avLst/>
          </a:prstGeom>
        </p:spPr>
      </p:pic>
      <p:pic>
        <p:nvPicPr>
          <p:cNvPr id="4" name="图片 3" descr="ws_30DC.tmp"/>
          <p:cNvPicPr/>
          <p:nvPr/>
        </p:nvPicPr>
        <p:blipFill>
          <a:blip r:embed="rId3" cstate="print"/>
          <a:stretch>
            <a:fillRect/>
          </a:stretch>
        </p:blipFill>
        <p:spPr>
          <a:xfrm>
            <a:off x="0" y="0"/>
            <a:ext cx="9144000" cy="6858000"/>
          </a:xfrm>
          <a:prstGeom prst="rect">
            <a:avLst/>
          </a:prstGeom>
        </p:spPr>
      </p:pic>
      <p:sp>
        <p:nvSpPr>
          <p:cNvPr id="26" name="TextBox 25"/>
          <p:cNvSpPr txBox="1"/>
          <p:nvPr/>
        </p:nvSpPr>
        <p:spPr>
          <a:xfrm>
            <a:off x="218541" y="321726"/>
            <a:ext cx="2154436"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贝叶斯决策论</a:t>
            </a:r>
            <a:endParaRPr lang="zh-CN" altLang="en-US" sz="2795">
              <a:solidFill>
                <a:srgbClr val="000000"/>
              </a:solidFill>
              <a:latin typeface="幼圆" panose="02010509060101010101" charset="-122"/>
            </a:endParaRPr>
          </a:p>
        </p:txBody>
      </p:sp>
      <p:sp>
        <p:nvSpPr>
          <p:cNvPr id="27" name="TextBox 26"/>
          <p:cNvSpPr txBox="1"/>
          <p:nvPr/>
        </p:nvSpPr>
        <p:spPr>
          <a:xfrm>
            <a:off x="2477389" y="357121"/>
            <a:ext cx="2747355"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(Bayesian decision theory)</a:t>
            </a:r>
            <a:endParaRPr lang="zh-CN" altLang="en-US" sz="2005">
              <a:solidFill>
                <a:srgbClr val="000000"/>
              </a:solidFill>
              <a:latin typeface="Times New Roman" panose="02020603050405020304"/>
            </a:endParaRPr>
          </a:p>
        </p:txBody>
      </p:sp>
      <p:sp>
        <p:nvSpPr>
          <p:cNvPr id="28" name="TextBox 27"/>
          <p:cNvSpPr txBox="1"/>
          <p:nvPr/>
        </p:nvSpPr>
        <p:spPr>
          <a:xfrm>
            <a:off x="705002" y="1240373"/>
            <a:ext cx="7303281" cy="1256754"/>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概率框架下实施决策的基本理论</a:t>
            </a:r>
            <a:endParaRPr lang="zh-CN" altLang="en-US" sz="2005" smtClean="0">
              <a:solidFill>
                <a:srgbClr val="000000"/>
              </a:solidFill>
              <a:latin typeface="幼圆" panose="02010509060101010101" charset="-122"/>
            </a:endParaRPr>
          </a:p>
          <a:p>
            <a:pPr>
              <a:lnSpc>
                <a:spcPts val="1000"/>
              </a:lnSpc>
            </a:pPr>
            <a:endParaRPr lang="zh-CN" altLang="en-US" sz="2005" smtClean="0">
              <a:solidFill>
                <a:srgbClr val="000000"/>
              </a:solidFill>
              <a:latin typeface="幼圆" panose="02010509060101010101" charset="-122"/>
            </a:endParaRPr>
          </a:p>
          <a:p>
            <a:pPr>
              <a:lnSpc>
                <a:spcPts val="1000"/>
              </a:lnSpc>
            </a:pPr>
            <a:endParaRPr lang="zh-CN" altLang="en-US" sz="2005" smtClean="0">
              <a:solidFill>
                <a:srgbClr val="000000"/>
              </a:solidFill>
              <a:latin typeface="幼圆" panose="02010509060101010101" charset="-122"/>
            </a:endParaRPr>
          </a:p>
          <a:p>
            <a:pPr>
              <a:lnSpc>
                <a:spcPts val="3260"/>
              </a:lnSpc>
            </a:pPr>
            <a:r>
              <a:rPr lang="zh-CN" altLang="en-US" sz="2005" smtClean="0">
                <a:solidFill>
                  <a:srgbClr val="000000"/>
                </a:solidFill>
                <a:latin typeface="幼圆" panose="02010509060101010101" charset="-122"/>
              </a:rPr>
              <a:t>给定 </a:t>
            </a:r>
            <a:r>
              <a:rPr lang="en-US" altLang="zh-CN" sz="2005" i="1" smtClean="0">
                <a:solidFill>
                  <a:srgbClr val="000000"/>
                </a:solidFill>
                <a:latin typeface="Palatino Linotype" panose="02040502050505030304"/>
              </a:rPr>
              <a:t>N </a:t>
            </a:r>
            <a:r>
              <a:rPr lang="zh-CN" altLang="en-US" sz="2005" smtClean="0">
                <a:solidFill>
                  <a:srgbClr val="000000"/>
                </a:solidFill>
                <a:latin typeface="幼圆" panose="02010509060101010101" charset="-122"/>
              </a:rPr>
              <a:t>个类别，令 </a:t>
            </a:r>
            <a:r>
              <a:rPr lang="el-GR" altLang="zh-CN" sz="2005" i="1" smtClean="0">
                <a:solidFill>
                  <a:srgbClr val="000000"/>
                </a:solidFill>
                <a:latin typeface="Palatino Linotype" panose="02040502050505030304"/>
              </a:rPr>
              <a:t>λ</a:t>
            </a:r>
            <a:r>
              <a:rPr lang="en-US" altLang="zh-CN" sz="1330" i="1" smtClean="0">
                <a:solidFill>
                  <a:srgbClr val="000000"/>
                </a:solidFill>
                <a:latin typeface="Palatino Linotype" panose="02040502050505030304"/>
              </a:rPr>
              <a:t>ij  </a:t>
            </a:r>
            <a:r>
              <a:rPr lang="zh-CN" altLang="en-US" sz="2005" smtClean="0">
                <a:solidFill>
                  <a:srgbClr val="000000"/>
                </a:solidFill>
                <a:latin typeface="幼圆" panose="02010509060101010101" charset="-122"/>
              </a:rPr>
              <a:t>代表将第 </a:t>
            </a:r>
            <a:r>
              <a:rPr lang="en-US" altLang="zh-CN" sz="2005" i="1" smtClean="0">
                <a:solidFill>
                  <a:srgbClr val="000000"/>
                </a:solidFill>
                <a:latin typeface="Palatino Linotype" panose="02040502050505030304"/>
              </a:rPr>
              <a:t>j </a:t>
            </a:r>
            <a:r>
              <a:rPr lang="zh-CN" altLang="en-US" sz="2005" smtClean="0">
                <a:solidFill>
                  <a:srgbClr val="000000"/>
                </a:solidFill>
                <a:latin typeface="幼圆" panose="02010509060101010101" charset="-122"/>
              </a:rPr>
              <a:t>类样本误分类为第 </a:t>
            </a:r>
            <a:r>
              <a:rPr lang="en-US" altLang="zh-CN" sz="2005"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类所产生的</a:t>
            </a:r>
            <a:endParaRPr lang="zh-CN" altLang="en-US" sz="2005" smtClean="0">
              <a:solidFill>
                <a:srgbClr val="000000"/>
              </a:solidFill>
              <a:latin typeface="幼圆" panose="02010509060101010101" charset="-122"/>
            </a:endParaRPr>
          </a:p>
          <a:p>
            <a:pPr>
              <a:lnSpc>
                <a:spcPts val="2580"/>
              </a:lnSpc>
            </a:pPr>
            <a:r>
              <a:rPr lang="zh-CN" altLang="en-US" sz="2005" smtClean="0">
                <a:solidFill>
                  <a:srgbClr val="000000"/>
                </a:solidFill>
                <a:latin typeface="幼圆" panose="02010509060101010101" charset="-122"/>
              </a:rPr>
              <a:t>损失，则基于后验概率将样本 </a:t>
            </a:r>
            <a:r>
              <a:rPr lang="en-US" altLang="zh-CN" sz="2005" b="1" i="1" smtClean="0">
                <a:solidFill>
                  <a:srgbClr val="000000"/>
                </a:solidFill>
                <a:latin typeface="Palatino Linotype" panose="02040502050505030304"/>
              </a:rPr>
              <a:t>x </a:t>
            </a:r>
            <a:r>
              <a:rPr lang="zh-CN" altLang="en-US" sz="2005" smtClean="0">
                <a:solidFill>
                  <a:srgbClr val="000000"/>
                </a:solidFill>
                <a:latin typeface="幼圆" panose="02010509060101010101" charset="-122"/>
              </a:rPr>
              <a:t>分到第 </a:t>
            </a:r>
            <a:r>
              <a:rPr lang="en-US" altLang="zh-CN" sz="2005"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类的条件风险为：</a:t>
            </a:r>
            <a:endParaRPr lang="zh-CN" altLang="en-US" sz="2005">
              <a:solidFill>
                <a:srgbClr val="000000"/>
              </a:solidFill>
              <a:latin typeface="幼圆" panose="02010509060101010101" charset="-122"/>
            </a:endParaRPr>
          </a:p>
        </p:txBody>
      </p:sp>
      <p:sp>
        <p:nvSpPr>
          <p:cNvPr id="29" name="TextBox 28"/>
          <p:cNvSpPr txBox="1"/>
          <p:nvPr/>
        </p:nvSpPr>
        <p:spPr>
          <a:xfrm>
            <a:off x="708050" y="3806408"/>
            <a:ext cx="1795363"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贝叶斯判定准则</a:t>
            </a:r>
            <a:endParaRPr lang="zh-CN" altLang="en-US" sz="2005">
              <a:solidFill>
                <a:srgbClr val="000000"/>
              </a:solidFill>
              <a:latin typeface="幼圆" panose="02010509060101010101" charset="-122"/>
            </a:endParaRPr>
          </a:p>
        </p:txBody>
      </p:sp>
      <p:sp>
        <p:nvSpPr>
          <p:cNvPr id="30" name="TextBox 29"/>
          <p:cNvSpPr txBox="1"/>
          <p:nvPr/>
        </p:nvSpPr>
        <p:spPr>
          <a:xfrm>
            <a:off x="2575305" y="3806408"/>
            <a:ext cx="2000548" cy="256480"/>
          </a:xfrm>
          <a:prstGeom prst="rect">
            <a:avLst/>
          </a:prstGeom>
          <a:noFill/>
        </p:spPr>
        <p:txBody>
          <a:bodyPr vert="horz" wrap="none" lIns="0" tIns="0" rIns="0" bIns="0" rtlCol="0">
            <a:spAutoFit/>
          </a:bodyPr>
          <a:lstStyle/>
          <a:p>
            <a:pPr>
              <a:lnSpc>
                <a:spcPts val="1975"/>
              </a:lnSpc>
            </a:pPr>
            <a:r>
              <a:rPr lang="en-US" altLang="zh-CN" sz="1595" smtClean="0">
                <a:solidFill>
                  <a:srgbClr val="000000"/>
                </a:solidFill>
                <a:latin typeface="Times New Roman" panose="02020603050405020304"/>
              </a:rPr>
              <a:t>(Bayes decision rule)</a:t>
            </a:r>
            <a:r>
              <a:rPr lang="zh-CN" altLang="en-US" sz="2005" smtClean="0">
                <a:solidFill>
                  <a:srgbClr val="000000"/>
                </a:solidFill>
                <a:latin typeface="幼圆" panose="02010509060101010101" charset="-122"/>
              </a:rPr>
              <a:t>：</a:t>
            </a:r>
            <a:endParaRPr lang="zh-CN" altLang="en-US" sz="2005">
              <a:solidFill>
                <a:srgbClr val="000000"/>
              </a:solidFill>
              <a:latin typeface="幼圆" panose="02010509060101010101" charset="-122"/>
            </a:endParaRPr>
          </a:p>
        </p:txBody>
      </p:sp>
      <p:sp>
        <p:nvSpPr>
          <p:cNvPr id="31" name="TextBox 30"/>
          <p:cNvSpPr txBox="1"/>
          <p:nvPr/>
        </p:nvSpPr>
        <p:spPr>
          <a:xfrm>
            <a:off x="848258" y="5087217"/>
            <a:ext cx="7336945" cy="974626"/>
          </a:xfrm>
          <a:prstGeom prst="rect">
            <a:avLst/>
          </a:prstGeom>
          <a:noFill/>
        </p:spPr>
        <p:txBody>
          <a:bodyPr vert="horz" wrap="none" lIns="0" tIns="0" rIns="0" bIns="0" rtlCol="0">
            <a:spAutoFit/>
          </a:bodyPr>
          <a:lstStyle/>
          <a:p>
            <a:pPr marL="0" marR="0" lvl="0" indent="0" defTabSz="914400" eaLnBrk="1" fontAlgn="auto" latinLnBrk="0" hangingPunct="1">
              <a:lnSpc>
                <a:spcPts val="2145"/>
              </a:lnSpc>
              <a:buClrTx/>
              <a:buSzTx/>
              <a:buNone/>
              <a:tabLst>
                <a:tab pos="292100" algn="l"/>
              </a:tabLst>
              <a:defRPr/>
            </a:pPr>
            <a:r>
              <a:rPr lang="en-US" altLang="zh-CN" sz="1800" smtClean="0">
                <a:solidFill>
                  <a:srgbClr val="000000"/>
                </a:solidFill>
                <a:latin typeface="Times New Roman" panose="02020603050405020304"/>
              </a:rPr>
              <a:t>•   </a:t>
            </a:r>
            <a:r>
              <a:rPr lang="en-US" altLang="zh-CN" sz="1800" i="1" smtClean="0">
                <a:solidFill>
                  <a:srgbClr val="000000"/>
                </a:solidFill>
                <a:latin typeface="Palatino Linotype" panose="02040502050505030304"/>
              </a:rPr>
              <a:t>h* </a:t>
            </a:r>
            <a:r>
              <a:rPr lang="zh-CN" altLang="en-US" sz="1800" smtClean="0">
                <a:solidFill>
                  <a:srgbClr val="000000"/>
                </a:solidFill>
                <a:latin typeface="幼圆" panose="02010509060101010101" charset="-122"/>
              </a:rPr>
              <a:t>称为 </a:t>
            </a:r>
            <a:r>
              <a:rPr lang="zh-CN" altLang="en-US" sz="1800" smtClean="0">
                <a:solidFill>
                  <a:srgbClr val="FF0000"/>
                </a:solidFill>
                <a:latin typeface="幼圆" panose="02010509060101010101" charset="-122"/>
              </a:rPr>
              <a:t>贝叶斯最优分类器</a:t>
            </a:r>
            <a:r>
              <a:rPr lang="en-US" altLang="zh-CN" sz="1405" smtClean="0">
                <a:solidFill>
                  <a:srgbClr val="000000"/>
                </a:solidFill>
                <a:latin typeface="Times New Roman" panose="02020603050405020304"/>
              </a:rPr>
              <a:t>(Bayes optimal classifier)</a:t>
            </a:r>
            <a:r>
              <a:rPr lang="zh-CN" altLang="en-US" sz="1800" smtClean="0">
                <a:solidFill>
                  <a:srgbClr val="000000"/>
                </a:solidFill>
                <a:latin typeface="幼圆" panose="02010509060101010101" charset="-122"/>
              </a:rPr>
              <a:t>，其总体风险称为 </a:t>
            </a:r>
            <a:r>
              <a:rPr lang="zh-CN" altLang="en-US" sz="1800" smtClean="0">
                <a:solidFill>
                  <a:srgbClr val="FF0000"/>
                </a:solidFill>
                <a:latin typeface="幼圆" panose="02010509060101010101" charset="-122"/>
              </a:rPr>
              <a:t>贝叶斯</a:t>
            </a:r>
            <a:endParaRPr lang="zh-CN" altLang="en-US" sz="1800" smtClean="0">
              <a:solidFill>
                <a:srgbClr val="FF0000"/>
              </a:solidFill>
              <a:latin typeface="幼圆" panose="02010509060101010101" charset="-122"/>
            </a:endParaRPr>
          </a:p>
          <a:p>
            <a:pPr marL="0" marR="0" lvl="0" indent="0" defTabSz="914400" eaLnBrk="1" fontAlgn="auto" latinLnBrk="0" hangingPunct="1">
              <a:lnSpc>
                <a:spcPts val="2065"/>
              </a:lnSpc>
              <a:buClrTx/>
              <a:buSzTx/>
              <a:buNone/>
              <a:tabLst>
                <a:tab pos="292100" algn="l"/>
              </a:tabLst>
              <a:defRPr/>
            </a:pPr>
            <a:r>
              <a:rPr lang="zh-CN" altLang="en-US" sz="1800" smtClean="0">
                <a:solidFill>
                  <a:srgbClr val="FF0000"/>
                </a:solidFill>
                <a:latin typeface="幼圆" panose="02010509060101010101" charset="-122"/>
              </a:rPr>
              <a:t>	</a:t>
            </a:r>
            <a:r>
              <a:rPr lang="zh-CN" altLang="en-US" smtClean="0">
                <a:solidFill>
                  <a:srgbClr val="FF0000"/>
                </a:solidFill>
                <a:latin typeface="幼圆" panose="02010509060101010101" charset="-122"/>
              </a:rPr>
              <a:t>风险 </a:t>
            </a:r>
            <a:r>
              <a:rPr lang="en-US" altLang="zh-CN" sz="1595" smtClean="0">
                <a:solidFill>
                  <a:srgbClr val="000000"/>
                </a:solidFill>
                <a:latin typeface="Times New Roman" panose="02020603050405020304"/>
              </a:rPr>
              <a:t>(Bayes risk)</a:t>
            </a: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2921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2410"/>
              </a:lnSpc>
              <a:buClrTx/>
              <a:buSzTx/>
              <a:buNone/>
              <a:tabLst>
                <a:tab pos="292100" algn="l"/>
              </a:tabLst>
              <a:defRPr/>
            </a:pP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反映了 </a:t>
            </a:r>
            <a:r>
              <a:rPr lang="zh-CN" altLang="en-US" smtClean="0">
                <a:solidFill>
                  <a:srgbClr val="0000FF"/>
                </a:solidFill>
                <a:latin typeface="幼圆" panose="02010509060101010101" charset="-122"/>
              </a:rPr>
              <a:t>学习性能的理论上限</a:t>
            </a:r>
            <a:endParaRPr lang="zh-CN" altLang="en-US">
              <a:solidFill>
                <a:srgbClr val="0000FF"/>
              </a:solidFill>
              <a:latin typeface="幼圆" panose="020105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12648" y="3657600"/>
            <a:ext cx="3864864" cy="2174748"/>
          </a:xfrm>
          <a:custGeom>
            <a:avLst/>
            <a:gdLst/>
            <a:ahLst/>
            <a:cxnLst/>
            <a:rect l="0" t="0" r="0" b="0"/>
            <a:pathLst>
              <a:path w="3864864" h="2174748">
                <a:moveTo>
                  <a:pt x="0" y="2174747"/>
                </a:moveTo>
                <a:lnTo>
                  <a:pt x="3864863" y="2174747"/>
                </a:lnTo>
                <a:lnTo>
                  <a:pt x="3864863"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908803" y="3657600"/>
            <a:ext cx="3864866" cy="2174748"/>
          </a:xfrm>
          <a:custGeom>
            <a:avLst/>
            <a:gdLst/>
            <a:ahLst/>
            <a:cxnLst/>
            <a:rect l="0" t="0" r="0" b="0"/>
            <a:pathLst>
              <a:path w="3864866" h="2174748">
                <a:moveTo>
                  <a:pt x="0" y="2174747"/>
                </a:moveTo>
                <a:lnTo>
                  <a:pt x="3864865" y="2174747"/>
                </a:lnTo>
                <a:lnTo>
                  <a:pt x="386486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495.tmp"/>
          <p:cNvPicPr/>
          <p:nvPr/>
        </p:nvPicPr>
        <p:blipFill>
          <a:blip r:embed="rId1" cstate="print"/>
          <a:stretch>
            <a:fillRect/>
          </a:stretch>
        </p:blipFill>
        <p:spPr>
          <a:xfrm>
            <a:off x="596900" y="1016000"/>
            <a:ext cx="1016000" cy="558800"/>
          </a:xfrm>
          <a:prstGeom prst="rect">
            <a:avLst/>
          </a:prstGeom>
        </p:spPr>
      </p:pic>
      <p:pic>
        <p:nvPicPr>
          <p:cNvPr id="5" name="图片 4" descr="ws_34A6.tmp"/>
          <p:cNvPicPr/>
          <p:nvPr/>
        </p:nvPicPr>
        <p:blipFill>
          <a:blip r:embed="rId2" cstate="print"/>
          <a:stretch>
            <a:fillRect/>
          </a:stretch>
        </p:blipFill>
        <p:spPr>
          <a:xfrm>
            <a:off x="2362200" y="3708400"/>
            <a:ext cx="1003300" cy="558800"/>
          </a:xfrm>
          <a:prstGeom prst="rect">
            <a:avLst/>
          </a:prstGeom>
        </p:spPr>
      </p:pic>
      <p:pic>
        <p:nvPicPr>
          <p:cNvPr id="6" name="图片 5" descr="ws_34A7.tmp"/>
          <p:cNvPicPr/>
          <p:nvPr/>
        </p:nvPicPr>
        <p:blipFill>
          <a:blip r:embed="rId3" cstate="print"/>
          <a:stretch>
            <a:fillRect/>
          </a:stretch>
        </p:blipFill>
        <p:spPr>
          <a:xfrm>
            <a:off x="6007100" y="3746500"/>
            <a:ext cx="2730500" cy="1574800"/>
          </a:xfrm>
          <a:prstGeom prst="rect">
            <a:avLst/>
          </a:prstGeom>
        </p:spPr>
      </p:pic>
      <p:pic>
        <p:nvPicPr>
          <p:cNvPr id="7" name="图片 6" descr="ws_34A8.tmp"/>
          <p:cNvPicPr/>
          <p:nvPr/>
        </p:nvPicPr>
        <p:blipFill>
          <a:blip r:embed="rId4" cstate="print"/>
          <a:stretch>
            <a:fillRect/>
          </a:stretch>
        </p:blipFill>
        <p:spPr>
          <a:xfrm>
            <a:off x="0" y="0"/>
            <a:ext cx="9144000" cy="6858000"/>
          </a:xfrm>
          <a:prstGeom prst="rect">
            <a:avLst/>
          </a:prstGeom>
        </p:spPr>
      </p:pic>
      <p:sp>
        <p:nvSpPr>
          <p:cNvPr id="26" name="TextBox 25"/>
          <p:cNvSpPr txBox="1"/>
          <p:nvPr/>
        </p:nvSpPr>
        <p:spPr>
          <a:xfrm rot="18900000">
            <a:off x="3394609" y="4052304"/>
            <a:ext cx="127000" cy="229870"/>
          </a:xfrm>
          <a:prstGeom prst="rect">
            <a:avLst/>
          </a:prstGeom>
          <a:noFill/>
        </p:spPr>
        <p:txBody>
          <a:bodyPr vert="horz" wrap="none" lIns="0" tIns="0" rIns="0" bIns="0" rtlCol="0">
            <a:spAutoFit/>
          </a:bodyPr>
          <a:lstStyle/>
          <a:p>
            <a:pPr>
              <a:lnSpc>
                <a:spcPts val="1795"/>
              </a:lnSpc>
            </a:pPr>
            <a:endParaRPr lang="zh-CN" altLang="en-US" sz="2540">
              <a:solidFill>
                <a:srgbClr val="00FFFF"/>
              </a:solidFill>
              <a:latin typeface="微软雅黑" panose="020B0503020204020204" charset="-122"/>
            </a:endParaRPr>
          </a:p>
        </p:txBody>
      </p:sp>
      <p:sp>
        <p:nvSpPr>
          <p:cNvPr id="29" name="TextBox 28"/>
          <p:cNvSpPr txBox="1"/>
          <p:nvPr/>
        </p:nvSpPr>
        <p:spPr>
          <a:xfrm>
            <a:off x="615695" y="3271484"/>
            <a:ext cx="769441" cy="245580"/>
          </a:xfrm>
          <a:prstGeom prst="rect">
            <a:avLst/>
          </a:prstGeom>
          <a:noFill/>
        </p:spPr>
        <p:txBody>
          <a:bodyPr vert="horz" wrap="none" lIns="0" tIns="0" rIns="0" bIns="0" rtlCol="0">
            <a:spAutoFit/>
          </a:bodyPr>
          <a:lstStyle/>
          <a:p>
            <a:pPr>
              <a:lnSpc>
                <a:spcPts val="1925"/>
              </a:lnSpc>
            </a:pPr>
            <a:r>
              <a:rPr lang="zh-CN" altLang="en-US" sz="2005" smtClean="0">
                <a:solidFill>
                  <a:srgbClr val="FF0000"/>
                </a:solidFill>
                <a:latin typeface="幼圆" panose="02010509060101010101" charset="-122"/>
              </a:rPr>
              <a:t>判别式</a:t>
            </a:r>
            <a:endParaRPr lang="zh-CN" altLang="en-US" sz="2005">
              <a:solidFill>
                <a:srgbClr val="FF0000"/>
              </a:solidFill>
              <a:latin typeface="幼圆" panose="02010509060101010101" charset="-122"/>
            </a:endParaRPr>
          </a:p>
        </p:txBody>
      </p:sp>
      <p:sp>
        <p:nvSpPr>
          <p:cNvPr id="30" name="TextBox 29"/>
          <p:cNvSpPr txBox="1"/>
          <p:nvPr/>
        </p:nvSpPr>
        <p:spPr>
          <a:xfrm>
            <a:off x="1466088" y="3276475"/>
            <a:ext cx="1308050" cy="243656"/>
          </a:xfrm>
          <a:prstGeom prst="rect">
            <a:avLst/>
          </a:prstGeom>
          <a:noFill/>
        </p:spPr>
        <p:txBody>
          <a:bodyPr vert="horz" wrap="none" lIns="0" tIns="0" rIns="0" bIns="0" rtlCol="0">
            <a:spAutoFit/>
          </a:bodyPr>
          <a:lstStyle/>
          <a:p>
            <a:pPr>
              <a:lnSpc>
                <a:spcPts val="1935"/>
              </a:lnSpc>
            </a:pPr>
            <a:r>
              <a:rPr lang="en-US" altLang="zh-CN" sz="1595" smtClean="0">
                <a:solidFill>
                  <a:srgbClr val="FF0000"/>
                </a:solidFill>
                <a:latin typeface="Times New Roman" panose="02020603050405020304"/>
              </a:rPr>
              <a:t>(discriminative)</a:t>
            </a:r>
            <a:endParaRPr lang="zh-CN" altLang="en-US" sz="1595">
              <a:solidFill>
                <a:srgbClr val="FF0000"/>
              </a:solidFill>
              <a:latin typeface="Times New Roman" panose="02020603050405020304"/>
            </a:endParaRPr>
          </a:p>
        </p:txBody>
      </p:sp>
      <p:sp>
        <p:nvSpPr>
          <p:cNvPr id="31" name="TextBox 30"/>
          <p:cNvSpPr txBox="1"/>
          <p:nvPr/>
        </p:nvSpPr>
        <p:spPr>
          <a:xfrm>
            <a:off x="3139694" y="3271484"/>
            <a:ext cx="512961" cy="245580"/>
          </a:xfrm>
          <a:prstGeom prst="rect">
            <a:avLst/>
          </a:prstGeom>
          <a:noFill/>
        </p:spPr>
        <p:txBody>
          <a:bodyPr vert="horz" wrap="none" lIns="0" tIns="0" rIns="0" bIns="0" rtlCol="0">
            <a:spAutoFit/>
          </a:bodyPr>
          <a:lstStyle/>
          <a:p>
            <a:pPr>
              <a:lnSpc>
                <a:spcPts val="1925"/>
              </a:lnSpc>
            </a:pPr>
            <a:r>
              <a:rPr lang="zh-CN" altLang="en-US" sz="2005" smtClean="0">
                <a:solidFill>
                  <a:srgbClr val="FF0000"/>
                </a:solidFill>
                <a:latin typeface="幼圆" panose="02010509060101010101" charset="-122"/>
              </a:rPr>
              <a:t>模型</a:t>
            </a:r>
            <a:endParaRPr lang="zh-CN" altLang="en-US" sz="2005">
              <a:solidFill>
                <a:srgbClr val="FF0000"/>
              </a:solidFill>
              <a:latin typeface="幼圆" panose="02010509060101010101" charset="-122"/>
            </a:endParaRPr>
          </a:p>
        </p:txBody>
      </p:sp>
      <p:sp>
        <p:nvSpPr>
          <p:cNvPr id="32" name="TextBox 31"/>
          <p:cNvSpPr txBox="1"/>
          <p:nvPr/>
        </p:nvSpPr>
        <p:spPr>
          <a:xfrm>
            <a:off x="4926203" y="3265388"/>
            <a:ext cx="769441" cy="245580"/>
          </a:xfrm>
          <a:prstGeom prst="rect">
            <a:avLst/>
          </a:prstGeom>
          <a:noFill/>
        </p:spPr>
        <p:txBody>
          <a:bodyPr vert="horz" wrap="none" lIns="0" tIns="0" rIns="0" bIns="0" rtlCol="0">
            <a:spAutoFit/>
          </a:bodyPr>
          <a:lstStyle/>
          <a:p>
            <a:pPr>
              <a:lnSpc>
                <a:spcPts val="1925"/>
              </a:lnSpc>
            </a:pPr>
            <a:r>
              <a:rPr lang="zh-CN" altLang="en-US" sz="2005" smtClean="0">
                <a:solidFill>
                  <a:srgbClr val="0000FF"/>
                </a:solidFill>
                <a:latin typeface="幼圆" panose="02010509060101010101" charset="-122"/>
              </a:rPr>
              <a:t>生成式</a:t>
            </a:r>
            <a:endParaRPr lang="zh-CN" altLang="en-US" sz="2005">
              <a:solidFill>
                <a:srgbClr val="0000FF"/>
              </a:solidFill>
              <a:latin typeface="幼圆" panose="02010509060101010101" charset="-122"/>
            </a:endParaRPr>
          </a:p>
        </p:txBody>
      </p:sp>
      <p:sp>
        <p:nvSpPr>
          <p:cNvPr id="33" name="TextBox 32"/>
          <p:cNvSpPr txBox="1"/>
          <p:nvPr/>
        </p:nvSpPr>
        <p:spPr>
          <a:xfrm>
            <a:off x="5776595" y="3270379"/>
            <a:ext cx="1005981" cy="243656"/>
          </a:xfrm>
          <a:prstGeom prst="rect">
            <a:avLst/>
          </a:prstGeom>
          <a:noFill/>
        </p:spPr>
        <p:txBody>
          <a:bodyPr vert="horz" wrap="none" lIns="0" tIns="0" rIns="0" bIns="0" rtlCol="0">
            <a:spAutoFit/>
          </a:bodyPr>
          <a:lstStyle/>
          <a:p>
            <a:pPr>
              <a:lnSpc>
                <a:spcPts val="1935"/>
              </a:lnSpc>
            </a:pPr>
            <a:r>
              <a:rPr lang="en-US" altLang="zh-CN" sz="1595" smtClean="0">
                <a:solidFill>
                  <a:srgbClr val="0000FF"/>
                </a:solidFill>
                <a:latin typeface="Times New Roman" panose="02020603050405020304"/>
              </a:rPr>
              <a:t>(generative)</a:t>
            </a:r>
            <a:endParaRPr lang="zh-CN" altLang="en-US" sz="1595">
              <a:solidFill>
                <a:srgbClr val="0000FF"/>
              </a:solidFill>
              <a:latin typeface="Times New Roman" panose="02020603050405020304"/>
            </a:endParaRPr>
          </a:p>
        </p:txBody>
      </p:sp>
      <p:sp>
        <p:nvSpPr>
          <p:cNvPr id="34" name="TextBox 33"/>
          <p:cNvSpPr txBox="1"/>
          <p:nvPr/>
        </p:nvSpPr>
        <p:spPr>
          <a:xfrm>
            <a:off x="7110348" y="3265388"/>
            <a:ext cx="512961" cy="245580"/>
          </a:xfrm>
          <a:prstGeom prst="rect">
            <a:avLst/>
          </a:prstGeom>
          <a:noFill/>
        </p:spPr>
        <p:txBody>
          <a:bodyPr vert="horz" wrap="none" lIns="0" tIns="0" rIns="0" bIns="0" rtlCol="0">
            <a:spAutoFit/>
          </a:bodyPr>
          <a:lstStyle/>
          <a:p>
            <a:pPr>
              <a:lnSpc>
                <a:spcPts val="1925"/>
              </a:lnSpc>
            </a:pPr>
            <a:r>
              <a:rPr lang="zh-CN" altLang="en-US" sz="2005" smtClean="0">
                <a:solidFill>
                  <a:srgbClr val="0000FF"/>
                </a:solidFill>
                <a:latin typeface="幼圆" panose="02010509060101010101" charset="-122"/>
              </a:rPr>
              <a:t>模型</a:t>
            </a:r>
            <a:endParaRPr lang="zh-CN" altLang="en-US" sz="2005">
              <a:solidFill>
                <a:srgbClr val="0000FF"/>
              </a:solidFill>
              <a:latin typeface="幼圆" panose="02010509060101010101" charset="-122"/>
            </a:endParaRPr>
          </a:p>
        </p:txBody>
      </p:sp>
      <p:sp>
        <p:nvSpPr>
          <p:cNvPr id="35" name="TextBox 34"/>
          <p:cNvSpPr txBox="1"/>
          <p:nvPr/>
        </p:nvSpPr>
        <p:spPr>
          <a:xfrm>
            <a:off x="3409188" y="3861653"/>
            <a:ext cx="512961"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建模</a:t>
            </a:r>
            <a:endParaRPr lang="zh-CN" altLang="en-US" sz="2005">
              <a:solidFill>
                <a:srgbClr val="000000"/>
              </a:solidFill>
              <a:latin typeface="幼圆" panose="02010509060101010101" charset="-122"/>
            </a:endParaRPr>
          </a:p>
        </p:txBody>
      </p:sp>
      <p:sp>
        <p:nvSpPr>
          <p:cNvPr id="36" name="TextBox 35"/>
          <p:cNvSpPr txBox="1"/>
          <p:nvPr/>
        </p:nvSpPr>
        <p:spPr>
          <a:xfrm>
            <a:off x="816559" y="3861653"/>
            <a:ext cx="2074350" cy="1718419"/>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457200" algn="l"/>
              </a:tabLst>
              <a:defRPr/>
            </a:pPr>
            <a:r>
              <a:rPr lang="zh-CN" altLang="en-US" sz="2005" smtClean="0">
                <a:solidFill>
                  <a:srgbClr val="000000"/>
                </a:solidFill>
                <a:latin typeface="幼圆" panose="02010509060101010101" charset="-122"/>
              </a:rPr>
              <a:t>思路：直接对</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572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572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180"/>
              </a:lnSpc>
              <a:buClrTx/>
              <a:buSzTx/>
              <a:buNone/>
              <a:tabLst>
                <a:tab pos="457200" algn="l"/>
              </a:tabLst>
              <a:defRPr/>
            </a:pPr>
            <a:r>
              <a:rPr lang="zh-CN" altLang="en-US" sz="2005" smtClean="0">
                <a:solidFill>
                  <a:srgbClr val="000000"/>
                </a:solidFill>
                <a:latin typeface="幼圆" panose="02010509060101010101" charset="-122"/>
              </a:rPr>
              <a:t>代表：</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540"/>
              </a:lnSpc>
              <a:buClrTx/>
              <a:buSzTx/>
              <a:buNone/>
              <a:tabLst>
                <a:tab pos="457200" algn="l"/>
              </a:tabLst>
              <a:defRPr/>
            </a:pPr>
            <a:r>
              <a:rPr lang="zh-CN" altLang="en-US" sz="2005" smtClean="0">
                <a:solidFill>
                  <a:srgbClr val="000000"/>
                </a:solidFill>
                <a:latin typeface="幼圆" panose="02010509060101010101" charset="-122"/>
              </a:rPr>
              <a:t>	</a:t>
            </a:r>
            <a:r>
              <a:rPr lang="en-US" altLang="zh-CN" sz="2005" smtClean="0">
                <a:solidFill>
                  <a:srgbClr val="000000"/>
                </a:solidFill>
                <a:latin typeface="Times New Roman" panose="02020603050405020304"/>
              </a:rPr>
              <a:t>•  </a:t>
            </a:r>
            <a:r>
              <a:rPr lang="zh-CN" altLang="en-US" sz="2005" smtClean="0">
                <a:solidFill>
                  <a:srgbClr val="000000"/>
                </a:solidFill>
                <a:latin typeface="幼圆" panose="02010509060101010101" charset="-122"/>
              </a:rPr>
              <a:t>决策树</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400"/>
              </a:lnSpc>
              <a:buClrTx/>
              <a:buSzTx/>
              <a:buNone/>
              <a:tabLst>
                <a:tab pos="457200" algn="l"/>
              </a:tabLst>
              <a:defRPr/>
            </a:pPr>
            <a:r>
              <a:rPr lang="zh-CN" altLang="en-US" sz="2005" smtClean="0">
                <a:solidFill>
                  <a:srgbClr val="000000"/>
                </a:solidFill>
                <a:latin typeface="幼圆" panose="02010509060101010101" charset="-122"/>
              </a:rPr>
              <a:t>	</a:t>
            </a:r>
            <a:r>
              <a:rPr lang="en-US" altLang="zh-CN" sz="2005" smtClean="0">
                <a:solidFill>
                  <a:srgbClr val="000000"/>
                </a:solidFill>
                <a:latin typeface="Times New Roman" panose="02020603050405020304"/>
              </a:rPr>
              <a:t>•  BP </a:t>
            </a:r>
            <a:r>
              <a:rPr lang="zh-CN" altLang="en-US" sz="2005" smtClean="0">
                <a:solidFill>
                  <a:srgbClr val="000000"/>
                </a:solidFill>
                <a:latin typeface="幼圆" panose="02010509060101010101" charset="-122"/>
              </a:rPr>
              <a:t>神经网络</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375"/>
              </a:lnSpc>
              <a:buClrTx/>
              <a:buSzTx/>
              <a:buNone/>
              <a:tabLst>
                <a:tab pos="457200" algn="l"/>
              </a:tabLst>
              <a:defRPr/>
            </a:pPr>
            <a:r>
              <a:rPr lang="zh-CN" altLang="en-US" sz="2005" smtClean="0">
                <a:solidFill>
                  <a:srgbClr val="000000"/>
                </a:solidFill>
                <a:latin typeface="幼圆" panose="02010509060101010101" charset="-122"/>
              </a:rPr>
              <a:t>	</a:t>
            </a:r>
            <a:r>
              <a:rPr lang="en-US" altLang="zh-CN" sz="2005" smtClean="0">
                <a:solidFill>
                  <a:srgbClr val="000000"/>
                </a:solidFill>
                <a:latin typeface="Times New Roman" panose="02020603050405020304"/>
              </a:rPr>
              <a:t>•  SVM</a:t>
            </a:r>
            <a:endParaRPr lang="zh-CN" altLang="en-US" sz="2005">
              <a:solidFill>
                <a:srgbClr val="000000"/>
              </a:solidFill>
              <a:latin typeface="Times New Roman" panose="02020603050405020304"/>
            </a:endParaRPr>
          </a:p>
        </p:txBody>
      </p:sp>
      <p:sp>
        <p:nvSpPr>
          <p:cNvPr id="37" name="TextBox 36"/>
          <p:cNvSpPr txBox="1"/>
          <p:nvPr/>
        </p:nvSpPr>
        <p:spPr>
          <a:xfrm>
            <a:off x="218541" y="256034"/>
            <a:ext cx="7745710" cy="2808461"/>
          </a:xfrm>
          <a:prstGeom prst="rect">
            <a:avLst/>
          </a:prstGeom>
          <a:noFill/>
        </p:spPr>
        <p:txBody>
          <a:bodyPr vert="horz" wrap="none" lIns="0" tIns="0" rIns="0" bIns="0" rtlCol="0">
            <a:spAutoFit/>
          </a:bodyPr>
          <a:lstStyle/>
          <a:p>
            <a:pPr marL="0" marR="0" lvl="0" indent="0" defTabSz="914400" eaLnBrk="1" fontAlgn="auto" latinLnBrk="0" hangingPunct="1">
              <a:lnSpc>
                <a:spcPts val="3390"/>
              </a:lnSpc>
              <a:buClrTx/>
              <a:buSzTx/>
              <a:buNone/>
              <a:tabLst>
                <a:tab pos="355600" algn="l"/>
                <a:tab pos="812800" algn="l"/>
                <a:tab pos="1422400" algn="l"/>
              </a:tabLst>
              <a:defRPr/>
            </a:pPr>
            <a:r>
              <a:rPr lang="zh-CN" altLang="en-US" sz="2795" smtClean="0">
                <a:solidFill>
                  <a:srgbClr val="000000"/>
                </a:solidFill>
                <a:latin typeface="幼圆" panose="02010509060101010101" charset="-122"/>
              </a:rPr>
              <a:t>判别式 </a:t>
            </a:r>
            <a:r>
              <a:rPr lang="en-US" altLang="zh-CN" sz="2795" smtClean="0">
                <a:solidFill>
                  <a:srgbClr val="000000"/>
                </a:solidFill>
                <a:latin typeface="Times New Roman" panose="02020603050405020304"/>
              </a:rPr>
              <a:t>vs. </a:t>
            </a:r>
            <a:r>
              <a:rPr lang="zh-CN" altLang="en-US" sz="2795" smtClean="0">
                <a:solidFill>
                  <a:srgbClr val="000000"/>
                </a:solidFill>
                <a:latin typeface="幼圆" panose="02010509060101010101" charset="-122"/>
              </a:rPr>
              <a:t>生成式</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935"/>
              </a:lnSpc>
              <a:buClrTx/>
              <a:buSzTx/>
              <a:buNone/>
              <a:tabLst>
                <a:tab pos="355600" algn="l"/>
                <a:tab pos="812800" algn="l"/>
                <a:tab pos="1422400" algn="l"/>
              </a:tabLst>
              <a:defRPr/>
            </a:pPr>
            <a:r>
              <a:rPr lang="zh-CN" altLang="en-US" sz="279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在现实中通常难以直接获得</a:t>
            </a: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400" smtClean="0">
              <a:solidFill>
                <a:srgbClr val="000000"/>
              </a:solidFill>
              <a:latin typeface="幼圆" panose="02010509060101010101" charset="-122"/>
            </a:endParaRPr>
          </a:p>
          <a:p>
            <a:pPr marL="0" marR="0" lvl="0" indent="0" defTabSz="914400" eaLnBrk="1" fontAlgn="auto" latinLnBrk="0" hangingPunct="1">
              <a:lnSpc>
                <a:spcPts val="2170"/>
              </a:lnSpc>
              <a:buClrTx/>
              <a:buSzTx/>
              <a:buNone/>
              <a:tabLst>
                <a:tab pos="355600" algn="l"/>
                <a:tab pos="812800" algn="l"/>
                <a:tab pos="1422400" algn="l"/>
              </a:tabLst>
              <a:defRPr/>
            </a:pPr>
            <a:r>
              <a:rPr lang="zh-CN" altLang="en-US" sz="2400" smtClean="0">
                <a:solidFill>
                  <a:srgbClr val="000000"/>
                </a:solidFill>
                <a:latin typeface="幼圆" panose="02010509060101010101" charset="-122"/>
              </a:rPr>
              <a:t>		</a:t>
            </a:r>
            <a:r>
              <a:rPr lang="zh-CN" altLang="en-US" sz="2005" smtClean="0">
                <a:solidFill>
                  <a:srgbClr val="000000"/>
                </a:solidFill>
                <a:latin typeface="幼圆" panose="02010509060101010101" charset="-122"/>
              </a:rPr>
              <a:t>从这个角度来看，机器学习所要实现的是基于有限的训练样本</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880"/>
              </a:lnSpc>
              <a:buClrTx/>
              <a:buSzTx/>
              <a:buNone/>
              <a:tabLst>
                <a:tab pos="355600" algn="l"/>
                <a:tab pos="812800" algn="l"/>
                <a:tab pos="1422400" algn="l"/>
              </a:tabLst>
              <a:defRPr/>
            </a:pPr>
            <a:r>
              <a:rPr lang="zh-CN" altLang="en-US" sz="2005" smtClean="0">
                <a:solidFill>
                  <a:srgbClr val="000000"/>
                </a:solidFill>
                <a:latin typeface="幼圆" panose="02010509060101010101" charset="-122"/>
              </a:rPr>
              <a:t>		尽可能准确地估计出后验概率</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510"/>
              </a:lnSpc>
              <a:buClrTx/>
              <a:buSzTx/>
              <a:buNone/>
              <a:tabLst>
                <a:tab pos="355600" algn="l"/>
                <a:tab pos="812800" algn="l"/>
                <a:tab pos="1422400" algn="l"/>
              </a:tabLst>
              <a:defRPr/>
            </a:pPr>
            <a:r>
              <a:rPr lang="zh-CN" altLang="en-US" sz="2005" smtClean="0">
                <a:solidFill>
                  <a:srgbClr val="000000"/>
                </a:solidFill>
                <a:latin typeface="幼圆" panose="02010509060101010101" charset="-122"/>
              </a:rPr>
              <a:t>	</a:t>
            </a:r>
            <a:r>
              <a:rPr lang="zh-CN" altLang="en-US" sz="2400" smtClean="0">
                <a:solidFill>
                  <a:srgbClr val="000000"/>
                </a:solidFill>
                <a:latin typeface="幼圆" panose="02010509060101010101" charset="-122"/>
              </a:rPr>
              <a:t>两种基本策略：</a:t>
            </a:r>
            <a:endParaRPr lang="zh-CN" altLang="en-US" sz="2400">
              <a:solidFill>
                <a:srgbClr val="000000"/>
              </a:solidFill>
              <a:latin typeface="幼圆" panose="02010509060101010101" charset="-122"/>
            </a:endParaRPr>
          </a:p>
        </p:txBody>
      </p:sp>
      <p:sp>
        <p:nvSpPr>
          <p:cNvPr id="38" name="TextBox 37"/>
          <p:cNvSpPr txBox="1"/>
          <p:nvPr/>
        </p:nvSpPr>
        <p:spPr>
          <a:xfrm>
            <a:off x="5033517" y="3790914"/>
            <a:ext cx="3528210" cy="2667397"/>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342900" algn="l"/>
                <a:tab pos="1892300" algn="l"/>
              </a:tabLst>
              <a:defRPr/>
            </a:pPr>
            <a:r>
              <a:rPr lang="zh-CN" altLang="en-US" sz="2005" smtClean="0">
                <a:solidFill>
                  <a:srgbClr val="000000"/>
                </a:solidFill>
                <a:latin typeface="幼圆" panose="02010509060101010101" charset="-122"/>
              </a:rPr>
              <a:t>思路：先对联合概率分布</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880"/>
              </a:lnSpc>
              <a:buClrTx/>
              <a:buSzTx/>
              <a:buNone/>
              <a:tabLst>
                <a:tab pos="342900" algn="l"/>
                <a:tab pos="1892300" algn="l"/>
              </a:tabLst>
              <a:defRPr/>
            </a:pPr>
            <a:r>
              <a:rPr lang="zh-CN" altLang="en-US" sz="2005" smtClean="0">
                <a:solidFill>
                  <a:srgbClr val="000000"/>
                </a:solidFill>
                <a:latin typeface="幼圆" panose="02010509060101010101" charset="-122"/>
              </a:rPr>
              <a:t>建模，再由此获得</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160"/>
              </a:lnSpc>
              <a:buClrTx/>
              <a:buSzTx/>
              <a:buNone/>
              <a:tabLst>
                <a:tab pos="342900" algn="l"/>
                <a:tab pos="1892300" algn="l"/>
              </a:tabLst>
              <a:defRPr/>
            </a:pPr>
            <a:r>
              <a:rPr lang="zh-CN" altLang="en-US" sz="2005" smtClean="0">
                <a:solidFill>
                  <a:srgbClr val="000000"/>
                </a:solidFill>
                <a:latin typeface="幼圆" panose="02010509060101010101" charset="-122"/>
              </a:rPr>
              <a:t>代表：贝叶斯分类器</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 pos="18923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070"/>
              </a:lnSpc>
              <a:buClrTx/>
              <a:buSzTx/>
              <a:buNone/>
              <a:tabLst>
                <a:tab pos="342900" algn="l"/>
                <a:tab pos="1892300" algn="l"/>
              </a:tabLst>
              <a:defRPr/>
            </a:pPr>
            <a:r>
              <a:rPr lang="zh-CN" altLang="en-US" sz="2005" smtClean="0">
                <a:solidFill>
                  <a:srgbClr val="000000"/>
                </a:solidFill>
                <a:latin typeface="幼圆" panose="02010509060101010101" charset="-122"/>
              </a:rPr>
              <a:t>	</a:t>
            </a:r>
            <a:r>
              <a:rPr lang="zh-CN" altLang="en-US" sz="1600" smtClean="0">
                <a:solidFill>
                  <a:srgbClr val="000000"/>
                </a:solidFill>
                <a:latin typeface="幼圆" panose="02010509060101010101" charset="-122"/>
              </a:rPr>
              <a:t>注意：贝叶斯分类器 </a:t>
            </a:r>
            <a:r>
              <a:rPr lang="zh-CN" altLang="en-US" sz="1600" smtClean="0">
                <a:solidFill>
                  <a:srgbClr val="000000"/>
                </a:solidFill>
                <a:latin typeface="Times New Roman" panose="02020603050405020304"/>
              </a:rPr>
              <a:t>≠  </a:t>
            </a:r>
            <a:r>
              <a:rPr lang="zh-CN" altLang="en-US" sz="1600" smtClean="0">
                <a:solidFill>
                  <a:srgbClr val="000000"/>
                </a:solidFill>
                <a:latin typeface="幼圆" panose="02010509060101010101" charset="-122"/>
              </a:rPr>
              <a:t>贝叶斯学习</a:t>
            </a:r>
            <a:endParaRPr lang="zh-CN" altLang="en-US" sz="1600" smtClean="0">
              <a:solidFill>
                <a:srgbClr val="000000"/>
              </a:solidFill>
              <a:latin typeface="幼圆" panose="02010509060101010101" charset="-122"/>
            </a:endParaRPr>
          </a:p>
          <a:p>
            <a:pPr marL="0" marR="0" lvl="0" indent="0" defTabSz="914400" eaLnBrk="1" fontAlgn="auto" latinLnBrk="0" hangingPunct="1">
              <a:lnSpc>
                <a:spcPts val="1680"/>
              </a:lnSpc>
              <a:buClrTx/>
              <a:buSzTx/>
              <a:buNone/>
              <a:tabLst>
                <a:tab pos="342900" algn="l"/>
                <a:tab pos="1892300" algn="l"/>
              </a:tabLst>
              <a:defRPr/>
            </a:pPr>
            <a:r>
              <a:rPr lang="zh-CN" altLang="en-US" sz="1600" smtClean="0">
                <a:solidFill>
                  <a:srgbClr val="000000"/>
                </a:solidFill>
                <a:latin typeface="幼圆" panose="02010509060101010101" charset="-122"/>
              </a:rPr>
              <a:t>		</a:t>
            </a:r>
            <a:r>
              <a:rPr lang="en-US" altLang="zh-CN" sz="1405" smtClean="0">
                <a:solidFill>
                  <a:srgbClr val="000000"/>
                </a:solidFill>
                <a:latin typeface="Times New Roman" panose="02020603050405020304"/>
              </a:rPr>
              <a:t>(Bayesian learning)</a:t>
            </a:r>
            <a:endParaRPr lang="zh-CN" altLang="en-US" sz="1405">
              <a:solidFill>
                <a:srgbClr val="000000"/>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38CD.tmp"/>
          <p:cNvPicPr/>
          <p:nvPr/>
        </p:nvPicPr>
        <p:blipFill>
          <a:blip r:embed="rId1" cstate="print"/>
          <a:stretch>
            <a:fillRect/>
          </a:stretch>
        </p:blipFill>
        <p:spPr>
          <a:xfrm>
            <a:off x="0" y="0"/>
            <a:ext cx="9144000" cy="6858000"/>
          </a:xfrm>
          <a:prstGeom prst="rect">
            <a:avLst/>
          </a:prstGeom>
        </p:spPr>
      </p:pic>
      <p:pic>
        <p:nvPicPr>
          <p:cNvPr id="3" name="图片 2" descr="ws_38CE.tmp"/>
          <p:cNvPicPr/>
          <p:nvPr/>
        </p:nvPicPr>
        <p:blipFill>
          <a:blip r:embed="rId2" cstate="print"/>
          <a:stretch>
            <a:fillRect/>
          </a:stretch>
        </p:blipFill>
        <p:spPr>
          <a:xfrm>
            <a:off x="1943100" y="1028700"/>
            <a:ext cx="2844800" cy="1092200"/>
          </a:xfrm>
          <a:prstGeom prst="rect">
            <a:avLst/>
          </a:prstGeom>
        </p:spPr>
      </p:pic>
      <p:pic>
        <p:nvPicPr>
          <p:cNvPr id="4" name="图片 3" descr="ws_38CF.tmp"/>
          <p:cNvPicPr/>
          <p:nvPr/>
        </p:nvPicPr>
        <p:blipFill>
          <a:blip r:embed="rId3" cstate="print"/>
          <a:stretch>
            <a:fillRect/>
          </a:stretch>
        </p:blipFill>
        <p:spPr>
          <a:xfrm>
            <a:off x="6819900" y="114300"/>
            <a:ext cx="2171700" cy="2324100"/>
          </a:xfrm>
          <a:prstGeom prst="rect">
            <a:avLst/>
          </a:prstGeom>
        </p:spPr>
      </p:pic>
      <p:pic>
        <p:nvPicPr>
          <p:cNvPr id="5" name="图片 4" descr="ws_38E0.tmp"/>
          <p:cNvPicPr/>
          <p:nvPr/>
        </p:nvPicPr>
        <p:blipFill>
          <a:blip r:embed="rId4" cstate="print"/>
          <a:stretch>
            <a:fillRect/>
          </a:stretch>
        </p:blipFill>
        <p:spPr>
          <a:xfrm>
            <a:off x="1930400" y="2717800"/>
            <a:ext cx="4533900" cy="2209800"/>
          </a:xfrm>
          <a:prstGeom prst="rect">
            <a:avLst/>
          </a:prstGeom>
        </p:spPr>
      </p:pic>
      <p:pic>
        <p:nvPicPr>
          <p:cNvPr id="6" name="图片 5" descr="ws_38E1.tmp"/>
          <p:cNvPicPr/>
          <p:nvPr/>
        </p:nvPicPr>
        <p:blipFill>
          <a:blip r:embed="rId5" cstate="print"/>
          <a:stretch>
            <a:fillRect/>
          </a:stretch>
        </p:blipFill>
        <p:spPr>
          <a:xfrm>
            <a:off x="7213600" y="5664200"/>
            <a:ext cx="850900" cy="381000"/>
          </a:xfrm>
          <a:prstGeom prst="rect">
            <a:avLst/>
          </a:prstGeom>
        </p:spPr>
      </p:pic>
      <p:pic>
        <p:nvPicPr>
          <p:cNvPr id="7" name="图片 6" descr="ws_38E2.tmp"/>
          <p:cNvPicPr/>
          <p:nvPr/>
        </p:nvPicPr>
        <p:blipFill>
          <a:blip r:embed="rId6" cstate="print"/>
          <a:stretch>
            <a:fillRect/>
          </a:stretch>
        </p:blipFill>
        <p:spPr>
          <a:xfrm>
            <a:off x="0" y="0"/>
            <a:ext cx="9144000" cy="6858000"/>
          </a:xfrm>
          <a:prstGeom prst="rect">
            <a:avLst/>
          </a:prstGeom>
        </p:spPr>
      </p:pic>
      <p:sp>
        <p:nvSpPr>
          <p:cNvPr id="29" name="TextBox 28"/>
          <p:cNvSpPr txBox="1"/>
          <p:nvPr/>
        </p:nvSpPr>
        <p:spPr>
          <a:xfrm>
            <a:off x="218541" y="321726"/>
            <a:ext cx="1795363"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贝叶斯定理</a:t>
            </a:r>
            <a:endParaRPr lang="zh-CN" altLang="en-US" sz="2795">
              <a:solidFill>
                <a:srgbClr val="000000"/>
              </a:solidFill>
              <a:latin typeface="幼圆" panose="02010509060101010101" charset="-122"/>
            </a:endParaRPr>
          </a:p>
        </p:txBody>
      </p:sp>
      <p:sp>
        <p:nvSpPr>
          <p:cNvPr id="30" name="TextBox 29"/>
          <p:cNvSpPr txBox="1"/>
          <p:nvPr/>
        </p:nvSpPr>
        <p:spPr>
          <a:xfrm>
            <a:off x="437083" y="2425029"/>
            <a:ext cx="2834109" cy="2936701"/>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63500" algn="l"/>
                <a:tab pos="482600" algn="l"/>
              </a:tabLst>
              <a:defRPr/>
            </a:pPr>
            <a:r>
              <a:rPr lang="zh-CN" altLang="en-US" sz="2005" smtClean="0">
                <a:solidFill>
                  <a:srgbClr val="000000"/>
                </a:solidFill>
                <a:latin typeface="幼圆" panose="02010509060101010101" charset="-122"/>
              </a:rPr>
              <a:t>根据贝叶斯定理，有</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3500" algn="l"/>
                <a:tab pos="4826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350"/>
              </a:lnSpc>
              <a:buClrTx/>
              <a:buSzTx/>
              <a:buNone/>
              <a:tabLst>
                <a:tab pos="63500" algn="l"/>
                <a:tab pos="482600" algn="l"/>
              </a:tabLst>
              <a:defRPr/>
            </a:pPr>
            <a:r>
              <a:rPr lang="zh-CN" altLang="en-US" sz="2005" smtClean="0">
                <a:solidFill>
                  <a:srgbClr val="000000"/>
                </a:solidFill>
                <a:latin typeface="幼圆" panose="02010509060101010101" charset="-122"/>
              </a:rPr>
              <a:t>		</a:t>
            </a:r>
            <a:r>
              <a:rPr lang="zh-CN" altLang="en-US" smtClean="0">
                <a:solidFill>
                  <a:srgbClr val="C00000"/>
                </a:solidFill>
                <a:latin typeface="幼圆" panose="02010509060101010101" charset="-122"/>
              </a:rPr>
              <a:t>先验概率（</a:t>
            </a:r>
            <a:r>
              <a:rPr lang="en-US" altLang="zh-CN" smtClean="0">
                <a:solidFill>
                  <a:srgbClr val="C00000"/>
                </a:solidFill>
                <a:latin typeface="幼圆" panose="02010509060101010101" charset="-122"/>
              </a:rPr>
              <a:t>prior </a:t>
            </a:r>
            <a:r>
              <a:rPr lang="zh-CN" altLang="en-US" smtClean="0">
                <a:solidFill>
                  <a:srgbClr val="C00000"/>
                </a:solidFill>
                <a:latin typeface="幼圆" panose="02010509060101010101" charset="-122"/>
              </a:rPr>
              <a:t>）</a:t>
            </a:r>
            <a:endParaRPr lang="zh-CN" altLang="en-US" smtClean="0">
              <a:solidFill>
                <a:srgbClr val="C00000"/>
              </a:solidFill>
              <a:latin typeface="幼圆" panose="02010509060101010101" charset="-122"/>
            </a:endParaRPr>
          </a:p>
          <a:p>
            <a:pPr marL="0" marR="0" lvl="0" indent="0" defTabSz="914400" eaLnBrk="1" fontAlgn="auto" latinLnBrk="0" hangingPunct="1">
              <a:lnSpc>
                <a:spcPts val="2160"/>
              </a:lnSpc>
              <a:buClrTx/>
              <a:buSzTx/>
              <a:buNone/>
              <a:tabLst>
                <a:tab pos="63500" algn="l"/>
                <a:tab pos="482600" algn="l"/>
              </a:tabLst>
              <a:defRPr/>
            </a:pPr>
            <a:r>
              <a:rPr lang="zh-CN" altLang="en-US" smtClean="0">
                <a:solidFill>
                  <a:srgbClr val="C00000"/>
                </a:solidFill>
                <a:latin typeface="幼圆" panose="02010509060101010101" charset="-122"/>
              </a:rPr>
              <a:t>	</a:t>
            </a:r>
            <a:r>
              <a:rPr lang="zh-CN" altLang="en-US" smtClean="0">
                <a:solidFill>
                  <a:srgbClr val="000000"/>
                </a:solidFill>
                <a:latin typeface="幼圆" panose="02010509060101010101" charset="-122"/>
              </a:rPr>
              <a:t>样本空间中各类样本所占的</a:t>
            </a:r>
            <a:endParaRPr lang="zh-CN" altLang="en-US" smtClean="0">
              <a:solidFill>
                <a:srgbClr val="000000"/>
              </a:solidFill>
              <a:latin typeface="幼圆" panose="02010509060101010101" charset="-122"/>
            </a:endParaRPr>
          </a:p>
          <a:p>
            <a:pPr marL="0" marR="0" lvl="0" indent="0" defTabSz="914400" eaLnBrk="1" fontAlgn="auto" latinLnBrk="0" hangingPunct="1">
              <a:lnSpc>
                <a:spcPts val="2160"/>
              </a:lnSpc>
              <a:buClrTx/>
              <a:buSzTx/>
              <a:buNone/>
              <a:tabLst>
                <a:tab pos="63500" algn="l"/>
                <a:tab pos="482600" algn="l"/>
              </a:tabLst>
              <a:defRPr/>
            </a:pPr>
            <a:r>
              <a:rPr lang="zh-CN" altLang="en-US" smtClean="0">
                <a:solidFill>
                  <a:srgbClr val="000000"/>
                </a:solidFill>
                <a:latin typeface="幼圆" panose="02010509060101010101" charset="-122"/>
              </a:rPr>
              <a:t>	</a:t>
            </a:r>
            <a:r>
              <a:rPr lang="zh-CN" altLang="en-US" sz="1800" smtClean="0">
                <a:solidFill>
                  <a:srgbClr val="000000"/>
                </a:solidFill>
                <a:latin typeface="幼圆" panose="02010509060101010101" charset="-122"/>
              </a:rPr>
              <a:t>比例，可通过各类样本出现</a:t>
            </a:r>
            <a:endParaRPr lang="zh-CN" altLang="en-US" sz="1800" smtClean="0">
              <a:solidFill>
                <a:srgbClr val="000000"/>
              </a:solidFill>
              <a:latin typeface="幼圆" panose="02010509060101010101" charset="-122"/>
            </a:endParaRPr>
          </a:p>
          <a:p>
            <a:pPr marL="0" marR="0" lvl="0" indent="0" defTabSz="914400" eaLnBrk="1" fontAlgn="auto" latinLnBrk="0" hangingPunct="1">
              <a:lnSpc>
                <a:spcPts val="2165"/>
              </a:lnSpc>
              <a:buClrTx/>
              <a:buSzTx/>
              <a:buNone/>
              <a:tabLst>
                <a:tab pos="63500" algn="l"/>
                <a:tab pos="482600" algn="l"/>
              </a:tabLst>
              <a:defRPr/>
            </a:pPr>
            <a:r>
              <a:rPr lang="zh-CN" altLang="en-US" sz="1800" smtClean="0">
                <a:solidFill>
                  <a:srgbClr val="000000"/>
                </a:solidFill>
                <a:latin typeface="幼圆" panose="02010509060101010101" charset="-122"/>
              </a:rPr>
              <a:t>	</a:t>
            </a:r>
            <a:r>
              <a:rPr lang="zh-CN" altLang="en-US" smtClean="0">
                <a:solidFill>
                  <a:srgbClr val="000000"/>
                </a:solidFill>
                <a:latin typeface="幼圆" panose="02010509060101010101" charset="-122"/>
              </a:rPr>
              <a:t>的频率估计（大数定律）</a:t>
            </a:r>
            <a:endParaRPr lang="zh-CN" altLang="en-US">
              <a:solidFill>
                <a:srgbClr val="000000"/>
              </a:solidFill>
              <a:latin typeface="幼圆" panose="02010509060101010101" charset="-122"/>
            </a:endParaRPr>
          </a:p>
        </p:txBody>
      </p:sp>
      <p:sp>
        <p:nvSpPr>
          <p:cNvPr id="31" name="TextBox 30"/>
          <p:cNvSpPr txBox="1"/>
          <p:nvPr/>
        </p:nvSpPr>
        <p:spPr>
          <a:xfrm>
            <a:off x="3914521" y="5055312"/>
            <a:ext cx="1403205" cy="243656"/>
          </a:xfrm>
          <a:prstGeom prst="rect">
            <a:avLst/>
          </a:prstGeom>
          <a:noFill/>
        </p:spPr>
        <p:txBody>
          <a:bodyPr vert="horz" wrap="none" lIns="0" tIns="0" rIns="0" bIns="0" rtlCol="0">
            <a:spAutoFit/>
          </a:bodyPr>
          <a:lstStyle/>
          <a:p>
            <a:pPr>
              <a:lnSpc>
                <a:spcPts val="1935"/>
              </a:lnSpc>
            </a:pPr>
            <a:r>
              <a:rPr lang="zh-CN" altLang="en-US" sz="1800" smtClean="0">
                <a:solidFill>
                  <a:srgbClr val="0000FF"/>
                </a:solidFill>
                <a:latin typeface="幼圆" panose="02010509060101010101" charset="-122"/>
              </a:rPr>
              <a:t>证据 </a:t>
            </a:r>
            <a:r>
              <a:rPr lang="en-US" altLang="zh-CN" sz="1600" smtClean="0">
                <a:solidFill>
                  <a:srgbClr val="000000"/>
                </a:solidFill>
                <a:latin typeface="Times New Roman" panose="02020603050405020304"/>
              </a:rPr>
              <a:t>(evidence)</a:t>
            </a:r>
            <a:endParaRPr lang="zh-CN" altLang="en-US" sz="1600">
              <a:solidFill>
                <a:srgbClr val="000000"/>
              </a:solidFill>
              <a:latin typeface="Times New Roman" panose="02020603050405020304"/>
            </a:endParaRPr>
          </a:p>
        </p:txBody>
      </p:sp>
      <p:sp>
        <p:nvSpPr>
          <p:cNvPr id="32" name="TextBox 31"/>
          <p:cNvSpPr txBox="1"/>
          <p:nvPr/>
        </p:nvSpPr>
        <p:spPr>
          <a:xfrm>
            <a:off x="3826128" y="5349494"/>
            <a:ext cx="1846659"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panose="02010509060101010101" charset="-122"/>
              </a:rPr>
              <a:t>因子，与类别无关</a:t>
            </a:r>
            <a:endParaRPr lang="zh-CN" altLang="en-US">
              <a:solidFill>
                <a:srgbClr val="000000"/>
              </a:solidFill>
              <a:latin typeface="幼圆" panose="02010509060101010101" charset="-122"/>
            </a:endParaRPr>
          </a:p>
        </p:txBody>
      </p:sp>
      <p:sp>
        <p:nvSpPr>
          <p:cNvPr id="33" name="TextBox 32"/>
          <p:cNvSpPr txBox="1"/>
          <p:nvPr/>
        </p:nvSpPr>
        <p:spPr>
          <a:xfrm>
            <a:off x="5976492" y="2541018"/>
            <a:ext cx="2697854" cy="2167260"/>
          </a:xfrm>
          <a:prstGeom prst="rect">
            <a:avLst/>
          </a:prstGeom>
          <a:noFill/>
        </p:spPr>
        <p:txBody>
          <a:bodyPr vert="horz" wrap="none" lIns="0" tIns="0" rIns="0" bIns="0" rtlCol="0">
            <a:spAutoFit/>
          </a:bodyPr>
          <a:lstStyle/>
          <a:p>
            <a:pPr marL="0" marR="0" lvl="0" indent="0" defTabSz="914400" eaLnBrk="1" fontAlgn="auto" latinLnBrk="0" hangingPunct="1">
              <a:lnSpc>
                <a:spcPts val="1935"/>
              </a:lnSpc>
              <a:buClrTx/>
              <a:buSzTx/>
              <a:buNone/>
              <a:tabLst>
                <a:tab pos="1231900" algn="l"/>
                <a:tab pos="1257300" algn="l"/>
              </a:tabLst>
              <a:defRPr/>
            </a:pPr>
            <a:r>
              <a:rPr lang="en-US" altLang="zh-CN" smtClean="0"/>
              <a:t>	</a:t>
            </a:r>
            <a:r>
              <a:rPr lang="en-US" altLang="zh-CN" sz="1595" smtClean="0">
                <a:solidFill>
                  <a:srgbClr val="000000"/>
                </a:solidFill>
                <a:latin typeface="Times New Roman" panose="02020603050405020304"/>
              </a:rPr>
              <a:t>Thomas Bayes</a:t>
            </a: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920"/>
              </a:lnSpc>
              <a:buClrTx/>
              <a:buSzTx/>
              <a:buNone/>
              <a:tabLst>
                <a:tab pos="1231900" algn="l"/>
                <a:tab pos="1257300" algn="l"/>
              </a:tabLst>
              <a:defRPr/>
            </a:pPr>
            <a:r>
              <a:rPr lang="en-US" altLang="zh-CN" sz="1595" smtClean="0">
                <a:solidFill>
                  <a:srgbClr val="000000"/>
                </a:solidFill>
                <a:latin typeface="Times New Roman" panose="02020603050405020304"/>
              </a:rPr>
              <a:t>		(1701?-1761)</a:t>
            </a: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31900" algn="l"/>
                <a:tab pos="12573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31900" algn="l"/>
                <a:tab pos="12573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31900" algn="l"/>
                <a:tab pos="12573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31900" algn="l"/>
                <a:tab pos="12573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1231900" algn="l"/>
                <a:tab pos="1257300" algn="l"/>
              </a:tabLst>
              <a:defRPr/>
            </a:pP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1830"/>
              </a:lnSpc>
              <a:buClrTx/>
              <a:buSzTx/>
              <a:buNone/>
              <a:tabLst>
                <a:tab pos="1231900" algn="l"/>
                <a:tab pos="1257300" algn="l"/>
              </a:tabLst>
              <a:defRPr/>
            </a:pPr>
            <a:r>
              <a:rPr lang="zh-CN" altLang="en-US" sz="1800" smtClean="0">
                <a:solidFill>
                  <a:srgbClr val="000000"/>
                </a:solidFill>
                <a:latin typeface="幼圆" panose="02010509060101010101" charset="-122"/>
              </a:rPr>
              <a:t>样本相对于类标记的 </a:t>
            </a:r>
            <a:r>
              <a:rPr lang="zh-CN" altLang="en-US" sz="1800" smtClean="0">
                <a:solidFill>
                  <a:srgbClr val="FF0000"/>
                </a:solidFill>
                <a:latin typeface="幼圆" panose="02010509060101010101" charset="-122"/>
              </a:rPr>
              <a:t>类条</a:t>
            </a:r>
            <a:endParaRPr lang="zh-CN" altLang="en-US" sz="1800" smtClean="0">
              <a:solidFill>
                <a:srgbClr val="FF0000"/>
              </a:solidFill>
              <a:latin typeface="幼圆" panose="02010509060101010101" charset="-122"/>
            </a:endParaRPr>
          </a:p>
          <a:p>
            <a:pPr marL="0" marR="0" lvl="0" indent="0" defTabSz="914400" eaLnBrk="1" fontAlgn="auto" latinLnBrk="0" hangingPunct="1">
              <a:lnSpc>
                <a:spcPts val="2180"/>
              </a:lnSpc>
              <a:buClrTx/>
              <a:buSzTx/>
              <a:buNone/>
              <a:tabLst>
                <a:tab pos="1231900" algn="l"/>
                <a:tab pos="1257300" algn="l"/>
              </a:tabLst>
              <a:defRPr/>
            </a:pPr>
            <a:r>
              <a:rPr lang="zh-CN" altLang="en-US" smtClean="0">
                <a:solidFill>
                  <a:srgbClr val="FF0000"/>
                </a:solidFill>
                <a:latin typeface="幼圆" panose="02010509060101010101" charset="-122"/>
              </a:rPr>
              <a:t>件概率 </a:t>
            </a:r>
            <a:r>
              <a:rPr lang="en-US" altLang="zh-CN" sz="1595" smtClean="0">
                <a:solidFill>
                  <a:srgbClr val="000000"/>
                </a:solidFill>
                <a:latin typeface="Times New Roman" panose="02020603050405020304"/>
              </a:rPr>
              <a:t>(class-conditional</a:t>
            </a:r>
            <a:endParaRPr lang="en-US" altLang="zh-CN" sz="1595" smtClean="0">
              <a:solidFill>
                <a:srgbClr val="000000"/>
              </a:solidFill>
              <a:latin typeface="Times New Roman" panose="02020603050405020304"/>
            </a:endParaRPr>
          </a:p>
          <a:p>
            <a:pPr marL="0" marR="0" lvl="0" indent="0" defTabSz="914400" eaLnBrk="1" fontAlgn="auto" latinLnBrk="0" hangingPunct="1">
              <a:lnSpc>
                <a:spcPts val="2200"/>
              </a:lnSpc>
              <a:buClrTx/>
              <a:buSzTx/>
              <a:buNone/>
              <a:tabLst>
                <a:tab pos="1231900" algn="l"/>
                <a:tab pos="1257300" algn="l"/>
              </a:tabLst>
              <a:defRPr/>
            </a:pPr>
            <a:r>
              <a:rPr lang="en-US" altLang="zh-CN" sz="1595" smtClean="0">
                <a:solidFill>
                  <a:srgbClr val="000000"/>
                </a:solidFill>
                <a:latin typeface="Times New Roman" panose="02020603050405020304"/>
              </a:rPr>
              <a:t>probability)</a:t>
            </a:r>
            <a:r>
              <a:rPr lang="en-US" altLang="zh-CN" smtClean="0">
                <a:solidFill>
                  <a:srgbClr val="000000"/>
                </a:solidFill>
                <a:latin typeface="Times New Roman" panose="02020603050405020304"/>
              </a:rPr>
              <a:t>, </a:t>
            </a:r>
            <a:r>
              <a:rPr lang="zh-CN" altLang="en-US" smtClean="0">
                <a:solidFill>
                  <a:srgbClr val="000000"/>
                </a:solidFill>
                <a:latin typeface="幼圆" panose="02010509060101010101" charset="-122"/>
              </a:rPr>
              <a:t>亦称 </a:t>
            </a:r>
            <a:r>
              <a:rPr lang="zh-CN" altLang="en-US" smtClean="0">
                <a:solidFill>
                  <a:srgbClr val="FF0000"/>
                </a:solidFill>
                <a:latin typeface="幼圆" panose="02010509060101010101" charset="-122"/>
              </a:rPr>
              <a:t>似然</a:t>
            </a:r>
            <a:endParaRPr lang="zh-CN" altLang="en-US" smtClean="0">
              <a:solidFill>
                <a:srgbClr val="FF0000"/>
              </a:solidFill>
              <a:latin typeface="幼圆" panose="02010509060101010101" charset="-122"/>
            </a:endParaRPr>
          </a:p>
          <a:p>
            <a:pPr marL="0" marR="0" lvl="0" indent="0" defTabSz="914400" eaLnBrk="1" fontAlgn="auto" latinLnBrk="0" hangingPunct="1">
              <a:lnSpc>
                <a:spcPts val="1900"/>
              </a:lnSpc>
              <a:buClrTx/>
              <a:buSzTx/>
              <a:buNone/>
              <a:tabLst>
                <a:tab pos="1231900" algn="l"/>
                <a:tab pos="1257300" algn="l"/>
              </a:tabLst>
              <a:defRPr/>
            </a:pPr>
            <a:r>
              <a:rPr lang="en-US" altLang="zh-CN" sz="1595" smtClean="0">
                <a:solidFill>
                  <a:srgbClr val="000000"/>
                </a:solidFill>
                <a:latin typeface="Times New Roman" panose="02020603050405020304"/>
              </a:rPr>
              <a:t>(likelihood)</a:t>
            </a:r>
            <a:endParaRPr lang="zh-CN" altLang="en-US" sz="1595">
              <a:solidFill>
                <a:srgbClr val="000000"/>
              </a:solidFill>
              <a:latin typeface="Times New Roman" panose="02020603050405020304"/>
            </a:endParaRPr>
          </a:p>
        </p:txBody>
      </p:sp>
      <p:sp>
        <p:nvSpPr>
          <p:cNvPr id="34" name="TextBox 33"/>
          <p:cNvSpPr txBox="1"/>
          <p:nvPr/>
        </p:nvSpPr>
        <p:spPr>
          <a:xfrm>
            <a:off x="6490715" y="5390641"/>
            <a:ext cx="2308324"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panose="02010509060101010101" charset="-122"/>
              </a:rPr>
              <a:t>主要困难在于估计似然</a:t>
            </a:r>
            <a:endParaRPr lang="zh-CN" altLang="en-US">
              <a:solidFill>
                <a:srgbClr val="000000"/>
              </a:solidFill>
              <a:latin typeface="幼圆" panose="020105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144826" y="3072857"/>
            <a:ext cx="217143" cy="1"/>
          </a:xfrm>
          <a:custGeom>
            <a:avLst/>
            <a:gdLst/>
            <a:ahLst/>
            <a:cxnLst/>
            <a:rect l="0" t="0" r="0" b="0"/>
            <a:pathLst>
              <a:path w="217143" h="1">
                <a:moveTo>
                  <a:pt x="0" y="0"/>
                </a:moveTo>
                <a:lnTo>
                  <a:pt x="21714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60960" y="6065520"/>
            <a:ext cx="9017509" cy="400813"/>
          </a:xfrm>
          <a:custGeom>
            <a:avLst/>
            <a:gdLst/>
            <a:ahLst/>
            <a:cxnLst/>
            <a:rect l="0" t="0" r="0" b="0"/>
            <a:pathLst>
              <a:path w="9017509" h="400813">
                <a:moveTo>
                  <a:pt x="0" y="400812"/>
                </a:moveTo>
                <a:lnTo>
                  <a:pt x="9017508" y="400812"/>
                </a:lnTo>
                <a:lnTo>
                  <a:pt x="9017508"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ws_3C5C.tmp"/>
          <p:cNvPicPr/>
          <p:nvPr/>
        </p:nvPicPr>
        <p:blipFill>
          <a:blip r:embed="rId1" cstate="print"/>
          <a:stretch>
            <a:fillRect/>
          </a:stretch>
        </p:blipFill>
        <p:spPr>
          <a:xfrm>
            <a:off x="1041400" y="1676400"/>
            <a:ext cx="1003300" cy="482600"/>
          </a:xfrm>
          <a:prstGeom prst="rect">
            <a:avLst/>
          </a:prstGeom>
        </p:spPr>
      </p:pic>
      <p:pic>
        <p:nvPicPr>
          <p:cNvPr id="10" name="图片 9" descr="ws_3C6F.tmp"/>
          <p:cNvPicPr/>
          <p:nvPr/>
        </p:nvPicPr>
        <p:blipFill>
          <a:blip r:embed="rId2" cstate="print"/>
          <a:stretch>
            <a:fillRect/>
          </a:stretch>
        </p:blipFill>
        <p:spPr>
          <a:xfrm>
            <a:off x="1130300" y="2819400"/>
            <a:ext cx="241300" cy="254000"/>
          </a:xfrm>
          <a:prstGeom prst="rect">
            <a:avLst/>
          </a:prstGeom>
        </p:spPr>
      </p:pic>
      <p:pic>
        <p:nvPicPr>
          <p:cNvPr id="11" name="图片 10" descr="ws_3C70.tmp"/>
          <p:cNvPicPr/>
          <p:nvPr/>
        </p:nvPicPr>
        <p:blipFill>
          <a:blip r:embed="rId3" cstate="print"/>
          <a:stretch>
            <a:fillRect/>
          </a:stretch>
        </p:blipFill>
        <p:spPr>
          <a:xfrm>
            <a:off x="2781300" y="3175000"/>
            <a:ext cx="3048000" cy="825500"/>
          </a:xfrm>
          <a:prstGeom prst="rect">
            <a:avLst/>
          </a:prstGeom>
        </p:spPr>
      </p:pic>
      <p:pic>
        <p:nvPicPr>
          <p:cNvPr id="12" name="图片 11" descr="ws_3C80.tmp"/>
          <p:cNvPicPr/>
          <p:nvPr/>
        </p:nvPicPr>
        <p:blipFill>
          <a:blip r:embed="rId4" cstate="print"/>
          <a:stretch>
            <a:fillRect/>
          </a:stretch>
        </p:blipFill>
        <p:spPr>
          <a:xfrm>
            <a:off x="1485900" y="4495800"/>
            <a:ext cx="5600700" cy="800100"/>
          </a:xfrm>
          <a:prstGeom prst="rect">
            <a:avLst/>
          </a:prstGeom>
        </p:spPr>
      </p:pic>
      <p:pic>
        <p:nvPicPr>
          <p:cNvPr id="14" name="图片 13" descr="ws_3C82.tmp"/>
          <p:cNvPicPr/>
          <p:nvPr/>
        </p:nvPicPr>
        <p:blipFill>
          <a:blip r:embed="rId5" cstate="print"/>
          <a:stretch>
            <a:fillRect/>
          </a:stretch>
        </p:blipFill>
        <p:spPr>
          <a:xfrm>
            <a:off x="4229100" y="5334000"/>
            <a:ext cx="2603500" cy="660400"/>
          </a:xfrm>
          <a:prstGeom prst="rect">
            <a:avLst/>
          </a:prstGeom>
        </p:spPr>
      </p:pic>
      <p:pic>
        <p:nvPicPr>
          <p:cNvPr id="15" name="图片 14" descr="ws_3C83.tmp"/>
          <p:cNvPicPr/>
          <p:nvPr/>
        </p:nvPicPr>
        <p:blipFill>
          <a:blip r:embed="rId6" cstate="print"/>
          <a:stretch>
            <a:fillRect/>
          </a:stretch>
        </p:blipFill>
        <p:spPr>
          <a:xfrm>
            <a:off x="0" y="0"/>
            <a:ext cx="9144000" cy="6858000"/>
          </a:xfrm>
          <a:prstGeom prst="rect">
            <a:avLst/>
          </a:prstGeom>
        </p:spPr>
      </p:pic>
      <p:sp>
        <p:nvSpPr>
          <p:cNvPr id="37" name="TextBox 36"/>
          <p:cNvSpPr txBox="1"/>
          <p:nvPr/>
        </p:nvSpPr>
        <p:spPr>
          <a:xfrm>
            <a:off x="218541" y="321726"/>
            <a:ext cx="7630294" cy="1165768"/>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292100" algn="l"/>
              </a:tabLst>
              <a:defRPr/>
            </a:pPr>
            <a:r>
              <a:rPr lang="zh-CN" altLang="en-US" sz="2795" smtClean="0">
                <a:solidFill>
                  <a:srgbClr val="000000"/>
                </a:solidFill>
                <a:latin typeface="幼圆" panose="02010509060101010101" charset="-122"/>
              </a:rPr>
              <a:t>极大似然估计</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92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92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92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2921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2340"/>
              </a:lnSpc>
              <a:buClrTx/>
              <a:buSzTx/>
              <a:buNone/>
              <a:tabLst>
                <a:tab pos="292100" algn="l"/>
              </a:tabLst>
              <a:defRPr/>
            </a:pPr>
            <a:r>
              <a:rPr lang="zh-CN" altLang="en-US" sz="2795" smtClean="0">
                <a:solidFill>
                  <a:srgbClr val="000000"/>
                </a:solidFill>
                <a:latin typeface="幼圆" panose="02010509060101010101" charset="-122"/>
              </a:rPr>
              <a:t>	</a:t>
            </a:r>
            <a:r>
              <a:rPr lang="zh-CN" altLang="en-US" sz="2195" smtClean="0">
                <a:solidFill>
                  <a:srgbClr val="FF0000"/>
                </a:solidFill>
                <a:latin typeface="幼圆" panose="02010509060101010101" charset="-122"/>
              </a:rPr>
              <a:t>先假设某种概率分布形式，再基于训练样例对参数进行估计</a:t>
            </a:r>
            <a:endParaRPr lang="zh-CN" altLang="en-US" sz="2195">
              <a:solidFill>
                <a:srgbClr val="FF0000"/>
              </a:solidFill>
              <a:latin typeface="幼圆" panose="02010509060101010101" charset="-122"/>
            </a:endParaRPr>
          </a:p>
        </p:txBody>
      </p:sp>
      <p:sp>
        <p:nvSpPr>
          <p:cNvPr id="38" name="TextBox 37"/>
          <p:cNvSpPr txBox="1"/>
          <p:nvPr/>
        </p:nvSpPr>
        <p:spPr>
          <a:xfrm>
            <a:off x="530656" y="1795617"/>
            <a:ext cx="512961"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假定</a:t>
            </a:r>
            <a:endParaRPr lang="zh-CN" altLang="en-US" sz="2005">
              <a:solidFill>
                <a:srgbClr val="000000"/>
              </a:solidFill>
              <a:latin typeface="幼圆" panose="02010509060101010101" charset="-122"/>
            </a:endParaRPr>
          </a:p>
        </p:txBody>
      </p:sp>
      <p:sp>
        <p:nvSpPr>
          <p:cNvPr id="39" name="TextBox 38"/>
          <p:cNvSpPr txBox="1"/>
          <p:nvPr/>
        </p:nvSpPr>
        <p:spPr>
          <a:xfrm>
            <a:off x="2016886" y="1795617"/>
            <a:ext cx="4103688"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具有确定的概率分布形式，且被参数</a:t>
            </a:r>
            <a:endParaRPr lang="zh-CN" altLang="en-US" sz="2005">
              <a:solidFill>
                <a:srgbClr val="000000"/>
              </a:solidFill>
              <a:latin typeface="幼圆" panose="02010509060101010101" charset="-122"/>
            </a:endParaRPr>
          </a:p>
        </p:txBody>
      </p:sp>
      <p:sp>
        <p:nvSpPr>
          <p:cNvPr id="40" name="TextBox 39"/>
          <p:cNvSpPr txBox="1"/>
          <p:nvPr/>
        </p:nvSpPr>
        <p:spPr>
          <a:xfrm>
            <a:off x="6525768" y="1795617"/>
            <a:ext cx="1538883"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唯一确定，则</a:t>
            </a:r>
            <a:endParaRPr lang="zh-CN" altLang="en-US" sz="2005">
              <a:solidFill>
                <a:srgbClr val="000000"/>
              </a:solidFill>
              <a:latin typeface="幼圆" panose="02010509060101010101" charset="-122"/>
            </a:endParaRPr>
          </a:p>
        </p:txBody>
      </p:sp>
      <p:sp>
        <p:nvSpPr>
          <p:cNvPr id="41" name="TextBox 40"/>
          <p:cNvSpPr txBox="1"/>
          <p:nvPr/>
        </p:nvSpPr>
        <p:spPr>
          <a:xfrm>
            <a:off x="530656" y="2161377"/>
            <a:ext cx="7713650" cy="974626"/>
          </a:xfrm>
          <a:prstGeom prst="rect">
            <a:avLst/>
          </a:prstGeom>
          <a:noFill/>
        </p:spPr>
        <p:txBody>
          <a:bodyPr vert="horz" wrap="none" lIns="0" tIns="0" rIns="0" bIns="0" rtlCol="0">
            <a:spAutoFit/>
          </a:bodyPr>
          <a:lstStyle/>
          <a:p>
            <a:pPr marL="0" marR="0" lvl="0" indent="0" defTabSz="914400" eaLnBrk="1" fontAlgn="auto" latinLnBrk="0" hangingPunct="1">
              <a:lnSpc>
                <a:spcPts val="2210"/>
              </a:lnSpc>
              <a:buClrTx/>
              <a:buSzTx/>
              <a:buNone/>
              <a:tabLst>
                <a:tab pos="901700" algn="l"/>
              </a:tabLst>
              <a:defRPr/>
            </a:pPr>
            <a:r>
              <a:rPr lang="zh-CN" altLang="en-US" sz="2005" smtClean="0">
                <a:solidFill>
                  <a:srgbClr val="000000"/>
                </a:solidFill>
                <a:latin typeface="幼圆" panose="02010509060101010101" charset="-122"/>
              </a:rPr>
              <a:t>任务就是利用训练集 </a:t>
            </a:r>
            <a:r>
              <a:rPr lang="en-US" altLang="zh-CN" sz="2005" i="1" smtClean="0">
                <a:solidFill>
                  <a:srgbClr val="000000"/>
                </a:solidFill>
                <a:latin typeface="Palatino Linotype" panose="02040502050505030304"/>
              </a:rPr>
              <a:t>D </a:t>
            </a:r>
            <a:r>
              <a:rPr lang="zh-CN" altLang="en-US" sz="2005" smtClean="0">
                <a:solidFill>
                  <a:srgbClr val="000000"/>
                </a:solidFill>
                <a:latin typeface="幼圆" panose="02010509060101010101" charset="-122"/>
              </a:rPr>
              <a:t>来估计参数</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01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901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3440"/>
              </a:lnSpc>
              <a:buClrTx/>
              <a:buSzTx/>
              <a:buNone/>
              <a:tabLst>
                <a:tab pos="901700" algn="l"/>
              </a:tabLst>
              <a:defRPr/>
            </a:pPr>
            <a:r>
              <a:rPr lang="zh-CN" altLang="en-US" sz="2005" smtClean="0">
                <a:solidFill>
                  <a:srgbClr val="000000"/>
                </a:solidFill>
                <a:latin typeface="幼圆" panose="02010509060101010101" charset="-122"/>
              </a:rPr>
              <a:t>	对于训练集 </a:t>
            </a:r>
            <a:r>
              <a:rPr lang="en-US" altLang="zh-CN" sz="2005" i="1" smtClean="0">
                <a:solidFill>
                  <a:srgbClr val="000000"/>
                </a:solidFill>
                <a:latin typeface="Palatino Linotype" panose="02040502050505030304"/>
              </a:rPr>
              <a:t>D </a:t>
            </a:r>
            <a:r>
              <a:rPr lang="zh-CN" altLang="en-US" sz="2005" smtClean="0">
                <a:solidFill>
                  <a:srgbClr val="000000"/>
                </a:solidFill>
                <a:latin typeface="幼圆" panose="02010509060101010101" charset="-122"/>
              </a:rPr>
              <a:t>中第 </a:t>
            </a:r>
            <a:r>
              <a:rPr lang="en-US" altLang="zh-CN" sz="2005" i="1" smtClean="0">
                <a:solidFill>
                  <a:srgbClr val="000000"/>
                </a:solidFill>
                <a:latin typeface="Palatino Linotype" panose="02040502050505030304"/>
              </a:rPr>
              <a:t>c </a:t>
            </a:r>
            <a:r>
              <a:rPr lang="zh-CN" altLang="en-US" sz="2005" smtClean="0">
                <a:solidFill>
                  <a:srgbClr val="000000"/>
                </a:solidFill>
                <a:latin typeface="幼圆" panose="02010509060101010101" charset="-122"/>
              </a:rPr>
              <a:t>类样本组成的集合 </a:t>
            </a:r>
            <a:r>
              <a:rPr lang="en-US" altLang="zh-CN" sz="2005" i="1" smtClean="0">
                <a:solidFill>
                  <a:srgbClr val="000000"/>
                </a:solidFill>
                <a:latin typeface="Palatino Linotype" panose="02040502050505030304"/>
              </a:rPr>
              <a:t>D</a:t>
            </a:r>
            <a:r>
              <a:rPr lang="en-US" altLang="zh-CN" sz="1330" i="1" smtClean="0">
                <a:solidFill>
                  <a:srgbClr val="000000"/>
                </a:solidFill>
                <a:latin typeface="Palatino Linotype" panose="02040502050505030304"/>
              </a:rPr>
              <a:t>c  </a:t>
            </a:r>
            <a:r>
              <a:rPr lang="zh-CN" altLang="en-US" sz="2005" smtClean="0">
                <a:solidFill>
                  <a:srgbClr val="000000"/>
                </a:solidFill>
                <a:latin typeface="幼圆" panose="02010509060101010101" charset="-122"/>
              </a:rPr>
              <a:t>的似然</a:t>
            </a:r>
            <a:r>
              <a:rPr lang="en-US" altLang="zh-CN" sz="1595" smtClean="0">
                <a:solidFill>
                  <a:srgbClr val="000000"/>
                </a:solidFill>
                <a:latin typeface="Times New Roman" panose="02020603050405020304"/>
              </a:rPr>
              <a:t>(likelihood)</a:t>
            </a:r>
            <a:r>
              <a:rPr lang="zh-CN" altLang="en-US" sz="2005" smtClean="0">
                <a:solidFill>
                  <a:srgbClr val="000000"/>
                </a:solidFill>
                <a:latin typeface="幼圆" panose="02010509060101010101" charset="-122"/>
              </a:rPr>
              <a:t>为</a:t>
            </a:r>
            <a:endParaRPr lang="zh-CN" altLang="en-US" sz="2005">
              <a:solidFill>
                <a:srgbClr val="000000"/>
              </a:solidFill>
              <a:latin typeface="幼圆" panose="02010509060101010101" charset="-122"/>
            </a:endParaRPr>
          </a:p>
        </p:txBody>
      </p:sp>
      <p:sp>
        <p:nvSpPr>
          <p:cNvPr id="42" name="TextBox 41"/>
          <p:cNvSpPr txBox="1"/>
          <p:nvPr/>
        </p:nvSpPr>
        <p:spPr>
          <a:xfrm>
            <a:off x="1098499" y="4113621"/>
            <a:ext cx="4616648"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连乘易造成下溢，因此通常使用对数似然</a:t>
            </a:r>
            <a:endParaRPr lang="zh-CN" altLang="en-US" sz="2005">
              <a:solidFill>
                <a:srgbClr val="000000"/>
              </a:solidFill>
              <a:latin typeface="幼圆" panose="02010509060101010101" charset="-122"/>
            </a:endParaRPr>
          </a:p>
        </p:txBody>
      </p:sp>
      <p:sp>
        <p:nvSpPr>
          <p:cNvPr id="43" name="TextBox 42"/>
          <p:cNvSpPr txBox="1"/>
          <p:nvPr/>
        </p:nvSpPr>
        <p:spPr>
          <a:xfrm>
            <a:off x="5759450" y="4118612"/>
            <a:ext cx="1296830" cy="243656"/>
          </a:xfrm>
          <a:prstGeom prst="rect">
            <a:avLst/>
          </a:prstGeom>
          <a:noFill/>
        </p:spPr>
        <p:txBody>
          <a:bodyPr vert="horz" wrap="none" lIns="0" tIns="0" rIns="0" bIns="0" rtlCol="0">
            <a:spAutoFit/>
          </a:bodyPr>
          <a:lstStyle/>
          <a:p>
            <a:pPr>
              <a:lnSpc>
                <a:spcPts val="1935"/>
              </a:lnSpc>
            </a:pPr>
            <a:r>
              <a:rPr lang="en-US" altLang="zh-CN" sz="1595" smtClean="0">
                <a:solidFill>
                  <a:srgbClr val="000000"/>
                </a:solidFill>
                <a:latin typeface="Times New Roman" panose="02020603050405020304"/>
              </a:rPr>
              <a:t>(log-likelihood)</a:t>
            </a:r>
            <a:endParaRPr lang="zh-CN" altLang="en-US" sz="1595">
              <a:solidFill>
                <a:srgbClr val="000000"/>
              </a:solidFill>
              <a:latin typeface="Times New Roman" panose="02020603050405020304"/>
            </a:endParaRPr>
          </a:p>
        </p:txBody>
      </p:sp>
      <p:sp>
        <p:nvSpPr>
          <p:cNvPr id="44" name="TextBox 43"/>
          <p:cNvSpPr txBox="1"/>
          <p:nvPr/>
        </p:nvSpPr>
        <p:spPr>
          <a:xfrm>
            <a:off x="1120749" y="5505084"/>
            <a:ext cx="769441"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于是，</a:t>
            </a:r>
            <a:endParaRPr lang="zh-CN" altLang="en-US" sz="2005">
              <a:solidFill>
                <a:srgbClr val="000000"/>
              </a:solidFill>
              <a:latin typeface="幼圆" panose="02010509060101010101" charset="-122"/>
            </a:endParaRPr>
          </a:p>
        </p:txBody>
      </p:sp>
      <p:sp>
        <p:nvSpPr>
          <p:cNvPr id="45" name="TextBox 44"/>
          <p:cNvSpPr txBox="1"/>
          <p:nvPr/>
        </p:nvSpPr>
        <p:spPr>
          <a:xfrm>
            <a:off x="2149729" y="5505084"/>
            <a:ext cx="2051844"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的极大似然估计为</a:t>
            </a:r>
            <a:endParaRPr lang="zh-CN" altLang="en-US" sz="2005">
              <a:solidFill>
                <a:srgbClr val="000000"/>
              </a:solidFill>
              <a:latin typeface="幼圆" panose="02010509060101010101" charset="-122"/>
            </a:endParaRPr>
          </a:p>
        </p:txBody>
      </p:sp>
      <p:sp>
        <p:nvSpPr>
          <p:cNvPr id="46" name="TextBox 45"/>
          <p:cNvSpPr txBox="1"/>
          <p:nvPr/>
        </p:nvSpPr>
        <p:spPr>
          <a:xfrm>
            <a:off x="250850" y="6158880"/>
            <a:ext cx="8720336" cy="245580"/>
          </a:xfrm>
          <a:prstGeom prst="rect">
            <a:avLst/>
          </a:prstGeom>
          <a:noFill/>
        </p:spPr>
        <p:txBody>
          <a:bodyPr vert="horz" wrap="none" lIns="0" tIns="0" rIns="0" bIns="0" rtlCol="0">
            <a:spAutoFit/>
          </a:bodyPr>
          <a:lstStyle/>
          <a:p>
            <a:pPr>
              <a:lnSpc>
                <a:spcPts val="1925"/>
              </a:lnSpc>
            </a:pPr>
            <a:r>
              <a:rPr lang="zh-CN" altLang="en-US" sz="2005" smtClean="0">
                <a:solidFill>
                  <a:srgbClr val="000000"/>
                </a:solidFill>
                <a:latin typeface="幼圆" panose="02010509060101010101" charset="-122"/>
              </a:rPr>
              <a:t>估计结果的准确性严重依赖于所假设的概率分布形式是否符合潜在的真实分布</a:t>
            </a:r>
            <a:endParaRPr lang="zh-CN" altLang="en-US" sz="2005">
              <a:solidFill>
                <a:srgbClr val="000000"/>
              </a:solidFill>
              <a:latin typeface="幼圆" panose="020105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057905" y="1268730"/>
            <a:ext cx="1135381" cy="417576"/>
          </a:xfrm>
          <a:custGeom>
            <a:avLst/>
            <a:gdLst/>
            <a:ahLst/>
            <a:cxnLst/>
            <a:rect l="0" t="0" r="0" b="0"/>
            <a:pathLst>
              <a:path w="1135381" h="417576">
                <a:moveTo>
                  <a:pt x="0" y="417575"/>
                </a:moveTo>
                <a:lnTo>
                  <a:pt x="1135380" y="417575"/>
                </a:lnTo>
                <a:lnTo>
                  <a:pt x="1135380"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406B.tmp"/>
          <p:cNvPicPr/>
          <p:nvPr/>
        </p:nvPicPr>
        <p:blipFill>
          <a:blip r:embed="rId1" cstate="print"/>
          <a:stretch>
            <a:fillRect/>
          </a:stretch>
        </p:blipFill>
        <p:spPr>
          <a:xfrm>
            <a:off x="736600" y="1028700"/>
            <a:ext cx="3568700" cy="1181100"/>
          </a:xfrm>
          <a:prstGeom prst="rect">
            <a:avLst/>
          </a:prstGeom>
        </p:spPr>
      </p:pic>
      <p:pic>
        <p:nvPicPr>
          <p:cNvPr id="4" name="图片 3" descr="ws_407B.tmp"/>
          <p:cNvPicPr/>
          <p:nvPr/>
        </p:nvPicPr>
        <p:blipFill>
          <a:blip r:embed="rId2" cstate="print"/>
          <a:stretch>
            <a:fillRect/>
          </a:stretch>
        </p:blipFill>
        <p:spPr>
          <a:xfrm>
            <a:off x="1485900" y="2971800"/>
            <a:ext cx="6070600" cy="1257300"/>
          </a:xfrm>
          <a:prstGeom prst="rect">
            <a:avLst/>
          </a:prstGeom>
        </p:spPr>
      </p:pic>
      <p:pic>
        <p:nvPicPr>
          <p:cNvPr id="5" name="图片 4" descr="ws_407C.tmp"/>
          <p:cNvPicPr/>
          <p:nvPr/>
        </p:nvPicPr>
        <p:blipFill>
          <a:blip r:embed="rId3" cstate="print"/>
          <a:stretch>
            <a:fillRect/>
          </a:stretch>
        </p:blipFill>
        <p:spPr>
          <a:xfrm>
            <a:off x="812800" y="4876800"/>
            <a:ext cx="698500" cy="406400"/>
          </a:xfrm>
          <a:prstGeom prst="rect">
            <a:avLst/>
          </a:prstGeom>
        </p:spPr>
      </p:pic>
      <p:pic>
        <p:nvPicPr>
          <p:cNvPr id="6" name="图片 5" descr="ws_407D.tmp"/>
          <p:cNvPicPr/>
          <p:nvPr/>
        </p:nvPicPr>
        <p:blipFill>
          <a:blip r:embed="rId4" cstate="print"/>
          <a:stretch>
            <a:fillRect/>
          </a:stretch>
        </p:blipFill>
        <p:spPr>
          <a:xfrm>
            <a:off x="2451100" y="5257800"/>
            <a:ext cx="4457700" cy="914400"/>
          </a:xfrm>
          <a:prstGeom prst="rect">
            <a:avLst/>
          </a:prstGeom>
        </p:spPr>
      </p:pic>
      <p:pic>
        <p:nvPicPr>
          <p:cNvPr id="7" name="图片 6" descr="ws_407E.tmp"/>
          <p:cNvPicPr/>
          <p:nvPr/>
        </p:nvPicPr>
        <p:blipFill>
          <a:blip r:embed="rId5" cstate="print"/>
          <a:stretch>
            <a:fillRect/>
          </a:stretch>
        </p:blipFill>
        <p:spPr>
          <a:xfrm>
            <a:off x="0" y="0"/>
            <a:ext cx="9144000" cy="6858000"/>
          </a:xfrm>
          <a:prstGeom prst="rect">
            <a:avLst/>
          </a:prstGeom>
        </p:spPr>
      </p:pic>
      <p:sp>
        <p:nvSpPr>
          <p:cNvPr id="24" name="TextBox 23"/>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5"/>
              </a:lnSpc>
            </a:pPr>
            <a:r>
              <a:rPr lang="zh-CN" altLang="en-US" sz="2540" smtClean="0">
                <a:solidFill>
                  <a:srgbClr val="00FFFF"/>
                </a:solidFill>
                <a:latin typeface="微软雅黑" panose="020B0503020204020204" charset="-122"/>
              </a:rPr>
              <a:t>所</a:t>
            </a:r>
            <a:endParaRPr lang="zh-CN" altLang="en-US" sz="2540">
              <a:solidFill>
                <a:srgbClr val="00FFFF"/>
              </a:solidFill>
              <a:latin typeface="微软雅黑" panose="020B0503020204020204" charset="-122"/>
            </a:endParaRPr>
          </a:p>
        </p:txBody>
      </p:sp>
      <p:sp>
        <p:nvSpPr>
          <p:cNvPr id="29" name="TextBox 28"/>
          <p:cNvSpPr txBox="1"/>
          <p:nvPr/>
        </p:nvSpPr>
        <p:spPr>
          <a:xfrm>
            <a:off x="218541" y="321726"/>
            <a:ext cx="2872581"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朴素贝叶斯分类器</a:t>
            </a:r>
            <a:endParaRPr lang="zh-CN" altLang="en-US" sz="2795">
              <a:solidFill>
                <a:srgbClr val="000000"/>
              </a:solidFill>
              <a:latin typeface="幼圆" panose="02010509060101010101" charset="-122"/>
            </a:endParaRPr>
          </a:p>
        </p:txBody>
      </p:sp>
      <p:sp>
        <p:nvSpPr>
          <p:cNvPr id="30" name="TextBox 29"/>
          <p:cNvSpPr txBox="1"/>
          <p:nvPr/>
        </p:nvSpPr>
        <p:spPr>
          <a:xfrm>
            <a:off x="3189097" y="357121"/>
            <a:ext cx="2229778"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(naï  Bayes classifier)</a:t>
            </a:r>
            <a:endParaRPr lang="zh-CN" altLang="en-US" sz="2005">
              <a:solidFill>
                <a:srgbClr val="000000"/>
              </a:solidFill>
              <a:latin typeface="Times New Roman" panose="02020603050405020304"/>
            </a:endParaRPr>
          </a:p>
        </p:txBody>
      </p:sp>
      <p:sp>
        <p:nvSpPr>
          <p:cNvPr id="32" name="TextBox 31"/>
          <p:cNvSpPr txBox="1"/>
          <p:nvPr/>
        </p:nvSpPr>
        <p:spPr>
          <a:xfrm>
            <a:off x="836066" y="1172301"/>
            <a:ext cx="7700826" cy="4065215"/>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685800" algn="l"/>
                <a:tab pos="3327400" algn="l"/>
                <a:tab pos="3784600" algn="l"/>
                <a:tab pos="4584700" algn="l"/>
              </a:tabLst>
              <a:defRPr/>
            </a:pPr>
            <a:r>
              <a:rPr lang="zh-CN" altLang="en-US" smtClean="0"/>
              <a:t>			</a:t>
            </a:r>
            <a:r>
              <a:rPr lang="zh-CN" altLang="en-US" sz="2005" smtClean="0">
                <a:solidFill>
                  <a:srgbClr val="0000FF"/>
                </a:solidFill>
                <a:latin typeface="幼圆" panose="02010509060101010101" charset="-122"/>
              </a:rPr>
              <a:t>主要障碍：所有属性上的联合概率</a:t>
            </a:r>
            <a:endParaRPr lang="zh-CN" altLang="en-US" sz="2005" smtClean="0">
              <a:solidFill>
                <a:srgbClr val="0000FF"/>
              </a:solidFill>
              <a:latin typeface="幼圆" panose="02010509060101010101" charset="-122"/>
            </a:endParaRPr>
          </a:p>
          <a:p>
            <a:pPr marL="0" marR="0" lvl="0" indent="0" defTabSz="914400" eaLnBrk="1" fontAlgn="auto" latinLnBrk="0" hangingPunct="1">
              <a:lnSpc>
                <a:spcPts val="2340"/>
              </a:lnSpc>
              <a:buClrTx/>
              <a:buSzTx/>
              <a:buNone/>
              <a:tabLst>
                <a:tab pos="685800" algn="l"/>
                <a:tab pos="3327400" algn="l"/>
                <a:tab pos="3784600" algn="l"/>
                <a:tab pos="4584700" algn="l"/>
              </a:tabLst>
              <a:defRPr/>
            </a:pPr>
            <a:r>
              <a:rPr lang="zh-CN" altLang="en-US" sz="2005" smtClean="0">
                <a:solidFill>
                  <a:srgbClr val="0000FF"/>
                </a:solidFill>
                <a:latin typeface="幼圆" panose="02010509060101010101" charset="-122"/>
              </a:rPr>
              <a:t>			难以从有限训练样本估计获得</a:t>
            </a:r>
            <a:endParaRPr lang="zh-CN" altLang="en-US" sz="2005"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005" smtClean="0">
              <a:solidFill>
                <a:srgbClr val="0000FF"/>
              </a:solidFill>
              <a:latin typeface="幼圆" panose="02010509060101010101" charset="-122"/>
            </a:endParaRPr>
          </a:p>
          <a:p>
            <a:pPr marL="0" marR="0" lvl="0" indent="0" defTabSz="914400" eaLnBrk="1" fontAlgn="auto" latinLnBrk="0" hangingPunct="1">
              <a:lnSpc>
                <a:spcPts val="2665"/>
              </a:lnSpc>
              <a:buClrTx/>
              <a:buSzTx/>
              <a:buNone/>
              <a:tabLst>
                <a:tab pos="685800" algn="l"/>
                <a:tab pos="3327400" algn="l"/>
                <a:tab pos="3784600" algn="l"/>
                <a:tab pos="4584700" algn="l"/>
              </a:tabLst>
              <a:defRPr/>
            </a:pPr>
            <a:r>
              <a:rPr lang="zh-CN" altLang="en-US" sz="2005" smtClean="0">
                <a:solidFill>
                  <a:srgbClr val="0000FF"/>
                </a:solidFill>
                <a:latin typeface="幼圆" panose="02010509060101010101" charset="-122"/>
              </a:rPr>
              <a:t>				</a:t>
            </a:r>
            <a:r>
              <a:rPr lang="zh-CN" altLang="en-US" smtClean="0">
                <a:solidFill>
                  <a:srgbClr val="0000FF"/>
                </a:solidFill>
                <a:latin typeface="幼圆" panose="02010509060101010101" charset="-122"/>
              </a:rPr>
              <a:t>组合爆炸；样本稀疏</a:t>
            </a:r>
            <a:endParaRPr lang="zh-CN" altLang="en-US"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panose="02010509060101010101" charset="-122"/>
            </a:endParaRPr>
          </a:p>
          <a:p>
            <a:pPr marL="0" marR="0" lvl="0" indent="0" defTabSz="914400" eaLnBrk="1" fontAlgn="auto" latinLnBrk="0" hangingPunct="1">
              <a:lnSpc>
                <a:spcPts val="2515"/>
              </a:lnSpc>
              <a:buClrTx/>
              <a:buSzTx/>
              <a:buNone/>
              <a:tabLst>
                <a:tab pos="685800" algn="l"/>
                <a:tab pos="3327400" algn="l"/>
                <a:tab pos="3784600" algn="l"/>
                <a:tab pos="4584700" algn="l"/>
              </a:tabLst>
              <a:defRPr/>
            </a:pPr>
            <a:r>
              <a:rPr lang="zh-CN" altLang="en-US" sz="2400" smtClean="0">
                <a:solidFill>
                  <a:srgbClr val="FF0000"/>
                </a:solidFill>
                <a:latin typeface="幼圆" panose="02010509060101010101" charset="-122"/>
              </a:rPr>
              <a:t>基本思路：假定属性相互独立？</a:t>
            </a: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panose="02010509060101010101" charset="-122"/>
            </a:endParaRPr>
          </a:p>
          <a:p>
            <a:pPr marL="0" marR="0" lvl="0" indent="0" defTabSz="914400" eaLnBrk="1" fontAlgn="auto" latinLnBrk="0" hangingPunct="1">
              <a:lnSpc>
                <a:spcPts val="2525"/>
              </a:lnSpc>
              <a:buClrTx/>
              <a:buSzTx/>
              <a:buNone/>
              <a:tabLst>
                <a:tab pos="685800" algn="l"/>
                <a:tab pos="3327400" algn="l"/>
                <a:tab pos="3784600" algn="l"/>
                <a:tab pos="4584700" algn="l"/>
              </a:tabLst>
              <a:defRPr/>
            </a:pPr>
            <a:r>
              <a:rPr lang="zh-CN" altLang="en-US" sz="2400" smtClean="0">
                <a:solidFill>
                  <a:srgbClr val="FF0000"/>
                </a:solidFill>
                <a:latin typeface="幼圆" panose="02010509060101010101" charset="-122"/>
              </a:rPr>
              <a:t>		</a:t>
            </a:r>
            <a:r>
              <a:rPr lang="en-US" altLang="zh-CN" i="1" smtClean="0">
                <a:solidFill>
                  <a:srgbClr val="000000"/>
                </a:solidFill>
                <a:latin typeface="Palatino Linotype" panose="02040502050505030304"/>
              </a:rPr>
              <a:t>d </a:t>
            </a:r>
            <a:r>
              <a:rPr lang="zh-CN" altLang="en-US" smtClean="0">
                <a:solidFill>
                  <a:srgbClr val="000000"/>
                </a:solidFill>
                <a:latin typeface="幼圆" panose="02010509060101010101" charset="-122"/>
              </a:rPr>
              <a:t>为属性数， </a:t>
            </a:r>
            <a:r>
              <a:rPr lang="en-US" altLang="zh-CN" i="1" smtClean="0">
                <a:solidFill>
                  <a:srgbClr val="000000"/>
                </a:solidFill>
                <a:latin typeface="Palatino Linotype" panose="02040502050505030304"/>
              </a:rPr>
              <a:t>x</a:t>
            </a:r>
            <a:r>
              <a:rPr lang="en-US" altLang="zh-CN" sz="1200" i="1" smtClean="0">
                <a:solidFill>
                  <a:srgbClr val="000000"/>
                </a:solidFill>
                <a:latin typeface="Palatino Linotype" panose="02040502050505030304"/>
              </a:rPr>
              <a:t>i </a:t>
            </a:r>
            <a:r>
              <a:rPr lang="zh-CN" altLang="en-US" smtClean="0">
                <a:solidFill>
                  <a:srgbClr val="000000"/>
                </a:solidFill>
                <a:latin typeface="幼圆" panose="02010509060101010101" charset="-122"/>
              </a:rPr>
              <a:t>为 </a:t>
            </a:r>
            <a:r>
              <a:rPr lang="en-US" altLang="zh-CN" b="1" i="1" smtClean="0">
                <a:solidFill>
                  <a:srgbClr val="000000"/>
                </a:solidFill>
                <a:latin typeface="Palatino Linotype" panose="02040502050505030304"/>
              </a:rPr>
              <a:t>x </a:t>
            </a:r>
            <a:r>
              <a:rPr lang="zh-CN" altLang="en-US" smtClean="0">
                <a:solidFill>
                  <a:srgbClr val="000000"/>
                </a:solidFill>
                <a:latin typeface="幼圆" panose="02010509060101010101" charset="-122"/>
              </a:rPr>
              <a:t>在第 </a:t>
            </a:r>
            <a:r>
              <a:rPr lang="en-US" altLang="zh-CN" i="1" smtClean="0">
                <a:solidFill>
                  <a:srgbClr val="000000"/>
                </a:solidFill>
                <a:latin typeface="Palatino Linotype" panose="02040502050505030304"/>
              </a:rPr>
              <a:t>i </a:t>
            </a:r>
            <a:r>
              <a:rPr lang="zh-CN" altLang="en-US" smtClean="0">
                <a:solidFill>
                  <a:srgbClr val="000000"/>
                </a:solidFill>
                <a:latin typeface="幼圆" panose="02010509060101010101" charset="-122"/>
              </a:rPr>
              <a:t>个属性上的取值</a:t>
            </a: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00"/>
              </a:solidFill>
              <a:latin typeface="幼圆" panose="02010509060101010101" charset="-122"/>
            </a:endParaRPr>
          </a:p>
          <a:p>
            <a:pPr marL="0" marR="0" lvl="0" indent="0" defTabSz="914400" eaLnBrk="1" fontAlgn="auto" latinLnBrk="0" hangingPunct="1">
              <a:lnSpc>
                <a:spcPts val="2770"/>
              </a:lnSpc>
              <a:buClrTx/>
              <a:buSzTx/>
              <a:buNone/>
              <a:tabLst>
                <a:tab pos="685800" algn="l"/>
                <a:tab pos="3327400" algn="l"/>
                <a:tab pos="3784600" algn="l"/>
                <a:tab pos="4584700" algn="l"/>
              </a:tabLst>
              <a:defRPr/>
            </a:pPr>
            <a:r>
              <a:rPr lang="zh-CN" altLang="en-US" smtClean="0">
                <a:solidFill>
                  <a:srgbClr val="000000"/>
                </a:solidFill>
                <a:latin typeface="幼圆" panose="02010509060101010101" charset="-122"/>
              </a:rPr>
              <a:t>	</a:t>
            </a:r>
            <a:r>
              <a:rPr lang="zh-CN" altLang="en-US" sz="2005" smtClean="0">
                <a:solidFill>
                  <a:srgbClr val="000000"/>
                </a:solidFill>
                <a:latin typeface="幼圆" panose="02010509060101010101" charset="-122"/>
              </a:rPr>
              <a:t>对所有类别相同，于是</a:t>
            </a:r>
            <a:endParaRPr lang="zh-CN" altLang="en-US" sz="2005">
              <a:solidFill>
                <a:srgbClr val="000000"/>
              </a:solidFill>
              <a:latin typeface="幼圆" panose="020105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s_44A4.tmp"/>
          <p:cNvPicPr/>
          <p:nvPr/>
        </p:nvPicPr>
        <p:blipFill>
          <a:blip r:embed="rId1" cstate="print"/>
          <a:stretch>
            <a:fillRect/>
          </a:stretch>
        </p:blipFill>
        <p:spPr>
          <a:xfrm>
            <a:off x="2273300" y="1003300"/>
            <a:ext cx="1358900" cy="800100"/>
          </a:xfrm>
          <a:prstGeom prst="rect">
            <a:avLst/>
          </a:prstGeom>
        </p:spPr>
      </p:pic>
      <p:pic>
        <p:nvPicPr>
          <p:cNvPr id="5" name="图片 4" descr="ws_44B6.tmp"/>
          <p:cNvPicPr/>
          <p:nvPr/>
        </p:nvPicPr>
        <p:blipFill>
          <a:blip r:embed="rId2" cstate="print"/>
          <a:stretch>
            <a:fillRect/>
          </a:stretch>
        </p:blipFill>
        <p:spPr>
          <a:xfrm>
            <a:off x="3378200" y="3175000"/>
            <a:ext cx="1943100" cy="863600"/>
          </a:xfrm>
          <a:prstGeom prst="rect">
            <a:avLst/>
          </a:prstGeom>
        </p:spPr>
      </p:pic>
      <p:pic>
        <p:nvPicPr>
          <p:cNvPr id="6" name="图片 5" descr="ws_44B7.tmp"/>
          <p:cNvPicPr/>
          <p:nvPr/>
        </p:nvPicPr>
        <p:blipFill>
          <a:blip r:embed="rId3" cstate="print"/>
          <a:stretch>
            <a:fillRect/>
          </a:stretch>
        </p:blipFill>
        <p:spPr>
          <a:xfrm>
            <a:off x="2209800" y="4140200"/>
            <a:ext cx="6235700" cy="1587500"/>
          </a:xfrm>
          <a:prstGeom prst="rect">
            <a:avLst/>
          </a:prstGeom>
        </p:spPr>
      </p:pic>
      <p:pic>
        <p:nvPicPr>
          <p:cNvPr id="7" name="图片 6" descr="ws_44B8.tmp"/>
          <p:cNvPicPr/>
          <p:nvPr/>
        </p:nvPicPr>
        <p:blipFill>
          <a:blip r:embed="rId4" cstate="print"/>
          <a:stretch>
            <a:fillRect/>
          </a:stretch>
        </p:blipFill>
        <p:spPr>
          <a:xfrm>
            <a:off x="0" y="0"/>
            <a:ext cx="9144000" cy="6858000"/>
          </a:xfrm>
          <a:prstGeom prst="rect">
            <a:avLst/>
          </a:prstGeom>
        </p:spPr>
      </p:pic>
      <p:sp>
        <p:nvSpPr>
          <p:cNvPr id="29" name="TextBox 28"/>
          <p:cNvSpPr txBox="1"/>
          <p:nvPr/>
        </p:nvSpPr>
        <p:spPr>
          <a:xfrm>
            <a:off x="218541" y="321726"/>
            <a:ext cx="2981585" cy="1936428"/>
          </a:xfrm>
          <a:prstGeom prst="rect">
            <a:avLst/>
          </a:prstGeom>
          <a:noFill/>
        </p:spPr>
        <p:txBody>
          <a:bodyPr vert="horz" wrap="none" lIns="0" tIns="0" rIns="0" bIns="0" rtlCol="0">
            <a:spAutoFit/>
          </a:bodyPr>
          <a:lstStyle/>
          <a:p>
            <a:pPr marL="0" marR="0" lvl="0" indent="0" defTabSz="914400" eaLnBrk="1" fontAlgn="auto" latinLnBrk="0" hangingPunct="1">
              <a:lnSpc>
                <a:spcPts val="2685"/>
              </a:lnSpc>
              <a:buClrTx/>
              <a:buSzTx/>
              <a:buNone/>
              <a:tabLst>
                <a:tab pos="482600" algn="l"/>
                <a:tab pos="508000" algn="l"/>
              </a:tabLst>
              <a:defRPr/>
            </a:pPr>
            <a:r>
              <a:rPr lang="zh-CN" altLang="en-US" sz="2795" smtClean="0">
                <a:solidFill>
                  <a:srgbClr val="000000"/>
                </a:solidFill>
                <a:latin typeface="幼圆" panose="02010509060101010101" charset="-122"/>
              </a:rPr>
              <a:t>朴素贝叶斯分类器</a:t>
            </a: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82600" algn="l"/>
                <a:tab pos="5080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82600" algn="l"/>
                <a:tab pos="5080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82600" algn="l"/>
                <a:tab pos="5080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482600" algn="l"/>
                <a:tab pos="508000" algn="l"/>
              </a:tabLst>
              <a:defRPr/>
            </a:pPr>
            <a:endParaRPr lang="zh-CN" altLang="en-US" sz="2795" smtClean="0">
              <a:solidFill>
                <a:srgbClr val="000000"/>
              </a:solidFill>
              <a:latin typeface="幼圆" panose="02010509060101010101" charset="-122"/>
            </a:endParaRPr>
          </a:p>
          <a:p>
            <a:pPr marL="0" marR="0" lvl="0" indent="0" defTabSz="914400" eaLnBrk="1" fontAlgn="auto" latinLnBrk="0" hangingPunct="1">
              <a:lnSpc>
                <a:spcPts val="3190"/>
              </a:lnSpc>
              <a:buClrTx/>
              <a:buSzTx/>
              <a:buNone/>
              <a:tabLst>
                <a:tab pos="482600" algn="l"/>
                <a:tab pos="508000" algn="l"/>
              </a:tabLst>
              <a:defRPr/>
            </a:pPr>
            <a:r>
              <a:rPr lang="zh-CN" altLang="en-US" sz="2795" smtClean="0">
                <a:solidFill>
                  <a:srgbClr val="000000"/>
                </a:solidFill>
                <a:latin typeface="幼圆" panose="02010509060101010101" charset="-122"/>
              </a:rPr>
              <a:t>	</a:t>
            </a:r>
            <a:r>
              <a:rPr lang="zh-CN" altLang="en-US" sz="2005" smtClean="0">
                <a:solidFill>
                  <a:srgbClr val="000000"/>
                </a:solidFill>
                <a:latin typeface="Wingdings" panose="05000000000000000000"/>
              </a:rPr>
              <a:t> </a:t>
            </a:r>
            <a:r>
              <a:rPr lang="zh-CN" altLang="en-US" sz="2005" smtClean="0">
                <a:solidFill>
                  <a:srgbClr val="000000"/>
                </a:solidFill>
                <a:latin typeface="幼圆" panose="02010509060101010101" charset="-122"/>
              </a:rPr>
              <a:t>估计 </a:t>
            </a:r>
            <a:r>
              <a:rPr lang="en-US" altLang="zh-CN" sz="2005" i="1" smtClean="0">
                <a:solidFill>
                  <a:srgbClr val="000000"/>
                </a:solidFill>
                <a:latin typeface="Palatino Linotype" panose="02040502050505030304"/>
              </a:rPr>
              <a:t>P(c)</a:t>
            </a:r>
            <a:r>
              <a:rPr lang="en-US" altLang="zh-CN" sz="2005" smtClean="0">
                <a:solidFill>
                  <a:srgbClr val="000000"/>
                </a:solidFill>
                <a:latin typeface="Times New Roman" panose="02020603050405020304"/>
              </a:rPr>
              <a:t>:</a:t>
            </a: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482600" algn="l"/>
                <a:tab pos="508000" algn="l"/>
              </a:tabLst>
              <a:defRPr/>
            </a:pP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1000"/>
              </a:lnSpc>
              <a:buClrTx/>
              <a:buSzTx/>
              <a:buNone/>
              <a:tabLst>
                <a:tab pos="482600" algn="l"/>
                <a:tab pos="508000" algn="l"/>
              </a:tabLst>
              <a:defRPr/>
            </a:pPr>
            <a:endParaRPr lang="en-US" altLang="zh-CN" sz="2005" smtClean="0">
              <a:solidFill>
                <a:srgbClr val="000000"/>
              </a:solidFill>
              <a:latin typeface="Times New Roman" panose="02020603050405020304"/>
            </a:endParaRPr>
          </a:p>
          <a:p>
            <a:pPr marL="0" marR="0" lvl="0" indent="0" defTabSz="914400" eaLnBrk="1" fontAlgn="auto" latinLnBrk="0" hangingPunct="1">
              <a:lnSpc>
                <a:spcPts val="3200"/>
              </a:lnSpc>
              <a:buClrTx/>
              <a:buSzTx/>
              <a:buNone/>
              <a:tabLst>
                <a:tab pos="482600" algn="l"/>
                <a:tab pos="508000" algn="l"/>
              </a:tabLst>
              <a:defRPr/>
            </a:pPr>
            <a:r>
              <a:rPr lang="en-US" altLang="zh-CN" sz="2005" smtClean="0">
                <a:solidFill>
                  <a:srgbClr val="000000"/>
                </a:solidFill>
                <a:latin typeface="Times New Roman" panose="02020603050405020304"/>
              </a:rPr>
              <a:t>		</a:t>
            </a:r>
            <a:r>
              <a:rPr lang="en-US" altLang="zh-CN" sz="2005" smtClean="0">
                <a:solidFill>
                  <a:srgbClr val="000000"/>
                </a:solidFill>
                <a:latin typeface="Wingdings" panose="05000000000000000000"/>
              </a:rPr>
              <a:t> </a:t>
            </a:r>
            <a:r>
              <a:rPr lang="zh-CN" altLang="en-US" sz="2005" smtClean="0">
                <a:solidFill>
                  <a:srgbClr val="000000"/>
                </a:solidFill>
                <a:latin typeface="幼圆" panose="02010509060101010101" charset="-122"/>
              </a:rPr>
              <a:t>估计 </a:t>
            </a:r>
            <a:r>
              <a:rPr lang="en-US" altLang="zh-CN" sz="2005" i="1" smtClean="0">
                <a:solidFill>
                  <a:srgbClr val="000000"/>
                </a:solidFill>
                <a:latin typeface="Palatino Linotype" panose="02040502050505030304"/>
              </a:rPr>
              <a:t>P(</a:t>
            </a:r>
            <a:r>
              <a:rPr lang="en-US" altLang="zh-CN" sz="2005" b="1" i="1" smtClean="0">
                <a:solidFill>
                  <a:srgbClr val="000000"/>
                </a:solidFill>
                <a:latin typeface="Palatino Linotype" panose="02040502050505030304"/>
              </a:rPr>
              <a:t>x</a:t>
            </a:r>
            <a:r>
              <a:rPr lang="en-US" altLang="zh-CN" sz="2005" i="1" smtClean="0">
                <a:solidFill>
                  <a:srgbClr val="000000"/>
                </a:solidFill>
                <a:latin typeface="Palatino Linotype" panose="02040502050505030304"/>
              </a:rPr>
              <a:t>|c)</a:t>
            </a:r>
            <a:r>
              <a:rPr lang="en-US" altLang="zh-CN" sz="2005" smtClean="0">
                <a:solidFill>
                  <a:srgbClr val="000000"/>
                </a:solidFill>
                <a:latin typeface="Times New Roman" panose="02020603050405020304"/>
              </a:rPr>
              <a:t>:</a:t>
            </a:r>
            <a:endParaRPr lang="zh-CN" altLang="en-US" sz="2005">
              <a:solidFill>
                <a:srgbClr val="000000"/>
              </a:solidFill>
              <a:latin typeface="Times New Roman" panose="02020603050405020304"/>
            </a:endParaRPr>
          </a:p>
        </p:txBody>
      </p:sp>
      <p:sp>
        <p:nvSpPr>
          <p:cNvPr id="30" name="TextBox 29"/>
          <p:cNvSpPr txBox="1"/>
          <p:nvPr/>
        </p:nvSpPr>
        <p:spPr>
          <a:xfrm>
            <a:off x="1206703" y="2497989"/>
            <a:ext cx="2077492" cy="282129"/>
          </a:xfrm>
          <a:prstGeom prst="rect">
            <a:avLst/>
          </a:prstGeom>
          <a:noFill/>
        </p:spPr>
        <p:txBody>
          <a:bodyPr vert="horz" wrap="none" lIns="0" tIns="0" rIns="0" bIns="0" rtlCol="0">
            <a:spAutoFit/>
          </a:bodyPr>
          <a:lstStyle/>
          <a:p>
            <a:pPr>
              <a:lnSpc>
                <a:spcPts val="2235"/>
              </a:lnSpc>
            </a:pPr>
            <a:r>
              <a:rPr lang="en-US" altLang="zh-CN" sz="2005" smtClean="0">
                <a:solidFill>
                  <a:srgbClr val="000000"/>
                </a:solidFill>
                <a:latin typeface="Times New Roman" panose="02020603050405020304"/>
              </a:rPr>
              <a:t>•   </a:t>
            </a:r>
            <a:r>
              <a:rPr lang="zh-CN" altLang="en-US" sz="2005" smtClean="0">
                <a:solidFill>
                  <a:srgbClr val="000000"/>
                </a:solidFill>
                <a:latin typeface="幼圆" panose="02010509060101010101" charset="-122"/>
              </a:rPr>
              <a:t>对离散属性，令</a:t>
            </a:r>
            <a:endParaRPr lang="zh-CN" altLang="en-US" sz="2005">
              <a:solidFill>
                <a:srgbClr val="000000"/>
              </a:solidFill>
              <a:latin typeface="幼圆" panose="02010509060101010101" charset="-122"/>
            </a:endParaRPr>
          </a:p>
        </p:txBody>
      </p:sp>
      <p:sp>
        <p:nvSpPr>
          <p:cNvPr id="31" name="TextBox 30"/>
          <p:cNvSpPr txBox="1"/>
          <p:nvPr/>
        </p:nvSpPr>
        <p:spPr>
          <a:xfrm>
            <a:off x="4040378" y="2519648"/>
            <a:ext cx="3728585" cy="303801"/>
          </a:xfrm>
          <a:prstGeom prst="rect">
            <a:avLst/>
          </a:prstGeom>
          <a:noFill/>
        </p:spPr>
        <p:txBody>
          <a:bodyPr vert="horz" wrap="none" lIns="0" tIns="0" rIns="0" bIns="0" rtlCol="0">
            <a:spAutoFit/>
          </a:bodyPr>
          <a:lstStyle/>
          <a:p>
            <a:pPr>
              <a:lnSpc>
                <a:spcPts val="2515"/>
              </a:lnSpc>
            </a:pPr>
            <a:r>
              <a:rPr lang="zh-CN" altLang="en-US" sz="2005" smtClean="0">
                <a:solidFill>
                  <a:srgbClr val="000000"/>
                </a:solidFill>
                <a:latin typeface="幼圆" panose="02010509060101010101" charset="-122"/>
              </a:rPr>
              <a:t>表示 </a:t>
            </a:r>
            <a:r>
              <a:rPr lang="en-US" altLang="zh-CN" sz="2005" i="1" smtClean="0">
                <a:solidFill>
                  <a:srgbClr val="000000"/>
                </a:solidFill>
                <a:latin typeface="Palatino Linotype" panose="02040502050505030304"/>
              </a:rPr>
              <a:t>D</a:t>
            </a:r>
            <a:r>
              <a:rPr lang="en-US" altLang="zh-CN" sz="1335" i="1" smtClean="0">
                <a:solidFill>
                  <a:srgbClr val="000000"/>
                </a:solidFill>
                <a:latin typeface="Palatino Linotype" panose="02040502050505030304"/>
              </a:rPr>
              <a:t>c  </a:t>
            </a:r>
            <a:r>
              <a:rPr lang="zh-CN" altLang="en-US" sz="2005" smtClean="0">
                <a:solidFill>
                  <a:srgbClr val="000000"/>
                </a:solidFill>
                <a:latin typeface="幼圆" panose="02010509060101010101" charset="-122"/>
              </a:rPr>
              <a:t>中在第 </a:t>
            </a:r>
            <a:r>
              <a:rPr lang="en-US" altLang="zh-CN" sz="2005"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个属性上取值为</a:t>
            </a:r>
            <a:endParaRPr lang="zh-CN" altLang="en-US" sz="2005">
              <a:solidFill>
                <a:srgbClr val="000000"/>
              </a:solidFill>
              <a:latin typeface="幼圆" panose="02010509060101010101" charset="-122"/>
            </a:endParaRPr>
          </a:p>
        </p:txBody>
      </p:sp>
      <p:sp>
        <p:nvSpPr>
          <p:cNvPr id="32" name="TextBox 31"/>
          <p:cNvSpPr txBox="1"/>
          <p:nvPr/>
        </p:nvSpPr>
        <p:spPr>
          <a:xfrm>
            <a:off x="1209751" y="2885912"/>
            <a:ext cx="4661533" cy="1718419"/>
          </a:xfrm>
          <a:prstGeom prst="rect">
            <a:avLst/>
          </a:prstGeom>
          <a:noFill/>
        </p:spPr>
        <p:txBody>
          <a:bodyPr vert="horz" wrap="none" lIns="0" tIns="0" rIns="0" bIns="0" rtlCol="0">
            <a:spAutoFit/>
          </a:bodyPr>
          <a:lstStyle/>
          <a:p>
            <a:pPr marL="0" marR="0" lvl="0" indent="0" defTabSz="914400" eaLnBrk="1" fontAlgn="auto" latinLnBrk="0" hangingPunct="1">
              <a:lnSpc>
                <a:spcPts val="2515"/>
              </a:lnSpc>
              <a:buClrTx/>
              <a:buSzTx/>
              <a:buNone/>
              <a:tabLst>
                <a:tab pos="342900" algn="l"/>
              </a:tabLst>
              <a:defRPr/>
            </a:pPr>
            <a:r>
              <a:rPr lang="en-US" altLang="zh-CN" smtClean="0"/>
              <a:t>	</a:t>
            </a:r>
            <a:r>
              <a:rPr lang="en-US" altLang="zh-CN" sz="2005" i="1" smtClean="0">
                <a:solidFill>
                  <a:srgbClr val="000000"/>
                </a:solidFill>
                <a:latin typeface="Palatino Linotype" panose="02040502050505030304"/>
              </a:rPr>
              <a:t>x</a:t>
            </a:r>
            <a:r>
              <a:rPr lang="en-US" altLang="zh-CN" sz="1330"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的样本组成的集合，则</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3429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870"/>
              </a:lnSpc>
              <a:buClrTx/>
              <a:buSzTx/>
              <a:buNone/>
              <a:tabLst>
                <a:tab pos="342900" algn="l"/>
              </a:tabLst>
              <a:defRPr/>
            </a:pPr>
            <a:r>
              <a:rPr lang="en-US" altLang="zh-CN" sz="2005" smtClean="0">
                <a:solidFill>
                  <a:srgbClr val="000000"/>
                </a:solidFill>
                <a:latin typeface="Times New Roman" panose="02020603050405020304"/>
              </a:rPr>
              <a:t>•   </a:t>
            </a:r>
            <a:r>
              <a:rPr lang="zh-CN" altLang="en-US" sz="2005" smtClean="0">
                <a:solidFill>
                  <a:srgbClr val="000000"/>
                </a:solidFill>
                <a:latin typeface="幼圆" panose="02010509060101010101" charset="-122"/>
              </a:rPr>
              <a:t>对连续属性，考虑概率密度函数，假定</a:t>
            </a:r>
            <a:endParaRPr lang="zh-CN" altLang="en-US" sz="2005">
              <a:solidFill>
                <a:srgbClr val="000000"/>
              </a:solidFill>
              <a:latin typeface="幼圆" panose="020105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s_4862.tmp"/>
          <p:cNvPicPr/>
          <p:nvPr/>
        </p:nvPicPr>
        <p:blipFill>
          <a:blip r:embed="rId1" cstate="print"/>
          <a:stretch>
            <a:fillRect/>
          </a:stretch>
        </p:blipFill>
        <p:spPr>
          <a:xfrm>
            <a:off x="4279900" y="3835400"/>
            <a:ext cx="2984500" cy="952500"/>
          </a:xfrm>
          <a:prstGeom prst="rect">
            <a:avLst/>
          </a:prstGeom>
        </p:spPr>
      </p:pic>
      <p:pic>
        <p:nvPicPr>
          <p:cNvPr id="4" name="图片 3" descr="ws_4863.tmp"/>
          <p:cNvPicPr/>
          <p:nvPr/>
        </p:nvPicPr>
        <p:blipFill>
          <a:blip r:embed="rId2" cstate="print"/>
          <a:stretch>
            <a:fillRect/>
          </a:stretch>
        </p:blipFill>
        <p:spPr>
          <a:xfrm>
            <a:off x="0" y="0"/>
            <a:ext cx="9144000" cy="6858000"/>
          </a:xfrm>
          <a:prstGeom prst="rect">
            <a:avLst/>
          </a:prstGeom>
        </p:spPr>
      </p:pic>
      <p:sp>
        <p:nvSpPr>
          <p:cNvPr id="26" name="TextBox 25"/>
          <p:cNvSpPr txBox="1"/>
          <p:nvPr/>
        </p:nvSpPr>
        <p:spPr>
          <a:xfrm>
            <a:off x="218541" y="321726"/>
            <a:ext cx="2154436" cy="347339"/>
          </a:xfrm>
          <a:prstGeom prst="rect">
            <a:avLst/>
          </a:prstGeom>
          <a:noFill/>
        </p:spPr>
        <p:txBody>
          <a:bodyPr vert="horz" wrap="none" lIns="0" tIns="0" rIns="0" bIns="0" rtlCol="0">
            <a:spAutoFit/>
          </a:bodyPr>
          <a:lstStyle/>
          <a:p>
            <a:pPr>
              <a:lnSpc>
                <a:spcPts val="2685"/>
              </a:lnSpc>
            </a:pPr>
            <a:r>
              <a:rPr lang="zh-CN" altLang="en-US" sz="2795" smtClean="0">
                <a:solidFill>
                  <a:srgbClr val="000000"/>
                </a:solidFill>
                <a:latin typeface="幼圆" panose="02010509060101010101" charset="-122"/>
              </a:rPr>
              <a:t>拉普拉斯修正</a:t>
            </a:r>
            <a:endParaRPr lang="zh-CN" altLang="en-US" sz="2795">
              <a:solidFill>
                <a:srgbClr val="000000"/>
              </a:solidFill>
              <a:latin typeface="幼圆" panose="02010509060101010101" charset="-122"/>
            </a:endParaRPr>
          </a:p>
        </p:txBody>
      </p:sp>
      <p:sp>
        <p:nvSpPr>
          <p:cNvPr id="27" name="TextBox 26"/>
          <p:cNvSpPr txBox="1"/>
          <p:nvPr/>
        </p:nvSpPr>
        <p:spPr>
          <a:xfrm>
            <a:off x="2477389" y="357121"/>
            <a:ext cx="2287486" cy="307777"/>
          </a:xfrm>
          <a:prstGeom prst="rect">
            <a:avLst/>
          </a:prstGeom>
          <a:noFill/>
        </p:spPr>
        <p:txBody>
          <a:bodyPr vert="horz" wrap="none" lIns="0" tIns="0" rIns="0" bIns="0" rtlCol="0">
            <a:spAutoFit/>
          </a:bodyPr>
          <a:lstStyle/>
          <a:p>
            <a:pPr>
              <a:lnSpc>
                <a:spcPts val="2430"/>
              </a:lnSpc>
            </a:pPr>
            <a:r>
              <a:rPr lang="en-US" altLang="zh-CN" sz="2005" smtClean="0">
                <a:solidFill>
                  <a:srgbClr val="000000"/>
                </a:solidFill>
                <a:latin typeface="Times New Roman" panose="02020603050405020304"/>
              </a:rPr>
              <a:t>(Laplacian correction)</a:t>
            </a:r>
            <a:endParaRPr lang="zh-CN" altLang="en-US" sz="2005">
              <a:solidFill>
                <a:srgbClr val="000000"/>
              </a:solidFill>
              <a:latin typeface="Times New Roman" panose="02020603050405020304"/>
            </a:endParaRPr>
          </a:p>
        </p:txBody>
      </p:sp>
      <p:sp>
        <p:nvSpPr>
          <p:cNvPr id="28" name="TextBox 27"/>
          <p:cNvSpPr txBox="1"/>
          <p:nvPr/>
        </p:nvSpPr>
        <p:spPr>
          <a:xfrm>
            <a:off x="459638" y="1260185"/>
            <a:ext cx="8045472" cy="4078039"/>
          </a:xfrm>
          <a:prstGeom prst="rect">
            <a:avLst/>
          </a:prstGeom>
          <a:noFill/>
        </p:spPr>
        <p:txBody>
          <a:bodyPr vert="horz" wrap="none" lIns="0" tIns="0" rIns="0" bIns="0" rtlCol="0">
            <a:spAutoFit/>
          </a:bodyPr>
          <a:lstStyle/>
          <a:p>
            <a:pPr marL="0" marR="0" lvl="0" indent="0" defTabSz="914400" eaLnBrk="1" fontAlgn="auto" latinLnBrk="0" hangingPunct="1">
              <a:lnSpc>
                <a:spcPts val="1925"/>
              </a:lnSpc>
              <a:buClrTx/>
              <a:buSzTx/>
              <a:buNone/>
              <a:tabLst>
                <a:tab pos="76200" algn="l"/>
                <a:tab pos="558800" algn="l"/>
                <a:tab pos="901700" algn="l"/>
                <a:tab pos="1282700" algn="l"/>
              </a:tabLst>
              <a:defRPr/>
            </a:pPr>
            <a:r>
              <a:rPr lang="zh-CN" altLang="en-US" sz="2005" smtClean="0">
                <a:solidFill>
                  <a:srgbClr val="000000"/>
                </a:solidFill>
                <a:latin typeface="幼圆" panose="02010509060101010101" charset="-122"/>
              </a:rPr>
              <a:t>若某个属性值在训练集中没有与某个类同时出现过，则直接计算会出现</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880"/>
              </a:lnSpc>
              <a:buClrTx/>
              <a:buSzTx/>
              <a:buNone/>
              <a:tabLst>
                <a:tab pos="76200" algn="l"/>
                <a:tab pos="558800" algn="l"/>
                <a:tab pos="901700" algn="l"/>
                <a:tab pos="1282700" algn="l"/>
              </a:tabLst>
              <a:defRPr/>
            </a:pPr>
            <a:r>
              <a:rPr lang="zh-CN" altLang="en-US" sz="2005" smtClean="0">
                <a:solidFill>
                  <a:srgbClr val="000000"/>
                </a:solidFill>
                <a:latin typeface="幼圆" panose="02010509060101010101" charset="-122"/>
              </a:rPr>
              <a:t>问题，因为概率连乘将“抹去”其他属性提供的信息</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215"/>
              </a:lnSpc>
              <a:buClrTx/>
              <a:buSzTx/>
              <a:buNone/>
              <a:tabLst>
                <a:tab pos="76200" algn="l"/>
                <a:tab pos="558800" algn="l"/>
                <a:tab pos="901700" algn="l"/>
                <a:tab pos="1282700" algn="l"/>
              </a:tabLst>
              <a:defRPr/>
            </a:pPr>
            <a:r>
              <a:rPr lang="zh-CN" altLang="en-US" sz="2005" smtClean="0">
                <a:solidFill>
                  <a:srgbClr val="000000"/>
                </a:solidFill>
                <a:latin typeface="幼圆" panose="02010509060101010101" charset="-122"/>
              </a:rPr>
              <a:t>		</a:t>
            </a:r>
            <a:r>
              <a:rPr lang="zh-CN" altLang="en-US" smtClean="0">
                <a:solidFill>
                  <a:srgbClr val="00B050"/>
                </a:solidFill>
                <a:latin typeface="幼圆" panose="02010509060101010101" charset="-122"/>
              </a:rPr>
              <a:t>例如，若训练集中未出现“敲声</a:t>
            </a:r>
            <a:r>
              <a:rPr lang="en-US" altLang="zh-CN" smtClean="0">
                <a:solidFill>
                  <a:srgbClr val="00B050"/>
                </a:solidFill>
                <a:latin typeface="Times New Roman" panose="02020603050405020304"/>
              </a:rPr>
              <a:t>=</a:t>
            </a:r>
            <a:r>
              <a:rPr lang="zh-CN" altLang="en-US" smtClean="0">
                <a:solidFill>
                  <a:srgbClr val="00B050"/>
                </a:solidFill>
                <a:latin typeface="幼圆" panose="02010509060101010101" charset="-122"/>
              </a:rPr>
              <a:t>清脆”的好瓜，</a:t>
            </a:r>
            <a:endParaRPr lang="zh-CN" altLang="en-US" smtClean="0">
              <a:solidFill>
                <a:srgbClr val="00B050"/>
              </a:solidFill>
              <a:latin typeface="幼圆" panose="02010509060101010101" charset="-122"/>
            </a:endParaRPr>
          </a:p>
          <a:p>
            <a:pPr marL="0" marR="0" lvl="0" indent="0" defTabSz="914400" eaLnBrk="1" fontAlgn="auto" latinLnBrk="0" hangingPunct="1">
              <a:lnSpc>
                <a:spcPts val="2375"/>
              </a:lnSpc>
              <a:buClrTx/>
              <a:buSzTx/>
              <a:buNone/>
              <a:tabLst>
                <a:tab pos="76200" algn="l"/>
                <a:tab pos="558800" algn="l"/>
                <a:tab pos="901700" algn="l"/>
                <a:tab pos="1282700" algn="l"/>
              </a:tabLst>
              <a:defRPr/>
            </a:pPr>
            <a:r>
              <a:rPr lang="zh-CN" altLang="en-US" smtClean="0">
                <a:solidFill>
                  <a:srgbClr val="00B050"/>
                </a:solidFill>
                <a:latin typeface="幼圆" panose="02010509060101010101" charset="-122"/>
              </a:rPr>
              <a:t>				则模型在遇到“敲声 </a:t>
            </a:r>
            <a:r>
              <a:rPr lang="en-US" altLang="zh-CN" smtClean="0">
                <a:solidFill>
                  <a:srgbClr val="00B050"/>
                </a:solidFill>
                <a:latin typeface="Times New Roman" panose="02020603050405020304"/>
              </a:rPr>
              <a:t>=</a:t>
            </a:r>
            <a:r>
              <a:rPr lang="zh-CN" altLang="en-US" smtClean="0">
                <a:solidFill>
                  <a:srgbClr val="00B050"/>
                </a:solidFill>
                <a:latin typeface="幼圆" panose="02010509060101010101" charset="-122"/>
              </a:rPr>
              <a:t>清脆”的测试样本时 </a:t>
            </a:r>
            <a:r>
              <a:rPr lang="en-US" altLang="zh-CN" smtClean="0">
                <a:solidFill>
                  <a:srgbClr val="00B050"/>
                </a:solidFill>
                <a:latin typeface="Times New Roman" panose="02020603050405020304"/>
              </a:rPr>
              <a:t>……</a:t>
            </a:r>
            <a:endParaRPr lang="en-US" altLang="zh-CN" smtClean="0">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panose="02020603050405020304"/>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panose="02020603050405020304"/>
            </a:endParaRPr>
          </a:p>
          <a:p>
            <a:pPr marL="0" marR="0" lvl="0" indent="0" defTabSz="914400" eaLnBrk="1" fontAlgn="auto" latinLnBrk="0" hangingPunct="1">
              <a:lnSpc>
                <a:spcPts val="2725"/>
              </a:lnSpc>
              <a:buClrTx/>
              <a:buSzTx/>
              <a:buNone/>
              <a:tabLst>
                <a:tab pos="76200" algn="l"/>
                <a:tab pos="558800" algn="l"/>
                <a:tab pos="901700" algn="l"/>
                <a:tab pos="1282700" algn="l"/>
              </a:tabLst>
              <a:defRPr/>
            </a:pPr>
            <a:r>
              <a:rPr lang="en-US" altLang="zh-CN" smtClean="0">
                <a:solidFill>
                  <a:srgbClr val="00B050"/>
                </a:solidFill>
                <a:latin typeface="Times New Roman" panose="02020603050405020304"/>
              </a:rPr>
              <a:t>	</a:t>
            </a:r>
            <a:r>
              <a:rPr lang="zh-CN" altLang="en-US" sz="2005" smtClean="0">
                <a:solidFill>
                  <a:srgbClr val="000000"/>
                </a:solidFill>
                <a:latin typeface="幼圆" panose="02010509060101010101" charset="-122"/>
              </a:rPr>
              <a:t>令 </a:t>
            </a:r>
            <a:r>
              <a:rPr lang="en-US" altLang="zh-CN" sz="2005" i="1" smtClean="0">
                <a:solidFill>
                  <a:srgbClr val="000000"/>
                </a:solidFill>
                <a:latin typeface="Palatino Linotype" panose="02040502050505030304"/>
              </a:rPr>
              <a:t>N </a:t>
            </a:r>
            <a:r>
              <a:rPr lang="zh-CN" altLang="en-US" sz="2005" smtClean="0">
                <a:solidFill>
                  <a:srgbClr val="000000"/>
                </a:solidFill>
                <a:latin typeface="幼圆" panose="02010509060101010101" charset="-122"/>
              </a:rPr>
              <a:t>表示训练集 </a:t>
            </a:r>
            <a:r>
              <a:rPr lang="en-US" altLang="zh-CN" sz="2005" i="1" smtClean="0">
                <a:solidFill>
                  <a:srgbClr val="000000"/>
                </a:solidFill>
                <a:latin typeface="Palatino Linotype" panose="02040502050505030304"/>
              </a:rPr>
              <a:t>D </a:t>
            </a:r>
            <a:r>
              <a:rPr lang="zh-CN" altLang="en-US" sz="2005" smtClean="0">
                <a:solidFill>
                  <a:srgbClr val="000000"/>
                </a:solidFill>
                <a:latin typeface="幼圆" panose="02010509060101010101" charset="-122"/>
              </a:rPr>
              <a:t>中可能的类别数，</a:t>
            </a:r>
            <a:r>
              <a:rPr lang="en-US" altLang="zh-CN" sz="2005" i="1" smtClean="0">
                <a:solidFill>
                  <a:srgbClr val="000000"/>
                </a:solidFill>
                <a:latin typeface="Palatino Linotype" panose="02040502050505030304"/>
              </a:rPr>
              <a:t>N</a:t>
            </a:r>
            <a:r>
              <a:rPr lang="en-US" altLang="zh-CN" sz="1330"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表示第 </a:t>
            </a:r>
            <a:r>
              <a:rPr lang="en-US" altLang="zh-CN" sz="2005" i="1" smtClean="0">
                <a:solidFill>
                  <a:srgbClr val="000000"/>
                </a:solidFill>
                <a:latin typeface="Palatino Linotype" panose="02040502050505030304"/>
              </a:rPr>
              <a:t>i </a:t>
            </a:r>
            <a:r>
              <a:rPr lang="zh-CN" altLang="en-US" sz="2005" smtClean="0">
                <a:solidFill>
                  <a:srgbClr val="000000"/>
                </a:solidFill>
                <a:latin typeface="幼圆" panose="02010509060101010101" charset="-122"/>
              </a:rPr>
              <a:t>个属性可能的取值数</a:t>
            </a: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5" smtClean="0">
              <a:solidFill>
                <a:srgbClr val="000000"/>
              </a:solidFill>
              <a:latin typeface="幼圆" panose="02010509060101010101" charset="-122"/>
            </a:endParaRPr>
          </a:p>
          <a:p>
            <a:pPr marL="0" marR="0" lvl="0" indent="0" defTabSz="914400" eaLnBrk="1" fontAlgn="auto" latinLnBrk="0" hangingPunct="1">
              <a:lnSpc>
                <a:spcPts val="2650"/>
              </a:lnSpc>
              <a:buClrTx/>
              <a:buSzTx/>
              <a:buNone/>
              <a:tabLst>
                <a:tab pos="76200" algn="l"/>
                <a:tab pos="558800" algn="l"/>
                <a:tab pos="901700" algn="l"/>
                <a:tab pos="1282700" algn="l"/>
              </a:tabLst>
              <a:defRPr/>
            </a:pPr>
            <a:r>
              <a:rPr lang="zh-CN" altLang="en-US" sz="2005" smtClean="0">
                <a:solidFill>
                  <a:srgbClr val="000000"/>
                </a:solidFill>
                <a:latin typeface="幼圆" panose="02010509060101010101" charset="-122"/>
              </a:rPr>
              <a:t>			</a:t>
            </a:r>
            <a:r>
              <a:rPr lang="zh-CN" altLang="en-US" sz="2005" smtClean="0">
                <a:solidFill>
                  <a:srgbClr val="0000FF"/>
                </a:solidFill>
                <a:latin typeface="幼圆" panose="02010509060101010101" charset="-122"/>
              </a:rPr>
              <a:t>假设了属性值与类别的均匀分布，这是额外引入的 </a:t>
            </a:r>
            <a:r>
              <a:rPr lang="en-US" altLang="zh-CN" sz="2005" smtClean="0">
                <a:solidFill>
                  <a:srgbClr val="0000FF"/>
                </a:solidFill>
                <a:latin typeface="Times New Roman" panose="02020603050405020304"/>
              </a:rPr>
              <a:t>bias</a:t>
            </a:r>
            <a:endParaRPr lang="zh-CN" altLang="en-US" sz="2005">
              <a:solidFill>
                <a:srgbClr val="0000FF"/>
              </a:solidFill>
              <a:latin typeface="Times New Roman" panose="02020603050405020304"/>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4086</Words>
  <Application>WPS 演示</Application>
  <PresentationFormat>全屏显示(4:3)</PresentationFormat>
  <Paragraphs>623</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Times New Roman</vt:lpstr>
      <vt:lpstr>微软雅黑</vt:lpstr>
      <vt:lpstr>幼圆</vt:lpstr>
      <vt:lpstr>Times New Roman</vt:lpstr>
      <vt:lpstr>Palatino Linotype</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LuMaoMao</dc:creator>
  <cp:lastModifiedBy>不良少年</cp:lastModifiedBy>
  <cp:revision>7</cp:revision>
  <dcterms:created xsi:type="dcterms:W3CDTF">2017-09-13T08:33:00Z</dcterms:created>
  <dcterms:modified xsi:type="dcterms:W3CDTF">2019-01-23T08:20:48Z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