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30"/>
  </p:notesMasterIdLst>
  <p:sldIdLst>
    <p:sldId id="320" r:id="rId4"/>
    <p:sldId id="267" r:id="rId5"/>
    <p:sldId id="290" r:id="rId6"/>
    <p:sldId id="296" r:id="rId7"/>
    <p:sldId id="295" r:id="rId8"/>
    <p:sldId id="285" r:id="rId9"/>
    <p:sldId id="274" r:id="rId10"/>
    <p:sldId id="275" r:id="rId11"/>
    <p:sldId id="271" r:id="rId12"/>
    <p:sldId id="276" r:id="rId13"/>
    <p:sldId id="277" r:id="rId14"/>
    <p:sldId id="278" r:id="rId15"/>
    <p:sldId id="272" r:id="rId16"/>
    <p:sldId id="279" r:id="rId17"/>
    <p:sldId id="263" r:id="rId18"/>
    <p:sldId id="280" r:id="rId19"/>
    <p:sldId id="300" r:id="rId20"/>
    <p:sldId id="301" r:id="rId21"/>
    <p:sldId id="304" r:id="rId22"/>
    <p:sldId id="305" r:id="rId23"/>
    <p:sldId id="307" r:id="rId24"/>
    <p:sldId id="308" r:id="rId25"/>
    <p:sldId id="306" r:id="rId26"/>
    <p:sldId id="311" r:id="rId27"/>
    <p:sldId id="312" r:id="rId28"/>
    <p:sldId id="313"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notesMaster" Target="notesMasters/notesMaster1.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27.wmf"/><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71C6F0-36DB-4B76-9191-A80305C5CB4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87B75-DF6F-407F-A9ED-B121209B1BF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5AF2C7C-5E56-4F91-B745-84C6270728B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6E7768-0BBA-4EB8-80D1-E90B312C5F5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5AF2C7C-5E56-4F91-B745-84C6270728B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6E7768-0BBA-4EB8-80D1-E90B312C5F5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5AF2C7C-5E56-4F91-B745-84C6270728B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6E7768-0BBA-4EB8-80D1-E90B312C5F5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6" name="矩形 5"/>
          <p:cNvSpPr/>
          <p:nvPr userDrawn="1"/>
        </p:nvSpPr>
        <p:spPr>
          <a:xfrm>
            <a:off x="0" y="6379029"/>
            <a:ext cx="12192000" cy="4789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日期占位符 1"/>
          <p:cNvSpPr>
            <a:spLocks noGrp="1"/>
          </p:cNvSpPr>
          <p:nvPr>
            <p:ph type="dt" sz="half" idx="10"/>
          </p:nvPr>
        </p:nvSpPr>
        <p:spPr/>
        <p:txBody>
          <a:bodyPr/>
          <a:lstStyle/>
          <a:p>
            <a:fld id="{51844997-DFC2-47A5-92F6-95BB1802E9B5}"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5" name="矩形 4"/>
          <p:cNvSpPr/>
          <p:nvPr userDrawn="1"/>
        </p:nvSpPr>
        <p:spPr>
          <a:xfrm>
            <a:off x="0" y="0"/>
            <a:ext cx="12192000" cy="478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六边形 6"/>
          <p:cNvSpPr/>
          <p:nvPr userDrawn="1"/>
        </p:nvSpPr>
        <p:spPr>
          <a:xfrm rot="5400000">
            <a:off x="11246322" y="6289241"/>
            <a:ext cx="532455" cy="459013"/>
          </a:xfrm>
          <a:prstGeom prst="hexagon">
            <a:avLst/>
          </a:prstGeom>
          <a:solidFill>
            <a:schemeClr val="accent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p:cNvSpPr>
            <a:spLocks noGrp="1"/>
          </p:cNvSpPr>
          <p:nvPr>
            <p:ph type="sldNum" sz="quarter" idx="12"/>
          </p:nvPr>
        </p:nvSpPr>
        <p:spPr>
          <a:xfrm>
            <a:off x="11137900" y="6343650"/>
            <a:ext cx="723900" cy="365125"/>
          </a:xfrm>
        </p:spPr>
        <p:txBody>
          <a:bodyPr/>
          <a:lstStyle>
            <a:lvl1pPr algn="ctr">
              <a:defRPr sz="1600">
                <a:solidFill>
                  <a:schemeClr val="bg1"/>
                </a:solidFill>
              </a:defRPr>
            </a:lvl1pPr>
          </a:lstStyle>
          <a:p>
            <a:fld id="{10D36161-6886-424D-8AA6-68C4ADDC9376}" type="slidenum">
              <a:rPr lang="zh-CN" altLang="en-US" smtClean="0"/>
            </a:fld>
            <a:endParaRPr lang="zh-CN" altLang="en-US" dirty="0"/>
          </a:p>
        </p:txBody>
      </p:sp>
      <p:sp>
        <p:nvSpPr>
          <p:cNvPr id="8" name="六边形 7"/>
          <p:cNvSpPr/>
          <p:nvPr userDrawn="1"/>
        </p:nvSpPr>
        <p:spPr>
          <a:xfrm rot="5400000">
            <a:off x="405711" y="809445"/>
            <a:ext cx="628213" cy="541563"/>
          </a:xfrm>
          <a:prstGeom prst="hexagon">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占位符 23"/>
          <p:cNvSpPr>
            <a:spLocks noGrp="1"/>
          </p:cNvSpPr>
          <p:nvPr>
            <p:ph type="body" sz="quarter" idx="13"/>
          </p:nvPr>
        </p:nvSpPr>
        <p:spPr>
          <a:xfrm>
            <a:off x="1154224" y="861944"/>
            <a:ext cx="7416800" cy="584200"/>
          </a:xfrm>
        </p:spPr>
        <p:txBody>
          <a:bodyPr/>
          <a:lstStyle>
            <a:lvl1pPr marL="0" indent="0">
              <a:buNone/>
              <a:defRPr>
                <a:solidFill>
                  <a:schemeClr val="tx1">
                    <a:lumMod val="85000"/>
                    <a:lumOff val="15000"/>
                  </a:schemeClr>
                </a:solidFill>
                <a:latin typeface="+mj-ea"/>
                <a:ea typeface="+mj-ea"/>
              </a:defRPr>
            </a:lvl1pPr>
          </a:lstStyle>
          <a:p>
            <a:pPr lvl="0"/>
            <a:r>
              <a:rPr lang="zh-CN" altLang="en-US" dirty="0"/>
              <a:t>单击此处编辑母版文本样式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8" accel="50000" decel="50000" fill="hold" grpId="0" nodeType="withEffect">
                                  <p:stCondLst>
                                    <p:cond delay="7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0-#ppt_w/2"/>
                                          </p:val>
                                        </p:tav>
                                        <p:tav tm="100000">
                                          <p:val>
                                            <p:strVal val="#ppt_x"/>
                                          </p:val>
                                        </p:tav>
                                      </p:tavLst>
                                    </p:anim>
                                    <p:anim calcmode="lin" valueType="num">
                                      <p:cBhvr additive="base">
                                        <p:cTn id="16" dur="75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4" accel="50000" decel="50000" fill="hold" grpId="0" nodeType="withEffect">
                                  <p:stCondLst>
                                    <p:cond delay="15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750" fill="hold"/>
                                        <p:tgtEl>
                                          <p:spTgt spid="7"/>
                                        </p:tgtEl>
                                        <p:attrNameLst>
                                          <p:attrName>ppt_x</p:attrName>
                                        </p:attrNameLst>
                                      </p:cBhvr>
                                      <p:tavLst>
                                        <p:tav tm="0">
                                          <p:val>
                                            <p:strVal val="#ppt_x"/>
                                          </p:val>
                                        </p:tav>
                                        <p:tav tm="100000">
                                          <p:val>
                                            <p:strVal val="#ppt_x"/>
                                          </p:val>
                                        </p:tav>
                                      </p:tavLst>
                                    </p:anim>
                                    <p:anim calcmode="lin" valueType="num">
                                      <p:cBhvr additive="base">
                                        <p:cTn id="20" dur="750" fill="hold"/>
                                        <p:tgtEl>
                                          <p:spTgt spid="7"/>
                                        </p:tgtEl>
                                        <p:attrNameLst>
                                          <p:attrName>ppt_y</p:attrName>
                                        </p:attrNameLst>
                                      </p:cBhvr>
                                      <p:tavLst>
                                        <p:tav tm="0">
                                          <p:val>
                                            <p:strVal val="1+#ppt_h/2"/>
                                          </p:val>
                                        </p:tav>
                                        <p:tav tm="100000">
                                          <p:val>
                                            <p:strVal val="#ppt_y"/>
                                          </p:val>
                                        </p:tav>
                                      </p:tavLst>
                                    </p:anim>
                                  </p:childTnLst>
                                </p:cTn>
                              </p:par>
                              <p:par>
                                <p:cTn id="21" presetID="10" presetClass="entr" presetSubtype="0" fill="hold" grpId="0" nodeType="withEffect">
                                  <p:stCondLst>
                                    <p:cond delay="225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7" grpId="0" animBg="1"/>
      <p:bldP spid="4" grpId="0"/>
      <p:bldP spid="8"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空白">
    <p:spTree>
      <p:nvGrpSpPr>
        <p:cNvPr id="1" name=""/>
        <p:cNvGrpSpPr/>
        <p:nvPr/>
      </p:nvGrpSpPr>
      <p:grpSpPr>
        <a:xfrm>
          <a:off x="0" y="0"/>
          <a:ext cx="0" cy="0"/>
          <a:chOff x="0" y="0"/>
          <a:chExt cx="0" cy="0"/>
        </a:xfrm>
      </p:grpSpPr>
      <p:sp>
        <p:nvSpPr>
          <p:cNvPr id="6" name="矩形 5"/>
          <p:cNvSpPr/>
          <p:nvPr userDrawn="1"/>
        </p:nvSpPr>
        <p:spPr>
          <a:xfrm>
            <a:off x="0" y="6379029"/>
            <a:ext cx="12192000" cy="4789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日期占位符 1"/>
          <p:cNvSpPr>
            <a:spLocks noGrp="1"/>
          </p:cNvSpPr>
          <p:nvPr>
            <p:ph type="dt" sz="half" idx="10"/>
          </p:nvPr>
        </p:nvSpPr>
        <p:spPr/>
        <p:txBody>
          <a:bodyPr/>
          <a:lstStyle/>
          <a:p>
            <a:fld id="{51844997-DFC2-47A5-92F6-95BB1802E9B5}"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5" name="矩形 4"/>
          <p:cNvSpPr/>
          <p:nvPr userDrawn="1"/>
        </p:nvSpPr>
        <p:spPr>
          <a:xfrm>
            <a:off x="0" y="0"/>
            <a:ext cx="12192000" cy="478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六边形 6"/>
          <p:cNvSpPr/>
          <p:nvPr userDrawn="1"/>
        </p:nvSpPr>
        <p:spPr>
          <a:xfrm rot="5400000">
            <a:off x="11246322" y="6289241"/>
            <a:ext cx="532455" cy="459013"/>
          </a:xfrm>
          <a:prstGeom prst="hexagon">
            <a:avLst/>
          </a:prstGeom>
          <a:solidFill>
            <a:schemeClr val="accent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p:cNvSpPr>
            <a:spLocks noGrp="1"/>
          </p:cNvSpPr>
          <p:nvPr>
            <p:ph type="sldNum" sz="quarter" idx="12"/>
          </p:nvPr>
        </p:nvSpPr>
        <p:spPr>
          <a:xfrm>
            <a:off x="11137900" y="6343650"/>
            <a:ext cx="723900" cy="365125"/>
          </a:xfrm>
        </p:spPr>
        <p:txBody>
          <a:bodyPr/>
          <a:lstStyle>
            <a:lvl1pPr algn="ctr">
              <a:defRPr sz="1600">
                <a:solidFill>
                  <a:schemeClr val="bg1"/>
                </a:solidFill>
              </a:defRPr>
            </a:lvl1pPr>
          </a:lstStyle>
          <a:p>
            <a:fld id="{10D36161-6886-424D-8AA6-68C4ADDC9376}"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accel="50000" decel="50000" fill="hold" grpId="0" nodeType="withEffect">
                                  <p:stCondLst>
                                    <p:cond delay="1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750" fill="hold"/>
                                        <p:tgtEl>
                                          <p:spTgt spid="7"/>
                                        </p:tgtEl>
                                        <p:attrNameLst>
                                          <p:attrName>ppt_x</p:attrName>
                                        </p:attrNameLst>
                                      </p:cBhvr>
                                      <p:tavLst>
                                        <p:tav tm="0">
                                          <p:val>
                                            <p:strVal val="#ppt_x"/>
                                          </p:val>
                                        </p:tav>
                                        <p:tav tm="100000">
                                          <p:val>
                                            <p:strVal val="#ppt_x"/>
                                          </p:val>
                                        </p:tav>
                                      </p:tavLst>
                                    </p:anim>
                                    <p:anim calcmode="lin" valueType="num">
                                      <p:cBhvr additive="base">
                                        <p:cTn id="16" dur="750" fill="hold"/>
                                        <p:tgtEl>
                                          <p:spTgt spid="7"/>
                                        </p:tgtEl>
                                        <p:attrNameLst>
                                          <p:attrName>ppt_y</p:attrName>
                                        </p:attrNameLst>
                                      </p:cBhvr>
                                      <p:tavLst>
                                        <p:tav tm="0">
                                          <p:val>
                                            <p:strVal val="1+#ppt_h/2"/>
                                          </p:val>
                                        </p:tav>
                                        <p:tav tm="100000">
                                          <p:val>
                                            <p:strVal val="#ppt_y"/>
                                          </p:val>
                                        </p:tav>
                                      </p:tavLst>
                                    </p:anim>
                                  </p:childTnLst>
                                </p:cTn>
                              </p:par>
                              <p:par>
                                <p:cTn id="17" presetID="10" presetClass="entr" presetSubtype="0" fill="hold" grpId="0" nodeType="withEffect">
                                  <p:stCondLst>
                                    <p:cond delay="225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7" grpId="0" animBg="1"/>
      <p:bldP spid="4"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5AF2C7C-5E56-4F91-B745-84C6270728B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6E7768-0BBA-4EB8-80D1-E90B312C5F57}"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5AF2C7C-5E56-4F91-B745-84C6270728B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6E7768-0BBA-4EB8-80D1-E90B312C5F57}"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F5AF2C7C-5E56-4F91-B745-84C6270728B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6E7768-0BBA-4EB8-80D1-E90B312C5F57}"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5AF2C7C-5E56-4F91-B745-84C6270728B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6E7768-0BBA-4EB8-80D1-E90B312C5F57}"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5AF2C7C-5E56-4F91-B745-84C6270728B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A6E7768-0BBA-4EB8-80D1-E90B312C5F57}"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5AF2C7C-5E56-4F91-B745-84C6270728B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A6E7768-0BBA-4EB8-80D1-E90B312C5F5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5AF2C7C-5E56-4F91-B745-84C6270728B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6E7768-0BBA-4EB8-80D1-E90B312C5F57}"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5AF2C7C-5E56-4F91-B745-84C6270728B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A6E7768-0BBA-4EB8-80D1-E90B312C5F57}"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F5AF2C7C-5E56-4F91-B745-84C6270728B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6E7768-0BBA-4EB8-80D1-E90B312C5F57}"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F5AF2C7C-5E56-4F91-B745-84C6270728B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6E7768-0BBA-4EB8-80D1-E90B312C5F57}"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5AF2C7C-5E56-4F91-B745-84C6270728B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6E7768-0BBA-4EB8-80D1-E90B312C5F57}"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5AF2C7C-5E56-4F91-B745-84C6270728B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6E7768-0BBA-4EB8-80D1-E90B312C5F57}"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6" name="矩形 5"/>
          <p:cNvSpPr/>
          <p:nvPr userDrawn="1"/>
        </p:nvSpPr>
        <p:spPr>
          <a:xfrm>
            <a:off x="0" y="6379029"/>
            <a:ext cx="12192000" cy="4789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日期占位符 1"/>
          <p:cNvSpPr>
            <a:spLocks noGrp="1"/>
          </p:cNvSpPr>
          <p:nvPr>
            <p:ph type="dt" sz="half" idx="10"/>
          </p:nvPr>
        </p:nvSpPr>
        <p:spPr/>
        <p:txBody>
          <a:bodyPr/>
          <a:lstStyle/>
          <a:p>
            <a:fld id="{51844997-DFC2-47A5-92F6-95BB1802E9B5}"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5" name="矩形 4"/>
          <p:cNvSpPr/>
          <p:nvPr userDrawn="1"/>
        </p:nvSpPr>
        <p:spPr>
          <a:xfrm>
            <a:off x="0" y="0"/>
            <a:ext cx="12192000" cy="478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六边形 6"/>
          <p:cNvSpPr/>
          <p:nvPr userDrawn="1"/>
        </p:nvSpPr>
        <p:spPr>
          <a:xfrm rot="5400000">
            <a:off x="11246322" y="6289241"/>
            <a:ext cx="532455" cy="459013"/>
          </a:xfrm>
          <a:prstGeom prst="hexagon">
            <a:avLst/>
          </a:prstGeom>
          <a:solidFill>
            <a:schemeClr val="accent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p:cNvSpPr>
            <a:spLocks noGrp="1"/>
          </p:cNvSpPr>
          <p:nvPr>
            <p:ph type="sldNum" sz="quarter" idx="12"/>
          </p:nvPr>
        </p:nvSpPr>
        <p:spPr>
          <a:xfrm>
            <a:off x="11137900" y="6343650"/>
            <a:ext cx="723900" cy="365125"/>
          </a:xfrm>
        </p:spPr>
        <p:txBody>
          <a:bodyPr/>
          <a:lstStyle>
            <a:lvl1pPr algn="ctr">
              <a:defRPr sz="1600">
                <a:solidFill>
                  <a:schemeClr val="bg1"/>
                </a:solidFill>
              </a:defRPr>
            </a:lvl1pPr>
          </a:lstStyle>
          <a:p>
            <a:fld id="{10D36161-6886-424D-8AA6-68C4ADDC9376}" type="slidenum">
              <a:rPr lang="zh-CN" altLang="en-US" smtClean="0"/>
            </a:fld>
            <a:endParaRPr lang="zh-CN" altLang="en-US" dirty="0"/>
          </a:p>
        </p:txBody>
      </p:sp>
      <p:sp>
        <p:nvSpPr>
          <p:cNvPr id="8" name="六边形 7"/>
          <p:cNvSpPr/>
          <p:nvPr userDrawn="1"/>
        </p:nvSpPr>
        <p:spPr>
          <a:xfrm rot="5400000">
            <a:off x="405711" y="809445"/>
            <a:ext cx="628213" cy="541563"/>
          </a:xfrm>
          <a:prstGeom prst="hexagon">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占位符 23"/>
          <p:cNvSpPr>
            <a:spLocks noGrp="1"/>
          </p:cNvSpPr>
          <p:nvPr>
            <p:ph type="body" sz="quarter" idx="13"/>
          </p:nvPr>
        </p:nvSpPr>
        <p:spPr>
          <a:xfrm>
            <a:off x="1154224" y="861944"/>
            <a:ext cx="7416800" cy="584200"/>
          </a:xfrm>
        </p:spPr>
        <p:txBody>
          <a:bodyPr/>
          <a:lstStyle>
            <a:lvl1pPr marL="0" indent="0">
              <a:buNone/>
              <a:defRPr>
                <a:solidFill>
                  <a:schemeClr val="tx1">
                    <a:lumMod val="85000"/>
                    <a:lumOff val="15000"/>
                  </a:schemeClr>
                </a:solidFill>
                <a:latin typeface="+mj-ea"/>
                <a:ea typeface="+mj-ea"/>
              </a:defRPr>
            </a:lvl1pPr>
          </a:lstStyle>
          <a:p>
            <a:pPr lvl="0"/>
            <a:r>
              <a:rPr lang="zh-CN" altLang="en-US" dirty="0"/>
              <a:t>单击此处编辑母版文本样式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8" accel="50000" decel="50000" fill="hold" grpId="0" nodeType="withEffect">
                                  <p:stCondLst>
                                    <p:cond delay="7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0-#ppt_w/2"/>
                                          </p:val>
                                        </p:tav>
                                        <p:tav tm="100000">
                                          <p:val>
                                            <p:strVal val="#ppt_x"/>
                                          </p:val>
                                        </p:tav>
                                      </p:tavLst>
                                    </p:anim>
                                    <p:anim calcmode="lin" valueType="num">
                                      <p:cBhvr additive="base">
                                        <p:cTn id="16" dur="75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4" accel="50000" decel="50000" fill="hold" grpId="0" nodeType="withEffect">
                                  <p:stCondLst>
                                    <p:cond delay="15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750" fill="hold"/>
                                        <p:tgtEl>
                                          <p:spTgt spid="7"/>
                                        </p:tgtEl>
                                        <p:attrNameLst>
                                          <p:attrName>ppt_x</p:attrName>
                                        </p:attrNameLst>
                                      </p:cBhvr>
                                      <p:tavLst>
                                        <p:tav tm="0">
                                          <p:val>
                                            <p:strVal val="#ppt_x"/>
                                          </p:val>
                                        </p:tav>
                                        <p:tav tm="100000">
                                          <p:val>
                                            <p:strVal val="#ppt_x"/>
                                          </p:val>
                                        </p:tav>
                                      </p:tavLst>
                                    </p:anim>
                                    <p:anim calcmode="lin" valueType="num">
                                      <p:cBhvr additive="base">
                                        <p:cTn id="20" dur="750" fill="hold"/>
                                        <p:tgtEl>
                                          <p:spTgt spid="7"/>
                                        </p:tgtEl>
                                        <p:attrNameLst>
                                          <p:attrName>ppt_y</p:attrName>
                                        </p:attrNameLst>
                                      </p:cBhvr>
                                      <p:tavLst>
                                        <p:tav tm="0">
                                          <p:val>
                                            <p:strVal val="1+#ppt_h/2"/>
                                          </p:val>
                                        </p:tav>
                                        <p:tav tm="100000">
                                          <p:val>
                                            <p:strVal val="#ppt_y"/>
                                          </p:val>
                                        </p:tav>
                                      </p:tavLst>
                                    </p:anim>
                                  </p:childTnLst>
                                </p:cTn>
                              </p:par>
                              <p:par>
                                <p:cTn id="21" presetID="10" presetClass="entr" presetSubtype="0" fill="hold" grpId="0" nodeType="withEffect">
                                  <p:stCondLst>
                                    <p:cond delay="225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5" grpId="0" bldLvl="0" animBg="1"/>
      <p:bldP spid="7" grpId="0" bldLvl="0" animBg="1"/>
      <p:bldP spid="4" grpId="0"/>
      <p:bldP spid="8" grpId="0" bldLvl="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空白">
    <p:spTree>
      <p:nvGrpSpPr>
        <p:cNvPr id="1" name=""/>
        <p:cNvGrpSpPr/>
        <p:nvPr/>
      </p:nvGrpSpPr>
      <p:grpSpPr>
        <a:xfrm>
          <a:off x="0" y="0"/>
          <a:ext cx="0" cy="0"/>
          <a:chOff x="0" y="0"/>
          <a:chExt cx="0" cy="0"/>
        </a:xfrm>
      </p:grpSpPr>
      <p:sp>
        <p:nvSpPr>
          <p:cNvPr id="6" name="矩形 5"/>
          <p:cNvSpPr/>
          <p:nvPr userDrawn="1"/>
        </p:nvSpPr>
        <p:spPr>
          <a:xfrm>
            <a:off x="0" y="6379029"/>
            <a:ext cx="12192000" cy="4789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日期占位符 1"/>
          <p:cNvSpPr>
            <a:spLocks noGrp="1"/>
          </p:cNvSpPr>
          <p:nvPr>
            <p:ph type="dt" sz="half" idx="10"/>
          </p:nvPr>
        </p:nvSpPr>
        <p:spPr/>
        <p:txBody>
          <a:bodyPr/>
          <a:lstStyle/>
          <a:p>
            <a:fld id="{51844997-DFC2-47A5-92F6-95BB1802E9B5}"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5" name="矩形 4"/>
          <p:cNvSpPr/>
          <p:nvPr userDrawn="1"/>
        </p:nvSpPr>
        <p:spPr>
          <a:xfrm>
            <a:off x="0" y="0"/>
            <a:ext cx="12192000" cy="478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六边形 6"/>
          <p:cNvSpPr/>
          <p:nvPr userDrawn="1"/>
        </p:nvSpPr>
        <p:spPr>
          <a:xfrm rot="5400000">
            <a:off x="11246322" y="6289241"/>
            <a:ext cx="532455" cy="459013"/>
          </a:xfrm>
          <a:prstGeom prst="hexagon">
            <a:avLst/>
          </a:prstGeom>
          <a:solidFill>
            <a:schemeClr val="accent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p:cNvSpPr>
            <a:spLocks noGrp="1"/>
          </p:cNvSpPr>
          <p:nvPr>
            <p:ph type="sldNum" sz="quarter" idx="12"/>
          </p:nvPr>
        </p:nvSpPr>
        <p:spPr>
          <a:xfrm>
            <a:off x="11137900" y="6343650"/>
            <a:ext cx="723900" cy="365125"/>
          </a:xfrm>
        </p:spPr>
        <p:txBody>
          <a:bodyPr/>
          <a:lstStyle>
            <a:lvl1pPr algn="ctr">
              <a:defRPr sz="1600">
                <a:solidFill>
                  <a:schemeClr val="bg1"/>
                </a:solidFill>
              </a:defRPr>
            </a:lvl1pPr>
          </a:lstStyle>
          <a:p>
            <a:fld id="{10D36161-6886-424D-8AA6-68C4ADDC9376}"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accel="50000" decel="50000" fill="hold" grpId="0" nodeType="withEffect">
                                  <p:stCondLst>
                                    <p:cond delay="1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750" fill="hold"/>
                                        <p:tgtEl>
                                          <p:spTgt spid="7"/>
                                        </p:tgtEl>
                                        <p:attrNameLst>
                                          <p:attrName>ppt_x</p:attrName>
                                        </p:attrNameLst>
                                      </p:cBhvr>
                                      <p:tavLst>
                                        <p:tav tm="0">
                                          <p:val>
                                            <p:strVal val="#ppt_x"/>
                                          </p:val>
                                        </p:tav>
                                        <p:tav tm="100000">
                                          <p:val>
                                            <p:strVal val="#ppt_x"/>
                                          </p:val>
                                        </p:tav>
                                      </p:tavLst>
                                    </p:anim>
                                    <p:anim calcmode="lin" valueType="num">
                                      <p:cBhvr additive="base">
                                        <p:cTn id="16" dur="750" fill="hold"/>
                                        <p:tgtEl>
                                          <p:spTgt spid="7"/>
                                        </p:tgtEl>
                                        <p:attrNameLst>
                                          <p:attrName>ppt_y</p:attrName>
                                        </p:attrNameLst>
                                      </p:cBhvr>
                                      <p:tavLst>
                                        <p:tav tm="0">
                                          <p:val>
                                            <p:strVal val="1+#ppt_h/2"/>
                                          </p:val>
                                        </p:tav>
                                        <p:tav tm="100000">
                                          <p:val>
                                            <p:strVal val="#ppt_y"/>
                                          </p:val>
                                        </p:tav>
                                      </p:tavLst>
                                    </p:anim>
                                  </p:childTnLst>
                                </p:cTn>
                              </p:par>
                              <p:par>
                                <p:cTn id="17" presetID="10" presetClass="entr" presetSubtype="0" fill="hold" grpId="0" nodeType="withEffect">
                                  <p:stCondLst>
                                    <p:cond delay="225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5" grpId="0" bldLvl="0" animBg="1"/>
      <p:bldP spid="7" grpId="0" bldLvl="0" animBg="1"/>
      <p:bldP spid="4"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F5AF2C7C-5E56-4F91-B745-84C6270728B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6E7768-0BBA-4EB8-80D1-E90B312C5F5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5AF2C7C-5E56-4F91-B745-84C6270728B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6E7768-0BBA-4EB8-80D1-E90B312C5F5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5AF2C7C-5E56-4F91-B745-84C6270728B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A6E7768-0BBA-4EB8-80D1-E90B312C5F5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5AF2C7C-5E56-4F91-B745-84C6270728B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A6E7768-0BBA-4EB8-80D1-E90B312C5F5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5AF2C7C-5E56-4F91-B745-84C6270728B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A6E7768-0BBA-4EB8-80D1-E90B312C5F5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F5AF2C7C-5E56-4F91-B745-84C6270728B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6E7768-0BBA-4EB8-80D1-E90B312C5F5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F5AF2C7C-5E56-4F91-B745-84C6270728B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6E7768-0BBA-4EB8-80D1-E90B312C5F5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4" Type="http://schemas.openxmlformats.org/officeDocument/2006/relationships/theme" Target="../theme/theme2.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AF2C7C-5E56-4F91-B745-84C6270728B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6E7768-0BBA-4EB8-80D1-E90B312C5F5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AF2C7C-5E56-4F91-B745-84C6270728B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6E7768-0BBA-4EB8-80D1-E90B312C5F5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emf"/></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4.png"/><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25.xml"/><Relationship Id="rId5" Type="http://schemas.openxmlformats.org/officeDocument/2006/relationships/image" Target="../media/image17.wmf"/><Relationship Id="rId4" Type="http://schemas.openxmlformats.org/officeDocument/2006/relationships/oleObject" Target="../embeddings/oleObject2.bin"/><Relationship Id="rId3" Type="http://schemas.openxmlformats.org/officeDocument/2006/relationships/image" Target="../media/image16.wmf"/><Relationship Id="rId2" Type="http://schemas.openxmlformats.org/officeDocument/2006/relationships/oleObject" Target="../embeddings/oleObject1.bin"/><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5.xml"/><Relationship Id="rId2" Type="http://schemas.openxmlformats.org/officeDocument/2006/relationships/image" Target="../media/image18.wmf"/><Relationship Id="rId1"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25.xml"/><Relationship Id="rId6" Type="http://schemas.openxmlformats.org/officeDocument/2006/relationships/image" Target="../media/image21.wmf"/><Relationship Id="rId5" Type="http://schemas.openxmlformats.org/officeDocument/2006/relationships/oleObject" Target="../embeddings/oleObject6.bin"/><Relationship Id="rId4" Type="http://schemas.openxmlformats.org/officeDocument/2006/relationships/image" Target="../media/image20.wmf"/><Relationship Id="rId3" Type="http://schemas.openxmlformats.org/officeDocument/2006/relationships/oleObject" Target="../embeddings/oleObject5.bin"/><Relationship Id="rId2" Type="http://schemas.openxmlformats.org/officeDocument/2006/relationships/image" Target="../media/image19.wmf"/><Relationship Id="rId1"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5.xml"/><Relationship Id="rId4" Type="http://schemas.openxmlformats.org/officeDocument/2006/relationships/image" Target="../media/image23.wmf"/><Relationship Id="rId3" Type="http://schemas.openxmlformats.org/officeDocument/2006/relationships/oleObject" Target="../embeddings/oleObject8.bin"/><Relationship Id="rId2" Type="http://schemas.openxmlformats.org/officeDocument/2006/relationships/image" Target="../media/image22.wmf"/><Relationship Id="rId1" Type="http://schemas.openxmlformats.org/officeDocument/2006/relationships/oleObject" Target="../embeddings/oleObject7.bin"/></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image" Target="../media/image27.wmf"/><Relationship Id="rId7" Type="http://schemas.openxmlformats.org/officeDocument/2006/relationships/oleObject" Target="../embeddings/oleObject12.bin"/><Relationship Id="rId6" Type="http://schemas.openxmlformats.org/officeDocument/2006/relationships/image" Target="../media/image26.wmf"/><Relationship Id="rId5" Type="http://schemas.openxmlformats.org/officeDocument/2006/relationships/oleObject" Target="../embeddings/oleObject11.bin"/><Relationship Id="rId4" Type="http://schemas.openxmlformats.org/officeDocument/2006/relationships/image" Target="../media/image25.wmf"/><Relationship Id="rId3" Type="http://schemas.openxmlformats.org/officeDocument/2006/relationships/oleObject" Target="../embeddings/oleObject10.bin"/><Relationship Id="rId2" Type="http://schemas.openxmlformats.org/officeDocument/2006/relationships/image" Target="../media/image24.wmf"/><Relationship Id="rId10" Type="http://schemas.openxmlformats.org/officeDocument/2006/relationships/vmlDrawing" Target="../drawings/vmlDrawing5.vml"/><Relationship Id="rId1" Type="http://schemas.openxmlformats.org/officeDocument/2006/relationships/oleObject" Target="../embeddings/oleObject9.bin"/></Relationships>
</file>

<file path=ppt/slides/_rels/slide24.xml.rels><?xml version="1.0" encoding="UTF-8" standalone="yes"?>
<Relationships xmlns="http://schemas.openxmlformats.org/package/2006/relationships"><Relationship Id="rId8" Type="http://schemas.openxmlformats.org/officeDocument/2006/relationships/vmlDrawing" Target="../drawings/vmlDrawing6.vml"/><Relationship Id="rId7" Type="http://schemas.openxmlformats.org/officeDocument/2006/relationships/slideLayout" Target="../slideLayouts/slideLayout25.xml"/><Relationship Id="rId6" Type="http://schemas.openxmlformats.org/officeDocument/2006/relationships/image" Target="../media/image30.wmf"/><Relationship Id="rId5" Type="http://schemas.openxmlformats.org/officeDocument/2006/relationships/oleObject" Target="../embeddings/oleObject15.bin"/><Relationship Id="rId4" Type="http://schemas.openxmlformats.org/officeDocument/2006/relationships/image" Target="../media/image29.wmf"/><Relationship Id="rId3" Type="http://schemas.openxmlformats.org/officeDocument/2006/relationships/oleObject" Target="../embeddings/oleObject14.bin"/><Relationship Id="rId2" Type="http://schemas.openxmlformats.org/officeDocument/2006/relationships/image" Target="../media/image28.wmf"/><Relationship Id="rId1" Type="http://schemas.openxmlformats.org/officeDocument/2006/relationships/oleObject" Target="../embeddings/oleObject13.bin"/></Relationships>
</file>

<file path=ppt/slides/_rels/slide25.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25.xml"/><Relationship Id="rId3" Type="http://schemas.openxmlformats.org/officeDocument/2006/relationships/image" Target="../media/image32.png"/><Relationship Id="rId2" Type="http://schemas.openxmlformats.org/officeDocument/2006/relationships/image" Target="../media/image31.wmf"/><Relationship Id="rId1" Type="http://schemas.openxmlformats.org/officeDocument/2006/relationships/oleObject" Target="../embeddings/oleObject16.bin"/></Relationships>
</file>

<file path=ppt/slides/_rels/slide26.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25.xml"/><Relationship Id="rId4" Type="http://schemas.openxmlformats.org/officeDocument/2006/relationships/image" Target="../media/image34.wmf"/><Relationship Id="rId3" Type="http://schemas.openxmlformats.org/officeDocument/2006/relationships/oleObject" Target="../embeddings/oleObject18.bin"/><Relationship Id="rId2" Type="http://schemas.openxmlformats.org/officeDocument/2006/relationships/image" Target="../media/image33.wmf"/><Relationship Id="rId1" Type="http://schemas.openxmlformats.org/officeDocument/2006/relationships/oleObject" Target="../embeddings/oleObject17.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6" name="TextBox 25"/>
          <p:cNvSpPr txBox="1"/>
          <p:nvPr/>
        </p:nvSpPr>
        <p:spPr>
          <a:xfrm>
            <a:off x="3930396" y="2721487"/>
            <a:ext cx="4572000" cy="887095"/>
          </a:xfrm>
          <a:prstGeom prst="rect">
            <a:avLst/>
          </a:prstGeom>
          <a:noFill/>
        </p:spPr>
        <p:txBody>
          <a:bodyPr vert="horz" wrap="none" lIns="0" tIns="0" rIns="0" bIns="0" rtlCol="0">
            <a:spAutoFit/>
          </a:bodyPr>
          <a:lstStyle/>
          <a:p>
            <a:pPr marL="0" marR="0" lvl="0" indent="0" algn="l" defTabSz="914400" eaLnBrk="1" fontAlgn="auto" latinLnBrk="0" hangingPunct="1">
              <a:lnSpc>
                <a:spcPts val="6920"/>
              </a:lnSpc>
              <a:buClrTx/>
              <a:buSzTx/>
              <a:buNone/>
              <a:tabLst>
                <a:tab pos="4330700" algn="l"/>
              </a:tabLst>
              <a:defRPr/>
            </a:pPr>
            <a:r>
              <a:rPr lang="en-US" sz="7200" smtClean="0">
                <a:solidFill>
                  <a:schemeClr val="tx1"/>
                </a:solidFill>
                <a:latin typeface="Times New Roman" panose="02020603050405020304" pitchFamily="18" charset="0"/>
                <a:cs typeface="Times New Roman" panose="02020603050405020304" pitchFamily="18" charset="0"/>
              </a:rPr>
              <a:t>3.</a:t>
            </a:r>
            <a:r>
              <a:rPr sz="7200" smtClean="0">
                <a:solidFill>
                  <a:schemeClr val="tx1"/>
                </a:solidFill>
                <a:latin typeface="Times New Roman" panose="02020603050405020304" pitchFamily="18" charset="0"/>
                <a:cs typeface="Times New Roman" panose="02020603050405020304" pitchFamily="18" charset="0"/>
              </a:rPr>
              <a:t>回归分析</a:t>
            </a:r>
            <a:r>
              <a:rPr lang="zh-CN" altLang="en-US" sz="7200" smtClean="0">
                <a:solidFill>
                  <a:schemeClr val="tx1"/>
                </a:solidFill>
                <a:latin typeface="Times New Roman" panose="02020603050405020304" pitchFamily="18" charset="0"/>
                <a:cs typeface="Times New Roman" panose="02020603050405020304" pitchFamily="18" charset="0"/>
              </a:rPr>
              <a:t>	</a:t>
            </a:r>
            <a:endParaRPr lang="zh-CN" altLang="en-US" sz="7200" smtClean="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154224" y="1523158"/>
            <a:ext cx="7791484" cy="3811683"/>
            <a:chOff x="1154224" y="1803908"/>
            <a:chExt cx="7791484" cy="3811683"/>
          </a:xfrm>
        </p:grpSpPr>
        <p:sp>
          <p:nvSpPr>
            <p:cNvPr id="3" name="矩形 2"/>
            <p:cNvSpPr/>
            <p:nvPr/>
          </p:nvSpPr>
          <p:spPr>
            <a:xfrm>
              <a:off x="1154224" y="1803908"/>
              <a:ext cx="2012089" cy="461665"/>
            </a:xfrm>
            <a:prstGeom prst="rect">
              <a:avLst/>
            </a:prstGeom>
          </p:spPr>
          <p:txBody>
            <a:bodyPr wrap="none">
              <a:spAutoFit/>
            </a:bodyPr>
            <a:lstStyle/>
            <a:p>
              <a:pPr marL="285750" indent="-285750">
                <a:buFont typeface="Wingdings" panose="05000000000000000000" pitchFamily="2" charset="2"/>
                <a:buChar char="l"/>
              </a:pPr>
              <a:r>
                <a:rPr lang="zh-CN" altLang="en-US" sz="2400" dirty="0">
                  <a:solidFill>
                    <a:srgbClr val="000000"/>
                  </a:solidFill>
                  <a:latin typeface="Times New Roman" panose="02020603050405020304" pitchFamily="18" charset="0"/>
                  <a:cs typeface="Times New Roman" panose="02020603050405020304" pitchFamily="18" charset="0"/>
                </a:rPr>
                <a:t>数据预处理</a:t>
              </a:r>
              <a:endParaRPr lang="zh-CN" altLang="en-US" sz="24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1933283" y="2623337"/>
              <a:ext cx="4924746" cy="369332"/>
            </a:xfrm>
            <a:prstGeom prst="rect">
              <a:avLst/>
            </a:prstGeom>
            <a:noFill/>
          </p:spPr>
          <p:txBody>
            <a:bodyPr wrap="none" rtlCol="0">
              <a:spAutoFit/>
            </a:bodyPr>
            <a:lstStyle/>
            <a:p>
              <a:r>
                <a:rPr lang="en-US" altLang="zh-CN" dirty="0"/>
                <a:t>HL_PCT </a:t>
              </a:r>
              <a:r>
                <a:rPr lang="zh-CN" altLang="en-US" dirty="0"/>
                <a:t>（股票最高价与最低价的变化百分比）</a:t>
              </a:r>
              <a:endParaRPr lang="en-US" altLang="zh-CN" dirty="0"/>
            </a:p>
          </p:txBody>
        </p:sp>
        <p:sp>
          <p:nvSpPr>
            <p:cNvPr id="5" name="文本框 4"/>
            <p:cNvSpPr txBox="1"/>
            <p:nvPr/>
          </p:nvSpPr>
          <p:spPr>
            <a:xfrm>
              <a:off x="1933283" y="4272800"/>
              <a:ext cx="5537093" cy="369332"/>
            </a:xfrm>
            <a:prstGeom prst="rect">
              <a:avLst/>
            </a:prstGeom>
            <a:noFill/>
          </p:spPr>
          <p:txBody>
            <a:bodyPr wrap="none" rtlCol="0">
              <a:spAutoFit/>
            </a:bodyPr>
            <a:lstStyle/>
            <a:p>
              <a:r>
                <a:rPr lang="en-US" altLang="zh-CN" dirty="0" err="1"/>
                <a:t>PCT_change</a:t>
              </a:r>
              <a:r>
                <a:rPr lang="en-US" altLang="zh-CN" dirty="0"/>
                <a:t> </a:t>
              </a:r>
              <a:r>
                <a:rPr lang="zh-CN" altLang="en-US" dirty="0"/>
                <a:t>（股票收盘价与开盘价的变化百分比）</a:t>
              </a:r>
              <a:endParaRPr lang="zh-CN" altLang="en-US" dirty="0"/>
            </a:p>
          </p:txBody>
        </p:sp>
        <mc:AlternateContent xmlns:mc="http://schemas.openxmlformats.org/markup-compatibility/2006">
          <mc:Choice xmlns:a14="http://schemas.microsoft.com/office/drawing/2010/main" Requires="a14">
            <p:sp>
              <p:nvSpPr>
                <p:cNvPr id="6" name="矩形 5">
                  <a:extLst>
                    <a:ext uri="{FF2B5EF4-FFF2-40B4-BE49-F238E27FC236}">
                      <a14:artisticCrisscrossEtching id="{0413877C-BF3D-4EBB-A6C3-8B1D3002B82F}"/>
                    </a:ext>
                  </a:extLst>
                </p:cNvPr>
                <p:cNvSpPr/>
                <p:nvPr/>
              </p:nvSpPr>
              <p:spPr>
                <a:xfrm>
                  <a:off x="4029106" y="3299341"/>
                  <a:ext cx="4438587" cy="6667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𝐻𝐿</m:t>
                        </m:r>
                        <m:r>
                          <m:rPr>
                            <m:lit/>
                          </m:rPr>
                          <a:rPr lang="zh-CN" altLang="en-US" i="0">
                            <a:latin typeface="Cambria Math" panose="02040503050406030204" pitchFamily="18" charset="0"/>
                          </a:rPr>
                          <m:t>_</m:t>
                        </m:r>
                        <m:r>
                          <a:rPr lang="zh-CN" altLang="en-US" i="1">
                            <a:latin typeface="Cambria Math" panose="02040503050406030204" pitchFamily="18" charset="0"/>
                          </a:rPr>
                          <m:t>𝑃𝐶𝑇</m:t>
                        </m:r>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𝐴𝑑𝑗</m:t>
                            </m:r>
                            <m:r>
                              <a:rPr lang="zh-CN" altLang="en-US" i="0">
                                <a:latin typeface="Cambria Math" panose="02040503050406030204" pitchFamily="18" charset="0"/>
                              </a:rPr>
                              <m:t>.</m:t>
                            </m:r>
                            <m:r>
                              <a:rPr lang="zh-CN" altLang="en-US" i="1">
                                <a:latin typeface="Cambria Math" panose="02040503050406030204" pitchFamily="18" charset="0"/>
                              </a:rPr>
                              <m:t>𝐻𝑖𝑔h</m:t>
                            </m:r>
                            <m:r>
                              <a:rPr lang="zh-CN" altLang="en-US" i="0">
                                <a:latin typeface="Cambria Math" panose="02040503050406030204" pitchFamily="18" charset="0"/>
                              </a:rPr>
                              <m:t>−</m:t>
                            </m:r>
                            <m:r>
                              <a:rPr lang="zh-CN" altLang="en-US" i="1">
                                <a:latin typeface="Cambria Math" panose="02040503050406030204" pitchFamily="18" charset="0"/>
                              </a:rPr>
                              <m:t>𝐴𝑑𝑗</m:t>
                            </m:r>
                            <m:r>
                              <a:rPr lang="zh-CN" altLang="en-US" i="0">
                                <a:latin typeface="Cambria Math" panose="02040503050406030204" pitchFamily="18" charset="0"/>
                              </a:rPr>
                              <m:t>.</m:t>
                            </m:r>
                            <m:r>
                              <a:rPr lang="zh-CN" altLang="en-US" i="1">
                                <a:latin typeface="Cambria Math" panose="02040503050406030204" pitchFamily="18" charset="0"/>
                              </a:rPr>
                              <m:t>𝐶𝑙𝑜𝑠𝑒</m:t>
                            </m:r>
                          </m:num>
                          <m:den>
                            <m:r>
                              <a:rPr lang="zh-CN" altLang="en-US" i="1">
                                <a:latin typeface="Cambria Math" panose="02040503050406030204" pitchFamily="18" charset="0"/>
                              </a:rPr>
                              <m:t>𝐴𝑑𝑗</m:t>
                            </m:r>
                            <m:r>
                              <a:rPr lang="zh-CN" altLang="en-US" i="0">
                                <a:latin typeface="Cambria Math" panose="02040503050406030204" pitchFamily="18" charset="0"/>
                              </a:rPr>
                              <m:t>.</m:t>
                            </m:r>
                            <m:r>
                              <a:rPr lang="zh-CN" altLang="en-US" i="1">
                                <a:latin typeface="Cambria Math" panose="02040503050406030204" pitchFamily="18" charset="0"/>
                              </a:rPr>
                              <m:t>𝐶𝑙𝑜𝑠𝑒</m:t>
                            </m:r>
                          </m:den>
                        </m:f>
                        <m:r>
                          <a:rPr lang="zh-CN" altLang="en-US" i="0">
                            <a:latin typeface="Cambria Math" panose="02040503050406030204" pitchFamily="18" charset="0"/>
                          </a:rPr>
                          <m:t>×100.0</m:t>
                        </m:r>
                      </m:oMath>
                    </m:oMathPara>
                  </a14:m>
                  <a:endParaRPr lang="zh-CN" altLang="en-US" dirty="0"/>
                </a:p>
              </p:txBody>
            </p:sp>
          </mc:Choice>
          <mc:Fallback>
            <p:sp>
              <p:nvSpPr>
                <p:cNvPr id="6" name="矩形 5"/>
                <p:cNvSpPr>
                  <a:spLocks noRot="1" noChangeAspect="1" noMove="1" noResize="1" noEditPoints="1" noAdjustHandles="1" noChangeArrowheads="1" noChangeShapeType="1" noTextEdit="1"/>
                </p:cNvSpPr>
                <p:nvPr/>
              </p:nvSpPr>
              <p:spPr>
                <a:xfrm>
                  <a:off x="4029106" y="3299341"/>
                  <a:ext cx="4438587" cy="666786"/>
                </a:xfrm>
                <a:prstGeom prst="rect">
                  <a:avLst/>
                </a:prstGeom>
                <a:blipFill rotWithShape="1">
                  <a:blip r:embed="rId1"/>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7" name="矩形 6">
                  <a:extLst>
                    <a:ext uri="{FF2B5EF4-FFF2-40B4-BE49-F238E27FC236}">
                      <a14:artisticCrisscrossEtching id="{91348495-C6F5-46D3-8518-E4247AFA0531}"/>
                    </a:ext>
                  </a:extLst>
                </p:cNvPr>
                <p:cNvSpPr/>
                <p:nvPr/>
              </p:nvSpPr>
              <p:spPr>
                <a:xfrm>
                  <a:off x="4029106" y="4948805"/>
                  <a:ext cx="4916602" cy="6667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𝑃𝐶𝑇</m:t>
                        </m:r>
                        <m:r>
                          <m:rPr>
                            <m:lit/>
                          </m:rPr>
                          <a:rPr lang="zh-CN" altLang="en-US" i="0">
                            <a:latin typeface="Cambria Math" panose="02040503050406030204" pitchFamily="18" charset="0"/>
                          </a:rPr>
                          <m:t>_</m:t>
                        </m:r>
                        <m:r>
                          <a:rPr lang="zh-CN" altLang="en-US" i="1">
                            <a:latin typeface="Cambria Math" panose="02040503050406030204" pitchFamily="18" charset="0"/>
                          </a:rPr>
                          <m:t>𝑐h𝑎𝑛𝑔𝑒</m:t>
                        </m:r>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𝐴𝑑𝑗</m:t>
                            </m:r>
                            <m:r>
                              <a:rPr lang="zh-CN" altLang="en-US" i="0">
                                <a:latin typeface="Cambria Math" panose="02040503050406030204" pitchFamily="18" charset="0"/>
                              </a:rPr>
                              <m:t>.</m:t>
                            </m:r>
                            <m:r>
                              <a:rPr lang="zh-CN" altLang="en-US" i="1">
                                <a:latin typeface="Cambria Math" panose="02040503050406030204" pitchFamily="18" charset="0"/>
                              </a:rPr>
                              <m:t>𝐶𝑙𝑜𝑠𝑒</m:t>
                            </m:r>
                            <m:r>
                              <a:rPr lang="zh-CN" altLang="en-US" i="0">
                                <a:latin typeface="Cambria Math" panose="02040503050406030204" pitchFamily="18" charset="0"/>
                              </a:rPr>
                              <m:t>−</m:t>
                            </m:r>
                            <m:r>
                              <a:rPr lang="zh-CN" altLang="en-US" i="1">
                                <a:latin typeface="Cambria Math" panose="02040503050406030204" pitchFamily="18" charset="0"/>
                              </a:rPr>
                              <m:t>𝐴𝑑𝑗</m:t>
                            </m:r>
                            <m:r>
                              <a:rPr lang="zh-CN" altLang="en-US" i="0">
                                <a:latin typeface="Cambria Math" panose="02040503050406030204" pitchFamily="18" charset="0"/>
                              </a:rPr>
                              <m:t>.</m:t>
                            </m:r>
                            <m:r>
                              <a:rPr lang="zh-CN" altLang="en-US" i="1">
                                <a:latin typeface="Cambria Math" panose="02040503050406030204" pitchFamily="18" charset="0"/>
                              </a:rPr>
                              <m:t>𝑂𝑝𝑒𝑛</m:t>
                            </m:r>
                          </m:num>
                          <m:den>
                            <m:r>
                              <a:rPr lang="zh-CN" altLang="en-US" i="1">
                                <a:latin typeface="Cambria Math" panose="02040503050406030204" pitchFamily="18" charset="0"/>
                              </a:rPr>
                              <m:t>𝐴𝑑𝑗</m:t>
                            </m:r>
                            <m:r>
                              <a:rPr lang="zh-CN" altLang="en-US" i="0">
                                <a:latin typeface="Cambria Math" panose="02040503050406030204" pitchFamily="18" charset="0"/>
                              </a:rPr>
                              <m:t>.</m:t>
                            </m:r>
                            <m:r>
                              <a:rPr lang="zh-CN" altLang="en-US" i="1">
                                <a:latin typeface="Cambria Math" panose="02040503050406030204" pitchFamily="18" charset="0"/>
                              </a:rPr>
                              <m:t>𝑂𝑝𝑒𝑛</m:t>
                            </m:r>
                          </m:den>
                        </m:f>
                        <m:r>
                          <a:rPr lang="zh-CN" altLang="en-US" i="0">
                            <a:latin typeface="Cambria Math" panose="02040503050406030204" pitchFamily="18" charset="0"/>
                          </a:rPr>
                          <m:t>×100.0</m:t>
                        </m:r>
                      </m:oMath>
                    </m:oMathPara>
                  </a14:m>
                  <a:endParaRPr lang="zh-CN" altLang="en-US" dirty="0"/>
                </a:p>
              </p:txBody>
            </p:sp>
          </mc:Choice>
          <mc:Fallback>
            <p:sp>
              <p:nvSpPr>
                <p:cNvPr id="7" name="矩形 6"/>
                <p:cNvSpPr>
                  <a:spLocks noRot="1" noChangeAspect="1" noMove="1" noResize="1" noEditPoints="1" noAdjustHandles="1" noChangeArrowheads="1" noChangeShapeType="1" noTextEdit="1"/>
                </p:cNvSpPr>
                <p:nvPr/>
              </p:nvSpPr>
              <p:spPr>
                <a:xfrm>
                  <a:off x="4029106" y="4948805"/>
                  <a:ext cx="4916602" cy="666786"/>
                </a:xfrm>
                <a:prstGeom prst="rect">
                  <a:avLst/>
                </a:prstGeom>
                <a:blipFill rotWithShape="1">
                  <a:blip r:embed="rId2"/>
                  <a:stretch>
                    <a:fillRect/>
                  </a:stretch>
                </a:blipFill>
              </p:spPr>
              <p:txBody>
                <a:bodyPr/>
                <a:lstStyle/>
                <a:p>
                  <a:r>
                    <a:rPr lang="zh-CN" altLang="en-US">
                      <a:noFill/>
                    </a:rPr>
                    <a:t> </a:t>
                  </a:r>
                  <a:endParaRPr lang="zh-CN" altLang="en-US">
                    <a:noFill/>
                  </a:endParaRPr>
                </a:p>
              </p:txBody>
            </p:sp>
          </mc:Fallback>
        </mc:AlternateContent>
      </p:grpSp>
      <p:sp>
        <p:nvSpPr>
          <p:cNvPr id="10" name="灯片编号占位符 1"/>
          <p:cNvSpPr>
            <a:spLocks noGrp="1"/>
          </p:cNvSpPr>
          <p:nvPr>
            <p:ph type="sldNum" sz="quarter" idx="12"/>
          </p:nvPr>
        </p:nvSpPr>
        <p:spPr>
          <a:xfrm>
            <a:off x="11137900" y="6343650"/>
            <a:ext cx="723900" cy="365125"/>
          </a:xfrm>
        </p:spPr>
        <p:txBody>
          <a:bodyPr/>
          <a:lstStyle/>
          <a:p>
            <a:fld id="{10D36161-6886-424D-8AA6-68C4ADDC9376}" type="slidenum">
              <a:rPr lang="zh-CN" altLang="en-US" smtClean="0"/>
            </a:fld>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1137900" y="6343650"/>
            <a:ext cx="723900" cy="365125"/>
          </a:xfrm>
        </p:spPr>
        <p:txBody>
          <a:bodyPr/>
          <a:lstStyle/>
          <a:p>
            <a:fld id="{10D36161-6886-424D-8AA6-68C4ADDC9376}" type="slidenum">
              <a:rPr lang="zh-CN" altLang="en-US" smtClean="0"/>
            </a:fld>
            <a:endParaRPr lang="zh-CN" altLang="en-US" dirty="0"/>
          </a:p>
        </p:txBody>
      </p:sp>
      <p:sp>
        <p:nvSpPr>
          <p:cNvPr id="5" name="矩形 4"/>
          <p:cNvSpPr/>
          <p:nvPr/>
        </p:nvSpPr>
        <p:spPr>
          <a:xfrm>
            <a:off x="1064772" y="956628"/>
            <a:ext cx="1704313" cy="461665"/>
          </a:xfrm>
          <a:prstGeom prst="rect">
            <a:avLst/>
          </a:prstGeom>
        </p:spPr>
        <p:txBody>
          <a:bodyPr wrap="none">
            <a:spAutoFit/>
          </a:bodyPr>
          <a:lstStyle/>
          <a:p>
            <a:pPr marL="285750" indent="-285750">
              <a:buFont typeface="Wingdings" panose="05000000000000000000" pitchFamily="2" charset="2"/>
              <a:buChar char="l"/>
            </a:pPr>
            <a:r>
              <a:rPr lang="zh-CN" altLang="en-US" sz="2400" dirty="0">
                <a:solidFill>
                  <a:srgbClr val="000000"/>
                </a:solidFill>
                <a:latin typeface="Times New Roman" panose="02020603050405020304" pitchFamily="18" charset="0"/>
                <a:cs typeface="Times New Roman" panose="02020603050405020304" pitchFamily="18" charset="0"/>
              </a:rPr>
              <a:t>数据特征</a:t>
            </a:r>
            <a:endParaRPr lang="zh-CN" altLang="en-US" sz="2400" dirty="0">
              <a:latin typeface="Times New Roman" panose="02020603050405020304" pitchFamily="18" charset="0"/>
              <a:cs typeface="Times New Roman" panose="02020603050405020304" pitchFamily="18" charset="0"/>
            </a:endParaRPr>
          </a:p>
        </p:txBody>
      </p:sp>
      <p:pic>
        <p:nvPicPr>
          <p:cNvPr id="8" name="图片 7"/>
          <p:cNvPicPr>
            <a:picLocks noChangeAspect="1"/>
          </p:cNvPicPr>
          <p:nvPr/>
        </p:nvPicPr>
        <p:blipFill>
          <a:blip r:embed="rId1"/>
          <a:stretch>
            <a:fillRect/>
          </a:stretch>
        </p:blipFill>
        <p:spPr>
          <a:xfrm>
            <a:off x="2081189" y="2231442"/>
            <a:ext cx="8029621" cy="680195"/>
          </a:xfrm>
          <a:prstGeom prst="rect">
            <a:avLst/>
          </a:prstGeom>
        </p:spPr>
      </p:pic>
      <p:sp>
        <p:nvSpPr>
          <p:cNvPr id="11" name="箭头: 下 10"/>
          <p:cNvSpPr/>
          <p:nvPr/>
        </p:nvSpPr>
        <p:spPr>
          <a:xfrm rot="2372761">
            <a:off x="4325870" y="3055740"/>
            <a:ext cx="327991" cy="765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下 11"/>
          <p:cNvSpPr/>
          <p:nvPr/>
        </p:nvSpPr>
        <p:spPr>
          <a:xfrm>
            <a:off x="8970756" y="3157689"/>
            <a:ext cx="327991" cy="765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p:cNvSpPr txBox="1"/>
          <p:nvPr/>
        </p:nvSpPr>
        <p:spPr>
          <a:xfrm>
            <a:off x="3960911" y="4041783"/>
            <a:ext cx="481222" cy="584775"/>
          </a:xfrm>
          <a:prstGeom prst="rect">
            <a:avLst/>
          </a:prstGeom>
          <a:noFill/>
        </p:spPr>
        <p:txBody>
          <a:bodyPr wrap="none" rtlCol="0">
            <a:spAutoFit/>
          </a:bodyPr>
          <a:lstStyle/>
          <a:p>
            <a:r>
              <a:rPr lang="en-US" altLang="zh-CN" sz="3200" dirty="0">
                <a:latin typeface="Times New Roman" panose="02020603050405020304" pitchFamily="18" charset="0"/>
                <a:cs typeface="Times New Roman" panose="02020603050405020304" pitchFamily="18" charset="0"/>
              </a:rPr>
              <a:t>X</a:t>
            </a:r>
            <a:endParaRPr lang="zh-CN" altLang="en-US" sz="3200" dirty="0">
              <a:latin typeface="Times New Roman" panose="02020603050405020304" pitchFamily="18" charset="0"/>
              <a:cs typeface="Times New Roman" panose="02020603050405020304" pitchFamily="18" charset="0"/>
            </a:endParaRPr>
          </a:p>
        </p:txBody>
      </p:sp>
      <p:sp>
        <p:nvSpPr>
          <p:cNvPr id="14" name="文本框 13"/>
          <p:cNvSpPr txBox="1"/>
          <p:nvPr/>
        </p:nvSpPr>
        <p:spPr>
          <a:xfrm>
            <a:off x="8970756" y="4041783"/>
            <a:ext cx="389850" cy="584775"/>
          </a:xfrm>
          <a:prstGeom prst="rect">
            <a:avLst/>
          </a:prstGeom>
          <a:noFill/>
        </p:spPr>
        <p:txBody>
          <a:bodyPr wrap="none" rtlCol="0">
            <a:spAutoFit/>
          </a:bodyPr>
          <a:lstStyle/>
          <a:p>
            <a:r>
              <a:rPr lang="en-US" altLang="zh-CN" sz="3200" dirty="0">
                <a:latin typeface="Times New Roman" panose="02020603050405020304" pitchFamily="18" charset="0"/>
                <a:cs typeface="Times New Roman" panose="02020603050405020304" pitchFamily="18" charset="0"/>
              </a:rPr>
              <a:t>y</a:t>
            </a:r>
            <a:endParaRPr lang="zh-CN" alt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64772" y="954371"/>
            <a:ext cx="2627642" cy="461665"/>
          </a:xfrm>
          <a:prstGeom prst="rect">
            <a:avLst/>
          </a:prstGeom>
        </p:spPr>
        <p:txBody>
          <a:bodyPr wrap="none">
            <a:spAutoFit/>
          </a:bodyPr>
          <a:lstStyle/>
          <a:p>
            <a:pPr marL="285750" indent="-285750">
              <a:buFont typeface="Wingdings" panose="05000000000000000000" pitchFamily="2" charset="2"/>
              <a:buChar char="l"/>
            </a:pPr>
            <a:r>
              <a:rPr lang="zh-CN" altLang="en-US" sz="2400" dirty="0">
                <a:solidFill>
                  <a:srgbClr val="000000"/>
                </a:solidFill>
                <a:latin typeface="Times New Roman" panose="02020603050405020304" pitchFamily="18" charset="0"/>
                <a:cs typeface="Times New Roman" panose="02020603050405020304" pitchFamily="18" charset="0"/>
              </a:rPr>
              <a:t>训练集与测试集</a:t>
            </a:r>
            <a:endParaRPr lang="zh-CN" altLang="en-US" sz="2400" dirty="0">
              <a:latin typeface="Times New Roman" panose="02020603050405020304" pitchFamily="18" charset="0"/>
              <a:cs typeface="Times New Roman" panose="02020603050405020304" pitchFamily="18" charset="0"/>
            </a:endParaRPr>
          </a:p>
        </p:txBody>
      </p:sp>
      <p:sp>
        <p:nvSpPr>
          <p:cNvPr id="3" name="矩形 2"/>
          <p:cNvSpPr/>
          <p:nvPr/>
        </p:nvSpPr>
        <p:spPr>
          <a:xfrm>
            <a:off x="1064772" y="2971469"/>
            <a:ext cx="2627642" cy="461665"/>
          </a:xfrm>
          <a:prstGeom prst="rect">
            <a:avLst/>
          </a:prstGeom>
        </p:spPr>
        <p:txBody>
          <a:bodyPr wrap="none">
            <a:spAutoFit/>
          </a:bodyPr>
          <a:lstStyle/>
          <a:p>
            <a:pPr marL="285750" indent="-285750">
              <a:buFont typeface="Wingdings" panose="05000000000000000000" pitchFamily="2" charset="2"/>
              <a:buChar char="l"/>
            </a:pPr>
            <a:r>
              <a:rPr lang="zh-CN" altLang="en-US" sz="2400" dirty="0">
                <a:latin typeface="Times New Roman" panose="02020603050405020304" pitchFamily="18" charset="0"/>
                <a:cs typeface="Times New Roman" panose="02020603050405020304" pitchFamily="18" charset="0"/>
              </a:rPr>
              <a:t>需要预测的数据</a:t>
            </a:r>
            <a:endParaRPr lang="zh-CN" altLang="en-US" sz="24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1401418" y="1769764"/>
            <a:ext cx="2284600" cy="369332"/>
          </a:xfrm>
          <a:prstGeom prst="rect">
            <a:avLst/>
          </a:prstGeom>
          <a:noFill/>
        </p:spPr>
        <p:txBody>
          <a:bodyPr wrap="none" rtlCol="0">
            <a:spAutoFit/>
          </a:bodyPr>
          <a:lstStyle/>
          <a:p>
            <a:r>
              <a:rPr lang="zh-CN" altLang="en-US" dirty="0"/>
              <a:t>数据集前 </a:t>
            </a:r>
            <a:r>
              <a:rPr lang="en-US" altLang="zh-CN" dirty="0"/>
              <a:t>99% </a:t>
            </a:r>
            <a:r>
              <a:rPr lang="zh-CN" altLang="en-US" dirty="0"/>
              <a:t>的数据</a:t>
            </a:r>
            <a:endParaRPr lang="zh-CN" altLang="en-US" dirty="0"/>
          </a:p>
        </p:txBody>
      </p:sp>
      <p:sp>
        <p:nvSpPr>
          <p:cNvPr id="5" name="文本框 4"/>
          <p:cNvSpPr txBox="1"/>
          <p:nvPr/>
        </p:nvSpPr>
        <p:spPr>
          <a:xfrm>
            <a:off x="1401418" y="3655383"/>
            <a:ext cx="2225289" cy="369332"/>
          </a:xfrm>
          <a:prstGeom prst="rect">
            <a:avLst/>
          </a:prstGeom>
          <a:noFill/>
        </p:spPr>
        <p:txBody>
          <a:bodyPr wrap="none" rtlCol="0">
            <a:spAutoFit/>
          </a:bodyPr>
          <a:lstStyle/>
          <a:p>
            <a:r>
              <a:rPr lang="zh-CN" altLang="en-US" dirty="0"/>
              <a:t>数据集后</a:t>
            </a:r>
            <a:r>
              <a:rPr lang="en-US" altLang="zh-CN" dirty="0"/>
              <a:t>1 %  </a:t>
            </a:r>
            <a:r>
              <a:rPr lang="zh-CN" altLang="en-US" dirty="0"/>
              <a:t>的数据</a:t>
            </a:r>
            <a:endParaRPr lang="zh-CN" altLang="en-US" dirty="0"/>
          </a:p>
        </p:txBody>
      </p:sp>
      <p:sp>
        <p:nvSpPr>
          <p:cNvPr id="7" name="矩形 6"/>
          <p:cNvSpPr/>
          <p:nvPr/>
        </p:nvSpPr>
        <p:spPr>
          <a:xfrm>
            <a:off x="1064772" y="4412398"/>
            <a:ext cx="7619394" cy="461665"/>
          </a:xfrm>
          <a:prstGeom prst="rect">
            <a:avLst/>
          </a:prstGeom>
        </p:spPr>
        <p:txBody>
          <a:bodyPr wrap="none">
            <a:spAutoFit/>
          </a:bodyPr>
          <a:lstStyle/>
          <a:p>
            <a:r>
              <a:rPr lang="zh-CN" altLang="en-US" sz="2400" dirty="0"/>
              <a:t>对</a:t>
            </a:r>
            <a:r>
              <a:rPr lang="en-US" altLang="zh-CN" sz="2400" dirty="0"/>
              <a:t>X</a:t>
            </a:r>
            <a:r>
              <a:rPr lang="zh-CN" altLang="en-US" sz="2400" dirty="0"/>
              <a:t>的数据进行规范化处理，使</a:t>
            </a:r>
            <a:r>
              <a:rPr lang="en-US" altLang="zh-CN" sz="2400" dirty="0"/>
              <a:t>X</a:t>
            </a:r>
            <a:r>
              <a:rPr lang="zh-CN" altLang="en-US" sz="2400" dirty="0"/>
              <a:t>中的数据服从正态分布</a:t>
            </a:r>
            <a:endParaRPr lang="zh-CN" altLang="en-US" sz="2400" dirty="0"/>
          </a:p>
        </p:txBody>
      </p:sp>
      <p:sp>
        <p:nvSpPr>
          <p:cNvPr id="8" name="文本框 7"/>
          <p:cNvSpPr txBox="1"/>
          <p:nvPr/>
        </p:nvSpPr>
        <p:spPr>
          <a:xfrm>
            <a:off x="1401418" y="5149575"/>
            <a:ext cx="4123245" cy="523220"/>
          </a:xfrm>
          <a:prstGeom prst="rect">
            <a:avLst/>
          </a:prstGeom>
          <a:noFill/>
        </p:spPr>
        <p:txBody>
          <a:bodyPr wrap="none" rtlCol="0">
            <a:spAutoFit/>
          </a:bodyPr>
          <a:lstStyle/>
          <a:p>
            <a:r>
              <a:rPr lang="en-US" altLang="zh-CN" sz="2800" dirty="0">
                <a:latin typeface="Times New Roman" panose="02020603050405020304" pitchFamily="18" charset="0"/>
                <a:cs typeface="Times New Roman" panose="02020603050405020304" pitchFamily="18" charset="0"/>
              </a:rPr>
              <a:t>X = </a:t>
            </a:r>
            <a:r>
              <a:rPr lang="en-US" altLang="zh-CN" sz="2800" dirty="0" err="1">
                <a:latin typeface="Times New Roman" panose="02020603050405020304" pitchFamily="18" charset="0"/>
                <a:cs typeface="Times New Roman" panose="02020603050405020304" pitchFamily="18" charset="0"/>
              </a:rPr>
              <a:t>preprocessing.scale</a:t>
            </a:r>
            <a:r>
              <a:rPr lang="en-US" altLang="zh-CN" sz="2800" dirty="0">
                <a:latin typeface="Times New Roman" panose="02020603050405020304" pitchFamily="18" charset="0"/>
                <a:cs typeface="Times New Roman" panose="02020603050405020304" pitchFamily="18" charset="0"/>
              </a:rPr>
              <a:t>(X)</a:t>
            </a:r>
            <a:endParaRPr lang="zh-CN" altLang="en-US" sz="2800" dirty="0">
              <a:latin typeface="Times New Roman" panose="02020603050405020304" pitchFamily="18" charset="0"/>
              <a:cs typeface="Times New Roman" panose="02020603050405020304" pitchFamily="18" charset="0"/>
            </a:endParaRPr>
          </a:p>
        </p:txBody>
      </p:sp>
      <p:sp>
        <p:nvSpPr>
          <p:cNvPr id="9" name="云形 8"/>
          <p:cNvSpPr/>
          <p:nvPr/>
        </p:nvSpPr>
        <p:spPr>
          <a:xfrm>
            <a:off x="7349645" y="467162"/>
            <a:ext cx="1977887" cy="130260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X_train</a:t>
            </a:r>
            <a:endParaRPr lang="en-US" altLang="zh-CN" dirty="0"/>
          </a:p>
          <a:p>
            <a:pPr algn="ctr"/>
            <a:r>
              <a:rPr lang="en-US" altLang="zh-CN" dirty="0" err="1"/>
              <a:t>Y_train</a:t>
            </a:r>
            <a:endParaRPr lang="zh-CN" altLang="en-US" dirty="0"/>
          </a:p>
        </p:txBody>
      </p:sp>
      <p:sp>
        <p:nvSpPr>
          <p:cNvPr id="10" name="云形 9"/>
          <p:cNvSpPr/>
          <p:nvPr/>
        </p:nvSpPr>
        <p:spPr>
          <a:xfrm>
            <a:off x="7375952" y="2371027"/>
            <a:ext cx="2225289" cy="128435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X_test</a:t>
            </a:r>
            <a:endParaRPr lang="en-US" altLang="zh-CN" dirty="0"/>
          </a:p>
          <a:p>
            <a:pPr algn="ctr"/>
            <a:r>
              <a:rPr lang="en-US" altLang="zh-CN" dirty="0" err="1"/>
              <a:t>Y_test</a:t>
            </a:r>
            <a:endParaRPr lang="zh-CN" altLang="en-US" dirty="0"/>
          </a:p>
        </p:txBody>
      </p:sp>
      <p:grpSp>
        <p:nvGrpSpPr>
          <p:cNvPr id="21" name="组合 20"/>
          <p:cNvGrpSpPr/>
          <p:nvPr/>
        </p:nvGrpSpPr>
        <p:grpSpPr>
          <a:xfrm>
            <a:off x="5423824" y="2297654"/>
            <a:ext cx="846612" cy="858481"/>
            <a:chOff x="5423824" y="2297654"/>
            <a:chExt cx="846612" cy="858481"/>
          </a:xfrm>
        </p:grpSpPr>
        <p:sp>
          <p:nvSpPr>
            <p:cNvPr id="12" name="闪电形 11"/>
            <p:cNvSpPr/>
            <p:nvPr/>
          </p:nvSpPr>
          <p:spPr>
            <a:xfrm rot="19495268">
              <a:off x="5423824" y="2297654"/>
              <a:ext cx="846612" cy="605106"/>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5575260" y="2786803"/>
              <a:ext cx="607859"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20%</a:t>
              </a:r>
              <a:endParaRPr lang="zh-CN" altLang="en-US" dirty="0">
                <a:latin typeface="Times New Roman" panose="02020603050405020304" pitchFamily="18" charset="0"/>
                <a:cs typeface="Times New Roman" panose="02020603050405020304" pitchFamily="18" charset="0"/>
              </a:endParaRPr>
            </a:p>
          </p:txBody>
        </p:sp>
      </p:grpSp>
      <p:grpSp>
        <p:nvGrpSpPr>
          <p:cNvPr id="20" name="组合 19"/>
          <p:cNvGrpSpPr/>
          <p:nvPr/>
        </p:nvGrpSpPr>
        <p:grpSpPr>
          <a:xfrm>
            <a:off x="5497660" y="828656"/>
            <a:ext cx="662460" cy="1005165"/>
            <a:chOff x="5497660" y="828656"/>
            <a:chExt cx="662460" cy="1005165"/>
          </a:xfrm>
        </p:grpSpPr>
        <p:sp>
          <p:nvSpPr>
            <p:cNvPr id="11" name="闪电形 10"/>
            <p:cNvSpPr/>
            <p:nvPr/>
          </p:nvSpPr>
          <p:spPr>
            <a:xfrm rot="17995342">
              <a:off x="5376907" y="949409"/>
              <a:ext cx="846612" cy="605106"/>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5552261" y="1464489"/>
              <a:ext cx="607859"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80%</a:t>
              </a:r>
              <a:endParaRPr lang="zh-CN" altLang="en-US" dirty="0">
                <a:latin typeface="Times New Roman" panose="02020603050405020304" pitchFamily="18" charset="0"/>
                <a:cs typeface="Times New Roman" panose="02020603050405020304" pitchFamily="18" charset="0"/>
              </a:endParaRPr>
            </a:p>
          </p:txBody>
        </p:sp>
      </p:grpSp>
      <p:sp>
        <p:nvSpPr>
          <p:cNvPr id="16" name="文本框 15"/>
          <p:cNvSpPr txBox="1"/>
          <p:nvPr/>
        </p:nvSpPr>
        <p:spPr>
          <a:xfrm>
            <a:off x="5142102" y="3767554"/>
            <a:ext cx="931665" cy="369332"/>
          </a:xfrm>
          <a:prstGeom prst="rect">
            <a:avLst/>
          </a:prstGeom>
          <a:noFill/>
        </p:spPr>
        <p:txBody>
          <a:bodyPr wrap="none" rtlCol="0">
            <a:spAutoFit/>
          </a:bodyPr>
          <a:lstStyle/>
          <a:p>
            <a:r>
              <a:rPr lang="en-US" altLang="zh-CN" dirty="0" err="1"/>
              <a:t>X_lately</a:t>
            </a:r>
            <a:endParaRPr lang="zh-CN" altLang="en-US" dirty="0"/>
          </a:p>
        </p:txBody>
      </p:sp>
      <p:cxnSp>
        <p:nvCxnSpPr>
          <p:cNvPr id="18" name="直接箭头连接符 17"/>
          <p:cNvCxnSpPr/>
          <p:nvPr/>
        </p:nvCxnSpPr>
        <p:spPr>
          <a:xfrm>
            <a:off x="4134678" y="3840049"/>
            <a:ext cx="739791" cy="112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灯片编号占位符 1"/>
          <p:cNvSpPr>
            <a:spLocks noGrp="1"/>
          </p:cNvSpPr>
          <p:nvPr>
            <p:ph type="sldNum" sz="quarter" idx="12"/>
          </p:nvPr>
        </p:nvSpPr>
        <p:spPr>
          <a:xfrm>
            <a:off x="11137900" y="6343650"/>
            <a:ext cx="723900" cy="365125"/>
          </a:xfrm>
        </p:spPr>
        <p:txBody>
          <a:bodyPr/>
          <a:lstStyle/>
          <a:p>
            <a:fld id="{10D36161-6886-424D-8AA6-68C4ADDC9376}"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10D36161-6886-424D-8AA6-68C4ADDC9376}" type="slidenum">
              <a:rPr lang="zh-CN" altLang="en-US" smtClean="0"/>
            </a:fld>
            <a:endParaRPr lang="zh-CN" altLang="en-US" dirty="0"/>
          </a:p>
        </p:txBody>
      </p:sp>
      <p:sp>
        <p:nvSpPr>
          <p:cNvPr id="3" name="文本占位符 2"/>
          <p:cNvSpPr>
            <a:spLocks noGrp="1"/>
          </p:cNvSpPr>
          <p:nvPr>
            <p:ph type="body" sz="quarter" idx="13"/>
          </p:nvPr>
        </p:nvSpPr>
        <p:spPr/>
        <p:txBody>
          <a:bodyPr/>
          <a:lstStyle/>
          <a:p>
            <a:r>
              <a:rPr lang="zh-CN" altLang="en-US" dirty="0"/>
              <a:t>股票预测方法</a:t>
            </a:r>
            <a:endParaRPr lang="zh-CN" altLang="en-US" dirty="0"/>
          </a:p>
        </p:txBody>
      </p:sp>
      <p:grpSp>
        <p:nvGrpSpPr>
          <p:cNvPr id="10" name="组合 9"/>
          <p:cNvGrpSpPr/>
          <p:nvPr/>
        </p:nvGrpSpPr>
        <p:grpSpPr>
          <a:xfrm>
            <a:off x="609602" y="952432"/>
            <a:ext cx="222698" cy="266768"/>
            <a:chOff x="3652722" y="1271512"/>
            <a:chExt cx="601663" cy="720725"/>
          </a:xfrm>
        </p:grpSpPr>
        <p:sp>
          <p:nvSpPr>
            <p:cNvPr id="7" name="Freeform 64"/>
            <p:cNvSpPr/>
            <p:nvPr/>
          </p:nvSpPr>
          <p:spPr bwMode="auto">
            <a:xfrm>
              <a:off x="3652722" y="1271512"/>
              <a:ext cx="601663" cy="720725"/>
            </a:xfrm>
            <a:custGeom>
              <a:avLst/>
              <a:gdLst>
                <a:gd name="T0" fmla="*/ 93 w 160"/>
                <a:gd name="T1" fmla="*/ 98 h 192"/>
                <a:gd name="T2" fmla="*/ 71 w 160"/>
                <a:gd name="T3" fmla="*/ 104 h 192"/>
                <a:gd name="T4" fmla="*/ 68 w 160"/>
                <a:gd name="T5" fmla="*/ 104 h 192"/>
                <a:gd name="T6" fmla="*/ 60 w 160"/>
                <a:gd name="T7" fmla="*/ 100 h 192"/>
                <a:gd name="T8" fmla="*/ 57 w 160"/>
                <a:gd name="T9" fmla="*/ 96 h 192"/>
                <a:gd name="T10" fmla="*/ 28 w 160"/>
                <a:gd name="T11" fmla="*/ 96 h 192"/>
                <a:gd name="T12" fmla="*/ 24 w 160"/>
                <a:gd name="T13" fmla="*/ 92 h 192"/>
                <a:gd name="T14" fmla="*/ 28 w 160"/>
                <a:gd name="T15" fmla="*/ 88 h 192"/>
                <a:gd name="T16" fmla="*/ 57 w 160"/>
                <a:gd name="T17" fmla="*/ 88 h 192"/>
                <a:gd name="T18" fmla="*/ 61 w 160"/>
                <a:gd name="T19" fmla="*/ 72 h 192"/>
                <a:gd name="T20" fmla="*/ 28 w 160"/>
                <a:gd name="T21" fmla="*/ 72 h 192"/>
                <a:gd name="T22" fmla="*/ 24 w 160"/>
                <a:gd name="T23" fmla="*/ 68 h 192"/>
                <a:gd name="T24" fmla="*/ 28 w 160"/>
                <a:gd name="T25" fmla="*/ 64 h 192"/>
                <a:gd name="T26" fmla="*/ 63 w 160"/>
                <a:gd name="T27" fmla="*/ 64 h 192"/>
                <a:gd name="T28" fmla="*/ 65 w 160"/>
                <a:gd name="T29" fmla="*/ 62 h 192"/>
                <a:gd name="T30" fmla="*/ 79 w 160"/>
                <a:gd name="T31" fmla="*/ 48 h 192"/>
                <a:gd name="T32" fmla="*/ 28 w 160"/>
                <a:gd name="T33" fmla="*/ 48 h 192"/>
                <a:gd name="T34" fmla="*/ 24 w 160"/>
                <a:gd name="T35" fmla="*/ 44 h 192"/>
                <a:gd name="T36" fmla="*/ 28 w 160"/>
                <a:gd name="T37" fmla="*/ 40 h 192"/>
                <a:gd name="T38" fmla="*/ 87 w 160"/>
                <a:gd name="T39" fmla="*/ 40 h 192"/>
                <a:gd name="T40" fmla="*/ 127 w 160"/>
                <a:gd name="T41" fmla="*/ 0 h 192"/>
                <a:gd name="T42" fmla="*/ 4 w 160"/>
                <a:gd name="T43" fmla="*/ 0 h 192"/>
                <a:gd name="T44" fmla="*/ 0 w 160"/>
                <a:gd name="T45" fmla="*/ 4 h 192"/>
                <a:gd name="T46" fmla="*/ 0 w 160"/>
                <a:gd name="T47" fmla="*/ 188 h 192"/>
                <a:gd name="T48" fmla="*/ 4 w 160"/>
                <a:gd name="T49" fmla="*/ 192 h 192"/>
                <a:gd name="T50" fmla="*/ 156 w 160"/>
                <a:gd name="T51" fmla="*/ 192 h 192"/>
                <a:gd name="T52" fmla="*/ 160 w 160"/>
                <a:gd name="T53" fmla="*/ 188 h 192"/>
                <a:gd name="T54" fmla="*/ 160 w 160"/>
                <a:gd name="T55" fmla="*/ 33 h 192"/>
                <a:gd name="T56" fmla="*/ 98 w 160"/>
                <a:gd name="T57" fmla="*/ 95 h 192"/>
                <a:gd name="T58" fmla="*/ 93 w 160"/>
                <a:gd name="T59" fmla="*/ 9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0" h="192">
                  <a:moveTo>
                    <a:pt x="93" y="98"/>
                  </a:moveTo>
                  <a:cubicBezTo>
                    <a:pt x="71" y="104"/>
                    <a:pt x="71" y="104"/>
                    <a:pt x="71" y="104"/>
                  </a:cubicBezTo>
                  <a:cubicBezTo>
                    <a:pt x="70" y="104"/>
                    <a:pt x="69" y="104"/>
                    <a:pt x="68" y="104"/>
                  </a:cubicBezTo>
                  <a:cubicBezTo>
                    <a:pt x="65" y="104"/>
                    <a:pt x="62" y="103"/>
                    <a:pt x="60" y="100"/>
                  </a:cubicBezTo>
                  <a:cubicBezTo>
                    <a:pt x="58" y="99"/>
                    <a:pt x="57" y="98"/>
                    <a:pt x="57" y="96"/>
                  </a:cubicBezTo>
                  <a:cubicBezTo>
                    <a:pt x="28" y="96"/>
                    <a:pt x="28" y="96"/>
                    <a:pt x="28" y="96"/>
                  </a:cubicBezTo>
                  <a:cubicBezTo>
                    <a:pt x="26" y="96"/>
                    <a:pt x="24" y="94"/>
                    <a:pt x="24" y="92"/>
                  </a:cubicBezTo>
                  <a:cubicBezTo>
                    <a:pt x="24" y="90"/>
                    <a:pt x="26" y="88"/>
                    <a:pt x="28" y="88"/>
                  </a:cubicBezTo>
                  <a:cubicBezTo>
                    <a:pt x="57" y="88"/>
                    <a:pt x="57" y="88"/>
                    <a:pt x="57" y="88"/>
                  </a:cubicBezTo>
                  <a:cubicBezTo>
                    <a:pt x="61" y="72"/>
                    <a:pt x="61" y="72"/>
                    <a:pt x="61" y="72"/>
                  </a:cubicBezTo>
                  <a:cubicBezTo>
                    <a:pt x="28" y="72"/>
                    <a:pt x="28" y="72"/>
                    <a:pt x="28" y="72"/>
                  </a:cubicBezTo>
                  <a:cubicBezTo>
                    <a:pt x="26" y="72"/>
                    <a:pt x="24" y="70"/>
                    <a:pt x="24" y="68"/>
                  </a:cubicBezTo>
                  <a:cubicBezTo>
                    <a:pt x="24" y="66"/>
                    <a:pt x="26" y="64"/>
                    <a:pt x="28" y="64"/>
                  </a:cubicBezTo>
                  <a:cubicBezTo>
                    <a:pt x="63" y="64"/>
                    <a:pt x="63" y="64"/>
                    <a:pt x="63" y="64"/>
                  </a:cubicBezTo>
                  <a:cubicBezTo>
                    <a:pt x="64" y="63"/>
                    <a:pt x="64" y="62"/>
                    <a:pt x="65" y="62"/>
                  </a:cubicBezTo>
                  <a:cubicBezTo>
                    <a:pt x="79" y="48"/>
                    <a:pt x="79" y="48"/>
                    <a:pt x="79" y="48"/>
                  </a:cubicBezTo>
                  <a:cubicBezTo>
                    <a:pt x="28" y="48"/>
                    <a:pt x="28" y="48"/>
                    <a:pt x="28" y="48"/>
                  </a:cubicBezTo>
                  <a:cubicBezTo>
                    <a:pt x="26" y="48"/>
                    <a:pt x="24" y="46"/>
                    <a:pt x="24" y="44"/>
                  </a:cubicBezTo>
                  <a:cubicBezTo>
                    <a:pt x="24" y="42"/>
                    <a:pt x="26" y="40"/>
                    <a:pt x="28" y="40"/>
                  </a:cubicBezTo>
                  <a:cubicBezTo>
                    <a:pt x="87" y="40"/>
                    <a:pt x="87" y="40"/>
                    <a:pt x="87" y="40"/>
                  </a:cubicBezTo>
                  <a:cubicBezTo>
                    <a:pt x="127" y="0"/>
                    <a:pt x="127" y="0"/>
                    <a:pt x="127" y="0"/>
                  </a:cubicBezTo>
                  <a:cubicBezTo>
                    <a:pt x="4" y="0"/>
                    <a:pt x="4" y="0"/>
                    <a:pt x="4" y="0"/>
                  </a:cubicBezTo>
                  <a:cubicBezTo>
                    <a:pt x="2" y="0"/>
                    <a:pt x="0" y="2"/>
                    <a:pt x="0" y="4"/>
                  </a:cubicBezTo>
                  <a:cubicBezTo>
                    <a:pt x="0" y="188"/>
                    <a:pt x="0" y="188"/>
                    <a:pt x="0" y="188"/>
                  </a:cubicBezTo>
                  <a:cubicBezTo>
                    <a:pt x="0" y="190"/>
                    <a:pt x="2" y="192"/>
                    <a:pt x="4" y="192"/>
                  </a:cubicBezTo>
                  <a:cubicBezTo>
                    <a:pt x="156" y="192"/>
                    <a:pt x="156" y="192"/>
                    <a:pt x="156" y="192"/>
                  </a:cubicBezTo>
                  <a:cubicBezTo>
                    <a:pt x="158" y="192"/>
                    <a:pt x="160" y="190"/>
                    <a:pt x="160" y="188"/>
                  </a:cubicBezTo>
                  <a:cubicBezTo>
                    <a:pt x="160" y="33"/>
                    <a:pt x="160" y="33"/>
                    <a:pt x="160" y="33"/>
                  </a:cubicBezTo>
                  <a:cubicBezTo>
                    <a:pt x="98" y="95"/>
                    <a:pt x="98" y="95"/>
                    <a:pt x="98" y="95"/>
                  </a:cubicBezTo>
                  <a:cubicBezTo>
                    <a:pt x="97" y="96"/>
                    <a:pt x="95" y="98"/>
                    <a:pt x="93" y="9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65"/>
            <p:cNvSpPr/>
            <p:nvPr/>
          </p:nvSpPr>
          <p:spPr bwMode="auto">
            <a:xfrm>
              <a:off x="3894022" y="1328662"/>
              <a:ext cx="303213" cy="303213"/>
            </a:xfrm>
            <a:custGeom>
              <a:avLst/>
              <a:gdLst>
                <a:gd name="T0" fmla="*/ 7 w 81"/>
                <a:gd name="T1" fmla="*/ 52 h 81"/>
                <a:gd name="T2" fmla="*/ 6 w 81"/>
                <a:gd name="T3" fmla="*/ 54 h 81"/>
                <a:gd name="T4" fmla="*/ 0 w 81"/>
                <a:gd name="T5" fmla="*/ 76 h 81"/>
                <a:gd name="T6" fmla="*/ 1 w 81"/>
                <a:gd name="T7" fmla="*/ 80 h 81"/>
                <a:gd name="T8" fmla="*/ 4 w 81"/>
                <a:gd name="T9" fmla="*/ 81 h 81"/>
                <a:gd name="T10" fmla="*/ 5 w 81"/>
                <a:gd name="T11" fmla="*/ 81 h 81"/>
                <a:gd name="T12" fmla="*/ 27 w 81"/>
                <a:gd name="T13" fmla="*/ 75 h 81"/>
                <a:gd name="T14" fmla="*/ 29 w 81"/>
                <a:gd name="T15" fmla="*/ 74 h 81"/>
                <a:gd name="T16" fmla="*/ 81 w 81"/>
                <a:gd name="T17" fmla="*/ 23 h 81"/>
                <a:gd name="T18" fmla="*/ 59 w 81"/>
                <a:gd name="T19" fmla="*/ 0 h 81"/>
                <a:gd name="T20" fmla="*/ 7 w 81"/>
                <a:gd name="T21" fmla="*/ 5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81">
                  <a:moveTo>
                    <a:pt x="7" y="52"/>
                  </a:moveTo>
                  <a:cubicBezTo>
                    <a:pt x="6" y="53"/>
                    <a:pt x="6" y="53"/>
                    <a:pt x="6" y="54"/>
                  </a:cubicBezTo>
                  <a:cubicBezTo>
                    <a:pt x="0" y="76"/>
                    <a:pt x="0" y="76"/>
                    <a:pt x="0" y="76"/>
                  </a:cubicBezTo>
                  <a:cubicBezTo>
                    <a:pt x="0" y="77"/>
                    <a:pt x="0" y="79"/>
                    <a:pt x="1" y="80"/>
                  </a:cubicBezTo>
                  <a:cubicBezTo>
                    <a:pt x="2" y="80"/>
                    <a:pt x="3" y="81"/>
                    <a:pt x="4" y="81"/>
                  </a:cubicBezTo>
                  <a:cubicBezTo>
                    <a:pt x="4" y="81"/>
                    <a:pt x="5" y="81"/>
                    <a:pt x="5" y="81"/>
                  </a:cubicBezTo>
                  <a:cubicBezTo>
                    <a:pt x="27" y="75"/>
                    <a:pt x="27" y="75"/>
                    <a:pt x="27" y="75"/>
                  </a:cubicBezTo>
                  <a:cubicBezTo>
                    <a:pt x="28" y="75"/>
                    <a:pt x="28" y="75"/>
                    <a:pt x="29" y="74"/>
                  </a:cubicBezTo>
                  <a:cubicBezTo>
                    <a:pt x="81" y="23"/>
                    <a:pt x="81" y="23"/>
                    <a:pt x="81" y="23"/>
                  </a:cubicBezTo>
                  <a:cubicBezTo>
                    <a:pt x="59" y="0"/>
                    <a:pt x="59" y="0"/>
                    <a:pt x="59" y="0"/>
                  </a:cubicBezTo>
                  <a:lnTo>
                    <a:pt x="7" y="5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Freeform 66"/>
            <p:cNvSpPr/>
            <p:nvPr/>
          </p:nvSpPr>
          <p:spPr bwMode="auto">
            <a:xfrm>
              <a:off x="4133734" y="1271512"/>
              <a:ext cx="120650" cy="120650"/>
            </a:xfrm>
            <a:custGeom>
              <a:avLst/>
              <a:gdLst>
                <a:gd name="T0" fmla="*/ 28 w 32"/>
                <a:gd name="T1" fmla="*/ 26 h 32"/>
                <a:gd name="T2" fmla="*/ 32 w 32"/>
                <a:gd name="T3" fmla="*/ 15 h 32"/>
                <a:gd name="T4" fmla="*/ 28 w 32"/>
                <a:gd name="T5" fmla="*/ 4 h 32"/>
                <a:gd name="T6" fmla="*/ 17 w 32"/>
                <a:gd name="T7" fmla="*/ 0 h 32"/>
                <a:gd name="T8" fmla="*/ 6 w 32"/>
                <a:gd name="T9" fmla="*/ 4 h 32"/>
                <a:gd name="T10" fmla="*/ 0 w 32"/>
                <a:gd name="T11" fmla="*/ 10 h 32"/>
                <a:gd name="T12" fmla="*/ 22 w 32"/>
                <a:gd name="T13" fmla="*/ 32 h 32"/>
                <a:gd name="T14" fmla="*/ 28 w 32"/>
                <a:gd name="T15" fmla="*/ 2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2">
                  <a:moveTo>
                    <a:pt x="28" y="26"/>
                  </a:moveTo>
                  <a:cubicBezTo>
                    <a:pt x="31" y="24"/>
                    <a:pt x="32" y="20"/>
                    <a:pt x="32" y="15"/>
                  </a:cubicBezTo>
                  <a:cubicBezTo>
                    <a:pt x="32" y="11"/>
                    <a:pt x="31" y="7"/>
                    <a:pt x="28" y="4"/>
                  </a:cubicBezTo>
                  <a:cubicBezTo>
                    <a:pt x="25" y="2"/>
                    <a:pt x="21" y="0"/>
                    <a:pt x="17" y="0"/>
                  </a:cubicBezTo>
                  <a:cubicBezTo>
                    <a:pt x="12" y="0"/>
                    <a:pt x="8" y="2"/>
                    <a:pt x="6" y="4"/>
                  </a:cubicBezTo>
                  <a:cubicBezTo>
                    <a:pt x="0" y="10"/>
                    <a:pt x="0" y="10"/>
                    <a:pt x="0" y="10"/>
                  </a:cubicBezTo>
                  <a:cubicBezTo>
                    <a:pt x="22" y="32"/>
                    <a:pt x="22" y="32"/>
                    <a:pt x="22" y="32"/>
                  </a:cubicBezTo>
                  <a:lnTo>
                    <a:pt x="28" y="2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1154224" y="1948070"/>
            <a:ext cx="7612380" cy="4246245"/>
          </a:xfrm>
          <a:prstGeom prst="rect">
            <a:avLst/>
          </a:prstGeom>
          <a:noFill/>
        </p:spPr>
        <p:txBody>
          <a:bodyPr wrap="none" rtlCol="0">
            <a:spAutoFit/>
          </a:bodyPr>
          <a:lstStyle/>
          <a:p>
            <a:pPr marL="285750" indent="-285750">
              <a:buFont typeface="Wingdings" panose="05000000000000000000" pitchFamily="2" charset="2"/>
              <a:buChar char="l"/>
            </a:pPr>
            <a:r>
              <a:rPr lang="zh-CN" altLang="en-US" dirty="0">
                <a:solidFill>
                  <a:schemeClr val="tx1"/>
                </a:solidFill>
              </a:rPr>
              <a:t>使用</a:t>
            </a:r>
            <a:r>
              <a:rPr lang="en-US" altLang="zh-CN" dirty="0" err="1">
                <a:solidFill>
                  <a:schemeClr val="tx1"/>
                </a:solidFill>
              </a:rPr>
              <a:t>sklearn</a:t>
            </a:r>
            <a:r>
              <a:rPr lang="zh-CN" altLang="en-US" dirty="0">
                <a:solidFill>
                  <a:schemeClr val="tx1"/>
                </a:solidFill>
              </a:rPr>
              <a:t>做线型回归</a:t>
            </a:r>
            <a:endParaRPr lang="en-US" altLang="zh-CN" dirty="0">
              <a:solidFill>
                <a:schemeClr val="tx1"/>
              </a:solidFill>
            </a:endParaRPr>
          </a:p>
          <a:p>
            <a:endParaRPr lang="en-US" altLang="zh-CN" dirty="0">
              <a:solidFill>
                <a:schemeClr val="tx1"/>
              </a:solidFill>
            </a:endParaRPr>
          </a:p>
          <a:p>
            <a:r>
              <a:rPr lang="en-US" altLang="zh-CN" dirty="0">
                <a:solidFill>
                  <a:schemeClr val="tx1"/>
                </a:solidFill>
              </a:rPr>
              <a:t>     </a:t>
            </a:r>
            <a:r>
              <a:rPr lang="zh-CN" altLang="en-US" dirty="0">
                <a:solidFill>
                  <a:schemeClr val="tx1"/>
                </a:solidFill>
              </a:rPr>
              <a:t>首先，导入相关函数</a:t>
            </a:r>
            <a:endParaRPr lang="en-US" altLang="zh-CN" dirty="0">
              <a:solidFill>
                <a:schemeClr val="tx1"/>
              </a:solidFill>
            </a:endParaRPr>
          </a:p>
          <a:p>
            <a:r>
              <a:rPr lang="en-US" altLang="zh-CN" dirty="0">
                <a:solidFill>
                  <a:schemeClr val="tx1"/>
                </a:solidFill>
              </a:rPr>
              <a:t>		</a:t>
            </a:r>
            <a:endParaRPr lang="en-US" altLang="zh-CN" dirty="0">
              <a:solidFill>
                <a:schemeClr val="tx1"/>
              </a:solidFill>
            </a:endParaRPr>
          </a:p>
          <a:p>
            <a:r>
              <a:rPr lang="en-US" altLang="zh-CN" dirty="0">
                <a:solidFill>
                  <a:schemeClr val="tx1"/>
                </a:solidFill>
                <a:latin typeface="宋体" panose="02010600030101010101" pitchFamily="2" charset="-122"/>
                <a:ea typeface="宋体" panose="02010600030101010101" pitchFamily="2" charset="-122"/>
              </a:rPr>
              <a:t>		</a:t>
            </a:r>
            <a:r>
              <a:rPr lang="zh-CN" altLang="zh-CN" dirty="0">
                <a:solidFill>
                  <a:schemeClr val="tx1"/>
                </a:solidFill>
                <a:latin typeface="宋体" panose="02010600030101010101" pitchFamily="2" charset="-122"/>
                <a:ea typeface="宋体" panose="02010600030101010101" pitchFamily="2" charset="-122"/>
              </a:rPr>
              <a:t>from sklearn.linear_model import LinearRegression</a:t>
            </a:r>
            <a:endParaRPr lang="en-US" altLang="zh-CN" dirty="0">
              <a:solidFill>
                <a:schemeClr val="tx1"/>
              </a:solidFill>
              <a:latin typeface="宋体" panose="02010600030101010101" pitchFamily="2" charset="-122"/>
              <a:ea typeface="宋体" panose="02010600030101010101" pitchFamily="2" charset="-122"/>
            </a:endParaRPr>
          </a:p>
          <a:p>
            <a:endParaRPr lang="en-US" altLang="zh-CN" dirty="0">
              <a:solidFill>
                <a:schemeClr val="tx1"/>
              </a:solidFill>
              <a:latin typeface="Arial" panose="020B0604020202020204" pitchFamily="34" charset="0"/>
            </a:endParaRPr>
          </a:p>
          <a:p>
            <a:r>
              <a:rPr lang="en-US" altLang="zh-CN" dirty="0">
                <a:solidFill>
                  <a:schemeClr val="tx1"/>
                </a:solidFill>
                <a:latin typeface="Arial" panose="020B0604020202020204" pitchFamily="34" charset="0"/>
              </a:rPr>
              <a:t>     </a:t>
            </a:r>
            <a:r>
              <a:rPr lang="zh-CN" altLang="en-US" dirty="0">
                <a:solidFill>
                  <a:schemeClr val="tx1"/>
                </a:solidFill>
                <a:latin typeface="Arial" panose="020B0604020202020204" pitchFamily="34" charset="0"/>
              </a:rPr>
              <a:t>线型回归模型</a:t>
            </a:r>
            <a:endParaRPr lang="en-US" altLang="zh-CN" dirty="0">
              <a:solidFill>
                <a:schemeClr val="tx1"/>
              </a:solidFill>
              <a:latin typeface="Arial" panose="020B0604020202020204" pitchFamily="34" charset="0"/>
            </a:endParaRPr>
          </a:p>
          <a:p>
            <a:endParaRPr lang="en-US" altLang="zh-CN" dirty="0">
              <a:solidFill>
                <a:schemeClr val="tx1"/>
              </a:solidFill>
              <a:latin typeface="Arial" panose="020B0604020202020204" pitchFamily="34" charset="0"/>
            </a:endParaRPr>
          </a:p>
          <a:p>
            <a:r>
              <a:rPr lang="en-US" altLang="zh-CN" dirty="0">
                <a:solidFill>
                  <a:schemeClr val="tx1"/>
                </a:solidFill>
                <a:latin typeface="宋体" panose="02010600030101010101" pitchFamily="2" charset="-122"/>
                <a:ea typeface="宋体" panose="02010600030101010101" pitchFamily="2" charset="-122"/>
              </a:rPr>
              <a:t>		</a:t>
            </a:r>
            <a:r>
              <a:rPr lang="zh-CN" altLang="zh-CN" dirty="0">
                <a:solidFill>
                  <a:schemeClr val="tx1"/>
                </a:solidFill>
                <a:latin typeface="宋体" panose="02010600030101010101" pitchFamily="2" charset="-122"/>
                <a:ea typeface="宋体" panose="02010600030101010101" pitchFamily="2" charset="-122"/>
              </a:rPr>
              <a:t>clf = LinearRegression(n_jobs=-1)</a:t>
            </a:r>
            <a:endParaRPr lang="zh-CN" altLang="zh-CN" sz="4400" dirty="0">
              <a:solidFill>
                <a:schemeClr val="tx1"/>
              </a:solidFill>
              <a:latin typeface="Arial" panose="020B0604020202020204" pitchFamily="34" charset="0"/>
            </a:endParaRPr>
          </a:p>
          <a:p>
            <a:endParaRPr lang="en-US" altLang="zh-CN" dirty="0">
              <a:solidFill>
                <a:schemeClr val="tx1"/>
              </a:solidFill>
              <a:latin typeface="Arial" panose="020B0604020202020204" pitchFamily="34" charset="0"/>
            </a:endParaRPr>
          </a:p>
          <a:p>
            <a:r>
              <a:rPr lang="en-US" altLang="zh-CN" dirty="0">
                <a:solidFill>
                  <a:schemeClr val="tx1"/>
                </a:solidFill>
                <a:latin typeface="Arial" panose="020B0604020202020204" pitchFamily="34" charset="0"/>
              </a:rPr>
              <a:t>     </a:t>
            </a:r>
            <a:r>
              <a:rPr lang="zh-CN" altLang="en-US" dirty="0">
                <a:solidFill>
                  <a:schemeClr val="tx1"/>
                </a:solidFill>
                <a:latin typeface="Arial" panose="020B0604020202020204" pitchFamily="34" charset="0"/>
              </a:rPr>
              <a:t>线型模拟</a:t>
            </a:r>
            <a:endParaRPr lang="en-US" altLang="zh-CN" dirty="0">
              <a:solidFill>
                <a:schemeClr val="tx1"/>
              </a:solidFill>
              <a:latin typeface="Arial" panose="020B0604020202020204" pitchFamily="34" charset="0"/>
            </a:endParaRPr>
          </a:p>
          <a:p>
            <a:endParaRPr lang="en-US" altLang="zh-CN" dirty="0">
              <a:solidFill>
                <a:schemeClr val="tx1"/>
              </a:solidFill>
              <a:latin typeface="Arial" panose="020B0604020202020204" pitchFamily="34" charset="0"/>
            </a:endParaRPr>
          </a:p>
          <a:p>
            <a:r>
              <a:rPr lang="en-US" altLang="zh-CN" dirty="0">
                <a:solidFill>
                  <a:schemeClr val="tx1"/>
                </a:solidFill>
                <a:latin typeface="Arial" panose="020B0604020202020204" pitchFamily="34" charset="0"/>
              </a:rPr>
              <a:t>		</a:t>
            </a:r>
            <a:r>
              <a:rPr lang="zh-CN" altLang="zh-CN" dirty="0">
                <a:solidFill>
                  <a:schemeClr val="tx1"/>
                </a:solidFill>
                <a:latin typeface="宋体" panose="02010600030101010101" pitchFamily="2" charset="-122"/>
                <a:ea typeface="宋体" panose="02010600030101010101" pitchFamily="2" charset="-122"/>
              </a:rPr>
              <a:t>clf.fit(X_train, y_train)</a:t>
            </a:r>
            <a:endParaRPr lang="zh-CN" altLang="zh-CN" sz="4400" dirty="0">
              <a:latin typeface="Arial" panose="020B0604020202020204" pitchFamily="34" charset="0"/>
            </a:endParaRPr>
          </a:p>
          <a:p>
            <a:endParaRPr lang="zh-CN" altLang="zh-CN" dirty="0">
              <a:latin typeface="Arial" panose="020B0604020202020204" pitchFamily="34" charset="0"/>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5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par>
                                <p:cTn id="8" presetID="10" presetClass="entr" presetSubtype="0" fill="hold" grpId="0" nodeType="withEffect">
                                  <p:stCondLst>
                                    <p:cond delay="250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58846" y="1296264"/>
            <a:ext cx="6186309" cy="2985433"/>
          </a:xfrm>
          <a:prstGeom prst="rect">
            <a:avLst/>
          </a:prstGeom>
        </p:spPr>
        <p:txBody>
          <a:bodyPr wrap="none">
            <a:spAutoFit/>
          </a:bodyPr>
          <a:lstStyle/>
          <a:p>
            <a:r>
              <a:rPr lang="zh-CN" altLang="en-US" dirty="0">
                <a:latin typeface="Arial" panose="020B0604020202020204" pitchFamily="34" charset="0"/>
              </a:rPr>
              <a:t>模型精度：</a:t>
            </a:r>
            <a:endParaRPr lang="en-US" altLang="zh-CN" dirty="0">
              <a:latin typeface="Arial" panose="020B0604020202020204" pitchFamily="34" charset="0"/>
            </a:endParaRPr>
          </a:p>
          <a:p>
            <a:endParaRPr lang="en-US" altLang="zh-CN" dirty="0">
              <a:latin typeface="Arial" panose="020B0604020202020204" pitchFamily="34" charset="0"/>
            </a:endParaRPr>
          </a:p>
          <a:p>
            <a:r>
              <a:rPr lang="en-US" altLang="zh-CN" dirty="0">
                <a:solidFill>
                  <a:srgbClr val="000000"/>
                </a:solidFill>
                <a:latin typeface="宋体" panose="02010600030101010101" pitchFamily="2" charset="-122"/>
                <a:ea typeface="宋体" panose="02010600030101010101" pitchFamily="2" charset="-122"/>
              </a:rPr>
              <a:t>		</a:t>
            </a:r>
            <a:r>
              <a:rPr lang="zh-CN" altLang="zh-CN" dirty="0">
                <a:solidFill>
                  <a:srgbClr val="000000"/>
                </a:solidFill>
                <a:latin typeface="宋体" panose="02010600030101010101" pitchFamily="2" charset="-122"/>
                <a:ea typeface="宋体" panose="02010600030101010101" pitchFamily="2" charset="-122"/>
              </a:rPr>
              <a:t>accuracy = clf.score(X_test, y_test)</a:t>
            </a:r>
            <a:endParaRPr lang="en-US" altLang="zh-CN" dirty="0">
              <a:solidFill>
                <a:srgbClr val="000000"/>
              </a:solidFill>
              <a:latin typeface="宋体" panose="02010600030101010101" pitchFamily="2" charset="-122"/>
              <a:ea typeface="宋体" panose="02010600030101010101" pitchFamily="2" charset="-122"/>
            </a:endParaRPr>
          </a:p>
          <a:p>
            <a:endParaRPr lang="en-US" altLang="zh-CN" sz="4400" dirty="0">
              <a:solidFill>
                <a:srgbClr val="000000"/>
              </a:solidFill>
              <a:latin typeface="宋体" panose="02010600030101010101" pitchFamily="2" charset="-122"/>
              <a:ea typeface="宋体" panose="02010600030101010101" pitchFamily="2" charset="-122"/>
            </a:endParaRPr>
          </a:p>
          <a:p>
            <a:r>
              <a:rPr lang="zh-CN" altLang="en-US" dirty="0">
                <a:latin typeface="Arial" panose="020B0604020202020204" pitchFamily="34" charset="0"/>
              </a:rPr>
              <a:t>对股票数据进行预测</a:t>
            </a:r>
            <a:endParaRPr lang="en-US" altLang="zh-CN" dirty="0">
              <a:latin typeface="Arial" panose="020B0604020202020204" pitchFamily="34" charset="0"/>
            </a:endParaRPr>
          </a:p>
          <a:p>
            <a:endParaRPr lang="en-US" altLang="zh-CN" dirty="0">
              <a:latin typeface="Arial" panose="020B0604020202020204" pitchFamily="34" charset="0"/>
            </a:endParaRPr>
          </a:p>
          <a:p>
            <a:r>
              <a:rPr lang="en-US" altLang="zh-CN" dirty="0">
                <a:solidFill>
                  <a:srgbClr val="000000"/>
                </a:solidFill>
                <a:latin typeface="宋体" panose="02010600030101010101" pitchFamily="2" charset="-122"/>
                <a:ea typeface="宋体" panose="02010600030101010101" pitchFamily="2" charset="-122"/>
              </a:rPr>
              <a:t>		</a:t>
            </a:r>
            <a:r>
              <a:rPr lang="zh-CN" altLang="zh-CN" dirty="0">
                <a:solidFill>
                  <a:srgbClr val="000000"/>
                </a:solidFill>
                <a:latin typeface="宋体" panose="02010600030101010101" pitchFamily="2" charset="-122"/>
                <a:ea typeface="宋体" panose="02010600030101010101" pitchFamily="2" charset="-122"/>
              </a:rPr>
              <a:t>forecast_set = clf.predict(X_lately)</a:t>
            </a:r>
            <a:endParaRPr lang="zh-CN" altLang="zh-CN" sz="4400" dirty="0">
              <a:latin typeface="Arial" panose="020B0604020202020204" pitchFamily="34" charset="0"/>
            </a:endParaRPr>
          </a:p>
          <a:p>
            <a:endParaRPr lang="zh-CN" altLang="zh-CN" dirty="0">
              <a:latin typeface="Arial" panose="020B0604020202020204" pitchFamily="34" charset="0"/>
            </a:endParaRPr>
          </a:p>
          <a:p>
            <a:endParaRPr lang="en-US" altLang="zh-CN" dirty="0">
              <a:latin typeface="Arial" panose="020B0604020202020204" pitchFamily="34" charset="0"/>
            </a:endParaRPr>
          </a:p>
        </p:txBody>
      </p:sp>
      <p:sp>
        <p:nvSpPr>
          <p:cNvPr id="6" name="灯片编号占位符 1"/>
          <p:cNvSpPr>
            <a:spLocks noGrp="1"/>
          </p:cNvSpPr>
          <p:nvPr>
            <p:ph type="sldNum" sz="quarter" idx="12"/>
          </p:nvPr>
        </p:nvSpPr>
        <p:spPr>
          <a:xfrm>
            <a:off x="11137900" y="6343650"/>
            <a:ext cx="723900" cy="365125"/>
          </a:xfrm>
        </p:spPr>
        <p:txBody>
          <a:bodyPr/>
          <a:lstStyle/>
          <a:p>
            <a:fld id="{10D36161-6886-424D-8AA6-68C4ADDC9376}" type="slidenum">
              <a:rPr lang="zh-CN" altLang="en-US" smtClean="0"/>
            </a:fld>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10D36161-6886-424D-8AA6-68C4ADDC9376}" type="slidenum">
              <a:rPr lang="zh-CN" altLang="en-US" smtClean="0"/>
            </a:fld>
            <a:endParaRPr lang="zh-CN" altLang="en-US" dirty="0"/>
          </a:p>
        </p:txBody>
      </p:sp>
      <p:sp>
        <p:nvSpPr>
          <p:cNvPr id="3" name="文本占位符 2"/>
          <p:cNvSpPr>
            <a:spLocks noGrp="1"/>
          </p:cNvSpPr>
          <p:nvPr>
            <p:ph type="body" sz="quarter" idx="13"/>
          </p:nvPr>
        </p:nvSpPr>
        <p:spPr/>
        <p:txBody>
          <a:bodyPr/>
          <a:lstStyle/>
          <a:p>
            <a:r>
              <a:rPr lang="zh-CN" altLang="en-US" dirty="0"/>
              <a:t>实验结果</a:t>
            </a:r>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41338" y="903219"/>
            <a:ext cx="315981" cy="315981"/>
          </a:xfrm>
          <a:prstGeom prst="rect">
            <a:avLst/>
          </a:prstGeom>
        </p:spPr>
      </p:pic>
      <p:sp>
        <p:nvSpPr>
          <p:cNvPr id="4" name="文本框 3"/>
          <p:cNvSpPr txBox="1"/>
          <p:nvPr/>
        </p:nvSpPr>
        <p:spPr>
          <a:xfrm>
            <a:off x="1154224" y="1898374"/>
            <a:ext cx="2608406" cy="369332"/>
          </a:xfrm>
          <a:prstGeom prst="rect">
            <a:avLst/>
          </a:prstGeom>
          <a:noFill/>
        </p:spPr>
        <p:txBody>
          <a:bodyPr wrap="none" rtlCol="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1. GOOGL</a:t>
            </a:r>
            <a:r>
              <a:rPr lang="zh-CN" altLang="en-US" dirty="0">
                <a:latin typeface="Times New Roman" panose="02020603050405020304" pitchFamily="18" charset="0"/>
                <a:ea typeface="宋体" panose="02010600030101010101" pitchFamily="2" charset="-122"/>
                <a:cs typeface="Times New Roman" panose="02020603050405020304" pitchFamily="18" charset="0"/>
              </a:rPr>
              <a:t>股票数据分析</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7" name="图片 6"/>
          <p:cNvPicPr>
            <a:picLocks noChangeAspect="1"/>
          </p:cNvPicPr>
          <p:nvPr/>
        </p:nvPicPr>
        <p:blipFill>
          <a:blip r:embed="rId2"/>
          <a:stretch>
            <a:fillRect/>
          </a:stretch>
        </p:blipFill>
        <p:spPr>
          <a:xfrm>
            <a:off x="4367482" y="835230"/>
            <a:ext cx="7416799" cy="5484497"/>
          </a:xfrm>
          <a:prstGeom prst="rect">
            <a:avLst/>
          </a:prstGeom>
        </p:spPr>
      </p:pic>
      <p:sp>
        <p:nvSpPr>
          <p:cNvPr id="8" name="文本框 7"/>
          <p:cNvSpPr txBox="1"/>
          <p:nvPr/>
        </p:nvSpPr>
        <p:spPr>
          <a:xfrm>
            <a:off x="1252330" y="3260035"/>
            <a:ext cx="1338828"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预测精度：</a:t>
            </a:r>
            <a:endParaRPr lang="zh-CN" altLang="en-US" dirty="0">
              <a:latin typeface="宋体" panose="02010600030101010101" pitchFamily="2" charset="-122"/>
              <a:ea typeface="宋体" panose="02010600030101010101" pitchFamily="2" charset="-122"/>
            </a:endParaRPr>
          </a:p>
        </p:txBody>
      </p:sp>
      <p:pic>
        <p:nvPicPr>
          <p:cNvPr id="9" name="图片 8"/>
          <p:cNvPicPr>
            <a:picLocks noChangeAspect="1"/>
          </p:cNvPicPr>
          <p:nvPr/>
        </p:nvPicPr>
        <p:blipFill>
          <a:blip r:embed="rId3"/>
          <a:stretch>
            <a:fillRect/>
          </a:stretch>
        </p:blipFill>
        <p:spPr>
          <a:xfrm>
            <a:off x="1687450" y="4050850"/>
            <a:ext cx="2383864" cy="3693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grpId="0" nodeType="withEffect">
                                  <p:stCondLst>
                                    <p:cond delay="25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26512" y="1141290"/>
            <a:ext cx="2390463" cy="369332"/>
          </a:xfrm>
          <a:prstGeom prst="rect">
            <a:avLst/>
          </a:prstGeom>
          <a:noFill/>
        </p:spPr>
        <p:txBody>
          <a:bodyPr wrap="none" rtlCol="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2. AAPL</a:t>
            </a:r>
            <a:r>
              <a:rPr lang="zh-CN" altLang="en-US" dirty="0">
                <a:latin typeface="Times New Roman" panose="02020603050405020304" pitchFamily="18" charset="0"/>
                <a:ea typeface="宋体" panose="02010600030101010101" pitchFamily="2" charset="-122"/>
                <a:cs typeface="Times New Roman" panose="02020603050405020304" pitchFamily="18" charset="0"/>
              </a:rPr>
              <a:t>股票数据分析</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4360229" y="462436"/>
            <a:ext cx="7826117" cy="5750547"/>
          </a:xfrm>
          <a:prstGeom prst="rect">
            <a:avLst/>
          </a:prstGeom>
        </p:spPr>
      </p:pic>
      <p:sp>
        <p:nvSpPr>
          <p:cNvPr id="5" name="灯片编号占位符 1"/>
          <p:cNvSpPr>
            <a:spLocks noGrp="1"/>
          </p:cNvSpPr>
          <p:nvPr>
            <p:ph type="sldNum" sz="quarter" idx="12"/>
          </p:nvPr>
        </p:nvSpPr>
        <p:spPr>
          <a:xfrm>
            <a:off x="11137900" y="6343650"/>
            <a:ext cx="723900" cy="365125"/>
          </a:xfrm>
        </p:spPr>
        <p:txBody>
          <a:bodyPr/>
          <a:lstStyle/>
          <a:p>
            <a:fld id="{10D36161-6886-424D-8AA6-68C4ADDC9376}" type="slidenum">
              <a:rPr lang="zh-CN" altLang="en-US" smtClean="0"/>
            </a:fld>
            <a:endParaRPr lang="zh-CN" altLang="en-US" dirty="0"/>
          </a:p>
        </p:txBody>
      </p:sp>
      <p:grpSp>
        <p:nvGrpSpPr>
          <p:cNvPr id="8" name="组合 7"/>
          <p:cNvGrpSpPr/>
          <p:nvPr/>
        </p:nvGrpSpPr>
        <p:grpSpPr>
          <a:xfrm>
            <a:off x="1300179" y="2502951"/>
            <a:ext cx="3060050" cy="1116741"/>
            <a:chOff x="1252330" y="3260035"/>
            <a:chExt cx="3060050" cy="1116741"/>
          </a:xfrm>
        </p:grpSpPr>
        <p:sp>
          <p:nvSpPr>
            <p:cNvPr id="6" name="文本框 5"/>
            <p:cNvSpPr txBox="1"/>
            <p:nvPr/>
          </p:nvSpPr>
          <p:spPr>
            <a:xfrm>
              <a:off x="1252330" y="3260035"/>
              <a:ext cx="1338828"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预测精度：</a:t>
              </a:r>
              <a:endParaRPr lang="zh-CN" altLang="en-US" dirty="0">
                <a:latin typeface="宋体" panose="02010600030101010101" pitchFamily="2" charset="-122"/>
                <a:ea typeface="宋体" panose="02010600030101010101" pitchFamily="2" charset="-122"/>
              </a:endParaRPr>
            </a:p>
          </p:txBody>
        </p:sp>
        <p:pic>
          <p:nvPicPr>
            <p:cNvPr id="7" name="图片 6"/>
            <p:cNvPicPr>
              <a:picLocks noChangeAspect="1"/>
            </p:cNvPicPr>
            <p:nvPr/>
          </p:nvPicPr>
          <p:blipFill>
            <a:blip r:embed="rId2"/>
            <a:stretch>
              <a:fillRect/>
            </a:stretch>
          </p:blipFill>
          <p:spPr>
            <a:xfrm>
              <a:off x="1794778" y="4093338"/>
              <a:ext cx="2517602" cy="283438"/>
            </a:xfrm>
            <a:prstGeom prst="rect">
              <a:avLst/>
            </a:prstGeom>
          </p:spPr>
        </p:pic>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lang="zh-CN" altLang="en-US" dirty="0"/>
              <a:t>逻辑回归</a:t>
            </a:r>
            <a:endParaRPr lang="zh-CN" altLang="en-US" dirty="0"/>
          </a:p>
        </p:txBody>
      </p:sp>
      <p:grpSp>
        <p:nvGrpSpPr>
          <p:cNvPr id="15" name="组合 14"/>
          <p:cNvGrpSpPr/>
          <p:nvPr/>
        </p:nvGrpSpPr>
        <p:grpSpPr>
          <a:xfrm>
            <a:off x="549145" y="909639"/>
            <a:ext cx="311280" cy="299175"/>
            <a:chOff x="2589213" y="2232025"/>
            <a:chExt cx="285750" cy="274638"/>
          </a:xfrm>
        </p:grpSpPr>
        <p:sp>
          <p:nvSpPr>
            <p:cNvPr id="16" name="Freeform 5"/>
            <p:cNvSpPr/>
            <p:nvPr/>
          </p:nvSpPr>
          <p:spPr bwMode="auto">
            <a:xfrm>
              <a:off x="2635251" y="2295525"/>
              <a:ext cx="196850" cy="211138"/>
            </a:xfrm>
            <a:custGeom>
              <a:avLst/>
              <a:gdLst>
                <a:gd name="T0" fmla="*/ 0 w 50"/>
                <a:gd name="T1" fmla="*/ 22 h 54"/>
                <a:gd name="T2" fmla="*/ 0 w 50"/>
                <a:gd name="T3" fmla="*/ 52 h 54"/>
                <a:gd name="T4" fmla="*/ 1 w 50"/>
                <a:gd name="T5" fmla="*/ 54 h 54"/>
                <a:gd name="T6" fmla="*/ 3 w 50"/>
                <a:gd name="T7" fmla="*/ 54 h 54"/>
                <a:gd name="T8" fmla="*/ 16 w 50"/>
                <a:gd name="T9" fmla="*/ 54 h 54"/>
                <a:gd name="T10" fmla="*/ 18 w 50"/>
                <a:gd name="T11" fmla="*/ 54 h 54"/>
                <a:gd name="T12" fmla="*/ 18 w 50"/>
                <a:gd name="T13" fmla="*/ 53 h 54"/>
                <a:gd name="T14" fmla="*/ 18 w 50"/>
                <a:gd name="T15" fmla="*/ 39 h 54"/>
                <a:gd name="T16" fmla="*/ 31 w 50"/>
                <a:gd name="T17" fmla="*/ 39 h 54"/>
                <a:gd name="T18" fmla="*/ 31 w 50"/>
                <a:gd name="T19" fmla="*/ 53 h 54"/>
                <a:gd name="T20" fmla="*/ 32 w 50"/>
                <a:gd name="T21" fmla="*/ 54 h 54"/>
                <a:gd name="T22" fmla="*/ 33 w 50"/>
                <a:gd name="T23" fmla="*/ 54 h 54"/>
                <a:gd name="T24" fmla="*/ 46 w 50"/>
                <a:gd name="T25" fmla="*/ 54 h 54"/>
                <a:gd name="T26" fmla="*/ 48 w 50"/>
                <a:gd name="T27" fmla="*/ 54 h 54"/>
                <a:gd name="T28" fmla="*/ 50 w 50"/>
                <a:gd name="T29" fmla="*/ 52 h 54"/>
                <a:gd name="T30" fmla="*/ 50 w 50"/>
                <a:gd name="T31" fmla="*/ 22 h 54"/>
                <a:gd name="T32" fmla="*/ 25 w 50"/>
                <a:gd name="T33" fmla="*/ 0 h 54"/>
                <a:gd name="T34" fmla="*/ 0 w 50"/>
                <a:gd name="T3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54">
                  <a:moveTo>
                    <a:pt x="0" y="22"/>
                  </a:moveTo>
                  <a:cubicBezTo>
                    <a:pt x="0" y="52"/>
                    <a:pt x="0" y="52"/>
                    <a:pt x="0" y="52"/>
                  </a:cubicBezTo>
                  <a:cubicBezTo>
                    <a:pt x="0" y="53"/>
                    <a:pt x="1" y="54"/>
                    <a:pt x="1" y="54"/>
                  </a:cubicBezTo>
                  <a:cubicBezTo>
                    <a:pt x="2" y="54"/>
                    <a:pt x="2" y="54"/>
                    <a:pt x="3" y="54"/>
                  </a:cubicBezTo>
                  <a:cubicBezTo>
                    <a:pt x="16" y="54"/>
                    <a:pt x="16" y="54"/>
                    <a:pt x="16" y="54"/>
                  </a:cubicBezTo>
                  <a:cubicBezTo>
                    <a:pt x="17" y="54"/>
                    <a:pt x="17" y="54"/>
                    <a:pt x="18" y="54"/>
                  </a:cubicBezTo>
                  <a:cubicBezTo>
                    <a:pt x="18" y="54"/>
                    <a:pt x="18" y="53"/>
                    <a:pt x="18" y="53"/>
                  </a:cubicBezTo>
                  <a:cubicBezTo>
                    <a:pt x="18" y="39"/>
                    <a:pt x="18" y="39"/>
                    <a:pt x="18" y="39"/>
                  </a:cubicBezTo>
                  <a:cubicBezTo>
                    <a:pt x="31" y="39"/>
                    <a:pt x="31" y="39"/>
                    <a:pt x="31" y="39"/>
                  </a:cubicBezTo>
                  <a:cubicBezTo>
                    <a:pt x="31" y="53"/>
                    <a:pt x="31" y="53"/>
                    <a:pt x="31" y="53"/>
                  </a:cubicBezTo>
                  <a:cubicBezTo>
                    <a:pt x="31" y="53"/>
                    <a:pt x="32" y="54"/>
                    <a:pt x="32" y="54"/>
                  </a:cubicBezTo>
                  <a:cubicBezTo>
                    <a:pt x="32" y="54"/>
                    <a:pt x="33" y="54"/>
                    <a:pt x="33" y="54"/>
                  </a:cubicBezTo>
                  <a:cubicBezTo>
                    <a:pt x="46" y="54"/>
                    <a:pt x="46" y="54"/>
                    <a:pt x="46" y="54"/>
                  </a:cubicBezTo>
                  <a:cubicBezTo>
                    <a:pt x="47" y="54"/>
                    <a:pt x="48" y="54"/>
                    <a:pt x="48" y="54"/>
                  </a:cubicBezTo>
                  <a:cubicBezTo>
                    <a:pt x="49" y="54"/>
                    <a:pt x="50" y="53"/>
                    <a:pt x="50" y="52"/>
                  </a:cubicBezTo>
                  <a:cubicBezTo>
                    <a:pt x="50" y="22"/>
                    <a:pt x="50" y="22"/>
                    <a:pt x="50" y="22"/>
                  </a:cubicBezTo>
                  <a:cubicBezTo>
                    <a:pt x="25" y="0"/>
                    <a:pt x="25" y="0"/>
                    <a:pt x="25" y="0"/>
                  </a:cubicBezTo>
                  <a:lnTo>
                    <a:pt x="0" y="2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7" name="Freeform 6"/>
            <p:cNvSpPr/>
            <p:nvPr/>
          </p:nvSpPr>
          <p:spPr bwMode="auto">
            <a:xfrm>
              <a:off x="2589213" y="2232025"/>
              <a:ext cx="285750" cy="152400"/>
            </a:xfrm>
            <a:custGeom>
              <a:avLst/>
              <a:gdLst>
                <a:gd name="T0" fmla="*/ 71 w 73"/>
                <a:gd name="T1" fmla="*/ 30 h 39"/>
                <a:gd name="T2" fmla="*/ 40 w 73"/>
                <a:gd name="T3" fmla="*/ 2 h 39"/>
                <a:gd name="T4" fmla="*/ 34 w 73"/>
                <a:gd name="T5" fmla="*/ 2 h 39"/>
                <a:gd name="T6" fmla="*/ 2 w 73"/>
                <a:gd name="T7" fmla="*/ 30 h 39"/>
                <a:gd name="T8" fmla="*/ 2 w 73"/>
                <a:gd name="T9" fmla="*/ 37 h 39"/>
                <a:gd name="T10" fmla="*/ 2 w 73"/>
                <a:gd name="T11" fmla="*/ 37 h 39"/>
                <a:gd name="T12" fmla="*/ 5 w 73"/>
                <a:gd name="T13" fmla="*/ 38 h 39"/>
                <a:gd name="T14" fmla="*/ 8 w 73"/>
                <a:gd name="T15" fmla="*/ 37 h 39"/>
                <a:gd name="T16" fmla="*/ 37 w 73"/>
                <a:gd name="T17" fmla="*/ 11 h 39"/>
                <a:gd name="T18" fmla="*/ 65 w 73"/>
                <a:gd name="T19" fmla="*/ 37 h 39"/>
                <a:gd name="T20" fmla="*/ 72 w 73"/>
                <a:gd name="T21" fmla="*/ 37 h 39"/>
                <a:gd name="T22" fmla="*/ 71 w 73"/>
                <a:gd name="T23" fmla="*/ 3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39">
                  <a:moveTo>
                    <a:pt x="71" y="30"/>
                  </a:moveTo>
                  <a:cubicBezTo>
                    <a:pt x="40" y="2"/>
                    <a:pt x="40" y="2"/>
                    <a:pt x="40" y="2"/>
                  </a:cubicBezTo>
                  <a:cubicBezTo>
                    <a:pt x="38" y="0"/>
                    <a:pt x="35" y="0"/>
                    <a:pt x="34" y="2"/>
                  </a:cubicBezTo>
                  <a:cubicBezTo>
                    <a:pt x="2" y="30"/>
                    <a:pt x="2" y="30"/>
                    <a:pt x="2" y="30"/>
                  </a:cubicBezTo>
                  <a:cubicBezTo>
                    <a:pt x="0" y="32"/>
                    <a:pt x="0" y="35"/>
                    <a:pt x="2" y="37"/>
                  </a:cubicBezTo>
                  <a:cubicBezTo>
                    <a:pt x="2" y="37"/>
                    <a:pt x="2" y="37"/>
                    <a:pt x="2" y="37"/>
                  </a:cubicBezTo>
                  <a:cubicBezTo>
                    <a:pt x="3" y="38"/>
                    <a:pt x="4" y="38"/>
                    <a:pt x="5" y="38"/>
                  </a:cubicBezTo>
                  <a:cubicBezTo>
                    <a:pt x="6" y="38"/>
                    <a:pt x="8" y="38"/>
                    <a:pt x="8" y="37"/>
                  </a:cubicBezTo>
                  <a:cubicBezTo>
                    <a:pt x="37" y="11"/>
                    <a:pt x="37" y="11"/>
                    <a:pt x="37" y="11"/>
                  </a:cubicBezTo>
                  <a:cubicBezTo>
                    <a:pt x="65" y="37"/>
                    <a:pt x="65" y="37"/>
                    <a:pt x="65" y="37"/>
                  </a:cubicBezTo>
                  <a:cubicBezTo>
                    <a:pt x="67" y="39"/>
                    <a:pt x="70" y="39"/>
                    <a:pt x="72" y="37"/>
                  </a:cubicBezTo>
                  <a:cubicBezTo>
                    <a:pt x="73" y="35"/>
                    <a:pt x="73" y="32"/>
                    <a:pt x="71" y="3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6" name="矩形 5"/>
          <p:cNvSpPr/>
          <p:nvPr/>
        </p:nvSpPr>
        <p:spPr>
          <a:xfrm>
            <a:off x="1245870" y="1716405"/>
            <a:ext cx="9700260" cy="2999740"/>
          </a:xfrm>
          <a:prstGeom prst="rect">
            <a:avLst/>
          </a:prstGeom>
        </p:spPr>
        <p:txBody>
          <a:bodyPr wrap="square">
            <a:spAutoFit/>
          </a:bodyPr>
          <a:lstStyle/>
          <a:p>
            <a:pPr indent="457200" fontAlgn="auto">
              <a:lnSpc>
                <a:spcPct val="150000"/>
              </a:lnSpc>
              <a:extLst>
                <a:ext uri="{35155182-B16C-46BC-9424-99874614C6A1}">
                  <wpsdc:indentchars xmlns:wpsdc="http://www.wps.cn/officeDocument/2017/drawingmlCustomData" val="200" checksum="59296752"/>
                </a:ext>
              </a:extLst>
            </a:pPr>
            <a:r>
              <a:rPr>
                <a:solidFill>
                  <a:srgbClr val="333333"/>
                </a:solidFill>
                <a:latin typeface="宋体" panose="02010600030101010101" pitchFamily="2" charset="-122"/>
                <a:ea typeface="宋体" panose="02010600030101010101" pitchFamily="2" charset="-122"/>
                <a:cs typeface="宋体" panose="02010600030101010101" pitchFamily="2" charset="-122"/>
              </a:rPr>
              <a:t>逻辑回归也被称为广义线性回归模型，它与线性回归模型的形式基本上相同，最大的区别就在于它们的因变量不同，如果是连续的，就是多重线性回归；如果是二项分布，就是</a:t>
            </a:r>
            <a:r>
              <a:rPr lang="zh-CN">
                <a:solidFill>
                  <a:srgbClr val="333333"/>
                </a:solidFill>
                <a:latin typeface="宋体" panose="02010600030101010101" pitchFamily="2" charset="-122"/>
                <a:ea typeface="宋体" panose="02010600030101010101" pitchFamily="2" charset="-122"/>
                <a:cs typeface="宋体" panose="02010600030101010101" pitchFamily="2" charset="-122"/>
              </a:rPr>
              <a:t>逻辑</a:t>
            </a:r>
            <a:r>
              <a:rPr>
                <a:solidFill>
                  <a:srgbClr val="333333"/>
                </a:solidFill>
                <a:latin typeface="宋体" panose="02010600030101010101" pitchFamily="2" charset="-122"/>
                <a:ea typeface="宋体" panose="02010600030101010101" pitchFamily="2" charset="-122"/>
                <a:cs typeface="宋体" panose="02010600030101010101" pitchFamily="2" charset="-122"/>
              </a:rPr>
              <a:t>回归。</a:t>
            </a:r>
            <a:endParaRPr>
              <a:solidFill>
                <a:srgbClr val="333333"/>
              </a:solidFill>
              <a:latin typeface="宋体" panose="02010600030101010101" pitchFamily="2" charset="-122"/>
              <a:ea typeface="宋体" panose="02010600030101010101" pitchFamily="2" charset="-122"/>
              <a:cs typeface="宋体" panose="02010600030101010101" pitchFamily="2" charset="-122"/>
            </a:endParaRPr>
          </a:p>
          <a:p>
            <a:pPr indent="457200" fontAlgn="auto">
              <a:lnSpc>
                <a:spcPct val="150000"/>
              </a:lnSpc>
              <a:extLst>
                <a:ext uri="{35155182-B16C-46BC-9424-99874614C6A1}">
                  <wpsdc:indentchars xmlns:wpsdc="http://www.wps.cn/officeDocument/2017/drawingmlCustomData" val="200" checksum="59296752"/>
                </a:ext>
              </a:extLst>
            </a:pPr>
            <a:r>
              <a:rPr>
                <a:solidFill>
                  <a:srgbClr val="333333"/>
                </a:solidFill>
                <a:latin typeface="宋体" panose="02010600030101010101" pitchFamily="2" charset="-122"/>
                <a:ea typeface="宋体" panose="02010600030101010101" pitchFamily="2" charset="-122"/>
                <a:cs typeface="宋体" panose="02010600030101010101" pitchFamily="2" charset="-122"/>
              </a:rPr>
              <a:t>Logistic回归虽然名字里带“回归”，但是它实际上是一种分类方法，主要用于两分类问题（即输出只有两种，分别代表两个类别）。逻辑回归就是这样的一个过程：面对一个回归或者分类问题，建立代价函数，然后通过优化方法迭代求解出最优的模型参数，然后测试验证我们这个求解的模型的好坏。</a:t>
            </a:r>
            <a:endParaRPr>
              <a:solidFill>
                <a:srgbClr val="333333"/>
              </a:solidFill>
              <a:latin typeface="宋体" panose="02010600030101010101" pitchFamily="2" charset="-122"/>
              <a:ea typeface="宋体" panose="02010600030101010101" pitchFamily="2" charset="-122"/>
              <a:cs typeface="宋体" panose="02010600030101010101" pitchFamily="2" charset="-122"/>
            </a:endParaRPr>
          </a:p>
        </p:txBody>
      </p:sp>
      <p:sp>
        <p:nvSpPr>
          <p:cNvPr id="11" name="灯片编号占位符 1"/>
          <p:cNvSpPr>
            <a:spLocks noGrp="1"/>
          </p:cNvSpPr>
          <p:nvPr>
            <p:ph type="sldNum" sz="quarter" idx="12"/>
          </p:nvPr>
        </p:nvSpPr>
        <p:spPr>
          <a:xfrm>
            <a:off x="11137900" y="6343650"/>
            <a:ext cx="723900" cy="365125"/>
          </a:xfrm>
        </p:spPr>
        <p:txBody>
          <a:bodyPr/>
          <a:lstStyle/>
          <a:p>
            <a:fld id="{10D36161-6886-424D-8AA6-68C4ADDC9376}"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5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childTnLst>
                                </p:cTn>
                              </p:par>
                              <p:par>
                                <p:cTn id="8" presetID="10" presetClass="entr" presetSubtype="0" fill="hold" grpId="0" nodeType="withEffect">
                                  <p:stCondLst>
                                    <p:cond delay="25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lang="zh-CN" altLang="en-US" dirty="0"/>
              <a:t>逻辑回归</a:t>
            </a:r>
            <a:endParaRPr lang="zh-CN" altLang="en-US" dirty="0"/>
          </a:p>
        </p:txBody>
      </p:sp>
      <p:grpSp>
        <p:nvGrpSpPr>
          <p:cNvPr id="15" name="组合 14"/>
          <p:cNvGrpSpPr/>
          <p:nvPr/>
        </p:nvGrpSpPr>
        <p:grpSpPr>
          <a:xfrm>
            <a:off x="549145" y="909639"/>
            <a:ext cx="311280" cy="299175"/>
            <a:chOff x="2589213" y="2232025"/>
            <a:chExt cx="285750" cy="274638"/>
          </a:xfrm>
        </p:grpSpPr>
        <p:sp>
          <p:nvSpPr>
            <p:cNvPr id="16" name="Freeform 5"/>
            <p:cNvSpPr/>
            <p:nvPr/>
          </p:nvSpPr>
          <p:spPr bwMode="auto">
            <a:xfrm>
              <a:off x="2635251" y="2295525"/>
              <a:ext cx="196850" cy="211138"/>
            </a:xfrm>
            <a:custGeom>
              <a:avLst/>
              <a:gdLst>
                <a:gd name="T0" fmla="*/ 0 w 50"/>
                <a:gd name="T1" fmla="*/ 22 h 54"/>
                <a:gd name="T2" fmla="*/ 0 w 50"/>
                <a:gd name="T3" fmla="*/ 52 h 54"/>
                <a:gd name="T4" fmla="*/ 1 w 50"/>
                <a:gd name="T5" fmla="*/ 54 h 54"/>
                <a:gd name="T6" fmla="*/ 3 w 50"/>
                <a:gd name="T7" fmla="*/ 54 h 54"/>
                <a:gd name="T8" fmla="*/ 16 w 50"/>
                <a:gd name="T9" fmla="*/ 54 h 54"/>
                <a:gd name="T10" fmla="*/ 18 w 50"/>
                <a:gd name="T11" fmla="*/ 54 h 54"/>
                <a:gd name="T12" fmla="*/ 18 w 50"/>
                <a:gd name="T13" fmla="*/ 53 h 54"/>
                <a:gd name="T14" fmla="*/ 18 w 50"/>
                <a:gd name="T15" fmla="*/ 39 h 54"/>
                <a:gd name="T16" fmla="*/ 31 w 50"/>
                <a:gd name="T17" fmla="*/ 39 h 54"/>
                <a:gd name="T18" fmla="*/ 31 w 50"/>
                <a:gd name="T19" fmla="*/ 53 h 54"/>
                <a:gd name="T20" fmla="*/ 32 w 50"/>
                <a:gd name="T21" fmla="*/ 54 h 54"/>
                <a:gd name="T22" fmla="*/ 33 w 50"/>
                <a:gd name="T23" fmla="*/ 54 h 54"/>
                <a:gd name="T24" fmla="*/ 46 w 50"/>
                <a:gd name="T25" fmla="*/ 54 h 54"/>
                <a:gd name="T26" fmla="*/ 48 w 50"/>
                <a:gd name="T27" fmla="*/ 54 h 54"/>
                <a:gd name="T28" fmla="*/ 50 w 50"/>
                <a:gd name="T29" fmla="*/ 52 h 54"/>
                <a:gd name="T30" fmla="*/ 50 w 50"/>
                <a:gd name="T31" fmla="*/ 22 h 54"/>
                <a:gd name="T32" fmla="*/ 25 w 50"/>
                <a:gd name="T33" fmla="*/ 0 h 54"/>
                <a:gd name="T34" fmla="*/ 0 w 50"/>
                <a:gd name="T3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54">
                  <a:moveTo>
                    <a:pt x="0" y="22"/>
                  </a:moveTo>
                  <a:cubicBezTo>
                    <a:pt x="0" y="52"/>
                    <a:pt x="0" y="52"/>
                    <a:pt x="0" y="52"/>
                  </a:cubicBezTo>
                  <a:cubicBezTo>
                    <a:pt x="0" y="53"/>
                    <a:pt x="1" y="54"/>
                    <a:pt x="1" y="54"/>
                  </a:cubicBezTo>
                  <a:cubicBezTo>
                    <a:pt x="2" y="54"/>
                    <a:pt x="2" y="54"/>
                    <a:pt x="3" y="54"/>
                  </a:cubicBezTo>
                  <a:cubicBezTo>
                    <a:pt x="16" y="54"/>
                    <a:pt x="16" y="54"/>
                    <a:pt x="16" y="54"/>
                  </a:cubicBezTo>
                  <a:cubicBezTo>
                    <a:pt x="17" y="54"/>
                    <a:pt x="17" y="54"/>
                    <a:pt x="18" y="54"/>
                  </a:cubicBezTo>
                  <a:cubicBezTo>
                    <a:pt x="18" y="54"/>
                    <a:pt x="18" y="53"/>
                    <a:pt x="18" y="53"/>
                  </a:cubicBezTo>
                  <a:cubicBezTo>
                    <a:pt x="18" y="39"/>
                    <a:pt x="18" y="39"/>
                    <a:pt x="18" y="39"/>
                  </a:cubicBezTo>
                  <a:cubicBezTo>
                    <a:pt x="31" y="39"/>
                    <a:pt x="31" y="39"/>
                    <a:pt x="31" y="39"/>
                  </a:cubicBezTo>
                  <a:cubicBezTo>
                    <a:pt x="31" y="53"/>
                    <a:pt x="31" y="53"/>
                    <a:pt x="31" y="53"/>
                  </a:cubicBezTo>
                  <a:cubicBezTo>
                    <a:pt x="31" y="53"/>
                    <a:pt x="32" y="54"/>
                    <a:pt x="32" y="54"/>
                  </a:cubicBezTo>
                  <a:cubicBezTo>
                    <a:pt x="32" y="54"/>
                    <a:pt x="33" y="54"/>
                    <a:pt x="33" y="54"/>
                  </a:cubicBezTo>
                  <a:cubicBezTo>
                    <a:pt x="46" y="54"/>
                    <a:pt x="46" y="54"/>
                    <a:pt x="46" y="54"/>
                  </a:cubicBezTo>
                  <a:cubicBezTo>
                    <a:pt x="47" y="54"/>
                    <a:pt x="48" y="54"/>
                    <a:pt x="48" y="54"/>
                  </a:cubicBezTo>
                  <a:cubicBezTo>
                    <a:pt x="49" y="54"/>
                    <a:pt x="50" y="53"/>
                    <a:pt x="50" y="52"/>
                  </a:cubicBezTo>
                  <a:cubicBezTo>
                    <a:pt x="50" y="22"/>
                    <a:pt x="50" y="22"/>
                    <a:pt x="50" y="22"/>
                  </a:cubicBezTo>
                  <a:cubicBezTo>
                    <a:pt x="25" y="0"/>
                    <a:pt x="25" y="0"/>
                    <a:pt x="25" y="0"/>
                  </a:cubicBezTo>
                  <a:lnTo>
                    <a:pt x="0" y="2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7" name="Freeform 6"/>
            <p:cNvSpPr/>
            <p:nvPr/>
          </p:nvSpPr>
          <p:spPr bwMode="auto">
            <a:xfrm>
              <a:off x="2589213" y="2232025"/>
              <a:ext cx="285750" cy="152400"/>
            </a:xfrm>
            <a:custGeom>
              <a:avLst/>
              <a:gdLst>
                <a:gd name="T0" fmla="*/ 71 w 73"/>
                <a:gd name="T1" fmla="*/ 30 h 39"/>
                <a:gd name="T2" fmla="*/ 40 w 73"/>
                <a:gd name="T3" fmla="*/ 2 h 39"/>
                <a:gd name="T4" fmla="*/ 34 w 73"/>
                <a:gd name="T5" fmla="*/ 2 h 39"/>
                <a:gd name="T6" fmla="*/ 2 w 73"/>
                <a:gd name="T7" fmla="*/ 30 h 39"/>
                <a:gd name="T8" fmla="*/ 2 w 73"/>
                <a:gd name="T9" fmla="*/ 37 h 39"/>
                <a:gd name="T10" fmla="*/ 2 w 73"/>
                <a:gd name="T11" fmla="*/ 37 h 39"/>
                <a:gd name="T12" fmla="*/ 5 w 73"/>
                <a:gd name="T13" fmla="*/ 38 h 39"/>
                <a:gd name="T14" fmla="*/ 8 w 73"/>
                <a:gd name="T15" fmla="*/ 37 h 39"/>
                <a:gd name="T16" fmla="*/ 37 w 73"/>
                <a:gd name="T17" fmla="*/ 11 h 39"/>
                <a:gd name="T18" fmla="*/ 65 w 73"/>
                <a:gd name="T19" fmla="*/ 37 h 39"/>
                <a:gd name="T20" fmla="*/ 72 w 73"/>
                <a:gd name="T21" fmla="*/ 37 h 39"/>
                <a:gd name="T22" fmla="*/ 71 w 73"/>
                <a:gd name="T23" fmla="*/ 3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39">
                  <a:moveTo>
                    <a:pt x="71" y="30"/>
                  </a:moveTo>
                  <a:cubicBezTo>
                    <a:pt x="40" y="2"/>
                    <a:pt x="40" y="2"/>
                    <a:pt x="40" y="2"/>
                  </a:cubicBezTo>
                  <a:cubicBezTo>
                    <a:pt x="38" y="0"/>
                    <a:pt x="35" y="0"/>
                    <a:pt x="34" y="2"/>
                  </a:cubicBezTo>
                  <a:cubicBezTo>
                    <a:pt x="2" y="30"/>
                    <a:pt x="2" y="30"/>
                    <a:pt x="2" y="30"/>
                  </a:cubicBezTo>
                  <a:cubicBezTo>
                    <a:pt x="0" y="32"/>
                    <a:pt x="0" y="35"/>
                    <a:pt x="2" y="37"/>
                  </a:cubicBezTo>
                  <a:cubicBezTo>
                    <a:pt x="2" y="37"/>
                    <a:pt x="2" y="37"/>
                    <a:pt x="2" y="37"/>
                  </a:cubicBezTo>
                  <a:cubicBezTo>
                    <a:pt x="3" y="38"/>
                    <a:pt x="4" y="38"/>
                    <a:pt x="5" y="38"/>
                  </a:cubicBezTo>
                  <a:cubicBezTo>
                    <a:pt x="6" y="38"/>
                    <a:pt x="8" y="38"/>
                    <a:pt x="8" y="37"/>
                  </a:cubicBezTo>
                  <a:cubicBezTo>
                    <a:pt x="37" y="11"/>
                    <a:pt x="37" y="11"/>
                    <a:pt x="37" y="11"/>
                  </a:cubicBezTo>
                  <a:cubicBezTo>
                    <a:pt x="65" y="37"/>
                    <a:pt x="65" y="37"/>
                    <a:pt x="65" y="37"/>
                  </a:cubicBezTo>
                  <a:cubicBezTo>
                    <a:pt x="67" y="39"/>
                    <a:pt x="70" y="39"/>
                    <a:pt x="72" y="37"/>
                  </a:cubicBezTo>
                  <a:cubicBezTo>
                    <a:pt x="73" y="35"/>
                    <a:pt x="73" y="32"/>
                    <a:pt x="71" y="3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6" name="矩形 5"/>
          <p:cNvSpPr/>
          <p:nvPr/>
        </p:nvSpPr>
        <p:spPr>
          <a:xfrm>
            <a:off x="1245870" y="1716405"/>
            <a:ext cx="9700260" cy="2999740"/>
          </a:xfrm>
          <a:prstGeom prst="rect">
            <a:avLst/>
          </a:prstGeom>
        </p:spPr>
        <p:txBody>
          <a:bodyPr wrap="square">
            <a:spAutoFit/>
          </a:bodyPr>
          <a:lstStyle/>
          <a:p>
            <a:pPr indent="457200" fontAlgn="auto">
              <a:lnSpc>
                <a:spcPct val="150000"/>
              </a:lnSpc>
              <a:extLst>
                <a:ext uri="{35155182-B16C-46BC-9424-99874614C6A1}">
                  <wpsdc:indentchars xmlns:wpsdc="http://www.wps.cn/officeDocument/2017/drawingmlCustomData" val="200" checksum="59296752"/>
                </a:ext>
              </a:extLst>
            </a:pPr>
            <a:r>
              <a:rPr>
                <a:solidFill>
                  <a:srgbClr val="333333"/>
                </a:solidFill>
                <a:latin typeface="宋体" panose="02010600030101010101" pitchFamily="2" charset="-122"/>
                <a:ea typeface="宋体" panose="02010600030101010101" pitchFamily="2" charset="-122"/>
                <a:cs typeface="宋体" panose="02010600030101010101" pitchFamily="2" charset="-122"/>
              </a:rPr>
              <a:t>它的优点有：速度快，适合二分类问题；简单易于理解，直接看到各个特征的权重；能容易地更新模型吸收新的数据。缺点有：对数据和场景的适应能力有局限性，不如决策树算法适应性那么强。</a:t>
            </a:r>
            <a:endParaRPr>
              <a:solidFill>
                <a:srgbClr val="333333"/>
              </a:solidFill>
              <a:latin typeface="宋体" panose="02010600030101010101" pitchFamily="2" charset="-122"/>
              <a:ea typeface="宋体" panose="02010600030101010101" pitchFamily="2" charset="-122"/>
              <a:cs typeface="宋体" panose="02010600030101010101" pitchFamily="2" charset="-122"/>
            </a:endParaRPr>
          </a:p>
          <a:p>
            <a:pPr indent="457200" fontAlgn="auto">
              <a:lnSpc>
                <a:spcPct val="150000"/>
              </a:lnSpc>
              <a:extLst>
                <a:ext uri="{35155182-B16C-46BC-9424-99874614C6A1}">
                  <wpsdc:indentchars xmlns:wpsdc="http://www.wps.cn/officeDocument/2017/drawingmlCustomData" val="200" checksum="59296752"/>
                </a:ext>
              </a:extLst>
            </a:pPr>
            <a:r>
              <a:rPr>
                <a:solidFill>
                  <a:srgbClr val="333333"/>
                </a:solidFill>
                <a:latin typeface="宋体" panose="02010600030101010101" pitchFamily="2" charset="-122"/>
                <a:ea typeface="宋体" panose="02010600030101010101" pitchFamily="2" charset="-122"/>
                <a:cs typeface="宋体" panose="02010600030101010101" pitchFamily="2" charset="-122"/>
              </a:rPr>
              <a:t>逻辑回归的常规步骤：</a:t>
            </a:r>
            <a:endParaRPr>
              <a:solidFill>
                <a:srgbClr val="333333"/>
              </a:solidFill>
              <a:latin typeface="宋体" panose="02010600030101010101" pitchFamily="2" charset="-122"/>
              <a:ea typeface="宋体" panose="02010600030101010101" pitchFamily="2" charset="-122"/>
              <a:cs typeface="宋体" panose="02010600030101010101" pitchFamily="2" charset="-122"/>
            </a:endParaRPr>
          </a:p>
          <a:p>
            <a:pPr indent="457200" fontAlgn="auto">
              <a:lnSpc>
                <a:spcPct val="150000"/>
              </a:lnSpc>
              <a:extLst>
                <a:ext uri="{35155182-B16C-46BC-9424-99874614C6A1}">
                  <wpsdc:indentchars xmlns:wpsdc="http://www.wps.cn/officeDocument/2017/drawingmlCustomData" val="200" checksum="59296752"/>
                </a:ext>
              </a:extLst>
            </a:pPr>
            <a:r>
              <a:rPr lang="en-US">
                <a:solidFill>
                  <a:srgbClr val="333333"/>
                </a:solidFill>
                <a:latin typeface="宋体" panose="02010600030101010101" pitchFamily="2" charset="-122"/>
                <a:ea typeface="宋体" panose="02010600030101010101" pitchFamily="2" charset="-122"/>
                <a:cs typeface="宋体" panose="02010600030101010101" pitchFamily="2" charset="-122"/>
              </a:rPr>
              <a:t>(1)</a:t>
            </a:r>
            <a:r>
              <a:rPr>
                <a:solidFill>
                  <a:srgbClr val="333333"/>
                </a:solidFill>
                <a:latin typeface="宋体" panose="02010600030101010101" pitchFamily="2" charset="-122"/>
                <a:ea typeface="宋体" panose="02010600030101010101" pitchFamily="2" charset="-122"/>
                <a:cs typeface="宋体" panose="02010600030101010101" pitchFamily="2" charset="-122"/>
              </a:rPr>
              <a:t>寻找h函数（即预测函数）；</a:t>
            </a:r>
            <a:endParaRPr>
              <a:solidFill>
                <a:srgbClr val="333333"/>
              </a:solidFill>
              <a:latin typeface="宋体" panose="02010600030101010101" pitchFamily="2" charset="-122"/>
              <a:ea typeface="宋体" panose="02010600030101010101" pitchFamily="2" charset="-122"/>
              <a:cs typeface="宋体" panose="02010600030101010101" pitchFamily="2" charset="-122"/>
            </a:endParaRPr>
          </a:p>
          <a:p>
            <a:pPr indent="457200" fontAlgn="auto">
              <a:lnSpc>
                <a:spcPct val="150000"/>
              </a:lnSpc>
              <a:extLst>
                <a:ext uri="{35155182-B16C-46BC-9424-99874614C6A1}">
                  <wpsdc:indentchars xmlns:wpsdc="http://www.wps.cn/officeDocument/2017/drawingmlCustomData" val="200" checksum="59296752"/>
                </a:ext>
              </a:extLst>
            </a:pPr>
            <a:r>
              <a:rPr lang="en-US">
                <a:solidFill>
                  <a:srgbClr val="333333"/>
                </a:solidFill>
                <a:latin typeface="宋体" panose="02010600030101010101" pitchFamily="2" charset="-122"/>
                <a:ea typeface="宋体" panose="02010600030101010101" pitchFamily="2" charset="-122"/>
                <a:cs typeface="宋体" panose="02010600030101010101" pitchFamily="2" charset="-122"/>
              </a:rPr>
              <a:t>(2)</a:t>
            </a:r>
            <a:r>
              <a:rPr>
                <a:solidFill>
                  <a:srgbClr val="333333"/>
                </a:solidFill>
                <a:latin typeface="宋体" panose="02010600030101010101" pitchFamily="2" charset="-122"/>
                <a:ea typeface="宋体" panose="02010600030101010101" pitchFamily="2" charset="-122"/>
                <a:cs typeface="宋体" panose="02010600030101010101" pitchFamily="2" charset="-122"/>
              </a:rPr>
              <a:t>构造J函数（损失函数）；</a:t>
            </a:r>
            <a:endParaRPr>
              <a:solidFill>
                <a:srgbClr val="333333"/>
              </a:solidFill>
              <a:latin typeface="宋体" panose="02010600030101010101" pitchFamily="2" charset="-122"/>
              <a:ea typeface="宋体" panose="02010600030101010101" pitchFamily="2" charset="-122"/>
              <a:cs typeface="宋体" panose="02010600030101010101" pitchFamily="2" charset="-122"/>
            </a:endParaRPr>
          </a:p>
          <a:p>
            <a:pPr indent="457200" fontAlgn="auto">
              <a:lnSpc>
                <a:spcPct val="150000"/>
              </a:lnSpc>
              <a:extLst>
                <a:ext uri="{35155182-B16C-46BC-9424-99874614C6A1}">
                  <wpsdc:indentchars xmlns:wpsdc="http://www.wps.cn/officeDocument/2017/drawingmlCustomData" val="200" checksum="59296752"/>
                </a:ext>
              </a:extLst>
            </a:pPr>
            <a:r>
              <a:rPr lang="en-US">
                <a:solidFill>
                  <a:srgbClr val="333333"/>
                </a:solidFill>
                <a:latin typeface="宋体" panose="02010600030101010101" pitchFamily="2" charset="-122"/>
                <a:ea typeface="宋体" panose="02010600030101010101" pitchFamily="2" charset="-122"/>
                <a:cs typeface="宋体" panose="02010600030101010101" pitchFamily="2" charset="-122"/>
              </a:rPr>
              <a:t>(3)</a:t>
            </a:r>
            <a:r>
              <a:rPr>
                <a:solidFill>
                  <a:srgbClr val="333333"/>
                </a:solidFill>
                <a:latin typeface="宋体" panose="02010600030101010101" pitchFamily="2" charset="-122"/>
                <a:ea typeface="宋体" panose="02010600030101010101" pitchFamily="2" charset="-122"/>
                <a:cs typeface="宋体" panose="02010600030101010101" pitchFamily="2" charset="-122"/>
              </a:rPr>
              <a:t>想办法使得J函数最小并求得回归参数（θ）。</a:t>
            </a:r>
            <a:endParaRPr>
              <a:solidFill>
                <a:srgbClr val="333333"/>
              </a:solidFill>
              <a:latin typeface="宋体" panose="02010600030101010101" pitchFamily="2" charset="-122"/>
              <a:ea typeface="宋体" panose="02010600030101010101" pitchFamily="2" charset="-122"/>
              <a:cs typeface="宋体" panose="02010600030101010101" pitchFamily="2" charset="-122"/>
            </a:endParaRPr>
          </a:p>
        </p:txBody>
      </p:sp>
      <p:sp>
        <p:nvSpPr>
          <p:cNvPr id="11" name="灯片编号占位符 1"/>
          <p:cNvSpPr>
            <a:spLocks noGrp="1"/>
          </p:cNvSpPr>
          <p:nvPr>
            <p:ph type="sldNum" sz="quarter" idx="12"/>
          </p:nvPr>
        </p:nvSpPr>
        <p:spPr>
          <a:xfrm>
            <a:off x="11137900" y="6343650"/>
            <a:ext cx="723900" cy="365125"/>
          </a:xfrm>
        </p:spPr>
        <p:txBody>
          <a:bodyPr/>
          <a:lstStyle/>
          <a:p>
            <a:fld id="{10D36161-6886-424D-8AA6-68C4ADDC9376}"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5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childTnLst>
                                </p:cTn>
                              </p:par>
                              <p:par>
                                <p:cTn id="8" presetID="10" presetClass="entr" presetSubtype="0" fill="hold" grpId="0" nodeType="withEffect">
                                  <p:stCondLst>
                                    <p:cond delay="25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lang="zh-CN" altLang="en-US" dirty="0"/>
              <a:t>逻辑回归：预测函数</a:t>
            </a:r>
            <a:endParaRPr lang="zh-CN" altLang="en-US" dirty="0"/>
          </a:p>
        </p:txBody>
      </p:sp>
      <p:grpSp>
        <p:nvGrpSpPr>
          <p:cNvPr id="15" name="组合 14"/>
          <p:cNvGrpSpPr/>
          <p:nvPr/>
        </p:nvGrpSpPr>
        <p:grpSpPr>
          <a:xfrm>
            <a:off x="549145" y="909639"/>
            <a:ext cx="311280" cy="299175"/>
            <a:chOff x="2589213" y="2232025"/>
            <a:chExt cx="285750" cy="274638"/>
          </a:xfrm>
        </p:grpSpPr>
        <p:sp>
          <p:nvSpPr>
            <p:cNvPr id="16" name="Freeform 5"/>
            <p:cNvSpPr/>
            <p:nvPr/>
          </p:nvSpPr>
          <p:spPr bwMode="auto">
            <a:xfrm>
              <a:off x="2635251" y="2295525"/>
              <a:ext cx="196850" cy="211138"/>
            </a:xfrm>
            <a:custGeom>
              <a:avLst/>
              <a:gdLst>
                <a:gd name="T0" fmla="*/ 0 w 50"/>
                <a:gd name="T1" fmla="*/ 22 h 54"/>
                <a:gd name="T2" fmla="*/ 0 w 50"/>
                <a:gd name="T3" fmla="*/ 52 h 54"/>
                <a:gd name="T4" fmla="*/ 1 w 50"/>
                <a:gd name="T5" fmla="*/ 54 h 54"/>
                <a:gd name="T6" fmla="*/ 3 w 50"/>
                <a:gd name="T7" fmla="*/ 54 h 54"/>
                <a:gd name="T8" fmla="*/ 16 w 50"/>
                <a:gd name="T9" fmla="*/ 54 h 54"/>
                <a:gd name="T10" fmla="*/ 18 w 50"/>
                <a:gd name="T11" fmla="*/ 54 h 54"/>
                <a:gd name="T12" fmla="*/ 18 w 50"/>
                <a:gd name="T13" fmla="*/ 53 h 54"/>
                <a:gd name="T14" fmla="*/ 18 w 50"/>
                <a:gd name="T15" fmla="*/ 39 h 54"/>
                <a:gd name="T16" fmla="*/ 31 w 50"/>
                <a:gd name="T17" fmla="*/ 39 h 54"/>
                <a:gd name="T18" fmla="*/ 31 w 50"/>
                <a:gd name="T19" fmla="*/ 53 h 54"/>
                <a:gd name="T20" fmla="*/ 32 w 50"/>
                <a:gd name="T21" fmla="*/ 54 h 54"/>
                <a:gd name="T22" fmla="*/ 33 w 50"/>
                <a:gd name="T23" fmla="*/ 54 h 54"/>
                <a:gd name="T24" fmla="*/ 46 w 50"/>
                <a:gd name="T25" fmla="*/ 54 h 54"/>
                <a:gd name="T26" fmla="*/ 48 w 50"/>
                <a:gd name="T27" fmla="*/ 54 h 54"/>
                <a:gd name="T28" fmla="*/ 50 w 50"/>
                <a:gd name="T29" fmla="*/ 52 h 54"/>
                <a:gd name="T30" fmla="*/ 50 w 50"/>
                <a:gd name="T31" fmla="*/ 22 h 54"/>
                <a:gd name="T32" fmla="*/ 25 w 50"/>
                <a:gd name="T33" fmla="*/ 0 h 54"/>
                <a:gd name="T34" fmla="*/ 0 w 50"/>
                <a:gd name="T3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54">
                  <a:moveTo>
                    <a:pt x="0" y="22"/>
                  </a:moveTo>
                  <a:cubicBezTo>
                    <a:pt x="0" y="52"/>
                    <a:pt x="0" y="52"/>
                    <a:pt x="0" y="52"/>
                  </a:cubicBezTo>
                  <a:cubicBezTo>
                    <a:pt x="0" y="53"/>
                    <a:pt x="1" y="54"/>
                    <a:pt x="1" y="54"/>
                  </a:cubicBezTo>
                  <a:cubicBezTo>
                    <a:pt x="2" y="54"/>
                    <a:pt x="2" y="54"/>
                    <a:pt x="3" y="54"/>
                  </a:cubicBezTo>
                  <a:cubicBezTo>
                    <a:pt x="16" y="54"/>
                    <a:pt x="16" y="54"/>
                    <a:pt x="16" y="54"/>
                  </a:cubicBezTo>
                  <a:cubicBezTo>
                    <a:pt x="17" y="54"/>
                    <a:pt x="17" y="54"/>
                    <a:pt x="18" y="54"/>
                  </a:cubicBezTo>
                  <a:cubicBezTo>
                    <a:pt x="18" y="54"/>
                    <a:pt x="18" y="53"/>
                    <a:pt x="18" y="53"/>
                  </a:cubicBezTo>
                  <a:cubicBezTo>
                    <a:pt x="18" y="39"/>
                    <a:pt x="18" y="39"/>
                    <a:pt x="18" y="39"/>
                  </a:cubicBezTo>
                  <a:cubicBezTo>
                    <a:pt x="31" y="39"/>
                    <a:pt x="31" y="39"/>
                    <a:pt x="31" y="39"/>
                  </a:cubicBezTo>
                  <a:cubicBezTo>
                    <a:pt x="31" y="53"/>
                    <a:pt x="31" y="53"/>
                    <a:pt x="31" y="53"/>
                  </a:cubicBezTo>
                  <a:cubicBezTo>
                    <a:pt x="31" y="53"/>
                    <a:pt x="32" y="54"/>
                    <a:pt x="32" y="54"/>
                  </a:cubicBezTo>
                  <a:cubicBezTo>
                    <a:pt x="32" y="54"/>
                    <a:pt x="33" y="54"/>
                    <a:pt x="33" y="54"/>
                  </a:cubicBezTo>
                  <a:cubicBezTo>
                    <a:pt x="46" y="54"/>
                    <a:pt x="46" y="54"/>
                    <a:pt x="46" y="54"/>
                  </a:cubicBezTo>
                  <a:cubicBezTo>
                    <a:pt x="47" y="54"/>
                    <a:pt x="48" y="54"/>
                    <a:pt x="48" y="54"/>
                  </a:cubicBezTo>
                  <a:cubicBezTo>
                    <a:pt x="49" y="54"/>
                    <a:pt x="50" y="53"/>
                    <a:pt x="50" y="52"/>
                  </a:cubicBezTo>
                  <a:cubicBezTo>
                    <a:pt x="50" y="22"/>
                    <a:pt x="50" y="22"/>
                    <a:pt x="50" y="22"/>
                  </a:cubicBezTo>
                  <a:cubicBezTo>
                    <a:pt x="25" y="0"/>
                    <a:pt x="25" y="0"/>
                    <a:pt x="25" y="0"/>
                  </a:cubicBezTo>
                  <a:lnTo>
                    <a:pt x="0" y="2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7" name="Freeform 6"/>
            <p:cNvSpPr/>
            <p:nvPr/>
          </p:nvSpPr>
          <p:spPr bwMode="auto">
            <a:xfrm>
              <a:off x="2589213" y="2232025"/>
              <a:ext cx="285750" cy="152400"/>
            </a:xfrm>
            <a:custGeom>
              <a:avLst/>
              <a:gdLst>
                <a:gd name="T0" fmla="*/ 71 w 73"/>
                <a:gd name="T1" fmla="*/ 30 h 39"/>
                <a:gd name="T2" fmla="*/ 40 w 73"/>
                <a:gd name="T3" fmla="*/ 2 h 39"/>
                <a:gd name="T4" fmla="*/ 34 w 73"/>
                <a:gd name="T5" fmla="*/ 2 h 39"/>
                <a:gd name="T6" fmla="*/ 2 w 73"/>
                <a:gd name="T7" fmla="*/ 30 h 39"/>
                <a:gd name="T8" fmla="*/ 2 w 73"/>
                <a:gd name="T9" fmla="*/ 37 h 39"/>
                <a:gd name="T10" fmla="*/ 2 w 73"/>
                <a:gd name="T11" fmla="*/ 37 h 39"/>
                <a:gd name="T12" fmla="*/ 5 w 73"/>
                <a:gd name="T13" fmla="*/ 38 h 39"/>
                <a:gd name="T14" fmla="*/ 8 w 73"/>
                <a:gd name="T15" fmla="*/ 37 h 39"/>
                <a:gd name="T16" fmla="*/ 37 w 73"/>
                <a:gd name="T17" fmla="*/ 11 h 39"/>
                <a:gd name="T18" fmla="*/ 65 w 73"/>
                <a:gd name="T19" fmla="*/ 37 h 39"/>
                <a:gd name="T20" fmla="*/ 72 w 73"/>
                <a:gd name="T21" fmla="*/ 37 h 39"/>
                <a:gd name="T22" fmla="*/ 71 w 73"/>
                <a:gd name="T23" fmla="*/ 3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39">
                  <a:moveTo>
                    <a:pt x="71" y="30"/>
                  </a:moveTo>
                  <a:cubicBezTo>
                    <a:pt x="40" y="2"/>
                    <a:pt x="40" y="2"/>
                    <a:pt x="40" y="2"/>
                  </a:cubicBezTo>
                  <a:cubicBezTo>
                    <a:pt x="38" y="0"/>
                    <a:pt x="35" y="0"/>
                    <a:pt x="34" y="2"/>
                  </a:cubicBezTo>
                  <a:cubicBezTo>
                    <a:pt x="2" y="30"/>
                    <a:pt x="2" y="30"/>
                    <a:pt x="2" y="30"/>
                  </a:cubicBezTo>
                  <a:cubicBezTo>
                    <a:pt x="0" y="32"/>
                    <a:pt x="0" y="35"/>
                    <a:pt x="2" y="37"/>
                  </a:cubicBezTo>
                  <a:cubicBezTo>
                    <a:pt x="2" y="37"/>
                    <a:pt x="2" y="37"/>
                    <a:pt x="2" y="37"/>
                  </a:cubicBezTo>
                  <a:cubicBezTo>
                    <a:pt x="3" y="38"/>
                    <a:pt x="4" y="38"/>
                    <a:pt x="5" y="38"/>
                  </a:cubicBezTo>
                  <a:cubicBezTo>
                    <a:pt x="6" y="38"/>
                    <a:pt x="8" y="38"/>
                    <a:pt x="8" y="37"/>
                  </a:cubicBezTo>
                  <a:cubicBezTo>
                    <a:pt x="37" y="11"/>
                    <a:pt x="37" y="11"/>
                    <a:pt x="37" y="11"/>
                  </a:cubicBezTo>
                  <a:cubicBezTo>
                    <a:pt x="65" y="37"/>
                    <a:pt x="65" y="37"/>
                    <a:pt x="65" y="37"/>
                  </a:cubicBezTo>
                  <a:cubicBezTo>
                    <a:pt x="67" y="39"/>
                    <a:pt x="70" y="39"/>
                    <a:pt x="72" y="37"/>
                  </a:cubicBezTo>
                  <a:cubicBezTo>
                    <a:pt x="73" y="35"/>
                    <a:pt x="73" y="32"/>
                    <a:pt x="71" y="3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11" name="灯片编号占位符 1"/>
          <p:cNvSpPr>
            <a:spLocks noGrp="1"/>
          </p:cNvSpPr>
          <p:nvPr>
            <p:ph type="sldNum" sz="quarter" idx="12"/>
          </p:nvPr>
        </p:nvSpPr>
        <p:spPr>
          <a:xfrm>
            <a:off x="11137900" y="6343650"/>
            <a:ext cx="723900" cy="365125"/>
          </a:xfrm>
        </p:spPr>
        <p:txBody>
          <a:bodyPr/>
          <a:lstStyle/>
          <a:p>
            <a:fld id="{10D36161-6886-424D-8AA6-68C4ADDC9376}" type="slidenum">
              <a:rPr lang="zh-CN" altLang="en-US" smtClean="0"/>
            </a:fld>
            <a:endParaRPr lang="zh-CN" altLang="en-US" dirty="0"/>
          </a:p>
        </p:txBody>
      </p:sp>
      <p:sp>
        <p:nvSpPr>
          <p:cNvPr id="4" name="内容占位符 2"/>
          <p:cNvSpPr>
            <a:spLocks noGrp="1"/>
          </p:cNvSpPr>
          <p:nvPr/>
        </p:nvSpPr>
        <p:spPr>
          <a:xfrm>
            <a:off x="1097280" y="1445895"/>
            <a:ext cx="6229985" cy="4423410"/>
          </a:xfrm>
          <a:prstGeom prst="rect">
            <a:avLst/>
          </a:prstGeom>
        </p:spPr>
        <p:txBody>
          <a:bodyPr vert="horz" lIns="0" tIns="45720" rIns="0" bIns="45720" rtlCol="0">
            <a:normAutofit lnSpcReduction="10000"/>
          </a:bodyPr>
          <a:lstStyle>
            <a:lvl1pPr marL="91440" indent="-91440" algn="l" defTabSz="913765"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fontAlgn="auto">
              <a:lnSpc>
                <a:spcPct val="150000"/>
              </a:lnSpc>
            </a:pPr>
            <a:r>
              <a:rPr lang="en-US" sz="1800">
                <a:solidFill>
                  <a:srgbClr val="333333"/>
                </a:solidFill>
                <a:latin typeface="Times New Roman" panose="02020603050405020304" pitchFamily="18" charset="0"/>
                <a:ea typeface="宋体" panose="02010600030101010101" pitchFamily="2" charset="-122"/>
                <a:cs typeface="Times New Roman" panose="02020603050405020304" pitchFamily="18" charset="0"/>
              </a:rPr>
              <a:t>    </a:t>
            </a:r>
            <a:r>
              <a:rPr sz="1800">
                <a:solidFill>
                  <a:srgbClr val="333333"/>
                </a:solidFill>
                <a:latin typeface="Times New Roman" panose="02020603050405020304" pitchFamily="18" charset="0"/>
                <a:ea typeface="宋体" panose="02010600030101010101" pitchFamily="2" charset="-122"/>
                <a:cs typeface="Times New Roman" panose="02020603050405020304" pitchFamily="18" charset="0"/>
              </a:rPr>
              <a:t>二分类问题的概率与自变量之间的关系图形往往是一个S型曲线，采用Sigmoid函数实现，函数形式为：</a:t>
            </a:r>
            <a:endParaRPr sz="180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fontAlgn="auto">
              <a:lnSpc>
                <a:spcPct val="150000"/>
              </a:lnSpc>
            </a:pPr>
            <a:endParaRPr sz="180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fontAlgn="auto">
              <a:lnSpc>
                <a:spcPct val="150000"/>
              </a:lnSpc>
            </a:pPr>
            <a:r>
              <a:rPr sz="1800">
                <a:solidFill>
                  <a:srgbClr val="333333"/>
                </a:solidFill>
                <a:latin typeface="Times New Roman" panose="02020603050405020304" pitchFamily="18" charset="0"/>
                <a:ea typeface="宋体" panose="02010600030101010101" pitchFamily="2" charset="-122"/>
                <a:cs typeface="Times New Roman" panose="02020603050405020304" pitchFamily="18" charset="0"/>
              </a:rPr>
              <a:t>构造预测函数为：</a:t>
            </a:r>
            <a:endParaRPr sz="180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fontAlgn="auto">
              <a:lnSpc>
                <a:spcPct val="150000"/>
              </a:lnSpc>
            </a:pPr>
            <a:r>
              <a:rPr sz="1800">
                <a:solidFill>
                  <a:srgbClr val="333333"/>
                </a:solidFill>
                <a:latin typeface="Times New Roman" panose="02020603050405020304" pitchFamily="18" charset="0"/>
                <a:ea typeface="宋体" panose="02010600030101010101" pitchFamily="2" charset="-122"/>
                <a:cs typeface="Times New Roman" panose="02020603050405020304" pitchFamily="18" charset="0"/>
              </a:rPr>
              <a:t>        </a:t>
            </a:r>
            <a:r>
              <a:rPr sz="1620">
                <a:solidFill>
                  <a:srgbClr val="333333"/>
                </a:solidFill>
                <a:latin typeface="Times New Roman" panose="02020603050405020304" pitchFamily="18" charset="0"/>
                <a:ea typeface="宋体" panose="02010600030101010101" pitchFamily="2" charset="-122"/>
                <a:cs typeface="Times New Roman" panose="02020603050405020304" pitchFamily="18" charset="0"/>
              </a:rPr>
              <a:t>sigmoid的函数输出是介于（0，1）之间的，中间值是0.5，公式的含义就很好理解了，因为输出是介于（0，1）之间，也就表明了数据属于某一类别的概率，例如： &lt;0.5则说明当前数据属于A类；&gt;0.5则说明当前数据属于B类。所以我们可以将sigmoid函数看成样本数据的概率密度函数。</a:t>
            </a:r>
            <a:endParaRPr kumimoji="1" lang="en-US" altLang="zh-CN" dirty="0">
              <a:solidFill>
                <a:srgbClr val="BB5832"/>
              </a:solidFill>
              <a:latin typeface="微软雅黑" panose="020B0503020204020204" charset="-122"/>
              <a:ea typeface="微软雅黑" panose="020B0503020204020204" charset="-122"/>
            </a:endParaRPr>
          </a:p>
          <a:p>
            <a:pPr fontAlgn="auto">
              <a:lnSpc>
                <a:spcPct val="150000"/>
              </a:lnSpc>
            </a:pPr>
            <a:endParaRPr kumimoji="1" lang="zh-CN" altLang="en-US" dirty="0">
              <a:solidFill>
                <a:srgbClr val="BB5832"/>
              </a:solidFill>
              <a:latin typeface="微软雅黑" panose="020B0503020204020204" charset="-122"/>
              <a:ea typeface="微软雅黑" panose="020B0503020204020204" charset="-122"/>
            </a:endParaRPr>
          </a:p>
        </p:txBody>
      </p:sp>
      <p:pic>
        <p:nvPicPr>
          <p:cNvPr id="5" name="内容占位符 4"/>
          <p:cNvPicPr>
            <a:picLocks noGrp="1" noChangeAspect="1"/>
          </p:cNvPicPr>
          <p:nvPr/>
        </p:nvPicPr>
        <p:blipFill>
          <a:blip r:embed="rId1"/>
          <a:stretch>
            <a:fillRect/>
          </a:stretch>
        </p:blipFill>
        <p:spPr>
          <a:xfrm>
            <a:off x="7454265" y="1898650"/>
            <a:ext cx="4031615" cy="2823845"/>
          </a:xfrm>
          <a:prstGeom prst="rect">
            <a:avLst/>
          </a:prstGeom>
        </p:spPr>
      </p:pic>
      <p:graphicFrame>
        <p:nvGraphicFramePr>
          <p:cNvPr id="2" name="对象 -2147482610"/>
          <p:cNvGraphicFramePr>
            <a:graphicFrameLocks noChangeAspect="1"/>
          </p:cNvGraphicFramePr>
          <p:nvPr/>
        </p:nvGraphicFramePr>
        <p:xfrm>
          <a:off x="3384868" y="2992438"/>
          <a:ext cx="1654175" cy="405765"/>
        </p:xfrm>
        <a:graphic>
          <a:graphicData uri="http://schemas.openxmlformats.org/presentationml/2006/ole">
            <mc:AlternateContent xmlns:mc="http://schemas.openxmlformats.org/markup-compatibility/2006">
              <mc:Choice xmlns:v="urn:schemas-microsoft-com:vml" Requires="v">
                <p:oleObj spid="_x0000_s3076" name="" r:id="rId2" imgW="1651000" imgH="406400" progId="Equation.DSMT4">
                  <p:embed/>
                </p:oleObj>
              </mc:Choice>
              <mc:Fallback>
                <p:oleObj name="" r:id="rId2" imgW="1651000" imgH="406400" progId="Equation.DSMT4">
                  <p:embed/>
                  <p:pic>
                    <p:nvPicPr>
                      <p:cNvPr id="0" name="图片 3075"/>
                      <p:cNvPicPr/>
                      <p:nvPr/>
                    </p:nvPicPr>
                    <p:blipFill>
                      <a:blip r:embed="rId3"/>
                      <a:stretch>
                        <a:fillRect/>
                      </a:stretch>
                    </p:blipFill>
                    <p:spPr>
                      <a:xfrm>
                        <a:off x="3384868" y="2992438"/>
                        <a:ext cx="1654175" cy="405765"/>
                      </a:xfrm>
                      <a:prstGeom prst="rect">
                        <a:avLst/>
                      </a:prstGeom>
                      <a:noFill/>
                      <a:ln w="38100">
                        <a:noFill/>
                        <a:miter/>
                      </a:ln>
                    </p:spPr>
                  </p:pic>
                </p:oleObj>
              </mc:Fallback>
            </mc:AlternateContent>
          </a:graphicData>
        </a:graphic>
      </p:graphicFrame>
      <p:graphicFrame>
        <p:nvGraphicFramePr>
          <p:cNvPr id="6" name="对象 -2147482613"/>
          <p:cNvGraphicFramePr>
            <a:graphicFrameLocks noChangeAspect="1"/>
          </p:cNvGraphicFramePr>
          <p:nvPr/>
        </p:nvGraphicFramePr>
        <p:xfrm>
          <a:off x="3758883" y="2390140"/>
          <a:ext cx="906145" cy="397510"/>
        </p:xfrm>
        <a:graphic>
          <a:graphicData uri="http://schemas.openxmlformats.org/presentationml/2006/ole">
            <mc:AlternateContent xmlns:mc="http://schemas.openxmlformats.org/markup-compatibility/2006">
              <mc:Choice xmlns:v="urn:schemas-microsoft-com:vml" Requires="v">
                <p:oleObj spid="_x0000_s14" name="" r:id="rId4" imgW="901065" imgH="393700" progId="Equation.DSMT4">
                  <p:embed/>
                </p:oleObj>
              </mc:Choice>
              <mc:Fallback>
                <p:oleObj name="" r:id="rId4" imgW="901065" imgH="393700" progId="Equation.DSMT4">
                  <p:embed/>
                  <p:pic>
                    <p:nvPicPr>
                      <p:cNvPr id="0" name="图片 13"/>
                      <p:cNvPicPr/>
                      <p:nvPr/>
                    </p:nvPicPr>
                    <p:blipFill>
                      <a:blip r:embed="rId5"/>
                      <a:stretch>
                        <a:fillRect/>
                      </a:stretch>
                    </p:blipFill>
                    <p:spPr>
                      <a:xfrm>
                        <a:off x="3758883" y="2390140"/>
                        <a:ext cx="906145" cy="39751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5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childTnLst>
                                </p:cTn>
                              </p:par>
                              <p:par>
                                <p:cTn id="8" presetID="10" presetClass="entr" presetSubtype="0" fill="hold" grpId="0" nodeType="withEffect">
                                  <p:stCondLst>
                                    <p:cond delay="25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lang="zh-CN" altLang="en-US" dirty="0"/>
              <a:t>基础概念</a:t>
            </a:r>
            <a:endParaRPr lang="zh-CN" altLang="en-US" dirty="0"/>
          </a:p>
        </p:txBody>
      </p:sp>
      <p:grpSp>
        <p:nvGrpSpPr>
          <p:cNvPr id="15" name="组合 14"/>
          <p:cNvGrpSpPr/>
          <p:nvPr/>
        </p:nvGrpSpPr>
        <p:grpSpPr>
          <a:xfrm>
            <a:off x="549145" y="909639"/>
            <a:ext cx="311280" cy="299175"/>
            <a:chOff x="2589213" y="2232025"/>
            <a:chExt cx="285750" cy="274638"/>
          </a:xfrm>
        </p:grpSpPr>
        <p:sp>
          <p:nvSpPr>
            <p:cNvPr id="16" name="Freeform 5"/>
            <p:cNvSpPr/>
            <p:nvPr/>
          </p:nvSpPr>
          <p:spPr bwMode="auto">
            <a:xfrm>
              <a:off x="2635251" y="2295525"/>
              <a:ext cx="196850" cy="211138"/>
            </a:xfrm>
            <a:custGeom>
              <a:avLst/>
              <a:gdLst>
                <a:gd name="T0" fmla="*/ 0 w 50"/>
                <a:gd name="T1" fmla="*/ 22 h 54"/>
                <a:gd name="T2" fmla="*/ 0 w 50"/>
                <a:gd name="T3" fmla="*/ 52 h 54"/>
                <a:gd name="T4" fmla="*/ 1 w 50"/>
                <a:gd name="T5" fmla="*/ 54 h 54"/>
                <a:gd name="T6" fmla="*/ 3 w 50"/>
                <a:gd name="T7" fmla="*/ 54 h 54"/>
                <a:gd name="T8" fmla="*/ 16 w 50"/>
                <a:gd name="T9" fmla="*/ 54 h 54"/>
                <a:gd name="T10" fmla="*/ 18 w 50"/>
                <a:gd name="T11" fmla="*/ 54 h 54"/>
                <a:gd name="T12" fmla="*/ 18 w 50"/>
                <a:gd name="T13" fmla="*/ 53 h 54"/>
                <a:gd name="T14" fmla="*/ 18 w 50"/>
                <a:gd name="T15" fmla="*/ 39 h 54"/>
                <a:gd name="T16" fmla="*/ 31 w 50"/>
                <a:gd name="T17" fmla="*/ 39 h 54"/>
                <a:gd name="T18" fmla="*/ 31 w 50"/>
                <a:gd name="T19" fmla="*/ 53 h 54"/>
                <a:gd name="T20" fmla="*/ 32 w 50"/>
                <a:gd name="T21" fmla="*/ 54 h 54"/>
                <a:gd name="T22" fmla="*/ 33 w 50"/>
                <a:gd name="T23" fmla="*/ 54 h 54"/>
                <a:gd name="T24" fmla="*/ 46 w 50"/>
                <a:gd name="T25" fmla="*/ 54 h 54"/>
                <a:gd name="T26" fmla="*/ 48 w 50"/>
                <a:gd name="T27" fmla="*/ 54 h 54"/>
                <a:gd name="T28" fmla="*/ 50 w 50"/>
                <a:gd name="T29" fmla="*/ 52 h 54"/>
                <a:gd name="T30" fmla="*/ 50 w 50"/>
                <a:gd name="T31" fmla="*/ 22 h 54"/>
                <a:gd name="T32" fmla="*/ 25 w 50"/>
                <a:gd name="T33" fmla="*/ 0 h 54"/>
                <a:gd name="T34" fmla="*/ 0 w 50"/>
                <a:gd name="T3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54">
                  <a:moveTo>
                    <a:pt x="0" y="22"/>
                  </a:moveTo>
                  <a:cubicBezTo>
                    <a:pt x="0" y="52"/>
                    <a:pt x="0" y="52"/>
                    <a:pt x="0" y="52"/>
                  </a:cubicBezTo>
                  <a:cubicBezTo>
                    <a:pt x="0" y="53"/>
                    <a:pt x="1" y="54"/>
                    <a:pt x="1" y="54"/>
                  </a:cubicBezTo>
                  <a:cubicBezTo>
                    <a:pt x="2" y="54"/>
                    <a:pt x="2" y="54"/>
                    <a:pt x="3" y="54"/>
                  </a:cubicBezTo>
                  <a:cubicBezTo>
                    <a:pt x="16" y="54"/>
                    <a:pt x="16" y="54"/>
                    <a:pt x="16" y="54"/>
                  </a:cubicBezTo>
                  <a:cubicBezTo>
                    <a:pt x="17" y="54"/>
                    <a:pt x="17" y="54"/>
                    <a:pt x="18" y="54"/>
                  </a:cubicBezTo>
                  <a:cubicBezTo>
                    <a:pt x="18" y="54"/>
                    <a:pt x="18" y="53"/>
                    <a:pt x="18" y="53"/>
                  </a:cubicBezTo>
                  <a:cubicBezTo>
                    <a:pt x="18" y="39"/>
                    <a:pt x="18" y="39"/>
                    <a:pt x="18" y="39"/>
                  </a:cubicBezTo>
                  <a:cubicBezTo>
                    <a:pt x="31" y="39"/>
                    <a:pt x="31" y="39"/>
                    <a:pt x="31" y="39"/>
                  </a:cubicBezTo>
                  <a:cubicBezTo>
                    <a:pt x="31" y="53"/>
                    <a:pt x="31" y="53"/>
                    <a:pt x="31" y="53"/>
                  </a:cubicBezTo>
                  <a:cubicBezTo>
                    <a:pt x="31" y="53"/>
                    <a:pt x="32" y="54"/>
                    <a:pt x="32" y="54"/>
                  </a:cubicBezTo>
                  <a:cubicBezTo>
                    <a:pt x="32" y="54"/>
                    <a:pt x="33" y="54"/>
                    <a:pt x="33" y="54"/>
                  </a:cubicBezTo>
                  <a:cubicBezTo>
                    <a:pt x="46" y="54"/>
                    <a:pt x="46" y="54"/>
                    <a:pt x="46" y="54"/>
                  </a:cubicBezTo>
                  <a:cubicBezTo>
                    <a:pt x="47" y="54"/>
                    <a:pt x="48" y="54"/>
                    <a:pt x="48" y="54"/>
                  </a:cubicBezTo>
                  <a:cubicBezTo>
                    <a:pt x="49" y="54"/>
                    <a:pt x="50" y="53"/>
                    <a:pt x="50" y="52"/>
                  </a:cubicBezTo>
                  <a:cubicBezTo>
                    <a:pt x="50" y="22"/>
                    <a:pt x="50" y="22"/>
                    <a:pt x="50" y="22"/>
                  </a:cubicBezTo>
                  <a:cubicBezTo>
                    <a:pt x="25" y="0"/>
                    <a:pt x="25" y="0"/>
                    <a:pt x="25" y="0"/>
                  </a:cubicBezTo>
                  <a:lnTo>
                    <a:pt x="0" y="2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7" name="Freeform 6"/>
            <p:cNvSpPr/>
            <p:nvPr/>
          </p:nvSpPr>
          <p:spPr bwMode="auto">
            <a:xfrm>
              <a:off x="2589213" y="2232025"/>
              <a:ext cx="285750" cy="152400"/>
            </a:xfrm>
            <a:custGeom>
              <a:avLst/>
              <a:gdLst>
                <a:gd name="T0" fmla="*/ 71 w 73"/>
                <a:gd name="T1" fmla="*/ 30 h 39"/>
                <a:gd name="T2" fmla="*/ 40 w 73"/>
                <a:gd name="T3" fmla="*/ 2 h 39"/>
                <a:gd name="T4" fmla="*/ 34 w 73"/>
                <a:gd name="T5" fmla="*/ 2 h 39"/>
                <a:gd name="T6" fmla="*/ 2 w 73"/>
                <a:gd name="T7" fmla="*/ 30 h 39"/>
                <a:gd name="T8" fmla="*/ 2 w 73"/>
                <a:gd name="T9" fmla="*/ 37 h 39"/>
                <a:gd name="T10" fmla="*/ 2 w 73"/>
                <a:gd name="T11" fmla="*/ 37 h 39"/>
                <a:gd name="T12" fmla="*/ 5 w 73"/>
                <a:gd name="T13" fmla="*/ 38 h 39"/>
                <a:gd name="T14" fmla="*/ 8 w 73"/>
                <a:gd name="T15" fmla="*/ 37 h 39"/>
                <a:gd name="T16" fmla="*/ 37 w 73"/>
                <a:gd name="T17" fmla="*/ 11 h 39"/>
                <a:gd name="T18" fmla="*/ 65 w 73"/>
                <a:gd name="T19" fmla="*/ 37 h 39"/>
                <a:gd name="T20" fmla="*/ 72 w 73"/>
                <a:gd name="T21" fmla="*/ 37 h 39"/>
                <a:gd name="T22" fmla="*/ 71 w 73"/>
                <a:gd name="T23" fmla="*/ 3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39">
                  <a:moveTo>
                    <a:pt x="71" y="30"/>
                  </a:moveTo>
                  <a:cubicBezTo>
                    <a:pt x="40" y="2"/>
                    <a:pt x="40" y="2"/>
                    <a:pt x="40" y="2"/>
                  </a:cubicBezTo>
                  <a:cubicBezTo>
                    <a:pt x="38" y="0"/>
                    <a:pt x="35" y="0"/>
                    <a:pt x="34" y="2"/>
                  </a:cubicBezTo>
                  <a:cubicBezTo>
                    <a:pt x="2" y="30"/>
                    <a:pt x="2" y="30"/>
                    <a:pt x="2" y="30"/>
                  </a:cubicBezTo>
                  <a:cubicBezTo>
                    <a:pt x="0" y="32"/>
                    <a:pt x="0" y="35"/>
                    <a:pt x="2" y="37"/>
                  </a:cubicBezTo>
                  <a:cubicBezTo>
                    <a:pt x="2" y="37"/>
                    <a:pt x="2" y="37"/>
                    <a:pt x="2" y="37"/>
                  </a:cubicBezTo>
                  <a:cubicBezTo>
                    <a:pt x="3" y="38"/>
                    <a:pt x="4" y="38"/>
                    <a:pt x="5" y="38"/>
                  </a:cubicBezTo>
                  <a:cubicBezTo>
                    <a:pt x="6" y="38"/>
                    <a:pt x="8" y="38"/>
                    <a:pt x="8" y="37"/>
                  </a:cubicBezTo>
                  <a:cubicBezTo>
                    <a:pt x="37" y="11"/>
                    <a:pt x="37" y="11"/>
                    <a:pt x="37" y="11"/>
                  </a:cubicBezTo>
                  <a:cubicBezTo>
                    <a:pt x="65" y="37"/>
                    <a:pt x="65" y="37"/>
                    <a:pt x="65" y="37"/>
                  </a:cubicBezTo>
                  <a:cubicBezTo>
                    <a:pt x="67" y="39"/>
                    <a:pt x="70" y="39"/>
                    <a:pt x="72" y="37"/>
                  </a:cubicBezTo>
                  <a:cubicBezTo>
                    <a:pt x="73" y="35"/>
                    <a:pt x="73" y="32"/>
                    <a:pt x="71" y="3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6" name="矩形 5"/>
          <p:cNvSpPr/>
          <p:nvPr/>
        </p:nvSpPr>
        <p:spPr>
          <a:xfrm>
            <a:off x="6598285" y="2868930"/>
            <a:ext cx="4483735" cy="1198880"/>
          </a:xfrm>
          <a:prstGeom prst="rect">
            <a:avLst/>
          </a:prstGeom>
        </p:spPr>
        <p:txBody>
          <a:bodyPr wrap="square">
            <a:spAutoFit/>
          </a:bodyPr>
          <a:lstStyle/>
          <a:p>
            <a:r>
              <a:rPr>
                <a:solidFill>
                  <a:srgbClr val="333333"/>
                </a:solidFill>
                <a:latin typeface="Times New Roman" panose="02020603050405020304" pitchFamily="18" charset="0"/>
                <a:ea typeface="宋体" panose="02010600030101010101" pitchFamily="2" charset="-122"/>
                <a:cs typeface="Times New Roman" panose="02020603050405020304" pitchFamily="18" charset="0"/>
              </a:rPr>
              <a:t>回归分析（Regression Analysis)是确定两种或两种以上变量间相互依赖的定量关系的一种统计分析方法 ，是一种预测性的建模技术。</a:t>
            </a:r>
            <a:endParaRPr>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灯片编号占位符 1"/>
          <p:cNvSpPr>
            <a:spLocks noGrp="1"/>
          </p:cNvSpPr>
          <p:nvPr>
            <p:ph type="sldNum" sz="quarter" idx="12"/>
          </p:nvPr>
        </p:nvSpPr>
        <p:spPr>
          <a:xfrm>
            <a:off x="11137900" y="6343650"/>
            <a:ext cx="723900" cy="365125"/>
          </a:xfrm>
        </p:spPr>
        <p:txBody>
          <a:bodyPr/>
          <a:lstStyle/>
          <a:p>
            <a:r>
              <a:rPr lang="en-US" altLang="zh-CN" dirty="0"/>
              <a:t>3</a:t>
            </a:r>
            <a:endParaRPr lang="en-US" altLang="zh-CN" dirty="0"/>
          </a:p>
        </p:txBody>
      </p:sp>
      <p:sp>
        <p:nvSpPr>
          <p:cNvPr id="2" name="内容占位符 2"/>
          <p:cNvSpPr>
            <a:spLocks noGrp="1"/>
          </p:cNvSpPr>
          <p:nvPr/>
        </p:nvSpPr>
        <p:spPr>
          <a:xfrm>
            <a:off x="1097279" y="1845734"/>
            <a:ext cx="4937760" cy="4023360"/>
          </a:xfrm>
          <a:prstGeom prst="rect">
            <a:avLst/>
          </a:prstGeom>
        </p:spPr>
        <p:txBody>
          <a:bodyPr vert="horz" lIns="0" tIns="45720" rIns="0" bIns="45720" rtlCol="0">
            <a:normAutofit/>
          </a:bodyPr>
          <a:lstStyle>
            <a:lvl1pPr marL="91440" indent="-91440" algn="l" defTabSz="913765"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201295" lvl="1" indent="0">
              <a:buNone/>
            </a:pPr>
            <a:endParaRPr kumimoji="1" lang="en-US" altLang="zh-CN" dirty="0">
              <a:latin typeface="微软雅黑" panose="020B0503020204020204" charset="-122"/>
              <a:ea typeface="微软雅黑" panose="020B0503020204020204" charset="-122"/>
            </a:endParaRPr>
          </a:p>
          <a:p>
            <a:pPr marL="201295" lvl="1" indent="0">
              <a:buNone/>
            </a:pPr>
            <a:endParaRPr kumimoji="1" lang="en-US" altLang="zh-CN" dirty="0">
              <a:latin typeface="微软雅黑" panose="020B0503020204020204" charset="-122"/>
              <a:ea typeface="微软雅黑" panose="020B0503020204020204" charset="-122"/>
            </a:endParaRPr>
          </a:p>
          <a:p>
            <a:pPr marL="201295" lvl="1" indent="0">
              <a:buNone/>
            </a:pPr>
            <a:r>
              <a:rPr kumimoji="1" lang="en-US" altLang="zh-CN" dirty="0">
                <a:latin typeface="微软雅黑" panose="020B0503020204020204" charset="-122"/>
                <a:ea typeface="微软雅黑" panose="020B0503020204020204" charset="-122"/>
              </a:rPr>
              <a:t>		</a:t>
            </a:r>
            <a:endParaRPr kumimoji="1" lang="en-US" altLang="zh-CN" dirty="0">
              <a:latin typeface="微软雅黑" panose="020B0503020204020204" charset="-122"/>
              <a:ea typeface="微软雅黑" panose="020B0503020204020204" charset="-122"/>
            </a:endParaRPr>
          </a:p>
        </p:txBody>
      </p:sp>
      <p:sp>
        <p:nvSpPr>
          <p:cNvPr id="5" name="圆角矩形 4"/>
          <p:cNvSpPr/>
          <p:nvPr/>
        </p:nvSpPr>
        <p:spPr>
          <a:xfrm>
            <a:off x="4278157" y="1897827"/>
            <a:ext cx="1756881" cy="5959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zh-CN" altLang="en-US" dirty="0">
                <a:solidFill>
                  <a:schemeClr val="tx1"/>
                </a:solidFill>
                <a:latin typeface="微软雅黑" panose="020B0503020204020204" charset="-122"/>
                <a:ea typeface="微软雅黑" panose="020B0503020204020204" charset="-122"/>
              </a:rPr>
              <a:t>一元线性回归</a:t>
            </a:r>
            <a:endParaRPr kumimoji="1" lang="zh-CN" altLang="en-US" dirty="0">
              <a:solidFill>
                <a:schemeClr val="tx1"/>
              </a:solidFill>
              <a:latin typeface="微软雅黑" panose="020B0503020204020204" charset="-122"/>
              <a:ea typeface="微软雅黑" panose="020B0503020204020204" charset="-122"/>
            </a:endParaRPr>
          </a:p>
        </p:txBody>
      </p:sp>
      <p:sp>
        <p:nvSpPr>
          <p:cNvPr id="8" name="圆角矩形 7"/>
          <p:cNvSpPr/>
          <p:nvPr/>
        </p:nvSpPr>
        <p:spPr>
          <a:xfrm>
            <a:off x="1097281" y="3772423"/>
            <a:ext cx="1756881" cy="5959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zh-CN" altLang="en-US" dirty="0">
                <a:solidFill>
                  <a:schemeClr val="tx1"/>
                </a:solidFill>
                <a:latin typeface="微软雅黑" panose="020B0503020204020204" charset="-122"/>
                <a:ea typeface="微软雅黑" panose="020B0503020204020204" charset="-122"/>
              </a:rPr>
              <a:t>逻辑回归</a:t>
            </a:r>
            <a:endParaRPr kumimoji="1" lang="zh-CN" altLang="en-US" dirty="0">
              <a:solidFill>
                <a:schemeClr val="tx1"/>
              </a:solidFill>
              <a:latin typeface="微软雅黑" panose="020B0503020204020204" charset="-122"/>
              <a:ea typeface="微软雅黑" panose="020B0503020204020204" charset="-122"/>
            </a:endParaRPr>
          </a:p>
        </p:txBody>
      </p:sp>
      <p:sp>
        <p:nvSpPr>
          <p:cNvPr id="9" name="圆角矩形 8"/>
          <p:cNvSpPr/>
          <p:nvPr/>
        </p:nvSpPr>
        <p:spPr>
          <a:xfrm>
            <a:off x="1104301" y="2630184"/>
            <a:ext cx="1756881" cy="5959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zh-CN" altLang="en-US" dirty="0">
                <a:solidFill>
                  <a:schemeClr val="tx1"/>
                </a:solidFill>
                <a:latin typeface="微软雅黑" panose="020B0503020204020204" charset="-122"/>
                <a:ea typeface="微软雅黑" panose="020B0503020204020204" charset="-122"/>
              </a:rPr>
              <a:t>线性回归</a:t>
            </a:r>
            <a:endParaRPr kumimoji="1" lang="zh-CN" altLang="en-US" dirty="0">
              <a:solidFill>
                <a:schemeClr val="tx1"/>
              </a:solidFill>
              <a:latin typeface="微软雅黑" panose="020B0503020204020204" charset="-122"/>
              <a:ea typeface="微软雅黑" panose="020B0503020204020204" charset="-122"/>
            </a:endParaRPr>
          </a:p>
        </p:txBody>
      </p:sp>
      <p:sp>
        <p:nvSpPr>
          <p:cNvPr id="10" name="圆角矩形 9"/>
          <p:cNvSpPr/>
          <p:nvPr/>
        </p:nvSpPr>
        <p:spPr>
          <a:xfrm>
            <a:off x="1097281" y="4914662"/>
            <a:ext cx="1756881" cy="5959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zh-CN" altLang="en-US" dirty="0">
                <a:solidFill>
                  <a:schemeClr val="tx1"/>
                </a:solidFill>
                <a:latin typeface="微软雅黑" panose="020B0503020204020204" charset="-122"/>
                <a:ea typeface="微软雅黑" panose="020B0503020204020204" charset="-122"/>
              </a:rPr>
              <a:t>其他回归</a:t>
            </a:r>
            <a:endParaRPr kumimoji="1" lang="zh-CN" altLang="en-US" dirty="0">
              <a:solidFill>
                <a:schemeClr val="tx1"/>
              </a:solidFill>
              <a:latin typeface="微软雅黑" panose="020B0503020204020204" charset="-122"/>
              <a:ea typeface="微软雅黑" panose="020B0503020204020204" charset="-122"/>
            </a:endParaRPr>
          </a:p>
        </p:txBody>
      </p:sp>
      <p:sp>
        <p:nvSpPr>
          <p:cNvPr id="12" name="圆角矩形 11"/>
          <p:cNvSpPr/>
          <p:nvPr/>
        </p:nvSpPr>
        <p:spPr>
          <a:xfrm>
            <a:off x="4278156" y="2944707"/>
            <a:ext cx="1756881" cy="5959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zh-CN" altLang="en-US" dirty="0">
                <a:solidFill>
                  <a:schemeClr val="tx1"/>
                </a:solidFill>
                <a:latin typeface="微软雅黑" panose="020B0503020204020204" charset="-122"/>
                <a:ea typeface="微软雅黑" panose="020B0503020204020204" charset="-122"/>
              </a:rPr>
              <a:t>多元线性回归</a:t>
            </a:r>
            <a:endParaRPr kumimoji="1" lang="zh-CN" altLang="en-US" dirty="0">
              <a:solidFill>
                <a:schemeClr val="tx1"/>
              </a:solidFill>
              <a:latin typeface="微软雅黑" panose="020B0503020204020204" charset="-122"/>
              <a:ea typeface="微软雅黑" panose="020B0503020204020204" charset="-122"/>
            </a:endParaRPr>
          </a:p>
        </p:txBody>
      </p:sp>
      <p:cxnSp>
        <p:nvCxnSpPr>
          <p:cNvPr id="13" name="直线箭头连接符 9"/>
          <p:cNvCxnSpPr>
            <a:stCxn id="9" idx="3"/>
            <a:endCxn id="5" idx="1"/>
          </p:cNvCxnSpPr>
          <p:nvPr/>
        </p:nvCxnSpPr>
        <p:spPr>
          <a:xfrm flipV="1">
            <a:off x="2861182" y="2195778"/>
            <a:ext cx="1416975" cy="732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1"/>
          <p:cNvCxnSpPr>
            <a:stCxn id="9" idx="3"/>
            <a:endCxn id="12" idx="1"/>
          </p:cNvCxnSpPr>
          <p:nvPr/>
        </p:nvCxnSpPr>
        <p:spPr>
          <a:xfrm>
            <a:off x="2861182" y="2928135"/>
            <a:ext cx="1416974" cy="314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圆角矩形 17"/>
          <p:cNvSpPr/>
          <p:nvPr/>
        </p:nvSpPr>
        <p:spPr>
          <a:xfrm>
            <a:off x="4278157" y="3975471"/>
            <a:ext cx="1756881" cy="5959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zh-CN" altLang="en-US" dirty="0">
                <a:solidFill>
                  <a:schemeClr val="tx1"/>
                </a:solidFill>
                <a:latin typeface="微软雅黑" panose="020B0503020204020204" charset="-122"/>
                <a:ea typeface="微软雅黑" panose="020B0503020204020204" charset="-122"/>
              </a:rPr>
              <a:t>岭回归</a:t>
            </a:r>
            <a:endParaRPr kumimoji="1" lang="zh-CN" altLang="en-US" dirty="0">
              <a:solidFill>
                <a:schemeClr val="tx1"/>
              </a:solidFill>
              <a:latin typeface="微软雅黑" panose="020B0503020204020204" charset="-122"/>
              <a:ea typeface="微软雅黑" panose="020B0503020204020204" charset="-122"/>
            </a:endParaRPr>
          </a:p>
        </p:txBody>
      </p:sp>
      <p:sp>
        <p:nvSpPr>
          <p:cNvPr id="19" name="圆角矩形 18"/>
          <p:cNvSpPr/>
          <p:nvPr/>
        </p:nvSpPr>
        <p:spPr>
          <a:xfrm>
            <a:off x="4278157" y="5039550"/>
            <a:ext cx="1756881" cy="5959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zh-CN" altLang="en-US" dirty="0">
                <a:solidFill>
                  <a:schemeClr val="tx1"/>
                </a:solidFill>
                <a:latin typeface="微软雅黑" panose="020B0503020204020204" charset="-122"/>
                <a:ea typeface="微软雅黑" panose="020B0503020204020204" charset="-122"/>
              </a:rPr>
              <a:t>套索回归</a:t>
            </a:r>
            <a:endParaRPr kumimoji="1" lang="zh-CN" altLang="en-US" dirty="0">
              <a:solidFill>
                <a:schemeClr val="tx1"/>
              </a:solidFill>
              <a:latin typeface="微软雅黑" panose="020B0503020204020204" charset="-122"/>
              <a:ea typeface="微软雅黑" panose="020B0503020204020204" charset="-122"/>
            </a:endParaRPr>
          </a:p>
        </p:txBody>
      </p:sp>
      <p:cxnSp>
        <p:nvCxnSpPr>
          <p:cNvPr id="20" name="直线箭头连接符 15"/>
          <p:cNvCxnSpPr>
            <a:stCxn id="10" idx="3"/>
            <a:endCxn id="18" idx="1"/>
          </p:cNvCxnSpPr>
          <p:nvPr/>
        </p:nvCxnSpPr>
        <p:spPr>
          <a:xfrm flipV="1">
            <a:off x="2854162" y="4273422"/>
            <a:ext cx="1423995" cy="939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17"/>
          <p:cNvCxnSpPr>
            <a:stCxn id="10" idx="3"/>
            <a:endCxn id="19" idx="1"/>
          </p:cNvCxnSpPr>
          <p:nvPr/>
        </p:nvCxnSpPr>
        <p:spPr>
          <a:xfrm>
            <a:off x="2854162" y="5212613"/>
            <a:ext cx="1423995" cy="124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5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childTnLst>
                                </p:cTn>
                              </p:par>
                              <p:par>
                                <p:cTn id="8" presetID="10" presetClass="entr" presetSubtype="0" fill="hold" grpId="0" nodeType="withEffect">
                                  <p:stCondLst>
                                    <p:cond delay="25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lang="zh-CN" altLang="en-US" dirty="0"/>
              <a:t>逻辑回归：构造损失函数J</a:t>
            </a:r>
            <a:endParaRPr lang="zh-CN" altLang="en-US" dirty="0"/>
          </a:p>
        </p:txBody>
      </p:sp>
      <p:grpSp>
        <p:nvGrpSpPr>
          <p:cNvPr id="15" name="组合 14"/>
          <p:cNvGrpSpPr/>
          <p:nvPr/>
        </p:nvGrpSpPr>
        <p:grpSpPr>
          <a:xfrm>
            <a:off x="549145" y="909639"/>
            <a:ext cx="311280" cy="299175"/>
            <a:chOff x="2589213" y="2232025"/>
            <a:chExt cx="285750" cy="274638"/>
          </a:xfrm>
        </p:grpSpPr>
        <p:sp>
          <p:nvSpPr>
            <p:cNvPr id="16" name="Freeform 5"/>
            <p:cNvSpPr/>
            <p:nvPr/>
          </p:nvSpPr>
          <p:spPr bwMode="auto">
            <a:xfrm>
              <a:off x="2635251" y="2295525"/>
              <a:ext cx="196850" cy="211138"/>
            </a:xfrm>
            <a:custGeom>
              <a:avLst/>
              <a:gdLst>
                <a:gd name="T0" fmla="*/ 0 w 50"/>
                <a:gd name="T1" fmla="*/ 22 h 54"/>
                <a:gd name="T2" fmla="*/ 0 w 50"/>
                <a:gd name="T3" fmla="*/ 52 h 54"/>
                <a:gd name="T4" fmla="*/ 1 w 50"/>
                <a:gd name="T5" fmla="*/ 54 h 54"/>
                <a:gd name="T6" fmla="*/ 3 w 50"/>
                <a:gd name="T7" fmla="*/ 54 h 54"/>
                <a:gd name="T8" fmla="*/ 16 w 50"/>
                <a:gd name="T9" fmla="*/ 54 h 54"/>
                <a:gd name="T10" fmla="*/ 18 w 50"/>
                <a:gd name="T11" fmla="*/ 54 h 54"/>
                <a:gd name="T12" fmla="*/ 18 w 50"/>
                <a:gd name="T13" fmla="*/ 53 h 54"/>
                <a:gd name="T14" fmla="*/ 18 w 50"/>
                <a:gd name="T15" fmla="*/ 39 h 54"/>
                <a:gd name="T16" fmla="*/ 31 w 50"/>
                <a:gd name="T17" fmla="*/ 39 h 54"/>
                <a:gd name="T18" fmla="*/ 31 w 50"/>
                <a:gd name="T19" fmla="*/ 53 h 54"/>
                <a:gd name="T20" fmla="*/ 32 w 50"/>
                <a:gd name="T21" fmla="*/ 54 h 54"/>
                <a:gd name="T22" fmla="*/ 33 w 50"/>
                <a:gd name="T23" fmla="*/ 54 h 54"/>
                <a:gd name="T24" fmla="*/ 46 w 50"/>
                <a:gd name="T25" fmla="*/ 54 h 54"/>
                <a:gd name="T26" fmla="*/ 48 w 50"/>
                <a:gd name="T27" fmla="*/ 54 h 54"/>
                <a:gd name="T28" fmla="*/ 50 w 50"/>
                <a:gd name="T29" fmla="*/ 52 h 54"/>
                <a:gd name="T30" fmla="*/ 50 w 50"/>
                <a:gd name="T31" fmla="*/ 22 h 54"/>
                <a:gd name="T32" fmla="*/ 25 w 50"/>
                <a:gd name="T33" fmla="*/ 0 h 54"/>
                <a:gd name="T34" fmla="*/ 0 w 50"/>
                <a:gd name="T3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54">
                  <a:moveTo>
                    <a:pt x="0" y="22"/>
                  </a:moveTo>
                  <a:cubicBezTo>
                    <a:pt x="0" y="52"/>
                    <a:pt x="0" y="52"/>
                    <a:pt x="0" y="52"/>
                  </a:cubicBezTo>
                  <a:cubicBezTo>
                    <a:pt x="0" y="53"/>
                    <a:pt x="1" y="54"/>
                    <a:pt x="1" y="54"/>
                  </a:cubicBezTo>
                  <a:cubicBezTo>
                    <a:pt x="2" y="54"/>
                    <a:pt x="2" y="54"/>
                    <a:pt x="3" y="54"/>
                  </a:cubicBezTo>
                  <a:cubicBezTo>
                    <a:pt x="16" y="54"/>
                    <a:pt x="16" y="54"/>
                    <a:pt x="16" y="54"/>
                  </a:cubicBezTo>
                  <a:cubicBezTo>
                    <a:pt x="17" y="54"/>
                    <a:pt x="17" y="54"/>
                    <a:pt x="18" y="54"/>
                  </a:cubicBezTo>
                  <a:cubicBezTo>
                    <a:pt x="18" y="54"/>
                    <a:pt x="18" y="53"/>
                    <a:pt x="18" y="53"/>
                  </a:cubicBezTo>
                  <a:cubicBezTo>
                    <a:pt x="18" y="39"/>
                    <a:pt x="18" y="39"/>
                    <a:pt x="18" y="39"/>
                  </a:cubicBezTo>
                  <a:cubicBezTo>
                    <a:pt x="31" y="39"/>
                    <a:pt x="31" y="39"/>
                    <a:pt x="31" y="39"/>
                  </a:cubicBezTo>
                  <a:cubicBezTo>
                    <a:pt x="31" y="53"/>
                    <a:pt x="31" y="53"/>
                    <a:pt x="31" y="53"/>
                  </a:cubicBezTo>
                  <a:cubicBezTo>
                    <a:pt x="31" y="53"/>
                    <a:pt x="32" y="54"/>
                    <a:pt x="32" y="54"/>
                  </a:cubicBezTo>
                  <a:cubicBezTo>
                    <a:pt x="32" y="54"/>
                    <a:pt x="33" y="54"/>
                    <a:pt x="33" y="54"/>
                  </a:cubicBezTo>
                  <a:cubicBezTo>
                    <a:pt x="46" y="54"/>
                    <a:pt x="46" y="54"/>
                    <a:pt x="46" y="54"/>
                  </a:cubicBezTo>
                  <a:cubicBezTo>
                    <a:pt x="47" y="54"/>
                    <a:pt x="48" y="54"/>
                    <a:pt x="48" y="54"/>
                  </a:cubicBezTo>
                  <a:cubicBezTo>
                    <a:pt x="49" y="54"/>
                    <a:pt x="50" y="53"/>
                    <a:pt x="50" y="52"/>
                  </a:cubicBezTo>
                  <a:cubicBezTo>
                    <a:pt x="50" y="22"/>
                    <a:pt x="50" y="22"/>
                    <a:pt x="50" y="22"/>
                  </a:cubicBezTo>
                  <a:cubicBezTo>
                    <a:pt x="25" y="0"/>
                    <a:pt x="25" y="0"/>
                    <a:pt x="25" y="0"/>
                  </a:cubicBezTo>
                  <a:lnTo>
                    <a:pt x="0" y="2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7" name="Freeform 6"/>
            <p:cNvSpPr/>
            <p:nvPr/>
          </p:nvSpPr>
          <p:spPr bwMode="auto">
            <a:xfrm>
              <a:off x="2589213" y="2232025"/>
              <a:ext cx="285750" cy="152400"/>
            </a:xfrm>
            <a:custGeom>
              <a:avLst/>
              <a:gdLst>
                <a:gd name="T0" fmla="*/ 71 w 73"/>
                <a:gd name="T1" fmla="*/ 30 h 39"/>
                <a:gd name="T2" fmla="*/ 40 w 73"/>
                <a:gd name="T3" fmla="*/ 2 h 39"/>
                <a:gd name="T4" fmla="*/ 34 w 73"/>
                <a:gd name="T5" fmla="*/ 2 h 39"/>
                <a:gd name="T6" fmla="*/ 2 w 73"/>
                <a:gd name="T7" fmla="*/ 30 h 39"/>
                <a:gd name="T8" fmla="*/ 2 w 73"/>
                <a:gd name="T9" fmla="*/ 37 h 39"/>
                <a:gd name="T10" fmla="*/ 2 w 73"/>
                <a:gd name="T11" fmla="*/ 37 h 39"/>
                <a:gd name="T12" fmla="*/ 5 w 73"/>
                <a:gd name="T13" fmla="*/ 38 h 39"/>
                <a:gd name="T14" fmla="*/ 8 w 73"/>
                <a:gd name="T15" fmla="*/ 37 h 39"/>
                <a:gd name="T16" fmla="*/ 37 w 73"/>
                <a:gd name="T17" fmla="*/ 11 h 39"/>
                <a:gd name="T18" fmla="*/ 65 w 73"/>
                <a:gd name="T19" fmla="*/ 37 h 39"/>
                <a:gd name="T20" fmla="*/ 72 w 73"/>
                <a:gd name="T21" fmla="*/ 37 h 39"/>
                <a:gd name="T22" fmla="*/ 71 w 73"/>
                <a:gd name="T23" fmla="*/ 3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39">
                  <a:moveTo>
                    <a:pt x="71" y="30"/>
                  </a:moveTo>
                  <a:cubicBezTo>
                    <a:pt x="40" y="2"/>
                    <a:pt x="40" y="2"/>
                    <a:pt x="40" y="2"/>
                  </a:cubicBezTo>
                  <a:cubicBezTo>
                    <a:pt x="38" y="0"/>
                    <a:pt x="35" y="0"/>
                    <a:pt x="34" y="2"/>
                  </a:cubicBezTo>
                  <a:cubicBezTo>
                    <a:pt x="2" y="30"/>
                    <a:pt x="2" y="30"/>
                    <a:pt x="2" y="30"/>
                  </a:cubicBezTo>
                  <a:cubicBezTo>
                    <a:pt x="0" y="32"/>
                    <a:pt x="0" y="35"/>
                    <a:pt x="2" y="37"/>
                  </a:cubicBezTo>
                  <a:cubicBezTo>
                    <a:pt x="2" y="37"/>
                    <a:pt x="2" y="37"/>
                    <a:pt x="2" y="37"/>
                  </a:cubicBezTo>
                  <a:cubicBezTo>
                    <a:pt x="3" y="38"/>
                    <a:pt x="4" y="38"/>
                    <a:pt x="5" y="38"/>
                  </a:cubicBezTo>
                  <a:cubicBezTo>
                    <a:pt x="6" y="38"/>
                    <a:pt x="8" y="38"/>
                    <a:pt x="8" y="37"/>
                  </a:cubicBezTo>
                  <a:cubicBezTo>
                    <a:pt x="37" y="11"/>
                    <a:pt x="37" y="11"/>
                    <a:pt x="37" y="11"/>
                  </a:cubicBezTo>
                  <a:cubicBezTo>
                    <a:pt x="65" y="37"/>
                    <a:pt x="65" y="37"/>
                    <a:pt x="65" y="37"/>
                  </a:cubicBezTo>
                  <a:cubicBezTo>
                    <a:pt x="67" y="39"/>
                    <a:pt x="70" y="39"/>
                    <a:pt x="72" y="37"/>
                  </a:cubicBezTo>
                  <a:cubicBezTo>
                    <a:pt x="73" y="35"/>
                    <a:pt x="73" y="32"/>
                    <a:pt x="71" y="3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11" name="灯片编号占位符 1"/>
          <p:cNvSpPr>
            <a:spLocks noGrp="1"/>
          </p:cNvSpPr>
          <p:nvPr>
            <p:ph type="sldNum" sz="quarter" idx="12"/>
          </p:nvPr>
        </p:nvSpPr>
        <p:spPr>
          <a:xfrm>
            <a:off x="11137900" y="6343650"/>
            <a:ext cx="723900" cy="365125"/>
          </a:xfrm>
        </p:spPr>
        <p:txBody>
          <a:bodyPr/>
          <a:lstStyle/>
          <a:p>
            <a:fld id="{10D36161-6886-424D-8AA6-68C4ADDC9376}" type="slidenum">
              <a:rPr lang="zh-CN" altLang="en-US" smtClean="0"/>
            </a:fld>
            <a:endParaRPr lang="zh-CN" altLang="en-US" dirty="0"/>
          </a:p>
        </p:txBody>
      </p:sp>
      <p:sp>
        <p:nvSpPr>
          <p:cNvPr id="4" name="内容占位符 2"/>
          <p:cNvSpPr>
            <a:spLocks noGrp="1"/>
          </p:cNvSpPr>
          <p:nvPr/>
        </p:nvSpPr>
        <p:spPr>
          <a:xfrm>
            <a:off x="1097280" y="1445895"/>
            <a:ext cx="10345420" cy="4423410"/>
          </a:xfrm>
          <a:prstGeom prst="rect">
            <a:avLst/>
          </a:prstGeom>
        </p:spPr>
        <p:txBody>
          <a:bodyPr vert="horz" lIns="0" tIns="45720" rIns="0" bIns="45720" rtlCol="0">
            <a:normAutofit lnSpcReduction="10000"/>
          </a:bodyPr>
          <a:lstStyle>
            <a:lvl1pPr marL="91440" indent="-91440" algn="l" defTabSz="913765"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fontAlgn="auto">
              <a:lnSpc>
                <a:spcPct val="150000"/>
              </a:lnSpc>
            </a:pPr>
            <a:r>
              <a:rPr lang="en-US" sz="1800">
                <a:solidFill>
                  <a:srgbClr val="333333"/>
                </a:solidFill>
                <a:latin typeface="Times New Roman" panose="02020603050405020304" pitchFamily="18" charset="0"/>
                <a:ea typeface="宋体" panose="02010600030101010101" pitchFamily="2" charset="-122"/>
                <a:cs typeface="Times New Roman" panose="02020603050405020304" pitchFamily="18" charset="0"/>
              </a:rPr>
              <a:t>        </a:t>
            </a:r>
            <a:r>
              <a:rPr sz="1800">
                <a:solidFill>
                  <a:srgbClr val="333333"/>
                </a:solidFill>
                <a:latin typeface="Times New Roman" panose="02020603050405020304" pitchFamily="18" charset="0"/>
                <a:ea typeface="宋体" panose="02010600030101010101" pitchFamily="2" charset="-122"/>
                <a:cs typeface="Times New Roman" panose="02020603050405020304" pitchFamily="18" charset="0"/>
              </a:rPr>
              <a:t>与多元线性回归所采用的最小二乘法的参数估计方法相对应，最大似然法是逻辑回归所采用的参数估计方法，其原理是找到这样一个参数，可以让样本数据所包含的观察值被观察到的可能性最大。这种寻找最大可能性的方法需要反复计算，对计算能力有很高的要求。最大似然法的优点是大样本数据中参数的估计稳定、偏差小、估计方差小。</a:t>
            </a:r>
            <a:endParaRPr sz="180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fontAlgn="auto">
              <a:lnSpc>
                <a:spcPct val="150000"/>
              </a:lnSpc>
            </a:pPr>
            <a:r>
              <a:rPr sz="1800">
                <a:solidFill>
                  <a:srgbClr val="333333"/>
                </a:solidFill>
                <a:latin typeface="Times New Roman" panose="02020603050405020304" pitchFamily="18" charset="0"/>
                <a:ea typeface="宋体" panose="02010600030101010101" pitchFamily="2" charset="-122"/>
                <a:cs typeface="Times New Roman" panose="02020603050405020304" pitchFamily="18" charset="0"/>
              </a:rPr>
              <a:t>        接下来我们使用概率论中极大似然估计的方法去求解损失函数</a:t>
            </a:r>
            <a:r>
              <a:rPr lang="zh-CN" sz="180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endParaRPr sz="180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fontAlgn="auto">
              <a:lnSpc>
                <a:spcPct val="150000"/>
              </a:lnSpc>
            </a:pPr>
            <a:r>
              <a:rPr sz="1800">
                <a:solidFill>
                  <a:srgbClr val="333333"/>
                </a:solidFill>
                <a:latin typeface="Times New Roman" panose="02020603050405020304" pitchFamily="18" charset="0"/>
                <a:ea typeface="宋体" panose="02010600030101010101" pitchFamily="2" charset="-122"/>
                <a:cs typeface="Times New Roman" panose="02020603050405020304" pitchFamily="18" charset="0"/>
              </a:rPr>
              <a:t>        首先得到概率函数为：</a:t>
            </a:r>
            <a:endParaRPr sz="180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 name="对象 -2147482602"/>
          <p:cNvGraphicFramePr>
            <a:graphicFrameLocks noChangeAspect="1"/>
          </p:cNvGraphicFramePr>
          <p:nvPr/>
        </p:nvGraphicFramePr>
        <p:xfrm>
          <a:off x="4135755" y="4505325"/>
          <a:ext cx="3921125" cy="556260"/>
        </p:xfrm>
        <a:graphic>
          <a:graphicData uri="http://schemas.openxmlformats.org/presentationml/2006/ole">
            <mc:AlternateContent xmlns:mc="http://schemas.openxmlformats.org/markup-compatibility/2006">
              <mc:Choice xmlns:v="urn:schemas-microsoft-com:vml" Requires="v">
                <p:oleObj spid="_x0000_s7" name="" r:id="rId1" imgW="2133600" imgH="304800" progId="Equation.DSMT4">
                  <p:embed/>
                </p:oleObj>
              </mc:Choice>
              <mc:Fallback>
                <p:oleObj name="" r:id="rId1" imgW="2133600" imgH="304800" progId="Equation.DSMT4">
                  <p:embed/>
                  <p:pic>
                    <p:nvPicPr>
                      <p:cNvPr id="0" name="图片 6"/>
                      <p:cNvPicPr/>
                      <p:nvPr/>
                    </p:nvPicPr>
                    <p:blipFill>
                      <a:blip r:embed="rId2"/>
                      <a:stretch>
                        <a:fillRect/>
                      </a:stretch>
                    </p:blipFill>
                    <p:spPr>
                      <a:xfrm>
                        <a:off x="4135755" y="4505325"/>
                        <a:ext cx="3921125" cy="55626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5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childTnLst>
                                </p:cTn>
                              </p:par>
                              <p:par>
                                <p:cTn id="8" presetID="10" presetClass="entr" presetSubtype="0" fill="hold" grpId="0" nodeType="withEffect">
                                  <p:stCondLst>
                                    <p:cond delay="25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lang="zh-CN" altLang="en-US" dirty="0"/>
              <a:t>逻辑回归：构造损失函数J</a:t>
            </a:r>
            <a:endParaRPr lang="zh-CN" altLang="en-US" dirty="0"/>
          </a:p>
        </p:txBody>
      </p:sp>
      <p:grpSp>
        <p:nvGrpSpPr>
          <p:cNvPr id="15" name="组合 14"/>
          <p:cNvGrpSpPr/>
          <p:nvPr/>
        </p:nvGrpSpPr>
        <p:grpSpPr>
          <a:xfrm>
            <a:off x="549145" y="909639"/>
            <a:ext cx="311280" cy="299175"/>
            <a:chOff x="2589213" y="2232025"/>
            <a:chExt cx="285750" cy="274638"/>
          </a:xfrm>
        </p:grpSpPr>
        <p:sp>
          <p:nvSpPr>
            <p:cNvPr id="16" name="Freeform 5"/>
            <p:cNvSpPr/>
            <p:nvPr/>
          </p:nvSpPr>
          <p:spPr bwMode="auto">
            <a:xfrm>
              <a:off x="2635251" y="2295525"/>
              <a:ext cx="196850" cy="211138"/>
            </a:xfrm>
            <a:custGeom>
              <a:avLst/>
              <a:gdLst>
                <a:gd name="T0" fmla="*/ 0 w 50"/>
                <a:gd name="T1" fmla="*/ 22 h 54"/>
                <a:gd name="T2" fmla="*/ 0 w 50"/>
                <a:gd name="T3" fmla="*/ 52 h 54"/>
                <a:gd name="T4" fmla="*/ 1 w 50"/>
                <a:gd name="T5" fmla="*/ 54 h 54"/>
                <a:gd name="T6" fmla="*/ 3 w 50"/>
                <a:gd name="T7" fmla="*/ 54 h 54"/>
                <a:gd name="T8" fmla="*/ 16 w 50"/>
                <a:gd name="T9" fmla="*/ 54 h 54"/>
                <a:gd name="T10" fmla="*/ 18 w 50"/>
                <a:gd name="T11" fmla="*/ 54 h 54"/>
                <a:gd name="T12" fmla="*/ 18 w 50"/>
                <a:gd name="T13" fmla="*/ 53 h 54"/>
                <a:gd name="T14" fmla="*/ 18 w 50"/>
                <a:gd name="T15" fmla="*/ 39 h 54"/>
                <a:gd name="T16" fmla="*/ 31 w 50"/>
                <a:gd name="T17" fmla="*/ 39 h 54"/>
                <a:gd name="T18" fmla="*/ 31 w 50"/>
                <a:gd name="T19" fmla="*/ 53 h 54"/>
                <a:gd name="T20" fmla="*/ 32 w 50"/>
                <a:gd name="T21" fmla="*/ 54 h 54"/>
                <a:gd name="T22" fmla="*/ 33 w 50"/>
                <a:gd name="T23" fmla="*/ 54 h 54"/>
                <a:gd name="T24" fmla="*/ 46 w 50"/>
                <a:gd name="T25" fmla="*/ 54 h 54"/>
                <a:gd name="T26" fmla="*/ 48 w 50"/>
                <a:gd name="T27" fmla="*/ 54 h 54"/>
                <a:gd name="T28" fmla="*/ 50 w 50"/>
                <a:gd name="T29" fmla="*/ 52 h 54"/>
                <a:gd name="T30" fmla="*/ 50 w 50"/>
                <a:gd name="T31" fmla="*/ 22 h 54"/>
                <a:gd name="T32" fmla="*/ 25 w 50"/>
                <a:gd name="T33" fmla="*/ 0 h 54"/>
                <a:gd name="T34" fmla="*/ 0 w 50"/>
                <a:gd name="T3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54">
                  <a:moveTo>
                    <a:pt x="0" y="22"/>
                  </a:moveTo>
                  <a:cubicBezTo>
                    <a:pt x="0" y="52"/>
                    <a:pt x="0" y="52"/>
                    <a:pt x="0" y="52"/>
                  </a:cubicBezTo>
                  <a:cubicBezTo>
                    <a:pt x="0" y="53"/>
                    <a:pt x="1" y="54"/>
                    <a:pt x="1" y="54"/>
                  </a:cubicBezTo>
                  <a:cubicBezTo>
                    <a:pt x="2" y="54"/>
                    <a:pt x="2" y="54"/>
                    <a:pt x="3" y="54"/>
                  </a:cubicBezTo>
                  <a:cubicBezTo>
                    <a:pt x="16" y="54"/>
                    <a:pt x="16" y="54"/>
                    <a:pt x="16" y="54"/>
                  </a:cubicBezTo>
                  <a:cubicBezTo>
                    <a:pt x="17" y="54"/>
                    <a:pt x="17" y="54"/>
                    <a:pt x="18" y="54"/>
                  </a:cubicBezTo>
                  <a:cubicBezTo>
                    <a:pt x="18" y="54"/>
                    <a:pt x="18" y="53"/>
                    <a:pt x="18" y="53"/>
                  </a:cubicBezTo>
                  <a:cubicBezTo>
                    <a:pt x="18" y="39"/>
                    <a:pt x="18" y="39"/>
                    <a:pt x="18" y="39"/>
                  </a:cubicBezTo>
                  <a:cubicBezTo>
                    <a:pt x="31" y="39"/>
                    <a:pt x="31" y="39"/>
                    <a:pt x="31" y="39"/>
                  </a:cubicBezTo>
                  <a:cubicBezTo>
                    <a:pt x="31" y="53"/>
                    <a:pt x="31" y="53"/>
                    <a:pt x="31" y="53"/>
                  </a:cubicBezTo>
                  <a:cubicBezTo>
                    <a:pt x="31" y="53"/>
                    <a:pt x="32" y="54"/>
                    <a:pt x="32" y="54"/>
                  </a:cubicBezTo>
                  <a:cubicBezTo>
                    <a:pt x="32" y="54"/>
                    <a:pt x="33" y="54"/>
                    <a:pt x="33" y="54"/>
                  </a:cubicBezTo>
                  <a:cubicBezTo>
                    <a:pt x="46" y="54"/>
                    <a:pt x="46" y="54"/>
                    <a:pt x="46" y="54"/>
                  </a:cubicBezTo>
                  <a:cubicBezTo>
                    <a:pt x="47" y="54"/>
                    <a:pt x="48" y="54"/>
                    <a:pt x="48" y="54"/>
                  </a:cubicBezTo>
                  <a:cubicBezTo>
                    <a:pt x="49" y="54"/>
                    <a:pt x="50" y="53"/>
                    <a:pt x="50" y="52"/>
                  </a:cubicBezTo>
                  <a:cubicBezTo>
                    <a:pt x="50" y="22"/>
                    <a:pt x="50" y="22"/>
                    <a:pt x="50" y="22"/>
                  </a:cubicBezTo>
                  <a:cubicBezTo>
                    <a:pt x="25" y="0"/>
                    <a:pt x="25" y="0"/>
                    <a:pt x="25" y="0"/>
                  </a:cubicBezTo>
                  <a:lnTo>
                    <a:pt x="0" y="2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7" name="Freeform 6"/>
            <p:cNvSpPr/>
            <p:nvPr/>
          </p:nvSpPr>
          <p:spPr bwMode="auto">
            <a:xfrm>
              <a:off x="2589213" y="2232025"/>
              <a:ext cx="285750" cy="152400"/>
            </a:xfrm>
            <a:custGeom>
              <a:avLst/>
              <a:gdLst>
                <a:gd name="T0" fmla="*/ 71 w 73"/>
                <a:gd name="T1" fmla="*/ 30 h 39"/>
                <a:gd name="T2" fmla="*/ 40 w 73"/>
                <a:gd name="T3" fmla="*/ 2 h 39"/>
                <a:gd name="T4" fmla="*/ 34 w 73"/>
                <a:gd name="T5" fmla="*/ 2 h 39"/>
                <a:gd name="T6" fmla="*/ 2 w 73"/>
                <a:gd name="T7" fmla="*/ 30 h 39"/>
                <a:gd name="T8" fmla="*/ 2 w 73"/>
                <a:gd name="T9" fmla="*/ 37 h 39"/>
                <a:gd name="T10" fmla="*/ 2 w 73"/>
                <a:gd name="T11" fmla="*/ 37 h 39"/>
                <a:gd name="T12" fmla="*/ 5 w 73"/>
                <a:gd name="T13" fmla="*/ 38 h 39"/>
                <a:gd name="T14" fmla="*/ 8 w 73"/>
                <a:gd name="T15" fmla="*/ 37 h 39"/>
                <a:gd name="T16" fmla="*/ 37 w 73"/>
                <a:gd name="T17" fmla="*/ 11 h 39"/>
                <a:gd name="T18" fmla="*/ 65 w 73"/>
                <a:gd name="T19" fmla="*/ 37 h 39"/>
                <a:gd name="T20" fmla="*/ 72 w 73"/>
                <a:gd name="T21" fmla="*/ 37 h 39"/>
                <a:gd name="T22" fmla="*/ 71 w 73"/>
                <a:gd name="T23" fmla="*/ 3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39">
                  <a:moveTo>
                    <a:pt x="71" y="30"/>
                  </a:moveTo>
                  <a:cubicBezTo>
                    <a:pt x="40" y="2"/>
                    <a:pt x="40" y="2"/>
                    <a:pt x="40" y="2"/>
                  </a:cubicBezTo>
                  <a:cubicBezTo>
                    <a:pt x="38" y="0"/>
                    <a:pt x="35" y="0"/>
                    <a:pt x="34" y="2"/>
                  </a:cubicBezTo>
                  <a:cubicBezTo>
                    <a:pt x="2" y="30"/>
                    <a:pt x="2" y="30"/>
                    <a:pt x="2" y="30"/>
                  </a:cubicBezTo>
                  <a:cubicBezTo>
                    <a:pt x="0" y="32"/>
                    <a:pt x="0" y="35"/>
                    <a:pt x="2" y="37"/>
                  </a:cubicBezTo>
                  <a:cubicBezTo>
                    <a:pt x="2" y="37"/>
                    <a:pt x="2" y="37"/>
                    <a:pt x="2" y="37"/>
                  </a:cubicBezTo>
                  <a:cubicBezTo>
                    <a:pt x="3" y="38"/>
                    <a:pt x="4" y="38"/>
                    <a:pt x="5" y="38"/>
                  </a:cubicBezTo>
                  <a:cubicBezTo>
                    <a:pt x="6" y="38"/>
                    <a:pt x="8" y="38"/>
                    <a:pt x="8" y="37"/>
                  </a:cubicBezTo>
                  <a:cubicBezTo>
                    <a:pt x="37" y="11"/>
                    <a:pt x="37" y="11"/>
                    <a:pt x="37" y="11"/>
                  </a:cubicBezTo>
                  <a:cubicBezTo>
                    <a:pt x="65" y="37"/>
                    <a:pt x="65" y="37"/>
                    <a:pt x="65" y="37"/>
                  </a:cubicBezTo>
                  <a:cubicBezTo>
                    <a:pt x="67" y="39"/>
                    <a:pt x="70" y="39"/>
                    <a:pt x="72" y="37"/>
                  </a:cubicBezTo>
                  <a:cubicBezTo>
                    <a:pt x="73" y="35"/>
                    <a:pt x="73" y="32"/>
                    <a:pt x="71" y="3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11" name="灯片编号占位符 1"/>
          <p:cNvSpPr>
            <a:spLocks noGrp="1"/>
          </p:cNvSpPr>
          <p:nvPr>
            <p:ph type="sldNum" sz="quarter" idx="12"/>
          </p:nvPr>
        </p:nvSpPr>
        <p:spPr>
          <a:xfrm>
            <a:off x="11137900" y="6343650"/>
            <a:ext cx="723900" cy="365125"/>
          </a:xfrm>
        </p:spPr>
        <p:txBody>
          <a:bodyPr/>
          <a:lstStyle/>
          <a:p>
            <a:fld id="{10D36161-6886-424D-8AA6-68C4ADDC9376}" type="slidenum">
              <a:rPr lang="zh-CN" altLang="en-US" smtClean="0"/>
            </a:fld>
            <a:endParaRPr lang="zh-CN" altLang="en-US" dirty="0"/>
          </a:p>
        </p:txBody>
      </p:sp>
      <p:sp>
        <p:nvSpPr>
          <p:cNvPr id="4" name="内容占位符 2"/>
          <p:cNvSpPr>
            <a:spLocks noGrp="1"/>
          </p:cNvSpPr>
          <p:nvPr/>
        </p:nvSpPr>
        <p:spPr>
          <a:xfrm>
            <a:off x="1105535" y="1602105"/>
            <a:ext cx="10345420" cy="4423410"/>
          </a:xfrm>
          <a:prstGeom prst="rect">
            <a:avLst/>
          </a:prstGeom>
        </p:spPr>
        <p:txBody>
          <a:bodyPr vert="horz" lIns="0" tIns="45720" rIns="0" bIns="45720" rtlCol="0">
            <a:normAutofit lnSpcReduction="10000"/>
          </a:bodyPr>
          <a:lstStyle>
            <a:lvl1pPr marL="91440" indent="-91440" algn="l" defTabSz="913765"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fontAlgn="auto">
              <a:lnSpc>
                <a:spcPct val="150000"/>
              </a:lnSpc>
            </a:pPr>
            <a:r>
              <a:rPr lang="en-US" sz="1800">
                <a:solidFill>
                  <a:srgbClr val="333333"/>
                </a:solidFill>
                <a:latin typeface="Times New Roman" panose="02020603050405020304" pitchFamily="18" charset="0"/>
                <a:ea typeface="宋体" panose="02010600030101010101" pitchFamily="2" charset="-122"/>
                <a:cs typeface="Times New Roman" panose="02020603050405020304" pitchFamily="18" charset="0"/>
              </a:rPr>
              <a:t>        </a:t>
            </a:r>
            <a:r>
              <a:rPr sz="180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因为样本数据(m个)独立，所以它们的联合分布可以表示为各边际分布的乘积,取似然函数为：</a:t>
            </a:r>
            <a:endParaRPr sz="180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fontAlgn="auto">
              <a:lnSpc>
                <a:spcPct val="150000"/>
              </a:lnSpc>
            </a:pPr>
            <a:endParaRPr sz="180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fontAlgn="auto">
              <a:lnSpc>
                <a:spcPct val="150000"/>
              </a:lnSpc>
            </a:pPr>
            <a:r>
              <a:rPr sz="1800">
                <a:solidFill>
                  <a:srgbClr val="333333"/>
                </a:solidFill>
                <a:latin typeface="Times New Roman" panose="02020603050405020304" pitchFamily="18" charset="0"/>
                <a:ea typeface="宋体" panose="02010600030101010101" pitchFamily="2" charset="-122"/>
                <a:cs typeface="Times New Roman" panose="02020603050405020304" pitchFamily="18" charset="0"/>
              </a:rPr>
              <a:t>       取对数似然函数：</a:t>
            </a:r>
            <a:endParaRPr sz="180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fontAlgn="auto">
              <a:lnSpc>
                <a:spcPct val="150000"/>
              </a:lnSpc>
            </a:pPr>
            <a:endParaRPr sz="180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fontAlgn="auto">
              <a:lnSpc>
                <a:spcPct val="150000"/>
              </a:lnSpc>
            </a:pPr>
            <a:r>
              <a:rPr sz="1800">
                <a:solidFill>
                  <a:srgbClr val="333333"/>
                </a:solidFill>
                <a:latin typeface="Times New Roman" panose="02020603050405020304" pitchFamily="18" charset="0"/>
                <a:ea typeface="宋体" panose="02010600030101010101" pitchFamily="2" charset="-122"/>
                <a:cs typeface="Times New Roman" panose="02020603050405020304" pitchFamily="18" charset="0"/>
              </a:rPr>
              <a:t>        最大似然估计就是要求得使l(θ)取最大值时的θ，这里可以使用梯度上升法求解，求得的θ就是要求的最佳参数：</a:t>
            </a:r>
            <a:endParaRPr sz="180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 name="对象 -2147482601"/>
          <p:cNvGraphicFramePr>
            <a:graphicFrameLocks noChangeAspect="1"/>
          </p:cNvGraphicFramePr>
          <p:nvPr/>
        </p:nvGraphicFramePr>
        <p:xfrm>
          <a:off x="3800475" y="2117090"/>
          <a:ext cx="4763135" cy="635000"/>
        </p:xfrm>
        <a:graphic>
          <a:graphicData uri="http://schemas.openxmlformats.org/presentationml/2006/ole">
            <mc:AlternateContent xmlns:mc="http://schemas.openxmlformats.org/markup-compatibility/2006">
              <mc:Choice xmlns:v="urn:schemas-microsoft-com:vml" Requires="v">
                <p:oleObj spid="_x0000_s3076" name="" r:id="rId1" imgW="3213100" imgH="431800" progId="Equation.DSMT4">
                  <p:embed/>
                </p:oleObj>
              </mc:Choice>
              <mc:Fallback>
                <p:oleObj name="" r:id="rId1" imgW="3213100" imgH="431800" progId="Equation.DSMT4">
                  <p:embed/>
                  <p:pic>
                    <p:nvPicPr>
                      <p:cNvPr id="0" name="图片 3075"/>
                      <p:cNvPicPr/>
                      <p:nvPr/>
                    </p:nvPicPr>
                    <p:blipFill>
                      <a:blip r:embed="rId2"/>
                      <a:stretch>
                        <a:fillRect/>
                      </a:stretch>
                    </p:blipFill>
                    <p:spPr>
                      <a:xfrm>
                        <a:off x="3800475" y="2117090"/>
                        <a:ext cx="4763135" cy="635000"/>
                      </a:xfrm>
                      <a:prstGeom prst="rect">
                        <a:avLst/>
                      </a:prstGeom>
                      <a:noFill/>
                      <a:ln w="38100">
                        <a:noFill/>
                        <a:miter/>
                      </a:ln>
                    </p:spPr>
                  </p:pic>
                </p:oleObj>
              </mc:Fallback>
            </mc:AlternateContent>
          </a:graphicData>
        </a:graphic>
      </p:graphicFrame>
      <p:graphicFrame>
        <p:nvGraphicFramePr>
          <p:cNvPr id="5" name="对象 -2147482600"/>
          <p:cNvGraphicFramePr>
            <a:graphicFrameLocks noChangeAspect="1"/>
          </p:cNvGraphicFramePr>
          <p:nvPr/>
        </p:nvGraphicFramePr>
        <p:xfrm>
          <a:off x="3563938" y="3202940"/>
          <a:ext cx="5237346" cy="612005"/>
        </p:xfrm>
        <a:graphic>
          <a:graphicData uri="http://schemas.openxmlformats.org/presentationml/2006/ole">
            <mc:AlternateContent xmlns:mc="http://schemas.openxmlformats.org/markup-compatibility/2006">
              <mc:Choice xmlns:v="urn:schemas-microsoft-com:vml" Requires="v">
                <p:oleObj spid="_x0000_s6" name="" r:id="rId3" imgW="3670300" imgH="431800" progId="Equation.DSMT4">
                  <p:embed/>
                </p:oleObj>
              </mc:Choice>
              <mc:Fallback>
                <p:oleObj name="" r:id="rId3" imgW="3670300" imgH="431800" progId="Equation.DSMT4">
                  <p:embed/>
                  <p:pic>
                    <p:nvPicPr>
                      <p:cNvPr id="0" name="图片 4"/>
                      <p:cNvPicPr/>
                      <p:nvPr/>
                    </p:nvPicPr>
                    <p:blipFill>
                      <a:blip r:embed="rId4"/>
                      <a:stretch>
                        <a:fillRect/>
                      </a:stretch>
                    </p:blipFill>
                    <p:spPr>
                      <a:xfrm>
                        <a:off x="3563938" y="3202940"/>
                        <a:ext cx="5237346" cy="612005"/>
                      </a:xfrm>
                      <a:prstGeom prst="rect">
                        <a:avLst/>
                      </a:prstGeom>
                      <a:noFill/>
                      <a:ln w="38100">
                        <a:noFill/>
                        <a:miter/>
                      </a:ln>
                    </p:spPr>
                  </p:pic>
                </p:oleObj>
              </mc:Fallback>
            </mc:AlternateContent>
          </a:graphicData>
        </a:graphic>
      </p:graphicFrame>
      <p:graphicFrame>
        <p:nvGraphicFramePr>
          <p:cNvPr id="7" name="对象 -2147482599"/>
          <p:cNvGraphicFramePr>
            <a:graphicFrameLocks noChangeAspect="1"/>
          </p:cNvGraphicFramePr>
          <p:nvPr/>
        </p:nvGraphicFramePr>
        <p:xfrm>
          <a:off x="5381625" y="4591050"/>
          <a:ext cx="1603335" cy="612005"/>
        </p:xfrm>
        <a:graphic>
          <a:graphicData uri="http://schemas.openxmlformats.org/presentationml/2006/ole">
            <mc:AlternateContent xmlns:mc="http://schemas.openxmlformats.org/markup-compatibility/2006">
              <mc:Choice xmlns:v="urn:schemas-microsoft-com:vml" Requires="v">
                <p:oleObj spid="_x0000_s8" name="" r:id="rId5" imgW="1040765" imgH="393700" progId="Equation.DSMT4">
                  <p:embed/>
                </p:oleObj>
              </mc:Choice>
              <mc:Fallback>
                <p:oleObj name="" r:id="rId5" imgW="1040765" imgH="393700" progId="Equation.DSMT4">
                  <p:embed/>
                  <p:pic>
                    <p:nvPicPr>
                      <p:cNvPr id="0" name="图片 5"/>
                      <p:cNvPicPr/>
                      <p:nvPr/>
                    </p:nvPicPr>
                    <p:blipFill>
                      <a:blip r:embed="rId6"/>
                      <a:stretch>
                        <a:fillRect/>
                      </a:stretch>
                    </p:blipFill>
                    <p:spPr>
                      <a:xfrm>
                        <a:off x="5381625" y="4591050"/>
                        <a:ext cx="1603335" cy="61200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5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childTnLst>
                                </p:cTn>
                              </p:par>
                              <p:par>
                                <p:cTn id="8" presetID="10" presetClass="entr" presetSubtype="0" fill="hold" grpId="0" nodeType="withEffect">
                                  <p:stCondLst>
                                    <p:cond delay="25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lang="zh-CN" altLang="en-US" dirty="0"/>
              <a:t>逻辑回归：构造损失函数J</a:t>
            </a:r>
            <a:endParaRPr lang="zh-CN" altLang="en-US" dirty="0"/>
          </a:p>
        </p:txBody>
      </p:sp>
      <p:grpSp>
        <p:nvGrpSpPr>
          <p:cNvPr id="15" name="组合 14"/>
          <p:cNvGrpSpPr/>
          <p:nvPr/>
        </p:nvGrpSpPr>
        <p:grpSpPr>
          <a:xfrm>
            <a:off x="549145" y="909639"/>
            <a:ext cx="311280" cy="299175"/>
            <a:chOff x="2589213" y="2232025"/>
            <a:chExt cx="285750" cy="274638"/>
          </a:xfrm>
        </p:grpSpPr>
        <p:sp>
          <p:nvSpPr>
            <p:cNvPr id="16" name="Freeform 5"/>
            <p:cNvSpPr/>
            <p:nvPr/>
          </p:nvSpPr>
          <p:spPr bwMode="auto">
            <a:xfrm>
              <a:off x="2635251" y="2295525"/>
              <a:ext cx="196850" cy="211138"/>
            </a:xfrm>
            <a:custGeom>
              <a:avLst/>
              <a:gdLst>
                <a:gd name="T0" fmla="*/ 0 w 50"/>
                <a:gd name="T1" fmla="*/ 22 h 54"/>
                <a:gd name="T2" fmla="*/ 0 w 50"/>
                <a:gd name="T3" fmla="*/ 52 h 54"/>
                <a:gd name="T4" fmla="*/ 1 w 50"/>
                <a:gd name="T5" fmla="*/ 54 h 54"/>
                <a:gd name="T6" fmla="*/ 3 w 50"/>
                <a:gd name="T7" fmla="*/ 54 h 54"/>
                <a:gd name="T8" fmla="*/ 16 w 50"/>
                <a:gd name="T9" fmla="*/ 54 h 54"/>
                <a:gd name="T10" fmla="*/ 18 w 50"/>
                <a:gd name="T11" fmla="*/ 54 h 54"/>
                <a:gd name="T12" fmla="*/ 18 w 50"/>
                <a:gd name="T13" fmla="*/ 53 h 54"/>
                <a:gd name="T14" fmla="*/ 18 w 50"/>
                <a:gd name="T15" fmla="*/ 39 h 54"/>
                <a:gd name="T16" fmla="*/ 31 w 50"/>
                <a:gd name="T17" fmla="*/ 39 h 54"/>
                <a:gd name="T18" fmla="*/ 31 w 50"/>
                <a:gd name="T19" fmla="*/ 53 h 54"/>
                <a:gd name="T20" fmla="*/ 32 w 50"/>
                <a:gd name="T21" fmla="*/ 54 h 54"/>
                <a:gd name="T22" fmla="*/ 33 w 50"/>
                <a:gd name="T23" fmla="*/ 54 h 54"/>
                <a:gd name="T24" fmla="*/ 46 w 50"/>
                <a:gd name="T25" fmla="*/ 54 h 54"/>
                <a:gd name="T26" fmla="*/ 48 w 50"/>
                <a:gd name="T27" fmla="*/ 54 h 54"/>
                <a:gd name="T28" fmla="*/ 50 w 50"/>
                <a:gd name="T29" fmla="*/ 52 h 54"/>
                <a:gd name="T30" fmla="*/ 50 w 50"/>
                <a:gd name="T31" fmla="*/ 22 h 54"/>
                <a:gd name="T32" fmla="*/ 25 w 50"/>
                <a:gd name="T33" fmla="*/ 0 h 54"/>
                <a:gd name="T34" fmla="*/ 0 w 50"/>
                <a:gd name="T3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54">
                  <a:moveTo>
                    <a:pt x="0" y="22"/>
                  </a:moveTo>
                  <a:cubicBezTo>
                    <a:pt x="0" y="52"/>
                    <a:pt x="0" y="52"/>
                    <a:pt x="0" y="52"/>
                  </a:cubicBezTo>
                  <a:cubicBezTo>
                    <a:pt x="0" y="53"/>
                    <a:pt x="1" y="54"/>
                    <a:pt x="1" y="54"/>
                  </a:cubicBezTo>
                  <a:cubicBezTo>
                    <a:pt x="2" y="54"/>
                    <a:pt x="2" y="54"/>
                    <a:pt x="3" y="54"/>
                  </a:cubicBezTo>
                  <a:cubicBezTo>
                    <a:pt x="16" y="54"/>
                    <a:pt x="16" y="54"/>
                    <a:pt x="16" y="54"/>
                  </a:cubicBezTo>
                  <a:cubicBezTo>
                    <a:pt x="17" y="54"/>
                    <a:pt x="17" y="54"/>
                    <a:pt x="18" y="54"/>
                  </a:cubicBezTo>
                  <a:cubicBezTo>
                    <a:pt x="18" y="54"/>
                    <a:pt x="18" y="53"/>
                    <a:pt x="18" y="53"/>
                  </a:cubicBezTo>
                  <a:cubicBezTo>
                    <a:pt x="18" y="39"/>
                    <a:pt x="18" y="39"/>
                    <a:pt x="18" y="39"/>
                  </a:cubicBezTo>
                  <a:cubicBezTo>
                    <a:pt x="31" y="39"/>
                    <a:pt x="31" y="39"/>
                    <a:pt x="31" y="39"/>
                  </a:cubicBezTo>
                  <a:cubicBezTo>
                    <a:pt x="31" y="53"/>
                    <a:pt x="31" y="53"/>
                    <a:pt x="31" y="53"/>
                  </a:cubicBezTo>
                  <a:cubicBezTo>
                    <a:pt x="31" y="53"/>
                    <a:pt x="32" y="54"/>
                    <a:pt x="32" y="54"/>
                  </a:cubicBezTo>
                  <a:cubicBezTo>
                    <a:pt x="32" y="54"/>
                    <a:pt x="33" y="54"/>
                    <a:pt x="33" y="54"/>
                  </a:cubicBezTo>
                  <a:cubicBezTo>
                    <a:pt x="46" y="54"/>
                    <a:pt x="46" y="54"/>
                    <a:pt x="46" y="54"/>
                  </a:cubicBezTo>
                  <a:cubicBezTo>
                    <a:pt x="47" y="54"/>
                    <a:pt x="48" y="54"/>
                    <a:pt x="48" y="54"/>
                  </a:cubicBezTo>
                  <a:cubicBezTo>
                    <a:pt x="49" y="54"/>
                    <a:pt x="50" y="53"/>
                    <a:pt x="50" y="52"/>
                  </a:cubicBezTo>
                  <a:cubicBezTo>
                    <a:pt x="50" y="22"/>
                    <a:pt x="50" y="22"/>
                    <a:pt x="50" y="22"/>
                  </a:cubicBezTo>
                  <a:cubicBezTo>
                    <a:pt x="25" y="0"/>
                    <a:pt x="25" y="0"/>
                    <a:pt x="25" y="0"/>
                  </a:cubicBezTo>
                  <a:lnTo>
                    <a:pt x="0" y="2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7" name="Freeform 6"/>
            <p:cNvSpPr/>
            <p:nvPr/>
          </p:nvSpPr>
          <p:spPr bwMode="auto">
            <a:xfrm>
              <a:off x="2589213" y="2232025"/>
              <a:ext cx="285750" cy="152400"/>
            </a:xfrm>
            <a:custGeom>
              <a:avLst/>
              <a:gdLst>
                <a:gd name="T0" fmla="*/ 71 w 73"/>
                <a:gd name="T1" fmla="*/ 30 h 39"/>
                <a:gd name="T2" fmla="*/ 40 w 73"/>
                <a:gd name="T3" fmla="*/ 2 h 39"/>
                <a:gd name="T4" fmla="*/ 34 w 73"/>
                <a:gd name="T5" fmla="*/ 2 h 39"/>
                <a:gd name="T6" fmla="*/ 2 w 73"/>
                <a:gd name="T7" fmla="*/ 30 h 39"/>
                <a:gd name="T8" fmla="*/ 2 w 73"/>
                <a:gd name="T9" fmla="*/ 37 h 39"/>
                <a:gd name="T10" fmla="*/ 2 w 73"/>
                <a:gd name="T11" fmla="*/ 37 h 39"/>
                <a:gd name="T12" fmla="*/ 5 w 73"/>
                <a:gd name="T13" fmla="*/ 38 h 39"/>
                <a:gd name="T14" fmla="*/ 8 w 73"/>
                <a:gd name="T15" fmla="*/ 37 h 39"/>
                <a:gd name="T16" fmla="*/ 37 w 73"/>
                <a:gd name="T17" fmla="*/ 11 h 39"/>
                <a:gd name="T18" fmla="*/ 65 w 73"/>
                <a:gd name="T19" fmla="*/ 37 h 39"/>
                <a:gd name="T20" fmla="*/ 72 w 73"/>
                <a:gd name="T21" fmla="*/ 37 h 39"/>
                <a:gd name="T22" fmla="*/ 71 w 73"/>
                <a:gd name="T23" fmla="*/ 3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39">
                  <a:moveTo>
                    <a:pt x="71" y="30"/>
                  </a:moveTo>
                  <a:cubicBezTo>
                    <a:pt x="40" y="2"/>
                    <a:pt x="40" y="2"/>
                    <a:pt x="40" y="2"/>
                  </a:cubicBezTo>
                  <a:cubicBezTo>
                    <a:pt x="38" y="0"/>
                    <a:pt x="35" y="0"/>
                    <a:pt x="34" y="2"/>
                  </a:cubicBezTo>
                  <a:cubicBezTo>
                    <a:pt x="2" y="30"/>
                    <a:pt x="2" y="30"/>
                    <a:pt x="2" y="30"/>
                  </a:cubicBezTo>
                  <a:cubicBezTo>
                    <a:pt x="0" y="32"/>
                    <a:pt x="0" y="35"/>
                    <a:pt x="2" y="37"/>
                  </a:cubicBezTo>
                  <a:cubicBezTo>
                    <a:pt x="2" y="37"/>
                    <a:pt x="2" y="37"/>
                    <a:pt x="2" y="37"/>
                  </a:cubicBezTo>
                  <a:cubicBezTo>
                    <a:pt x="3" y="38"/>
                    <a:pt x="4" y="38"/>
                    <a:pt x="5" y="38"/>
                  </a:cubicBezTo>
                  <a:cubicBezTo>
                    <a:pt x="6" y="38"/>
                    <a:pt x="8" y="38"/>
                    <a:pt x="8" y="37"/>
                  </a:cubicBezTo>
                  <a:cubicBezTo>
                    <a:pt x="37" y="11"/>
                    <a:pt x="37" y="11"/>
                    <a:pt x="37" y="11"/>
                  </a:cubicBezTo>
                  <a:cubicBezTo>
                    <a:pt x="65" y="37"/>
                    <a:pt x="65" y="37"/>
                    <a:pt x="65" y="37"/>
                  </a:cubicBezTo>
                  <a:cubicBezTo>
                    <a:pt x="67" y="39"/>
                    <a:pt x="70" y="39"/>
                    <a:pt x="72" y="37"/>
                  </a:cubicBezTo>
                  <a:cubicBezTo>
                    <a:pt x="73" y="35"/>
                    <a:pt x="73" y="32"/>
                    <a:pt x="71" y="3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11" name="灯片编号占位符 1"/>
          <p:cNvSpPr>
            <a:spLocks noGrp="1"/>
          </p:cNvSpPr>
          <p:nvPr>
            <p:ph type="sldNum" sz="quarter" idx="12"/>
          </p:nvPr>
        </p:nvSpPr>
        <p:spPr>
          <a:xfrm>
            <a:off x="11137900" y="6343650"/>
            <a:ext cx="723900" cy="365125"/>
          </a:xfrm>
        </p:spPr>
        <p:txBody>
          <a:bodyPr/>
          <a:lstStyle/>
          <a:p>
            <a:fld id="{10D36161-6886-424D-8AA6-68C4ADDC9376}" type="slidenum">
              <a:rPr lang="zh-CN" altLang="en-US" smtClean="0"/>
            </a:fld>
            <a:endParaRPr lang="zh-CN" altLang="en-US" dirty="0"/>
          </a:p>
        </p:txBody>
      </p:sp>
      <p:sp>
        <p:nvSpPr>
          <p:cNvPr id="4" name="内容占位符 2"/>
          <p:cNvSpPr>
            <a:spLocks noGrp="1"/>
          </p:cNvSpPr>
          <p:nvPr/>
        </p:nvSpPr>
        <p:spPr>
          <a:xfrm>
            <a:off x="1097280" y="1445895"/>
            <a:ext cx="10345420" cy="4423410"/>
          </a:xfrm>
          <a:prstGeom prst="rect">
            <a:avLst/>
          </a:prstGeom>
        </p:spPr>
        <p:txBody>
          <a:bodyPr vert="horz" lIns="0" tIns="45720" rIns="0" bIns="45720" rtlCol="0">
            <a:normAutofit lnSpcReduction="10000"/>
          </a:bodyPr>
          <a:lstStyle>
            <a:lvl1pPr marL="91440" indent="-91440" algn="l" defTabSz="913765"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fontAlgn="auto">
              <a:lnSpc>
                <a:spcPct val="150000"/>
              </a:lnSpc>
            </a:pPr>
            <a:r>
              <a:rPr lang="en-US" sz="1800">
                <a:solidFill>
                  <a:srgbClr val="333333"/>
                </a:solidFill>
                <a:latin typeface="Times New Roman" panose="02020603050405020304" pitchFamily="18" charset="0"/>
                <a:ea typeface="宋体" panose="02010600030101010101" pitchFamily="2" charset="-122"/>
                <a:cs typeface="Times New Roman" panose="02020603050405020304" pitchFamily="18" charset="0"/>
              </a:rPr>
              <a:t>        </a:t>
            </a:r>
            <a:endParaRPr sz="180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fontAlgn="auto">
              <a:lnSpc>
                <a:spcPct val="150000"/>
              </a:lnSpc>
            </a:pPr>
            <a:r>
              <a:rPr sz="1800">
                <a:solidFill>
                  <a:srgbClr val="333333"/>
                </a:solidFill>
                <a:latin typeface="Times New Roman" panose="02020603050405020304" pitchFamily="18" charset="0"/>
                <a:ea typeface="宋体" panose="02010600030101010101" pitchFamily="2" charset="-122"/>
                <a:cs typeface="Times New Roman" panose="02020603050405020304" pitchFamily="18" charset="0"/>
              </a:rPr>
              <a:t>        基于最大似然估计推导得到Cost函数和J函数如下：</a:t>
            </a:r>
            <a:endParaRPr sz="180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fontAlgn="auto">
              <a:lnSpc>
                <a:spcPct val="150000"/>
              </a:lnSpc>
            </a:pPr>
            <a:r>
              <a:rPr sz="1800">
                <a:solidFill>
                  <a:srgbClr val="333333"/>
                </a:solidFill>
                <a:latin typeface="Times New Roman" panose="02020603050405020304" pitchFamily="18" charset="0"/>
                <a:ea typeface="宋体" panose="02010600030101010101" pitchFamily="2" charset="-122"/>
                <a:cs typeface="Times New Roman" panose="02020603050405020304" pitchFamily="18" charset="0"/>
              </a:rPr>
              <a:t>		</a:t>
            </a:r>
            <a:endParaRPr sz="180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 name="对象 -2147482598"/>
          <p:cNvGraphicFramePr>
            <a:graphicFrameLocks noChangeAspect="1"/>
          </p:cNvGraphicFramePr>
          <p:nvPr/>
        </p:nvGraphicFramePr>
        <p:xfrm>
          <a:off x="4289108" y="2673033"/>
          <a:ext cx="3961056" cy="756006"/>
        </p:xfrm>
        <a:graphic>
          <a:graphicData uri="http://schemas.openxmlformats.org/presentationml/2006/ole">
            <mc:AlternateContent xmlns:mc="http://schemas.openxmlformats.org/markup-compatibility/2006">
              <mc:Choice xmlns:v="urn:schemas-microsoft-com:vml" Requires="v">
                <p:oleObj spid="_x0000_s9" name="" r:id="rId1" imgW="2921000" imgH="558800" progId="Equation.DSMT4">
                  <p:embed/>
                </p:oleObj>
              </mc:Choice>
              <mc:Fallback>
                <p:oleObj name="" r:id="rId1" imgW="2921000" imgH="558800" progId="Equation.DSMT4">
                  <p:embed/>
                  <p:pic>
                    <p:nvPicPr>
                      <p:cNvPr id="0" name="图片 8"/>
                      <p:cNvPicPr/>
                      <p:nvPr/>
                    </p:nvPicPr>
                    <p:blipFill>
                      <a:blip r:embed="rId2"/>
                      <a:stretch>
                        <a:fillRect/>
                      </a:stretch>
                    </p:blipFill>
                    <p:spPr>
                      <a:xfrm>
                        <a:off x="4289108" y="2673033"/>
                        <a:ext cx="3961056" cy="756006"/>
                      </a:xfrm>
                      <a:prstGeom prst="rect">
                        <a:avLst/>
                      </a:prstGeom>
                      <a:noFill/>
                      <a:ln w="38100">
                        <a:noFill/>
                        <a:miter/>
                      </a:ln>
                    </p:spPr>
                  </p:pic>
                </p:oleObj>
              </mc:Fallback>
            </mc:AlternateContent>
          </a:graphicData>
        </a:graphic>
      </p:graphicFrame>
      <p:graphicFrame>
        <p:nvGraphicFramePr>
          <p:cNvPr id="5" name="对象 -2147482597"/>
          <p:cNvGraphicFramePr>
            <a:graphicFrameLocks noChangeAspect="1"/>
          </p:cNvGraphicFramePr>
          <p:nvPr/>
        </p:nvGraphicFramePr>
        <p:xfrm>
          <a:off x="2388870" y="3709670"/>
          <a:ext cx="7761381" cy="720005"/>
        </p:xfrm>
        <a:graphic>
          <a:graphicData uri="http://schemas.openxmlformats.org/presentationml/2006/ole">
            <mc:AlternateContent xmlns:mc="http://schemas.openxmlformats.org/markup-compatibility/2006">
              <mc:Choice xmlns:v="urn:schemas-microsoft-com:vml" Requires="v">
                <p:oleObj spid="_x0000_s10" name="" r:id="rId3" imgW="4965700" imgH="457200" progId="Equation.DSMT4">
                  <p:embed/>
                </p:oleObj>
              </mc:Choice>
              <mc:Fallback>
                <p:oleObj name="" r:id="rId3" imgW="4965700" imgH="457200" progId="Equation.DSMT4">
                  <p:embed/>
                  <p:pic>
                    <p:nvPicPr>
                      <p:cNvPr id="0" name="图片 9"/>
                      <p:cNvPicPr/>
                      <p:nvPr/>
                    </p:nvPicPr>
                    <p:blipFill>
                      <a:blip r:embed="rId4"/>
                      <a:stretch>
                        <a:fillRect/>
                      </a:stretch>
                    </p:blipFill>
                    <p:spPr>
                      <a:xfrm>
                        <a:off x="2388870" y="3709670"/>
                        <a:ext cx="7761381" cy="72000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5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childTnLst>
                                </p:cTn>
                              </p:par>
                              <p:par>
                                <p:cTn id="8" presetID="10" presetClass="entr" presetSubtype="0" fill="hold" grpId="0" nodeType="withEffect">
                                  <p:stCondLst>
                                    <p:cond delay="25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lang="zh-CN" altLang="en-US" dirty="0"/>
              <a:t>逻辑回归：梯度下降法求解最小值</a:t>
            </a:r>
            <a:endParaRPr lang="zh-CN" altLang="en-US" dirty="0"/>
          </a:p>
        </p:txBody>
      </p:sp>
      <p:grpSp>
        <p:nvGrpSpPr>
          <p:cNvPr id="15" name="组合 14"/>
          <p:cNvGrpSpPr/>
          <p:nvPr/>
        </p:nvGrpSpPr>
        <p:grpSpPr>
          <a:xfrm>
            <a:off x="549145" y="909639"/>
            <a:ext cx="311280" cy="299175"/>
            <a:chOff x="2589213" y="2232025"/>
            <a:chExt cx="285750" cy="274638"/>
          </a:xfrm>
        </p:grpSpPr>
        <p:sp>
          <p:nvSpPr>
            <p:cNvPr id="16" name="Freeform 5"/>
            <p:cNvSpPr/>
            <p:nvPr/>
          </p:nvSpPr>
          <p:spPr bwMode="auto">
            <a:xfrm>
              <a:off x="2635251" y="2295525"/>
              <a:ext cx="196850" cy="211138"/>
            </a:xfrm>
            <a:custGeom>
              <a:avLst/>
              <a:gdLst>
                <a:gd name="T0" fmla="*/ 0 w 50"/>
                <a:gd name="T1" fmla="*/ 22 h 54"/>
                <a:gd name="T2" fmla="*/ 0 w 50"/>
                <a:gd name="T3" fmla="*/ 52 h 54"/>
                <a:gd name="T4" fmla="*/ 1 w 50"/>
                <a:gd name="T5" fmla="*/ 54 h 54"/>
                <a:gd name="T6" fmla="*/ 3 w 50"/>
                <a:gd name="T7" fmla="*/ 54 h 54"/>
                <a:gd name="T8" fmla="*/ 16 w 50"/>
                <a:gd name="T9" fmla="*/ 54 h 54"/>
                <a:gd name="T10" fmla="*/ 18 w 50"/>
                <a:gd name="T11" fmla="*/ 54 h 54"/>
                <a:gd name="T12" fmla="*/ 18 w 50"/>
                <a:gd name="T13" fmla="*/ 53 h 54"/>
                <a:gd name="T14" fmla="*/ 18 w 50"/>
                <a:gd name="T15" fmla="*/ 39 h 54"/>
                <a:gd name="T16" fmla="*/ 31 w 50"/>
                <a:gd name="T17" fmla="*/ 39 h 54"/>
                <a:gd name="T18" fmla="*/ 31 w 50"/>
                <a:gd name="T19" fmla="*/ 53 h 54"/>
                <a:gd name="T20" fmla="*/ 32 w 50"/>
                <a:gd name="T21" fmla="*/ 54 h 54"/>
                <a:gd name="T22" fmla="*/ 33 w 50"/>
                <a:gd name="T23" fmla="*/ 54 h 54"/>
                <a:gd name="T24" fmla="*/ 46 w 50"/>
                <a:gd name="T25" fmla="*/ 54 h 54"/>
                <a:gd name="T26" fmla="*/ 48 w 50"/>
                <a:gd name="T27" fmla="*/ 54 h 54"/>
                <a:gd name="T28" fmla="*/ 50 w 50"/>
                <a:gd name="T29" fmla="*/ 52 h 54"/>
                <a:gd name="T30" fmla="*/ 50 w 50"/>
                <a:gd name="T31" fmla="*/ 22 h 54"/>
                <a:gd name="T32" fmla="*/ 25 w 50"/>
                <a:gd name="T33" fmla="*/ 0 h 54"/>
                <a:gd name="T34" fmla="*/ 0 w 50"/>
                <a:gd name="T3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54">
                  <a:moveTo>
                    <a:pt x="0" y="22"/>
                  </a:moveTo>
                  <a:cubicBezTo>
                    <a:pt x="0" y="52"/>
                    <a:pt x="0" y="52"/>
                    <a:pt x="0" y="52"/>
                  </a:cubicBezTo>
                  <a:cubicBezTo>
                    <a:pt x="0" y="53"/>
                    <a:pt x="1" y="54"/>
                    <a:pt x="1" y="54"/>
                  </a:cubicBezTo>
                  <a:cubicBezTo>
                    <a:pt x="2" y="54"/>
                    <a:pt x="2" y="54"/>
                    <a:pt x="3" y="54"/>
                  </a:cubicBezTo>
                  <a:cubicBezTo>
                    <a:pt x="16" y="54"/>
                    <a:pt x="16" y="54"/>
                    <a:pt x="16" y="54"/>
                  </a:cubicBezTo>
                  <a:cubicBezTo>
                    <a:pt x="17" y="54"/>
                    <a:pt x="17" y="54"/>
                    <a:pt x="18" y="54"/>
                  </a:cubicBezTo>
                  <a:cubicBezTo>
                    <a:pt x="18" y="54"/>
                    <a:pt x="18" y="53"/>
                    <a:pt x="18" y="53"/>
                  </a:cubicBezTo>
                  <a:cubicBezTo>
                    <a:pt x="18" y="39"/>
                    <a:pt x="18" y="39"/>
                    <a:pt x="18" y="39"/>
                  </a:cubicBezTo>
                  <a:cubicBezTo>
                    <a:pt x="31" y="39"/>
                    <a:pt x="31" y="39"/>
                    <a:pt x="31" y="39"/>
                  </a:cubicBezTo>
                  <a:cubicBezTo>
                    <a:pt x="31" y="53"/>
                    <a:pt x="31" y="53"/>
                    <a:pt x="31" y="53"/>
                  </a:cubicBezTo>
                  <a:cubicBezTo>
                    <a:pt x="31" y="53"/>
                    <a:pt x="32" y="54"/>
                    <a:pt x="32" y="54"/>
                  </a:cubicBezTo>
                  <a:cubicBezTo>
                    <a:pt x="32" y="54"/>
                    <a:pt x="33" y="54"/>
                    <a:pt x="33" y="54"/>
                  </a:cubicBezTo>
                  <a:cubicBezTo>
                    <a:pt x="46" y="54"/>
                    <a:pt x="46" y="54"/>
                    <a:pt x="46" y="54"/>
                  </a:cubicBezTo>
                  <a:cubicBezTo>
                    <a:pt x="47" y="54"/>
                    <a:pt x="48" y="54"/>
                    <a:pt x="48" y="54"/>
                  </a:cubicBezTo>
                  <a:cubicBezTo>
                    <a:pt x="49" y="54"/>
                    <a:pt x="50" y="53"/>
                    <a:pt x="50" y="52"/>
                  </a:cubicBezTo>
                  <a:cubicBezTo>
                    <a:pt x="50" y="22"/>
                    <a:pt x="50" y="22"/>
                    <a:pt x="50" y="22"/>
                  </a:cubicBezTo>
                  <a:cubicBezTo>
                    <a:pt x="25" y="0"/>
                    <a:pt x="25" y="0"/>
                    <a:pt x="25" y="0"/>
                  </a:cubicBezTo>
                  <a:lnTo>
                    <a:pt x="0" y="2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7" name="Freeform 6"/>
            <p:cNvSpPr/>
            <p:nvPr/>
          </p:nvSpPr>
          <p:spPr bwMode="auto">
            <a:xfrm>
              <a:off x="2589213" y="2232025"/>
              <a:ext cx="285750" cy="152400"/>
            </a:xfrm>
            <a:custGeom>
              <a:avLst/>
              <a:gdLst>
                <a:gd name="T0" fmla="*/ 71 w 73"/>
                <a:gd name="T1" fmla="*/ 30 h 39"/>
                <a:gd name="T2" fmla="*/ 40 w 73"/>
                <a:gd name="T3" fmla="*/ 2 h 39"/>
                <a:gd name="T4" fmla="*/ 34 w 73"/>
                <a:gd name="T5" fmla="*/ 2 h 39"/>
                <a:gd name="T6" fmla="*/ 2 w 73"/>
                <a:gd name="T7" fmla="*/ 30 h 39"/>
                <a:gd name="T8" fmla="*/ 2 w 73"/>
                <a:gd name="T9" fmla="*/ 37 h 39"/>
                <a:gd name="T10" fmla="*/ 2 w 73"/>
                <a:gd name="T11" fmla="*/ 37 h 39"/>
                <a:gd name="T12" fmla="*/ 5 w 73"/>
                <a:gd name="T13" fmla="*/ 38 h 39"/>
                <a:gd name="T14" fmla="*/ 8 w 73"/>
                <a:gd name="T15" fmla="*/ 37 h 39"/>
                <a:gd name="T16" fmla="*/ 37 w 73"/>
                <a:gd name="T17" fmla="*/ 11 h 39"/>
                <a:gd name="T18" fmla="*/ 65 w 73"/>
                <a:gd name="T19" fmla="*/ 37 h 39"/>
                <a:gd name="T20" fmla="*/ 72 w 73"/>
                <a:gd name="T21" fmla="*/ 37 h 39"/>
                <a:gd name="T22" fmla="*/ 71 w 73"/>
                <a:gd name="T23" fmla="*/ 3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39">
                  <a:moveTo>
                    <a:pt x="71" y="30"/>
                  </a:moveTo>
                  <a:cubicBezTo>
                    <a:pt x="40" y="2"/>
                    <a:pt x="40" y="2"/>
                    <a:pt x="40" y="2"/>
                  </a:cubicBezTo>
                  <a:cubicBezTo>
                    <a:pt x="38" y="0"/>
                    <a:pt x="35" y="0"/>
                    <a:pt x="34" y="2"/>
                  </a:cubicBezTo>
                  <a:cubicBezTo>
                    <a:pt x="2" y="30"/>
                    <a:pt x="2" y="30"/>
                    <a:pt x="2" y="30"/>
                  </a:cubicBezTo>
                  <a:cubicBezTo>
                    <a:pt x="0" y="32"/>
                    <a:pt x="0" y="35"/>
                    <a:pt x="2" y="37"/>
                  </a:cubicBezTo>
                  <a:cubicBezTo>
                    <a:pt x="2" y="37"/>
                    <a:pt x="2" y="37"/>
                    <a:pt x="2" y="37"/>
                  </a:cubicBezTo>
                  <a:cubicBezTo>
                    <a:pt x="3" y="38"/>
                    <a:pt x="4" y="38"/>
                    <a:pt x="5" y="38"/>
                  </a:cubicBezTo>
                  <a:cubicBezTo>
                    <a:pt x="6" y="38"/>
                    <a:pt x="8" y="38"/>
                    <a:pt x="8" y="37"/>
                  </a:cubicBezTo>
                  <a:cubicBezTo>
                    <a:pt x="37" y="11"/>
                    <a:pt x="37" y="11"/>
                    <a:pt x="37" y="11"/>
                  </a:cubicBezTo>
                  <a:cubicBezTo>
                    <a:pt x="65" y="37"/>
                    <a:pt x="65" y="37"/>
                    <a:pt x="65" y="37"/>
                  </a:cubicBezTo>
                  <a:cubicBezTo>
                    <a:pt x="67" y="39"/>
                    <a:pt x="70" y="39"/>
                    <a:pt x="72" y="37"/>
                  </a:cubicBezTo>
                  <a:cubicBezTo>
                    <a:pt x="73" y="35"/>
                    <a:pt x="73" y="32"/>
                    <a:pt x="71" y="3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11" name="灯片编号占位符 1"/>
          <p:cNvSpPr>
            <a:spLocks noGrp="1"/>
          </p:cNvSpPr>
          <p:nvPr>
            <p:ph type="sldNum" sz="quarter" idx="12"/>
          </p:nvPr>
        </p:nvSpPr>
        <p:spPr>
          <a:xfrm>
            <a:off x="11137900" y="6343650"/>
            <a:ext cx="723900" cy="365125"/>
          </a:xfrm>
        </p:spPr>
        <p:txBody>
          <a:bodyPr/>
          <a:lstStyle/>
          <a:p>
            <a:fld id="{10D36161-6886-424D-8AA6-68C4ADDC9376}" type="slidenum">
              <a:rPr lang="zh-CN" altLang="en-US" smtClean="0"/>
            </a:fld>
            <a:endParaRPr lang="zh-CN" altLang="en-US" dirty="0"/>
          </a:p>
        </p:txBody>
      </p:sp>
      <p:sp>
        <p:nvSpPr>
          <p:cNvPr id="4" name="内容占位符 2"/>
          <p:cNvSpPr>
            <a:spLocks noGrp="1"/>
          </p:cNvSpPr>
          <p:nvPr/>
        </p:nvSpPr>
        <p:spPr>
          <a:xfrm>
            <a:off x="1097280" y="1445895"/>
            <a:ext cx="9563100" cy="4423410"/>
          </a:xfrm>
          <a:prstGeom prst="rect">
            <a:avLst/>
          </a:prstGeom>
        </p:spPr>
        <p:txBody>
          <a:bodyPr vert="horz" lIns="0" tIns="45720" rIns="0" bIns="45720" rtlCol="0">
            <a:normAutofit/>
          </a:bodyPr>
          <a:lstStyle>
            <a:lvl1pPr marL="91440" indent="-91440" algn="l" defTabSz="913765"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fontAlgn="auto">
              <a:lnSpc>
                <a:spcPct val="150000"/>
              </a:lnSpc>
            </a:pPr>
            <a:r>
              <a:rPr lang="en-US" sz="1800">
                <a:solidFill>
                  <a:srgbClr val="333333"/>
                </a:solidFill>
                <a:latin typeface="Times New Roman" panose="02020603050405020304" pitchFamily="18" charset="0"/>
                <a:ea typeface="宋体" panose="02010600030101010101" pitchFamily="2" charset="-122"/>
                <a:cs typeface="Times New Roman" panose="02020603050405020304" pitchFamily="18" charset="0"/>
              </a:rPr>
              <a:t>(1)</a:t>
            </a:r>
            <a:r>
              <a:rPr sz="1800">
                <a:solidFill>
                  <a:srgbClr val="333333"/>
                </a:solidFill>
                <a:latin typeface="Times New Roman" panose="02020603050405020304" pitchFamily="18" charset="0"/>
                <a:ea typeface="宋体" panose="02010600030101010101" pitchFamily="2" charset="-122"/>
                <a:cs typeface="Times New Roman" panose="02020603050405020304" pitchFamily="18" charset="0"/>
              </a:rPr>
              <a:t>θ更新过程：</a:t>
            </a:r>
            <a:endParaRPr sz="180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fontAlgn="auto">
              <a:lnSpc>
                <a:spcPct val="150000"/>
              </a:lnSpc>
            </a:pPr>
            <a:endParaRPr sz="180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fontAlgn="auto">
              <a:lnSpc>
                <a:spcPct val="150000"/>
              </a:lnSpc>
            </a:pPr>
            <a:endParaRPr sz="180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fontAlgn="auto">
              <a:lnSpc>
                <a:spcPct val="150000"/>
              </a:lnSpc>
            </a:pPr>
            <a:endParaRPr sz="180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fontAlgn="auto">
              <a:lnSpc>
                <a:spcPct val="150000"/>
              </a:lnSpc>
            </a:pPr>
            <a:endParaRPr sz="180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fontAlgn="auto">
              <a:lnSpc>
                <a:spcPct val="150000"/>
              </a:lnSpc>
            </a:pPr>
            <a:r>
              <a:rPr sz="1800">
                <a:solidFill>
                  <a:srgbClr val="333333"/>
                </a:solidFill>
                <a:latin typeface="Times New Roman" panose="02020603050405020304" pitchFamily="18" charset="0"/>
                <a:ea typeface="宋体" panose="02010600030101010101" pitchFamily="2" charset="-122"/>
                <a:cs typeface="Times New Roman" panose="02020603050405020304" pitchFamily="18" charset="0"/>
              </a:rPr>
              <a:t>θ更新过程可以写成：</a:t>
            </a:r>
            <a:endParaRPr sz="180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fontAlgn="auto">
              <a:lnSpc>
                <a:spcPct val="150000"/>
              </a:lnSpc>
            </a:pPr>
            <a:endParaRPr sz="180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 name="对象 -2147482596"/>
          <p:cNvGraphicFramePr>
            <a:graphicFrameLocks noChangeAspect="1"/>
          </p:cNvGraphicFramePr>
          <p:nvPr/>
        </p:nvGraphicFramePr>
        <p:xfrm>
          <a:off x="5100638" y="1897063"/>
          <a:ext cx="1556208" cy="576004"/>
        </p:xfrm>
        <a:graphic>
          <a:graphicData uri="http://schemas.openxmlformats.org/presentationml/2006/ole">
            <mc:AlternateContent xmlns:mc="http://schemas.openxmlformats.org/markup-compatibility/2006">
              <mc:Choice xmlns:v="urn:schemas-microsoft-com:vml" Requires="v">
                <p:oleObj spid="_x0000_s7" name="" r:id="rId1" imgW="1282700" imgH="469900" progId="Equation.DSMT4">
                  <p:embed/>
                </p:oleObj>
              </mc:Choice>
              <mc:Fallback>
                <p:oleObj name="" r:id="rId1" imgW="1282700" imgH="469900" progId="Equation.DSMT4">
                  <p:embed/>
                  <p:pic>
                    <p:nvPicPr>
                      <p:cNvPr id="0" name="图片 6"/>
                      <p:cNvPicPr/>
                      <p:nvPr/>
                    </p:nvPicPr>
                    <p:blipFill>
                      <a:blip r:embed="rId2"/>
                      <a:stretch>
                        <a:fillRect/>
                      </a:stretch>
                    </p:blipFill>
                    <p:spPr>
                      <a:xfrm>
                        <a:off x="5100638" y="1897063"/>
                        <a:ext cx="1556208" cy="576004"/>
                      </a:xfrm>
                      <a:prstGeom prst="rect">
                        <a:avLst/>
                      </a:prstGeom>
                      <a:noFill/>
                      <a:ln w="38100">
                        <a:noFill/>
                        <a:miter/>
                      </a:ln>
                    </p:spPr>
                  </p:pic>
                </p:oleObj>
              </mc:Fallback>
            </mc:AlternateContent>
          </a:graphicData>
        </a:graphic>
      </p:graphicFrame>
      <p:graphicFrame>
        <p:nvGraphicFramePr>
          <p:cNvPr id="5" name="对象 -2147482595"/>
          <p:cNvGraphicFramePr>
            <a:graphicFrameLocks noChangeAspect="1"/>
          </p:cNvGraphicFramePr>
          <p:nvPr/>
        </p:nvGraphicFramePr>
        <p:xfrm>
          <a:off x="3319780" y="2760028"/>
          <a:ext cx="5551512" cy="720005"/>
        </p:xfrm>
        <a:graphic>
          <a:graphicData uri="http://schemas.openxmlformats.org/presentationml/2006/ole">
            <mc:AlternateContent xmlns:mc="http://schemas.openxmlformats.org/markup-compatibility/2006">
              <mc:Choice xmlns:v="urn:schemas-microsoft-com:vml" Requires="v">
                <p:oleObj spid="_x0000_s8" name="" r:id="rId3" imgW="4292600" imgH="558800" progId="Equation.DSMT4">
                  <p:embed/>
                </p:oleObj>
              </mc:Choice>
              <mc:Fallback>
                <p:oleObj name="" r:id="rId3" imgW="4292600" imgH="558800" progId="Equation.DSMT4">
                  <p:embed/>
                  <p:pic>
                    <p:nvPicPr>
                      <p:cNvPr id="0" name="图片 7"/>
                      <p:cNvPicPr/>
                      <p:nvPr/>
                    </p:nvPicPr>
                    <p:blipFill>
                      <a:blip r:embed="rId4"/>
                      <a:stretch>
                        <a:fillRect/>
                      </a:stretch>
                    </p:blipFill>
                    <p:spPr>
                      <a:xfrm>
                        <a:off x="3319780" y="2760028"/>
                        <a:ext cx="5551512" cy="720005"/>
                      </a:xfrm>
                      <a:prstGeom prst="rect">
                        <a:avLst/>
                      </a:prstGeom>
                      <a:noFill/>
                      <a:ln w="38100">
                        <a:noFill/>
                        <a:miter/>
                      </a:ln>
                    </p:spPr>
                  </p:pic>
                </p:oleObj>
              </mc:Fallback>
            </mc:AlternateContent>
          </a:graphicData>
        </a:graphic>
      </p:graphicFrame>
      <p:graphicFrame>
        <p:nvGraphicFramePr>
          <p:cNvPr id="6" name="对象 -2147482590"/>
          <p:cNvGraphicFramePr>
            <a:graphicFrameLocks noChangeAspect="1"/>
          </p:cNvGraphicFramePr>
          <p:nvPr/>
        </p:nvGraphicFramePr>
        <p:xfrm>
          <a:off x="4050665" y="3716655"/>
          <a:ext cx="1995565" cy="576004"/>
        </p:xfrm>
        <a:graphic>
          <a:graphicData uri="http://schemas.openxmlformats.org/presentationml/2006/ole">
            <mc:AlternateContent xmlns:mc="http://schemas.openxmlformats.org/markup-compatibility/2006">
              <mc:Choice xmlns:v="urn:schemas-microsoft-com:vml" Requires="v">
                <p:oleObj spid="_x0000_s9" name="" r:id="rId5" imgW="1485900" imgH="431800" progId="Equation.DSMT4">
                  <p:embed/>
                </p:oleObj>
              </mc:Choice>
              <mc:Fallback>
                <p:oleObj name="" r:id="rId5" imgW="1485900" imgH="431800" progId="Equation.DSMT4">
                  <p:embed/>
                  <p:pic>
                    <p:nvPicPr>
                      <p:cNvPr id="0" name="图片 8"/>
                      <p:cNvPicPr/>
                      <p:nvPr/>
                    </p:nvPicPr>
                    <p:blipFill>
                      <a:blip r:embed="rId6"/>
                      <a:stretch>
                        <a:fillRect/>
                      </a:stretch>
                    </p:blipFill>
                    <p:spPr>
                      <a:xfrm>
                        <a:off x="4050665" y="3716655"/>
                        <a:ext cx="1995565" cy="576004"/>
                      </a:xfrm>
                      <a:prstGeom prst="rect">
                        <a:avLst/>
                      </a:prstGeom>
                      <a:noFill/>
                      <a:ln w="38100">
                        <a:noFill/>
                        <a:miter/>
                      </a:ln>
                    </p:spPr>
                  </p:pic>
                </p:oleObj>
              </mc:Fallback>
            </mc:AlternateContent>
          </a:graphicData>
        </a:graphic>
      </p:graphicFrame>
      <p:graphicFrame>
        <p:nvGraphicFramePr>
          <p:cNvPr id="10" name="对象 -2147482589"/>
          <p:cNvGraphicFramePr>
            <a:graphicFrameLocks noChangeAspect="1"/>
          </p:cNvGraphicFramePr>
          <p:nvPr/>
        </p:nvGraphicFramePr>
        <p:xfrm>
          <a:off x="4638358" y="5033645"/>
          <a:ext cx="2480344" cy="540004"/>
        </p:xfrm>
        <a:graphic>
          <a:graphicData uri="http://schemas.openxmlformats.org/presentationml/2006/ole">
            <mc:AlternateContent xmlns:mc="http://schemas.openxmlformats.org/markup-compatibility/2006">
              <mc:Choice xmlns:v="urn:schemas-microsoft-com:vml" Requires="v">
                <p:oleObj spid="_x0000_s12" name="" r:id="rId7" imgW="1968500" imgH="431800" progId="Equation.DSMT4">
                  <p:embed/>
                </p:oleObj>
              </mc:Choice>
              <mc:Fallback>
                <p:oleObj name="" r:id="rId7" imgW="1968500" imgH="431800" progId="Equation.DSMT4">
                  <p:embed/>
                  <p:pic>
                    <p:nvPicPr>
                      <p:cNvPr id="0" name="图片 9"/>
                      <p:cNvPicPr/>
                      <p:nvPr/>
                    </p:nvPicPr>
                    <p:blipFill>
                      <a:blip r:embed="rId8"/>
                      <a:stretch>
                        <a:fillRect/>
                      </a:stretch>
                    </p:blipFill>
                    <p:spPr>
                      <a:xfrm>
                        <a:off x="4638358" y="5033645"/>
                        <a:ext cx="2480344" cy="540004"/>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5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childTnLst>
                                </p:cTn>
                              </p:par>
                              <p:par>
                                <p:cTn id="8" presetID="10" presetClass="entr" presetSubtype="0" fill="hold" grpId="0" nodeType="withEffect">
                                  <p:stCondLst>
                                    <p:cond delay="25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lang="zh-CN" altLang="en-US" dirty="0"/>
              <a:t>逻辑回归：梯度下降法求解最小值</a:t>
            </a:r>
            <a:endParaRPr lang="zh-CN" altLang="en-US" dirty="0"/>
          </a:p>
        </p:txBody>
      </p:sp>
      <p:grpSp>
        <p:nvGrpSpPr>
          <p:cNvPr id="15" name="组合 14"/>
          <p:cNvGrpSpPr/>
          <p:nvPr/>
        </p:nvGrpSpPr>
        <p:grpSpPr>
          <a:xfrm>
            <a:off x="549145" y="909639"/>
            <a:ext cx="311280" cy="299175"/>
            <a:chOff x="2589213" y="2232025"/>
            <a:chExt cx="285750" cy="274638"/>
          </a:xfrm>
        </p:grpSpPr>
        <p:sp>
          <p:nvSpPr>
            <p:cNvPr id="16" name="Freeform 5"/>
            <p:cNvSpPr/>
            <p:nvPr/>
          </p:nvSpPr>
          <p:spPr bwMode="auto">
            <a:xfrm>
              <a:off x="2635251" y="2295525"/>
              <a:ext cx="196850" cy="211138"/>
            </a:xfrm>
            <a:custGeom>
              <a:avLst/>
              <a:gdLst>
                <a:gd name="T0" fmla="*/ 0 w 50"/>
                <a:gd name="T1" fmla="*/ 22 h 54"/>
                <a:gd name="T2" fmla="*/ 0 w 50"/>
                <a:gd name="T3" fmla="*/ 52 h 54"/>
                <a:gd name="T4" fmla="*/ 1 w 50"/>
                <a:gd name="T5" fmla="*/ 54 h 54"/>
                <a:gd name="T6" fmla="*/ 3 w 50"/>
                <a:gd name="T7" fmla="*/ 54 h 54"/>
                <a:gd name="T8" fmla="*/ 16 w 50"/>
                <a:gd name="T9" fmla="*/ 54 h 54"/>
                <a:gd name="T10" fmla="*/ 18 w 50"/>
                <a:gd name="T11" fmla="*/ 54 h 54"/>
                <a:gd name="T12" fmla="*/ 18 w 50"/>
                <a:gd name="T13" fmla="*/ 53 h 54"/>
                <a:gd name="T14" fmla="*/ 18 w 50"/>
                <a:gd name="T15" fmla="*/ 39 h 54"/>
                <a:gd name="T16" fmla="*/ 31 w 50"/>
                <a:gd name="T17" fmla="*/ 39 h 54"/>
                <a:gd name="T18" fmla="*/ 31 w 50"/>
                <a:gd name="T19" fmla="*/ 53 h 54"/>
                <a:gd name="T20" fmla="*/ 32 w 50"/>
                <a:gd name="T21" fmla="*/ 54 h 54"/>
                <a:gd name="T22" fmla="*/ 33 w 50"/>
                <a:gd name="T23" fmla="*/ 54 h 54"/>
                <a:gd name="T24" fmla="*/ 46 w 50"/>
                <a:gd name="T25" fmla="*/ 54 h 54"/>
                <a:gd name="T26" fmla="*/ 48 w 50"/>
                <a:gd name="T27" fmla="*/ 54 h 54"/>
                <a:gd name="T28" fmla="*/ 50 w 50"/>
                <a:gd name="T29" fmla="*/ 52 h 54"/>
                <a:gd name="T30" fmla="*/ 50 w 50"/>
                <a:gd name="T31" fmla="*/ 22 h 54"/>
                <a:gd name="T32" fmla="*/ 25 w 50"/>
                <a:gd name="T33" fmla="*/ 0 h 54"/>
                <a:gd name="T34" fmla="*/ 0 w 50"/>
                <a:gd name="T3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54">
                  <a:moveTo>
                    <a:pt x="0" y="22"/>
                  </a:moveTo>
                  <a:cubicBezTo>
                    <a:pt x="0" y="52"/>
                    <a:pt x="0" y="52"/>
                    <a:pt x="0" y="52"/>
                  </a:cubicBezTo>
                  <a:cubicBezTo>
                    <a:pt x="0" y="53"/>
                    <a:pt x="1" y="54"/>
                    <a:pt x="1" y="54"/>
                  </a:cubicBezTo>
                  <a:cubicBezTo>
                    <a:pt x="2" y="54"/>
                    <a:pt x="2" y="54"/>
                    <a:pt x="3" y="54"/>
                  </a:cubicBezTo>
                  <a:cubicBezTo>
                    <a:pt x="16" y="54"/>
                    <a:pt x="16" y="54"/>
                    <a:pt x="16" y="54"/>
                  </a:cubicBezTo>
                  <a:cubicBezTo>
                    <a:pt x="17" y="54"/>
                    <a:pt x="17" y="54"/>
                    <a:pt x="18" y="54"/>
                  </a:cubicBezTo>
                  <a:cubicBezTo>
                    <a:pt x="18" y="54"/>
                    <a:pt x="18" y="53"/>
                    <a:pt x="18" y="53"/>
                  </a:cubicBezTo>
                  <a:cubicBezTo>
                    <a:pt x="18" y="39"/>
                    <a:pt x="18" y="39"/>
                    <a:pt x="18" y="39"/>
                  </a:cubicBezTo>
                  <a:cubicBezTo>
                    <a:pt x="31" y="39"/>
                    <a:pt x="31" y="39"/>
                    <a:pt x="31" y="39"/>
                  </a:cubicBezTo>
                  <a:cubicBezTo>
                    <a:pt x="31" y="53"/>
                    <a:pt x="31" y="53"/>
                    <a:pt x="31" y="53"/>
                  </a:cubicBezTo>
                  <a:cubicBezTo>
                    <a:pt x="31" y="53"/>
                    <a:pt x="32" y="54"/>
                    <a:pt x="32" y="54"/>
                  </a:cubicBezTo>
                  <a:cubicBezTo>
                    <a:pt x="32" y="54"/>
                    <a:pt x="33" y="54"/>
                    <a:pt x="33" y="54"/>
                  </a:cubicBezTo>
                  <a:cubicBezTo>
                    <a:pt x="46" y="54"/>
                    <a:pt x="46" y="54"/>
                    <a:pt x="46" y="54"/>
                  </a:cubicBezTo>
                  <a:cubicBezTo>
                    <a:pt x="47" y="54"/>
                    <a:pt x="48" y="54"/>
                    <a:pt x="48" y="54"/>
                  </a:cubicBezTo>
                  <a:cubicBezTo>
                    <a:pt x="49" y="54"/>
                    <a:pt x="50" y="53"/>
                    <a:pt x="50" y="52"/>
                  </a:cubicBezTo>
                  <a:cubicBezTo>
                    <a:pt x="50" y="22"/>
                    <a:pt x="50" y="22"/>
                    <a:pt x="50" y="22"/>
                  </a:cubicBezTo>
                  <a:cubicBezTo>
                    <a:pt x="25" y="0"/>
                    <a:pt x="25" y="0"/>
                    <a:pt x="25" y="0"/>
                  </a:cubicBezTo>
                  <a:lnTo>
                    <a:pt x="0" y="2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7" name="Freeform 6"/>
            <p:cNvSpPr/>
            <p:nvPr/>
          </p:nvSpPr>
          <p:spPr bwMode="auto">
            <a:xfrm>
              <a:off x="2589213" y="2232025"/>
              <a:ext cx="285750" cy="152400"/>
            </a:xfrm>
            <a:custGeom>
              <a:avLst/>
              <a:gdLst>
                <a:gd name="T0" fmla="*/ 71 w 73"/>
                <a:gd name="T1" fmla="*/ 30 h 39"/>
                <a:gd name="T2" fmla="*/ 40 w 73"/>
                <a:gd name="T3" fmla="*/ 2 h 39"/>
                <a:gd name="T4" fmla="*/ 34 w 73"/>
                <a:gd name="T5" fmla="*/ 2 h 39"/>
                <a:gd name="T6" fmla="*/ 2 w 73"/>
                <a:gd name="T7" fmla="*/ 30 h 39"/>
                <a:gd name="T8" fmla="*/ 2 w 73"/>
                <a:gd name="T9" fmla="*/ 37 h 39"/>
                <a:gd name="T10" fmla="*/ 2 w 73"/>
                <a:gd name="T11" fmla="*/ 37 h 39"/>
                <a:gd name="T12" fmla="*/ 5 w 73"/>
                <a:gd name="T13" fmla="*/ 38 h 39"/>
                <a:gd name="T14" fmla="*/ 8 w 73"/>
                <a:gd name="T15" fmla="*/ 37 h 39"/>
                <a:gd name="T16" fmla="*/ 37 w 73"/>
                <a:gd name="T17" fmla="*/ 11 h 39"/>
                <a:gd name="T18" fmla="*/ 65 w 73"/>
                <a:gd name="T19" fmla="*/ 37 h 39"/>
                <a:gd name="T20" fmla="*/ 72 w 73"/>
                <a:gd name="T21" fmla="*/ 37 h 39"/>
                <a:gd name="T22" fmla="*/ 71 w 73"/>
                <a:gd name="T23" fmla="*/ 3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39">
                  <a:moveTo>
                    <a:pt x="71" y="30"/>
                  </a:moveTo>
                  <a:cubicBezTo>
                    <a:pt x="40" y="2"/>
                    <a:pt x="40" y="2"/>
                    <a:pt x="40" y="2"/>
                  </a:cubicBezTo>
                  <a:cubicBezTo>
                    <a:pt x="38" y="0"/>
                    <a:pt x="35" y="0"/>
                    <a:pt x="34" y="2"/>
                  </a:cubicBezTo>
                  <a:cubicBezTo>
                    <a:pt x="2" y="30"/>
                    <a:pt x="2" y="30"/>
                    <a:pt x="2" y="30"/>
                  </a:cubicBezTo>
                  <a:cubicBezTo>
                    <a:pt x="0" y="32"/>
                    <a:pt x="0" y="35"/>
                    <a:pt x="2" y="37"/>
                  </a:cubicBezTo>
                  <a:cubicBezTo>
                    <a:pt x="2" y="37"/>
                    <a:pt x="2" y="37"/>
                    <a:pt x="2" y="37"/>
                  </a:cubicBezTo>
                  <a:cubicBezTo>
                    <a:pt x="3" y="38"/>
                    <a:pt x="4" y="38"/>
                    <a:pt x="5" y="38"/>
                  </a:cubicBezTo>
                  <a:cubicBezTo>
                    <a:pt x="6" y="38"/>
                    <a:pt x="8" y="38"/>
                    <a:pt x="8" y="37"/>
                  </a:cubicBezTo>
                  <a:cubicBezTo>
                    <a:pt x="37" y="11"/>
                    <a:pt x="37" y="11"/>
                    <a:pt x="37" y="11"/>
                  </a:cubicBezTo>
                  <a:cubicBezTo>
                    <a:pt x="65" y="37"/>
                    <a:pt x="65" y="37"/>
                    <a:pt x="65" y="37"/>
                  </a:cubicBezTo>
                  <a:cubicBezTo>
                    <a:pt x="67" y="39"/>
                    <a:pt x="70" y="39"/>
                    <a:pt x="72" y="37"/>
                  </a:cubicBezTo>
                  <a:cubicBezTo>
                    <a:pt x="73" y="35"/>
                    <a:pt x="73" y="32"/>
                    <a:pt x="71" y="3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11" name="灯片编号占位符 1"/>
          <p:cNvSpPr>
            <a:spLocks noGrp="1"/>
          </p:cNvSpPr>
          <p:nvPr>
            <p:ph type="sldNum" sz="quarter" idx="12"/>
          </p:nvPr>
        </p:nvSpPr>
        <p:spPr>
          <a:xfrm>
            <a:off x="11137900" y="6343650"/>
            <a:ext cx="723900" cy="365125"/>
          </a:xfrm>
        </p:spPr>
        <p:txBody>
          <a:bodyPr/>
          <a:lstStyle/>
          <a:p>
            <a:fld id="{10D36161-6886-424D-8AA6-68C4ADDC9376}" type="slidenum">
              <a:rPr lang="zh-CN" altLang="en-US" smtClean="0"/>
            </a:fld>
            <a:endParaRPr lang="zh-CN" altLang="en-US" dirty="0"/>
          </a:p>
        </p:txBody>
      </p:sp>
      <p:sp>
        <p:nvSpPr>
          <p:cNvPr id="4" name="内容占位符 2"/>
          <p:cNvSpPr>
            <a:spLocks noGrp="1"/>
          </p:cNvSpPr>
          <p:nvPr/>
        </p:nvSpPr>
        <p:spPr>
          <a:xfrm>
            <a:off x="1097280" y="1445895"/>
            <a:ext cx="9563100" cy="4423410"/>
          </a:xfrm>
          <a:prstGeom prst="rect">
            <a:avLst/>
          </a:prstGeom>
        </p:spPr>
        <p:txBody>
          <a:bodyPr vert="horz" lIns="0" tIns="45720" rIns="0" bIns="45720" rtlCol="0">
            <a:normAutofit/>
          </a:bodyPr>
          <a:lstStyle>
            <a:lvl1pPr marL="91440" indent="-91440" algn="l" defTabSz="913765"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fontAlgn="auto">
              <a:lnSpc>
                <a:spcPct val="150000"/>
              </a:lnSpc>
            </a:pPr>
            <a:r>
              <a:rPr sz="1800">
                <a:solidFill>
                  <a:srgbClr val="333333"/>
                </a:solidFill>
                <a:latin typeface="Times New Roman" panose="02020603050405020304" pitchFamily="18" charset="0"/>
                <a:ea typeface="宋体" panose="02010600030101010101" pitchFamily="2" charset="-122"/>
                <a:cs typeface="Times New Roman" panose="02020603050405020304" pitchFamily="18" charset="0"/>
              </a:rPr>
              <a:t>（2）向量化</a:t>
            </a:r>
            <a:endParaRPr sz="180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fontAlgn="auto">
              <a:lnSpc>
                <a:spcPct val="150000"/>
              </a:lnSpc>
            </a:pPr>
            <a:r>
              <a:rPr sz="1800">
                <a:solidFill>
                  <a:srgbClr val="333333"/>
                </a:solidFill>
                <a:latin typeface="Times New Roman" panose="02020603050405020304" pitchFamily="18" charset="0"/>
                <a:ea typeface="宋体" panose="02010600030101010101" pitchFamily="2" charset="-122"/>
                <a:cs typeface="Times New Roman" panose="02020603050405020304" pitchFamily="18" charset="0"/>
              </a:rPr>
              <a:t>        约定训练数据的矩阵形式如下，x的每一行为一条训练样本，而每一列为不同的特称取值：</a:t>
            </a:r>
            <a:endParaRPr sz="180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marL="0" indent="0" fontAlgn="auto">
              <a:lnSpc>
                <a:spcPct val="150000"/>
              </a:lnSpc>
              <a:buNone/>
            </a:pPr>
            <a:endParaRPr sz="180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fontAlgn="auto">
              <a:lnSpc>
                <a:spcPct val="150000"/>
              </a:lnSpc>
            </a:pPr>
            <a:endParaRPr sz="180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 name="对象 -2147482588"/>
          <p:cNvGraphicFramePr>
            <a:graphicFrameLocks noChangeAspect="1"/>
          </p:cNvGraphicFramePr>
          <p:nvPr/>
        </p:nvGraphicFramePr>
        <p:xfrm>
          <a:off x="1610360" y="2753360"/>
          <a:ext cx="3489207" cy="900007"/>
        </p:xfrm>
        <a:graphic>
          <a:graphicData uri="http://schemas.openxmlformats.org/presentationml/2006/ole">
            <mc:AlternateContent xmlns:mc="http://schemas.openxmlformats.org/markup-compatibility/2006">
              <mc:Choice xmlns:v="urn:schemas-microsoft-com:vml" Requires="v">
                <p:oleObj spid="_x0000_s3076" name="" r:id="rId1" imgW="2743200" imgH="711200" progId="Equation.DSMT4">
                  <p:embed/>
                </p:oleObj>
              </mc:Choice>
              <mc:Fallback>
                <p:oleObj name="" r:id="rId1" imgW="2743200" imgH="711200" progId="Equation.DSMT4">
                  <p:embed/>
                  <p:pic>
                    <p:nvPicPr>
                      <p:cNvPr id="0" name="图片 3075"/>
                      <p:cNvPicPr/>
                      <p:nvPr/>
                    </p:nvPicPr>
                    <p:blipFill>
                      <a:blip r:embed="rId2"/>
                      <a:stretch>
                        <a:fillRect/>
                      </a:stretch>
                    </p:blipFill>
                    <p:spPr>
                      <a:xfrm>
                        <a:off x="1610360" y="2753360"/>
                        <a:ext cx="3489207" cy="900007"/>
                      </a:xfrm>
                      <a:prstGeom prst="rect">
                        <a:avLst/>
                      </a:prstGeom>
                      <a:noFill/>
                      <a:ln w="38100">
                        <a:noFill/>
                        <a:miter/>
                      </a:ln>
                    </p:spPr>
                  </p:pic>
                </p:oleObj>
              </mc:Fallback>
            </mc:AlternateContent>
          </a:graphicData>
        </a:graphic>
      </p:graphicFrame>
      <p:graphicFrame>
        <p:nvGraphicFramePr>
          <p:cNvPr id="5" name="对象 -2147482587"/>
          <p:cNvGraphicFramePr>
            <a:graphicFrameLocks noChangeAspect="1"/>
          </p:cNvGraphicFramePr>
          <p:nvPr/>
        </p:nvGraphicFramePr>
        <p:xfrm>
          <a:off x="1610360" y="3849370"/>
          <a:ext cx="4871605" cy="936007"/>
        </p:xfrm>
        <a:graphic>
          <a:graphicData uri="http://schemas.openxmlformats.org/presentationml/2006/ole">
            <mc:AlternateContent xmlns:mc="http://schemas.openxmlformats.org/markup-compatibility/2006">
              <mc:Choice xmlns:v="urn:schemas-microsoft-com:vml" Requires="v">
                <p:oleObj spid="_x0000_s13" name="" r:id="rId3" imgW="3683000" imgH="711200" progId="Equation.DSMT4">
                  <p:embed/>
                </p:oleObj>
              </mc:Choice>
              <mc:Fallback>
                <p:oleObj name="" r:id="rId3" imgW="3683000" imgH="711200" progId="Equation.DSMT4">
                  <p:embed/>
                  <p:pic>
                    <p:nvPicPr>
                      <p:cNvPr id="0" name="图片 12"/>
                      <p:cNvPicPr/>
                      <p:nvPr/>
                    </p:nvPicPr>
                    <p:blipFill>
                      <a:blip r:embed="rId4"/>
                      <a:stretch>
                        <a:fillRect/>
                      </a:stretch>
                    </p:blipFill>
                    <p:spPr>
                      <a:xfrm>
                        <a:off x="1610360" y="3849370"/>
                        <a:ext cx="4871605" cy="936007"/>
                      </a:xfrm>
                      <a:prstGeom prst="rect">
                        <a:avLst/>
                      </a:prstGeom>
                      <a:noFill/>
                      <a:ln w="38100">
                        <a:noFill/>
                        <a:miter/>
                      </a:ln>
                    </p:spPr>
                  </p:pic>
                </p:oleObj>
              </mc:Fallback>
            </mc:AlternateContent>
          </a:graphicData>
        </a:graphic>
      </p:graphicFrame>
      <p:graphicFrame>
        <p:nvGraphicFramePr>
          <p:cNvPr id="6" name="对象 -2147482586"/>
          <p:cNvGraphicFramePr>
            <a:graphicFrameLocks noChangeAspect="1"/>
          </p:cNvGraphicFramePr>
          <p:nvPr/>
        </p:nvGraphicFramePr>
        <p:xfrm>
          <a:off x="1610360" y="4969510"/>
          <a:ext cx="3553604" cy="900007"/>
        </p:xfrm>
        <a:graphic>
          <a:graphicData uri="http://schemas.openxmlformats.org/presentationml/2006/ole">
            <mc:AlternateContent xmlns:mc="http://schemas.openxmlformats.org/markup-compatibility/2006">
              <mc:Choice xmlns:v="urn:schemas-microsoft-com:vml" Requires="v">
                <p:oleObj spid="_x0000_s14" name="" r:id="rId5" imgW="3009900" imgH="762000" progId="Equation.DSMT4">
                  <p:embed/>
                </p:oleObj>
              </mc:Choice>
              <mc:Fallback>
                <p:oleObj name="" r:id="rId5" imgW="3009900" imgH="762000" progId="Equation.DSMT4">
                  <p:embed/>
                  <p:pic>
                    <p:nvPicPr>
                      <p:cNvPr id="0" name="图片 13"/>
                      <p:cNvPicPr/>
                      <p:nvPr/>
                    </p:nvPicPr>
                    <p:blipFill>
                      <a:blip r:embed="rId6"/>
                      <a:stretch>
                        <a:fillRect/>
                      </a:stretch>
                    </p:blipFill>
                    <p:spPr>
                      <a:xfrm>
                        <a:off x="1610360" y="4969510"/>
                        <a:ext cx="3553604" cy="90000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5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childTnLst>
                                </p:cTn>
                              </p:par>
                              <p:par>
                                <p:cTn id="8" presetID="10" presetClass="entr" presetSubtype="0" fill="hold" grpId="0" nodeType="withEffect">
                                  <p:stCondLst>
                                    <p:cond delay="25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lang="zh-CN" altLang="en-US" dirty="0"/>
              <a:t>逻辑回归：梯度下降法求解最小值</a:t>
            </a:r>
            <a:endParaRPr lang="zh-CN" altLang="en-US" dirty="0"/>
          </a:p>
        </p:txBody>
      </p:sp>
      <p:grpSp>
        <p:nvGrpSpPr>
          <p:cNvPr id="15" name="组合 14"/>
          <p:cNvGrpSpPr/>
          <p:nvPr/>
        </p:nvGrpSpPr>
        <p:grpSpPr>
          <a:xfrm>
            <a:off x="549145" y="909639"/>
            <a:ext cx="311280" cy="299175"/>
            <a:chOff x="2589213" y="2232025"/>
            <a:chExt cx="285750" cy="274638"/>
          </a:xfrm>
        </p:grpSpPr>
        <p:sp>
          <p:nvSpPr>
            <p:cNvPr id="16" name="Freeform 5"/>
            <p:cNvSpPr/>
            <p:nvPr/>
          </p:nvSpPr>
          <p:spPr bwMode="auto">
            <a:xfrm>
              <a:off x="2635251" y="2295525"/>
              <a:ext cx="196850" cy="211138"/>
            </a:xfrm>
            <a:custGeom>
              <a:avLst/>
              <a:gdLst>
                <a:gd name="T0" fmla="*/ 0 w 50"/>
                <a:gd name="T1" fmla="*/ 22 h 54"/>
                <a:gd name="T2" fmla="*/ 0 w 50"/>
                <a:gd name="T3" fmla="*/ 52 h 54"/>
                <a:gd name="T4" fmla="*/ 1 w 50"/>
                <a:gd name="T5" fmla="*/ 54 h 54"/>
                <a:gd name="T6" fmla="*/ 3 w 50"/>
                <a:gd name="T7" fmla="*/ 54 h 54"/>
                <a:gd name="T8" fmla="*/ 16 w 50"/>
                <a:gd name="T9" fmla="*/ 54 h 54"/>
                <a:gd name="T10" fmla="*/ 18 w 50"/>
                <a:gd name="T11" fmla="*/ 54 h 54"/>
                <a:gd name="T12" fmla="*/ 18 w 50"/>
                <a:gd name="T13" fmla="*/ 53 h 54"/>
                <a:gd name="T14" fmla="*/ 18 w 50"/>
                <a:gd name="T15" fmla="*/ 39 h 54"/>
                <a:gd name="T16" fmla="*/ 31 w 50"/>
                <a:gd name="T17" fmla="*/ 39 h 54"/>
                <a:gd name="T18" fmla="*/ 31 w 50"/>
                <a:gd name="T19" fmla="*/ 53 h 54"/>
                <a:gd name="T20" fmla="*/ 32 w 50"/>
                <a:gd name="T21" fmla="*/ 54 h 54"/>
                <a:gd name="T22" fmla="*/ 33 w 50"/>
                <a:gd name="T23" fmla="*/ 54 h 54"/>
                <a:gd name="T24" fmla="*/ 46 w 50"/>
                <a:gd name="T25" fmla="*/ 54 h 54"/>
                <a:gd name="T26" fmla="*/ 48 w 50"/>
                <a:gd name="T27" fmla="*/ 54 h 54"/>
                <a:gd name="T28" fmla="*/ 50 w 50"/>
                <a:gd name="T29" fmla="*/ 52 h 54"/>
                <a:gd name="T30" fmla="*/ 50 w 50"/>
                <a:gd name="T31" fmla="*/ 22 h 54"/>
                <a:gd name="T32" fmla="*/ 25 w 50"/>
                <a:gd name="T33" fmla="*/ 0 h 54"/>
                <a:gd name="T34" fmla="*/ 0 w 50"/>
                <a:gd name="T3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54">
                  <a:moveTo>
                    <a:pt x="0" y="22"/>
                  </a:moveTo>
                  <a:cubicBezTo>
                    <a:pt x="0" y="52"/>
                    <a:pt x="0" y="52"/>
                    <a:pt x="0" y="52"/>
                  </a:cubicBezTo>
                  <a:cubicBezTo>
                    <a:pt x="0" y="53"/>
                    <a:pt x="1" y="54"/>
                    <a:pt x="1" y="54"/>
                  </a:cubicBezTo>
                  <a:cubicBezTo>
                    <a:pt x="2" y="54"/>
                    <a:pt x="2" y="54"/>
                    <a:pt x="3" y="54"/>
                  </a:cubicBezTo>
                  <a:cubicBezTo>
                    <a:pt x="16" y="54"/>
                    <a:pt x="16" y="54"/>
                    <a:pt x="16" y="54"/>
                  </a:cubicBezTo>
                  <a:cubicBezTo>
                    <a:pt x="17" y="54"/>
                    <a:pt x="17" y="54"/>
                    <a:pt x="18" y="54"/>
                  </a:cubicBezTo>
                  <a:cubicBezTo>
                    <a:pt x="18" y="54"/>
                    <a:pt x="18" y="53"/>
                    <a:pt x="18" y="53"/>
                  </a:cubicBezTo>
                  <a:cubicBezTo>
                    <a:pt x="18" y="39"/>
                    <a:pt x="18" y="39"/>
                    <a:pt x="18" y="39"/>
                  </a:cubicBezTo>
                  <a:cubicBezTo>
                    <a:pt x="31" y="39"/>
                    <a:pt x="31" y="39"/>
                    <a:pt x="31" y="39"/>
                  </a:cubicBezTo>
                  <a:cubicBezTo>
                    <a:pt x="31" y="53"/>
                    <a:pt x="31" y="53"/>
                    <a:pt x="31" y="53"/>
                  </a:cubicBezTo>
                  <a:cubicBezTo>
                    <a:pt x="31" y="53"/>
                    <a:pt x="32" y="54"/>
                    <a:pt x="32" y="54"/>
                  </a:cubicBezTo>
                  <a:cubicBezTo>
                    <a:pt x="32" y="54"/>
                    <a:pt x="33" y="54"/>
                    <a:pt x="33" y="54"/>
                  </a:cubicBezTo>
                  <a:cubicBezTo>
                    <a:pt x="46" y="54"/>
                    <a:pt x="46" y="54"/>
                    <a:pt x="46" y="54"/>
                  </a:cubicBezTo>
                  <a:cubicBezTo>
                    <a:pt x="47" y="54"/>
                    <a:pt x="48" y="54"/>
                    <a:pt x="48" y="54"/>
                  </a:cubicBezTo>
                  <a:cubicBezTo>
                    <a:pt x="49" y="54"/>
                    <a:pt x="50" y="53"/>
                    <a:pt x="50" y="52"/>
                  </a:cubicBezTo>
                  <a:cubicBezTo>
                    <a:pt x="50" y="22"/>
                    <a:pt x="50" y="22"/>
                    <a:pt x="50" y="22"/>
                  </a:cubicBezTo>
                  <a:cubicBezTo>
                    <a:pt x="25" y="0"/>
                    <a:pt x="25" y="0"/>
                    <a:pt x="25" y="0"/>
                  </a:cubicBezTo>
                  <a:lnTo>
                    <a:pt x="0" y="2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7" name="Freeform 6"/>
            <p:cNvSpPr/>
            <p:nvPr/>
          </p:nvSpPr>
          <p:spPr bwMode="auto">
            <a:xfrm>
              <a:off x="2589213" y="2232025"/>
              <a:ext cx="285750" cy="152400"/>
            </a:xfrm>
            <a:custGeom>
              <a:avLst/>
              <a:gdLst>
                <a:gd name="T0" fmla="*/ 71 w 73"/>
                <a:gd name="T1" fmla="*/ 30 h 39"/>
                <a:gd name="T2" fmla="*/ 40 w 73"/>
                <a:gd name="T3" fmla="*/ 2 h 39"/>
                <a:gd name="T4" fmla="*/ 34 w 73"/>
                <a:gd name="T5" fmla="*/ 2 h 39"/>
                <a:gd name="T6" fmla="*/ 2 w 73"/>
                <a:gd name="T7" fmla="*/ 30 h 39"/>
                <a:gd name="T8" fmla="*/ 2 w 73"/>
                <a:gd name="T9" fmla="*/ 37 h 39"/>
                <a:gd name="T10" fmla="*/ 2 w 73"/>
                <a:gd name="T11" fmla="*/ 37 h 39"/>
                <a:gd name="T12" fmla="*/ 5 w 73"/>
                <a:gd name="T13" fmla="*/ 38 h 39"/>
                <a:gd name="T14" fmla="*/ 8 w 73"/>
                <a:gd name="T15" fmla="*/ 37 h 39"/>
                <a:gd name="T16" fmla="*/ 37 w 73"/>
                <a:gd name="T17" fmla="*/ 11 h 39"/>
                <a:gd name="T18" fmla="*/ 65 w 73"/>
                <a:gd name="T19" fmla="*/ 37 h 39"/>
                <a:gd name="T20" fmla="*/ 72 w 73"/>
                <a:gd name="T21" fmla="*/ 37 h 39"/>
                <a:gd name="T22" fmla="*/ 71 w 73"/>
                <a:gd name="T23" fmla="*/ 3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39">
                  <a:moveTo>
                    <a:pt x="71" y="30"/>
                  </a:moveTo>
                  <a:cubicBezTo>
                    <a:pt x="40" y="2"/>
                    <a:pt x="40" y="2"/>
                    <a:pt x="40" y="2"/>
                  </a:cubicBezTo>
                  <a:cubicBezTo>
                    <a:pt x="38" y="0"/>
                    <a:pt x="35" y="0"/>
                    <a:pt x="34" y="2"/>
                  </a:cubicBezTo>
                  <a:cubicBezTo>
                    <a:pt x="2" y="30"/>
                    <a:pt x="2" y="30"/>
                    <a:pt x="2" y="30"/>
                  </a:cubicBezTo>
                  <a:cubicBezTo>
                    <a:pt x="0" y="32"/>
                    <a:pt x="0" y="35"/>
                    <a:pt x="2" y="37"/>
                  </a:cubicBezTo>
                  <a:cubicBezTo>
                    <a:pt x="2" y="37"/>
                    <a:pt x="2" y="37"/>
                    <a:pt x="2" y="37"/>
                  </a:cubicBezTo>
                  <a:cubicBezTo>
                    <a:pt x="3" y="38"/>
                    <a:pt x="4" y="38"/>
                    <a:pt x="5" y="38"/>
                  </a:cubicBezTo>
                  <a:cubicBezTo>
                    <a:pt x="6" y="38"/>
                    <a:pt x="8" y="38"/>
                    <a:pt x="8" y="37"/>
                  </a:cubicBezTo>
                  <a:cubicBezTo>
                    <a:pt x="37" y="11"/>
                    <a:pt x="37" y="11"/>
                    <a:pt x="37" y="11"/>
                  </a:cubicBezTo>
                  <a:cubicBezTo>
                    <a:pt x="65" y="37"/>
                    <a:pt x="65" y="37"/>
                    <a:pt x="65" y="37"/>
                  </a:cubicBezTo>
                  <a:cubicBezTo>
                    <a:pt x="67" y="39"/>
                    <a:pt x="70" y="39"/>
                    <a:pt x="72" y="37"/>
                  </a:cubicBezTo>
                  <a:cubicBezTo>
                    <a:pt x="73" y="35"/>
                    <a:pt x="73" y="32"/>
                    <a:pt x="71" y="3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11" name="灯片编号占位符 1"/>
          <p:cNvSpPr>
            <a:spLocks noGrp="1"/>
          </p:cNvSpPr>
          <p:nvPr>
            <p:ph type="sldNum" sz="quarter" idx="12"/>
          </p:nvPr>
        </p:nvSpPr>
        <p:spPr>
          <a:xfrm>
            <a:off x="11137900" y="6343650"/>
            <a:ext cx="723900" cy="365125"/>
          </a:xfrm>
        </p:spPr>
        <p:txBody>
          <a:bodyPr/>
          <a:lstStyle/>
          <a:p>
            <a:fld id="{10D36161-6886-424D-8AA6-68C4ADDC9376}" type="slidenum">
              <a:rPr lang="zh-CN" altLang="en-US" smtClean="0"/>
            </a:fld>
            <a:endParaRPr lang="zh-CN" altLang="en-US" dirty="0"/>
          </a:p>
        </p:txBody>
      </p:sp>
      <p:sp>
        <p:nvSpPr>
          <p:cNvPr id="4" name="内容占位符 2"/>
          <p:cNvSpPr>
            <a:spLocks noGrp="1"/>
          </p:cNvSpPr>
          <p:nvPr/>
        </p:nvSpPr>
        <p:spPr>
          <a:xfrm>
            <a:off x="1097280" y="1445895"/>
            <a:ext cx="9563100" cy="4423410"/>
          </a:xfrm>
          <a:prstGeom prst="rect">
            <a:avLst/>
          </a:prstGeom>
        </p:spPr>
        <p:txBody>
          <a:bodyPr vert="horz" lIns="0" tIns="45720" rIns="0" bIns="45720" rtlCol="0">
            <a:normAutofit lnSpcReduction="20000"/>
          </a:bodyPr>
          <a:lstStyle>
            <a:lvl1pPr marL="91440" indent="-91440" algn="l" defTabSz="913765"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fontAlgn="auto">
              <a:lnSpc>
                <a:spcPct val="150000"/>
              </a:lnSpc>
            </a:pPr>
            <a:r>
              <a:rPr sz="1620">
                <a:solidFill>
                  <a:srgbClr val="333333"/>
                </a:solidFill>
                <a:latin typeface="Times New Roman" panose="02020603050405020304" pitchFamily="18" charset="0"/>
                <a:ea typeface="宋体" panose="02010600030101010101" pitchFamily="2" charset="-122"/>
                <a:cs typeface="Times New Roman" panose="02020603050405020304" pitchFamily="18" charset="0"/>
              </a:rPr>
              <a:t>        g(A)的参数A为一列向量，所以实现g函数时要支持列向量作为参数，并返回列向量。θ更新过程可以改为：</a:t>
            </a:r>
            <a:endParaRPr sz="162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fontAlgn="auto">
              <a:lnSpc>
                <a:spcPct val="150000"/>
              </a:lnSpc>
            </a:pPr>
            <a:endParaRPr sz="162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fontAlgn="auto">
              <a:lnSpc>
                <a:spcPct val="150000"/>
              </a:lnSpc>
            </a:pPr>
            <a:r>
              <a:rPr sz="1620">
                <a:solidFill>
                  <a:srgbClr val="333333"/>
                </a:solidFill>
                <a:latin typeface="Times New Roman" panose="02020603050405020304" pitchFamily="18" charset="0"/>
                <a:ea typeface="宋体" panose="02010600030101010101" pitchFamily="2" charset="-122"/>
                <a:cs typeface="Times New Roman" panose="02020603050405020304" pitchFamily="18" charset="0"/>
              </a:rPr>
              <a:t>（3）正则化</a:t>
            </a:r>
            <a:endParaRPr sz="162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fontAlgn="auto">
              <a:lnSpc>
                <a:spcPct val="150000"/>
              </a:lnSpc>
            </a:pPr>
            <a:r>
              <a:rPr sz="1620">
                <a:solidFill>
                  <a:srgbClr val="333333"/>
                </a:solidFill>
                <a:latin typeface="Times New Roman" panose="02020603050405020304" pitchFamily="18" charset="0"/>
                <a:ea typeface="宋体" panose="02010600030101010101" pitchFamily="2" charset="-122"/>
                <a:cs typeface="Times New Roman" panose="02020603050405020304" pitchFamily="18" charset="0"/>
              </a:rPr>
              <a:t>        过拟合即是过分拟合了训练数据，使得模型的复杂度提高，繁华能力较差（对未知数据的预测能力）</a:t>
            </a:r>
            <a:endParaRPr sz="162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fontAlgn="auto">
              <a:lnSpc>
                <a:spcPct val="150000"/>
              </a:lnSpc>
            </a:pPr>
            <a:r>
              <a:rPr sz="162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左图即为欠拟合，中图为合适的拟合，右图为过拟合。</a:t>
            </a:r>
            <a:endParaRPr sz="162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marL="0" indent="0" fontAlgn="auto">
              <a:lnSpc>
                <a:spcPct val="150000"/>
              </a:lnSpc>
              <a:buNone/>
            </a:pPr>
            <a:endParaRPr sz="180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fontAlgn="auto">
              <a:lnSpc>
                <a:spcPct val="150000"/>
              </a:lnSpc>
            </a:pPr>
            <a:endParaRPr sz="180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 name="对象 -2147482585"/>
          <p:cNvGraphicFramePr>
            <a:graphicFrameLocks noChangeAspect="1"/>
          </p:cNvGraphicFramePr>
          <p:nvPr/>
        </p:nvGraphicFramePr>
        <p:xfrm>
          <a:off x="2829878" y="2001520"/>
          <a:ext cx="6097572" cy="648005"/>
        </p:xfrm>
        <a:graphic>
          <a:graphicData uri="http://schemas.openxmlformats.org/presentationml/2006/ole">
            <mc:AlternateContent xmlns:mc="http://schemas.openxmlformats.org/markup-compatibility/2006">
              <mc:Choice xmlns:v="urn:schemas-microsoft-com:vml" Requires="v">
                <p:oleObj spid="_x0000_s7" name="" r:id="rId1" imgW="4038600" imgH="431800" progId="Equation.DSMT4">
                  <p:embed/>
                </p:oleObj>
              </mc:Choice>
              <mc:Fallback>
                <p:oleObj name="" r:id="rId1" imgW="4038600" imgH="431800" progId="Equation.DSMT4">
                  <p:embed/>
                  <p:pic>
                    <p:nvPicPr>
                      <p:cNvPr id="0" name="图片 6"/>
                      <p:cNvPicPr/>
                      <p:nvPr/>
                    </p:nvPicPr>
                    <p:blipFill>
                      <a:blip r:embed="rId2"/>
                      <a:stretch>
                        <a:fillRect/>
                      </a:stretch>
                    </p:blipFill>
                    <p:spPr>
                      <a:xfrm>
                        <a:off x="2829878" y="2001520"/>
                        <a:ext cx="6097572" cy="648005"/>
                      </a:xfrm>
                      <a:prstGeom prst="rect">
                        <a:avLst/>
                      </a:prstGeom>
                      <a:noFill/>
                      <a:ln w="38100">
                        <a:noFill/>
                        <a:miter/>
                      </a:ln>
                    </p:spPr>
                  </p:pic>
                </p:oleObj>
              </mc:Fallback>
            </mc:AlternateContent>
          </a:graphicData>
        </a:graphic>
      </p:graphicFrame>
      <p:pic>
        <p:nvPicPr>
          <p:cNvPr id="27" name="图片 27" descr="UC截图20180520163216"/>
          <p:cNvPicPr>
            <a:picLocks noChangeAspect="1"/>
          </p:cNvPicPr>
          <p:nvPr/>
        </p:nvPicPr>
        <p:blipFill>
          <a:blip r:embed="rId3"/>
          <a:srcRect t="4349" b="4791"/>
          <a:stretch>
            <a:fillRect/>
          </a:stretch>
        </p:blipFill>
        <p:spPr>
          <a:xfrm>
            <a:off x="3270885" y="4303713"/>
            <a:ext cx="4992370" cy="1565275"/>
          </a:xfrm>
          <a:prstGeom prst="rect">
            <a:avLst/>
          </a:prstGeom>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5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childTnLst>
                                </p:cTn>
                              </p:par>
                              <p:par>
                                <p:cTn id="8" presetID="10" presetClass="entr" presetSubtype="0" fill="hold" grpId="0" nodeType="withEffect">
                                  <p:stCondLst>
                                    <p:cond delay="25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lang="zh-CN" altLang="en-US" dirty="0"/>
              <a:t>逻辑回归：梯度下降法求解最小值</a:t>
            </a:r>
            <a:endParaRPr lang="zh-CN" altLang="en-US" dirty="0"/>
          </a:p>
        </p:txBody>
      </p:sp>
      <p:grpSp>
        <p:nvGrpSpPr>
          <p:cNvPr id="15" name="组合 14"/>
          <p:cNvGrpSpPr/>
          <p:nvPr/>
        </p:nvGrpSpPr>
        <p:grpSpPr>
          <a:xfrm>
            <a:off x="549145" y="909639"/>
            <a:ext cx="311280" cy="299175"/>
            <a:chOff x="2589213" y="2232025"/>
            <a:chExt cx="285750" cy="274638"/>
          </a:xfrm>
        </p:grpSpPr>
        <p:sp>
          <p:nvSpPr>
            <p:cNvPr id="16" name="Freeform 5"/>
            <p:cNvSpPr/>
            <p:nvPr/>
          </p:nvSpPr>
          <p:spPr bwMode="auto">
            <a:xfrm>
              <a:off x="2635251" y="2295525"/>
              <a:ext cx="196850" cy="211138"/>
            </a:xfrm>
            <a:custGeom>
              <a:avLst/>
              <a:gdLst>
                <a:gd name="T0" fmla="*/ 0 w 50"/>
                <a:gd name="T1" fmla="*/ 22 h 54"/>
                <a:gd name="T2" fmla="*/ 0 w 50"/>
                <a:gd name="T3" fmla="*/ 52 h 54"/>
                <a:gd name="T4" fmla="*/ 1 w 50"/>
                <a:gd name="T5" fmla="*/ 54 h 54"/>
                <a:gd name="T6" fmla="*/ 3 w 50"/>
                <a:gd name="T7" fmla="*/ 54 h 54"/>
                <a:gd name="T8" fmla="*/ 16 w 50"/>
                <a:gd name="T9" fmla="*/ 54 h 54"/>
                <a:gd name="T10" fmla="*/ 18 w 50"/>
                <a:gd name="T11" fmla="*/ 54 h 54"/>
                <a:gd name="T12" fmla="*/ 18 w 50"/>
                <a:gd name="T13" fmla="*/ 53 h 54"/>
                <a:gd name="T14" fmla="*/ 18 w 50"/>
                <a:gd name="T15" fmla="*/ 39 h 54"/>
                <a:gd name="T16" fmla="*/ 31 w 50"/>
                <a:gd name="T17" fmla="*/ 39 h 54"/>
                <a:gd name="T18" fmla="*/ 31 w 50"/>
                <a:gd name="T19" fmla="*/ 53 h 54"/>
                <a:gd name="T20" fmla="*/ 32 w 50"/>
                <a:gd name="T21" fmla="*/ 54 h 54"/>
                <a:gd name="T22" fmla="*/ 33 w 50"/>
                <a:gd name="T23" fmla="*/ 54 h 54"/>
                <a:gd name="T24" fmla="*/ 46 w 50"/>
                <a:gd name="T25" fmla="*/ 54 h 54"/>
                <a:gd name="T26" fmla="*/ 48 w 50"/>
                <a:gd name="T27" fmla="*/ 54 h 54"/>
                <a:gd name="T28" fmla="*/ 50 w 50"/>
                <a:gd name="T29" fmla="*/ 52 h 54"/>
                <a:gd name="T30" fmla="*/ 50 w 50"/>
                <a:gd name="T31" fmla="*/ 22 h 54"/>
                <a:gd name="T32" fmla="*/ 25 w 50"/>
                <a:gd name="T33" fmla="*/ 0 h 54"/>
                <a:gd name="T34" fmla="*/ 0 w 50"/>
                <a:gd name="T3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54">
                  <a:moveTo>
                    <a:pt x="0" y="22"/>
                  </a:moveTo>
                  <a:cubicBezTo>
                    <a:pt x="0" y="52"/>
                    <a:pt x="0" y="52"/>
                    <a:pt x="0" y="52"/>
                  </a:cubicBezTo>
                  <a:cubicBezTo>
                    <a:pt x="0" y="53"/>
                    <a:pt x="1" y="54"/>
                    <a:pt x="1" y="54"/>
                  </a:cubicBezTo>
                  <a:cubicBezTo>
                    <a:pt x="2" y="54"/>
                    <a:pt x="2" y="54"/>
                    <a:pt x="3" y="54"/>
                  </a:cubicBezTo>
                  <a:cubicBezTo>
                    <a:pt x="16" y="54"/>
                    <a:pt x="16" y="54"/>
                    <a:pt x="16" y="54"/>
                  </a:cubicBezTo>
                  <a:cubicBezTo>
                    <a:pt x="17" y="54"/>
                    <a:pt x="17" y="54"/>
                    <a:pt x="18" y="54"/>
                  </a:cubicBezTo>
                  <a:cubicBezTo>
                    <a:pt x="18" y="54"/>
                    <a:pt x="18" y="53"/>
                    <a:pt x="18" y="53"/>
                  </a:cubicBezTo>
                  <a:cubicBezTo>
                    <a:pt x="18" y="39"/>
                    <a:pt x="18" y="39"/>
                    <a:pt x="18" y="39"/>
                  </a:cubicBezTo>
                  <a:cubicBezTo>
                    <a:pt x="31" y="39"/>
                    <a:pt x="31" y="39"/>
                    <a:pt x="31" y="39"/>
                  </a:cubicBezTo>
                  <a:cubicBezTo>
                    <a:pt x="31" y="53"/>
                    <a:pt x="31" y="53"/>
                    <a:pt x="31" y="53"/>
                  </a:cubicBezTo>
                  <a:cubicBezTo>
                    <a:pt x="31" y="53"/>
                    <a:pt x="32" y="54"/>
                    <a:pt x="32" y="54"/>
                  </a:cubicBezTo>
                  <a:cubicBezTo>
                    <a:pt x="32" y="54"/>
                    <a:pt x="33" y="54"/>
                    <a:pt x="33" y="54"/>
                  </a:cubicBezTo>
                  <a:cubicBezTo>
                    <a:pt x="46" y="54"/>
                    <a:pt x="46" y="54"/>
                    <a:pt x="46" y="54"/>
                  </a:cubicBezTo>
                  <a:cubicBezTo>
                    <a:pt x="47" y="54"/>
                    <a:pt x="48" y="54"/>
                    <a:pt x="48" y="54"/>
                  </a:cubicBezTo>
                  <a:cubicBezTo>
                    <a:pt x="49" y="54"/>
                    <a:pt x="50" y="53"/>
                    <a:pt x="50" y="52"/>
                  </a:cubicBezTo>
                  <a:cubicBezTo>
                    <a:pt x="50" y="22"/>
                    <a:pt x="50" y="22"/>
                    <a:pt x="50" y="22"/>
                  </a:cubicBezTo>
                  <a:cubicBezTo>
                    <a:pt x="25" y="0"/>
                    <a:pt x="25" y="0"/>
                    <a:pt x="25" y="0"/>
                  </a:cubicBezTo>
                  <a:lnTo>
                    <a:pt x="0" y="2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7" name="Freeform 6"/>
            <p:cNvSpPr/>
            <p:nvPr/>
          </p:nvSpPr>
          <p:spPr bwMode="auto">
            <a:xfrm>
              <a:off x="2589213" y="2232025"/>
              <a:ext cx="285750" cy="152400"/>
            </a:xfrm>
            <a:custGeom>
              <a:avLst/>
              <a:gdLst>
                <a:gd name="T0" fmla="*/ 71 w 73"/>
                <a:gd name="T1" fmla="*/ 30 h 39"/>
                <a:gd name="T2" fmla="*/ 40 w 73"/>
                <a:gd name="T3" fmla="*/ 2 h 39"/>
                <a:gd name="T4" fmla="*/ 34 w 73"/>
                <a:gd name="T5" fmla="*/ 2 h 39"/>
                <a:gd name="T6" fmla="*/ 2 w 73"/>
                <a:gd name="T7" fmla="*/ 30 h 39"/>
                <a:gd name="T8" fmla="*/ 2 w 73"/>
                <a:gd name="T9" fmla="*/ 37 h 39"/>
                <a:gd name="T10" fmla="*/ 2 w 73"/>
                <a:gd name="T11" fmla="*/ 37 h 39"/>
                <a:gd name="T12" fmla="*/ 5 w 73"/>
                <a:gd name="T13" fmla="*/ 38 h 39"/>
                <a:gd name="T14" fmla="*/ 8 w 73"/>
                <a:gd name="T15" fmla="*/ 37 h 39"/>
                <a:gd name="T16" fmla="*/ 37 w 73"/>
                <a:gd name="T17" fmla="*/ 11 h 39"/>
                <a:gd name="T18" fmla="*/ 65 w 73"/>
                <a:gd name="T19" fmla="*/ 37 h 39"/>
                <a:gd name="T20" fmla="*/ 72 w 73"/>
                <a:gd name="T21" fmla="*/ 37 h 39"/>
                <a:gd name="T22" fmla="*/ 71 w 73"/>
                <a:gd name="T23" fmla="*/ 3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39">
                  <a:moveTo>
                    <a:pt x="71" y="30"/>
                  </a:moveTo>
                  <a:cubicBezTo>
                    <a:pt x="40" y="2"/>
                    <a:pt x="40" y="2"/>
                    <a:pt x="40" y="2"/>
                  </a:cubicBezTo>
                  <a:cubicBezTo>
                    <a:pt x="38" y="0"/>
                    <a:pt x="35" y="0"/>
                    <a:pt x="34" y="2"/>
                  </a:cubicBezTo>
                  <a:cubicBezTo>
                    <a:pt x="2" y="30"/>
                    <a:pt x="2" y="30"/>
                    <a:pt x="2" y="30"/>
                  </a:cubicBezTo>
                  <a:cubicBezTo>
                    <a:pt x="0" y="32"/>
                    <a:pt x="0" y="35"/>
                    <a:pt x="2" y="37"/>
                  </a:cubicBezTo>
                  <a:cubicBezTo>
                    <a:pt x="2" y="37"/>
                    <a:pt x="2" y="37"/>
                    <a:pt x="2" y="37"/>
                  </a:cubicBezTo>
                  <a:cubicBezTo>
                    <a:pt x="3" y="38"/>
                    <a:pt x="4" y="38"/>
                    <a:pt x="5" y="38"/>
                  </a:cubicBezTo>
                  <a:cubicBezTo>
                    <a:pt x="6" y="38"/>
                    <a:pt x="8" y="38"/>
                    <a:pt x="8" y="37"/>
                  </a:cubicBezTo>
                  <a:cubicBezTo>
                    <a:pt x="37" y="11"/>
                    <a:pt x="37" y="11"/>
                    <a:pt x="37" y="11"/>
                  </a:cubicBezTo>
                  <a:cubicBezTo>
                    <a:pt x="65" y="37"/>
                    <a:pt x="65" y="37"/>
                    <a:pt x="65" y="37"/>
                  </a:cubicBezTo>
                  <a:cubicBezTo>
                    <a:pt x="67" y="39"/>
                    <a:pt x="70" y="39"/>
                    <a:pt x="72" y="37"/>
                  </a:cubicBezTo>
                  <a:cubicBezTo>
                    <a:pt x="73" y="35"/>
                    <a:pt x="73" y="32"/>
                    <a:pt x="71" y="3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11" name="灯片编号占位符 1"/>
          <p:cNvSpPr>
            <a:spLocks noGrp="1"/>
          </p:cNvSpPr>
          <p:nvPr>
            <p:ph type="sldNum" sz="quarter" idx="12"/>
          </p:nvPr>
        </p:nvSpPr>
        <p:spPr>
          <a:xfrm>
            <a:off x="11137900" y="6343650"/>
            <a:ext cx="723900" cy="365125"/>
          </a:xfrm>
        </p:spPr>
        <p:txBody>
          <a:bodyPr/>
          <a:lstStyle/>
          <a:p>
            <a:fld id="{10D36161-6886-424D-8AA6-68C4ADDC9376}" type="slidenum">
              <a:rPr lang="zh-CN" altLang="en-US" smtClean="0"/>
            </a:fld>
            <a:endParaRPr lang="zh-CN" altLang="en-US" dirty="0"/>
          </a:p>
        </p:txBody>
      </p:sp>
      <p:sp>
        <p:nvSpPr>
          <p:cNvPr id="4" name="内容占位符 2"/>
          <p:cNvSpPr>
            <a:spLocks noGrp="1"/>
          </p:cNvSpPr>
          <p:nvPr/>
        </p:nvSpPr>
        <p:spPr>
          <a:xfrm>
            <a:off x="1097280" y="1790700"/>
            <a:ext cx="9563100" cy="4078605"/>
          </a:xfrm>
          <a:prstGeom prst="rect">
            <a:avLst/>
          </a:prstGeom>
        </p:spPr>
        <p:txBody>
          <a:bodyPr vert="horz" lIns="0" tIns="45720" rIns="0" bIns="45720" rtlCol="0">
            <a:normAutofit lnSpcReduction="20000"/>
          </a:bodyPr>
          <a:lstStyle>
            <a:lvl1pPr marL="91440" indent="-91440" algn="l" defTabSz="913765"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fontAlgn="auto">
              <a:lnSpc>
                <a:spcPct val="150000"/>
              </a:lnSpc>
            </a:pPr>
            <a:r>
              <a:rPr sz="1800">
                <a:solidFill>
                  <a:srgbClr val="333333"/>
                </a:solidFill>
                <a:latin typeface="Times New Roman" panose="02020603050405020304" pitchFamily="18" charset="0"/>
                <a:ea typeface="宋体" panose="02010600030101010101" pitchFamily="2" charset="-122"/>
                <a:cs typeface="Times New Roman" panose="02020603050405020304" pitchFamily="18" charset="0"/>
              </a:rPr>
              <a:t>        正则化是结构风险最小化策略的实现，是在经验风险上加一个正则化项或惩罚项。正则化项一般是模型复杂度的单调递增函数，模型越复杂，正则化项就越大。</a:t>
            </a:r>
            <a:endParaRPr sz="180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fontAlgn="auto">
              <a:lnSpc>
                <a:spcPct val="150000"/>
              </a:lnSpc>
            </a:pPr>
            <a:r>
              <a:rPr sz="1800">
                <a:solidFill>
                  <a:srgbClr val="333333"/>
                </a:solidFill>
                <a:latin typeface="Times New Roman" panose="02020603050405020304" pitchFamily="18" charset="0"/>
                <a:ea typeface="宋体" panose="02010600030101010101" pitchFamily="2" charset="-122"/>
                <a:cs typeface="Times New Roman" panose="02020603050405020304" pitchFamily="18" charset="0"/>
              </a:rPr>
              <a:t>        正则项可以取不同的形式，在回归问题中取平方损失，就是参数的L2范数，也可以取L1范数。取平方损失时，模型的损失函数变为：</a:t>
            </a:r>
            <a:endParaRPr sz="180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fontAlgn="auto">
              <a:lnSpc>
                <a:spcPct val="150000"/>
              </a:lnSpc>
            </a:pPr>
            <a:endParaRPr sz="180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fontAlgn="auto">
              <a:lnSpc>
                <a:spcPct val="150000"/>
              </a:lnSpc>
            </a:pPr>
            <a:r>
              <a:rPr sz="1620">
                <a:solidFill>
                  <a:srgbClr val="333333"/>
                </a:solidFill>
                <a:latin typeface="Times New Roman" panose="02020603050405020304" pitchFamily="18" charset="0"/>
                <a:ea typeface="宋体" panose="02010600030101010101" pitchFamily="2" charset="-122"/>
                <a:cs typeface="Times New Roman" panose="02020603050405020304" pitchFamily="18" charset="0"/>
              </a:rPr>
              <a:t>        </a:t>
            </a:r>
            <a:r>
              <a:rPr sz="1800">
                <a:solidFill>
                  <a:srgbClr val="333333"/>
                </a:solidFill>
                <a:latin typeface="Times New Roman" panose="02020603050405020304" pitchFamily="18" charset="0"/>
                <a:ea typeface="宋体" panose="02010600030101010101" pitchFamily="2" charset="-122"/>
                <a:cs typeface="Times New Roman" panose="02020603050405020304" pitchFamily="18" charset="0"/>
              </a:rPr>
              <a:t>正则化后的梯度下降算法θ的更新变为：</a:t>
            </a:r>
            <a:endParaRPr sz="180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fontAlgn="auto">
              <a:lnSpc>
                <a:spcPct val="150000"/>
              </a:lnSpc>
            </a:pPr>
            <a:endParaRPr sz="162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fontAlgn="auto">
              <a:lnSpc>
                <a:spcPct val="150000"/>
              </a:lnSpc>
            </a:pPr>
            <a:r>
              <a:rPr sz="1620">
                <a:solidFill>
                  <a:srgbClr val="333333"/>
                </a:solidFill>
                <a:latin typeface="Times New Roman" panose="02020603050405020304" pitchFamily="18" charset="0"/>
                <a:ea typeface="宋体" panose="02010600030101010101" pitchFamily="2" charset="-122"/>
                <a:cs typeface="Times New Roman" panose="02020603050405020304" pitchFamily="18" charset="0"/>
              </a:rPr>
              <a:t>		</a:t>
            </a:r>
            <a:endParaRPr sz="162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fontAlgn="auto">
              <a:lnSpc>
                <a:spcPct val="150000"/>
              </a:lnSpc>
            </a:pPr>
            <a:endParaRPr sz="162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 name="对象 -2147482584"/>
          <p:cNvGraphicFramePr>
            <a:graphicFrameLocks noChangeAspect="1"/>
          </p:cNvGraphicFramePr>
          <p:nvPr/>
        </p:nvGraphicFramePr>
        <p:xfrm>
          <a:off x="4383723" y="3523298"/>
          <a:ext cx="2989939" cy="612005"/>
        </p:xfrm>
        <a:graphic>
          <a:graphicData uri="http://schemas.openxmlformats.org/presentationml/2006/ole">
            <mc:AlternateContent xmlns:mc="http://schemas.openxmlformats.org/markup-compatibility/2006">
              <mc:Choice xmlns:v="urn:schemas-microsoft-com:vml" Requires="v">
                <p:oleObj spid="_x0000_s3076" name="" r:id="rId1" imgW="2324100" imgH="469900" progId="Equation.DSMT4">
                  <p:embed/>
                </p:oleObj>
              </mc:Choice>
              <mc:Fallback>
                <p:oleObj name="" r:id="rId1" imgW="2324100" imgH="469900" progId="Equation.DSMT4">
                  <p:embed/>
                  <p:pic>
                    <p:nvPicPr>
                      <p:cNvPr id="0" name="图片 3075"/>
                      <p:cNvPicPr/>
                      <p:nvPr/>
                    </p:nvPicPr>
                    <p:blipFill>
                      <a:blip r:embed="rId2"/>
                      <a:stretch>
                        <a:fillRect/>
                      </a:stretch>
                    </p:blipFill>
                    <p:spPr>
                      <a:xfrm>
                        <a:off x="4383723" y="3523298"/>
                        <a:ext cx="2989939" cy="612005"/>
                      </a:xfrm>
                      <a:prstGeom prst="rect">
                        <a:avLst/>
                      </a:prstGeom>
                      <a:noFill/>
                      <a:ln w="38100">
                        <a:noFill/>
                        <a:miter/>
                      </a:ln>
                    </p:spPr>
                  </p:pic>
                </p:oleObj>
              </mc:Fallback>
            </mc:AlternateContent>
          </a:graphicData>
        </a:graphic>
      </p:graphicFrame>
      <p:graphicFrame>
        <p:nvGraphicFramePr>
          <p:cNvPr id="5" name="对象 -2147482583"/>
          <p:cNvGraphicFramePr>
            <a:graphicFrameLocks noChangeAspect="1"/>
          </p:cNvGraphicFramePr>
          <p:nvPr/>
        </p:nvGraphicFramePr>
        <p:xfrm>
          <a:off x="4269740" y="4658360"/>
          <a:ext cx="3219361" cy="612005"/>
        </p:xfrm>
        <a:graphic>
          <a:graphicData uri="http://schemas.openxmlformats.org/presentationml/2006/ole">
            <mc:AlternateContent xmlns:mc="http://schemas.openxmlformats.org/markup-compatibility/2006">
              <mc:Choice xmlns:v="urn:schemas-microsoft-com:vml" Requires="v">
                <p:oleObj spid="_x0000_s6" name="" r:id="rId3" imgW="2260600" imgH="431800" progId="Equation.DSMT4">
                  <p:embed/>
                </p:oleObj>
              </mc:Choice>
              <mc:Fallback>
                <p:oleObj name="" r:id="rId3" imgW="2260600" imgH="431800" progId="Equation.DSMT4">
                  <p:embed/>
                  <p:pic>
                    <p:nvPicPr>
                      <p:cNvPr id="0" name="图片 5"/>
                      <p:cNvPicPr/>
                      <p:nvPr/>
                    </p:nvPicPr>
                    <p:blipFill>
                      <a:blip r:embed="rId4"/>
                      <a:stretch>
                        <a:fillRect/>
                      </a:stretch>
                    </p:blipFill>
                    <p:spPr>
                      <a:xfrm>
                        <a:off x="4269740" y="4658360"/>
                        <a:ext cx="3219361" cy="61200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5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childTnLst>
                                </p:cTn>
                              </p:par>
                              <p:par>
                                <p:cTn id="8" presetID="10" presetClass="entr" presetSubtype="0" fill="hold" grpId="0" nodeType="withEffect">
                                  <p:stCondLst>
                                    <p:cond delay="25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lang="zh-CN" altLang="en-US" dirty="0"/>
              <a:t>线性回归</a:t>
            </a:r>
            <a:endParaRPr lang="zh-CN" altLang="en-US" dirty="0"/>
          </a:p>
        </p:txBody>
      </p:sp>
      <p:grpSp>
        <p:nvGrpSpPr>
          <p:cNvPr id="15" name="组合 14"/>
          <p:cNvGrpSpPr/>
          <p:nvPr/>
        </p:nvGrpSpPr>
        <p:grpSpPr>
          <a:xfrm>
            <a:off x="549145" y="909639"/>
            <a:ext cx="311280" cy="299175"/>
            <a:chOff x="2589213" y="2232025"/>
            <a:chExt cx="285750" cy="274638"/>
          </a:xfrm>
        </p:grpSpPr>
        <p:sp>
          <p:nvSpPr>
            <p:cNvPr id="16" name="Freeform 5"/>
            <p:cNvSpPr/>
            <p:nvPr/>
          </p:nvSpPr>
          <p:spPr bwMode="auto">
            <a:xfrm>
              <a:off x="2635251" y="2295525"/>
              <a:ext cx="196850" cy="211138"/>
            </a:xfrm>
            <a:custGeom>
              <a:avLst/>
              <a:gdLst>
                <a:gd name="T0" fmla="*/ 0 w 50"/>
                <a:gd name="T1" fmla="*/ 22 h 54"/>
                <a:gd name="T2" fmla="*/ 0 w 50"/>
                <a:gd name="T3" fmla="*/ 52 h 54"/>
                <a:gd name="T4" fmla="*/ 1 w 50"/>
                <a:gd name="T5" fmla="*/ 54 h 54"/>
                <a:gd name="T6" fmla="*/ 3 w 50"/>
                <a:gd name="T7" fmla="*/ 54 h 54"/>
                <a:gd name="T8" fmla="*/ 16 w 50"/>
                <a:gd name="T9" fmla="*/ 54 h 54"/>
                <a:gd name="T10" fmla="*/ 18 w 50"/>
                <a:gd name="T11" fmla="*/ 54 h 54"/>
                <a:gd name="T12" fmla="*/ 18 w 50"/>
                <a:gd name="T13" fmla="*/ 53 h 54"/>
                <a:gd name="T14" fmla="*/ 18 w 50"/>
                <a:gd name="T15" fmla="*/ 39 h 54"/>
                <a:gd name="T16" fmla="*/ 31 w 50"/>
                <a:gd name="T17" fmla="*/ 39 h 54"/>
                <a:gd name="T18" fmla="*/ 31 w 50"/>
                <a:gd name="T19" fmla="*/ 53 h 54"/>
                <a:gd name="T20" fmla="*/ 32 w 50"/>
                <a:gd name="T21" fmla="*/ 54 h 54"/>
                <a:gd name="T22" fmla="*/ 33 w 50"/>
                <a:gd name="T23" fmla="*/ 54 h 54"/>
                <a:gd name="T24" fmla="*/ 46 w 50"/>
                <a:gd name="T25" fmla="*/ 54 h 54"/>
                <a:gd name="T26" fmla="*/ 48 w 50"/>
                <a:gd name="T27" fmla="*/ 54 h 54"/>
                <a:gd name="T28" fmla="*/ 50 w 50"/>
                <a:gd name="T29" fmla="*/ 52 h 54"/>
                <a:gd name="T30" fmla="*/ 50 w 50"/>
                <a:gd name="T31" fmla="*/ 22 h 54"/>
                <a:gd name="T32" fmla="*/ 25 w 50"/>
                <a:gd name="T33" fmla="*/ 0 h 54"/>
                <a:gd name="T34" fmla="*/ 0 w 50"/>
                <a:gd name="T3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54">
                  <a:moveTo>
                    <a:pt x="0" y="22"/>
                  </a:moveTo>
                  <a:cubicBezTo>
                    <a:pt x="0" y="52"/>
                    <a:pt x="0" y="52"/>
                    <a:pt x="0" y="52"/>
                  </a:cubicBezTo>
                  <a:cubicBezTo>
                    <a:pt x="0" y="53"/>
                    <a:pt x="1" y="54"/>
                    <a:pt x="1" y="54"/>
                  </a:cubicBezTo>
                  <a:cubicBezTo>
                    <a:pt x="2" y="54"/>
                    <a:pt x="2" y="54"/>
                    <a:pt x="3" y="54"/>
                  </a:cubicBezTo>
                  <a:cubicBezTo>
                    <a:pt x="16" y="54"/>
                    <a:pt x="16" y="54"/>
                    <a:pt x="16" y="54"/>
                  </a:cubicBezTo>
                  <a:cubicBezTo>
                    <a:pt x="17" y="54"/>
                    <a:pt x="17" y="54"/>
                    <a:pt x="18" y="54"/>
                  </a:cubicBezTo>
                  <a:cubicBezTo>
                    <a:pt x="18" y="54"/>
                    <a:pt x="18" y="53"/>
                    <a:pt x="18" y="53"/>
                  </a:cubicBezTo>
                  <a:cubicBezTo>
                    <a:pt x="18" y="39"/>
                    <a:pt x="18" y="39"/>
                    <a:pt x="18" y="39"/>
                  </a:cubicBezTo>
                  <a:cubicBezTo>
                    <a:pt x="31" y="39"/>
                    <a:pt x="31" y="39"/>
                    <a:pt x="31" y="39"/>
                  </a:cubicBezTo>
                  <a:cubicBezTo>
                    <a:pt x="31" y="53"/>
                    <a:pt x="31" y="53"/>
                    <a:pt x="31" y="53"/>
                  </a:cubicBezTo>
                  <a:cubicBezTo>
                    <a:pt x="31" y="53"/>
                    <a:pt x="32" y="54"/>
                    <a:pt x="32" y="54"/>
                  </a:cubicBezTo>
                  <a:cubicBezTo>
                    <a:pt x="32" y="54"/>
                    <a:pt x="33" y="54"/>
                    <a:pt x="33" y="54"/>
                  </a:cubicBezTo>
                  <a:cubicBezTo>
                    <a:pt x="46" y="54"/>
                    <a:pt x="46" y="54"/>
                    <a:pt x="46" y="54"/>
                  </a:cubicBezTo>
                  <a:cubicBezTo>
                    <a:pt x="47" y="54"/>
                    <a:pt x="48" y="54"/>
                    <a:pt x="48" y="54"/>
                  </a:cubicBezTo>
                  <a:cubicBezTo>
                    <a:pt x="49" y="54"/>
                    <a:pt x="50" y="53"/>
                    <a:pt x="50" y="52"/>
                  </a:cubicBezTo>
                  <a:cubicBezTo>
                    <a:pt x="50" y="22"/>
                    <a:pt x="50" y="22"/>
                    <a:pt x="50" y="22"/>
                  </a:cubicBezTo>
                  <a:cubicBezTo>
                    <a:pt x="25" y="0"/>
                    <a:pt x="25" y="0"/>
                    <a:pt x="25" y="0"/>
                  </a:cubicBezTo>
                  <a:lnTo>
                    <a:pt x="0" y="2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7" name="Freeform 6"/>
            <p:cNvSpPr/>
            <p:nvPr/>
          </p:nvSpPr>
          <p:spPr bwMode="auto">
            <a:xfrm>
              <a:off x="2589213" y="2232025"/>
              <a:ext cx="285750" cy="152400"/>
            </a:xfrm>
            <a:custGeom>
              <a:avLst/>
              <a:gdLst>
                <a:gd name="T0" fmla="*/ 71 w 73"/>
                <a:gd name="T1" fmla="*/ 30 h 39"/>
                <a:gd name="T2" fmla="*/ 40 w 73"/>
                <a:gd name="T3" fmla="*/ 2 h 39"/>
                <a:gd name="T4" fmla="*/ 34 w 73"/>
                <a:gd name="T5" fmla="*/ 2 h 39"/>
                <a:gd name="T6" fmla="*/ 2 w 73"/>
                <a:gd name="T7" fmla="*/ 30 h 39"/>
                <a:gd name="T8" fmla="*/ 2 w 73"/>
                <a:gd name="T9" fmla="*/ 37 h 39"/>
                <a:gd name="T10" fmla="*/ 2 w 73"/>
                <a:gd name="T11" fmla="*/ 37 h 39"/>
                <a:gd name="T12" fmla="*/ 5 w 73"/>
                <a:gd name="T13" fmla="*/ 38 h 39"/>
                <a:gd name="T14" fmla="*/ 8 w 73"/>
                <a:gd name="T15" fmla="*/ 37 h 39"/>
                <a:gd name="T16" fmla="*/ 37 w 73"/>
                <a:gd name="T17" fmla="*/ 11 h 39"/>
                <a:gd name="T18" fmla="*/ 65 w 73"/>
                <a:gd name="T19" fmla="*/ 37 h 39"/>
                <a:gd name="T20" fmla="*/ 72 w 73"/>
                <a:gd name="T21" fmla="*/ 37 h 39"/>
                <a:gd name="T22" fmla="*/ 71 w 73"/>
                <a:gd name="T23" fmla="*/ 3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39">
                  <a:moveTo>
                    <a:pt x="71" y="30"/>
                  </a:moveTo>
                  <a:cubicBezTo>
                    <a:pt x="40" y="2"/>
                    <a:pt x="40" y="2"/>
                    <a:pt x="40" y="2"/>
                  </a:cubicBezTo>
                  <a:cubicBezTo>
                    <a:pt x="38" y="0"/>
                    <a:pt x="35" y="0"/>
                    <a:pt x="34" y="2"/>
                  </a:cubicBezTo>
                  <a:cubicBezTo>
                    <a:pt x="2" y="30"/>
                    <a:pt x="2" y="30"/>
                    <a:pt x="2" y="30"/>
                  </a:cubicBezTo>
                  <a:cubicBezTo>
                    <a:pt x="0" y="32"/>
                    <a:pt x="0" y="35"/>
                    <a:pt x="2" y="37"/>
                  </a:cubicBezTo>
                  <a:cubicBezTo>
                    <a:pt x="2" y="37"/>
                    <a:pt x="2" y="37"/>
                    <a:pt x="2" y="37"/>
                  </a:cubicBezTo>
                  <a:cubicBezTo>
                    <a:pt x="3" y="38"/>
                    <a:pt x="4" y="38"/>
                    <a:pt x="5" y="38"/>
                  </a:cubicBezTo>
                  <a:cubicBezTo>
                    <a:pt x="6" y="38"/>
                    <a:pt x="8" y="38"/>
                    <a:pt x="8" y="37"/>
                  </a:cubicBezTo>
                  <a:cubicBezTo>
                    <a:pt x="37" y="11"/>
                    <a:pt x="37" y="11"/>
                    <a:pt x="37" y="11"/>
                  </a:cubicBezTo>
                  <a:cubicBezTo>
                    <a:pt x="65" y="37"/>
                    <a:pt x="65" y="37"/>
                    <a:pt x="65" y="37"/>
                  </a:cubicBezTo>
                  <a:cubicBezTo>
                    <a:pt x="67" y="39"/>
                    <a:pt x="70" y="39"/>
                    <a:pt x="72" y="37"/>
                  </a:cubicBezTo>
                  <a:cubicBezTo>
                    <a:pt x="73" y="35"/>
                    <a:pt x="73" y="32"/>
                    <a:pt x="71" y="3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6" name="矩形 5"/>
          <p:cNvSpPr/>
          <p:nvPr/>
        </p:nvSpPr>
        <p:spPr>
          <a:xfrm>
            <a:off x="6598285" y="2868930"/>
            <a:ext cx="4483735" cy="1198880"/>
          </a:xfrm>
          <a:prstGeom prst="rect">
            <a:avLst/>
          </a:prstGeom>
        </p:spPr>
        <p:txBody>
          <a:bodyPr wrap="square">
            <a:spAutoFit/>
          </a:bodyPr>
          <a:lstStyle/>
          <a:p>
            <a:r>
              <a:rPr>
                <a:solidFill>
                  <a:srgbClr val="333333"/>
                </a:solidFill>
                <a:latin typeface="宋体" panose="02010600030101010101" pitchFamily="2" charset="-122"/>
                <a:ea typeface="宋体" panose="02010600030101010101" pitchFamily="2" charset="-122"/>
              </a:rPr>
              <a:t>线性回归，简单而言，就是将输入项分别乘以一些常量，再将结果加起来得到输出。线性回归包括一元线性回归和多元线性回归。</a:t>
            </a:r>
            <a:endParaRPr>
              <a:solidFill>
                <a:srgbClr val="333333"/>
              </a:solidFill>
              <a:latin typeface="宋体" panose="02010600030101010101" pitchFamily="2" charset="-122"/>
              <a:ea typeface="宋体" panose="02010600030101010101" pitchFamily="2" charset="-122"/>
            </a:endParaRPr>
          </a:p>
        </p:txBody>
      </p:sp>
      <p:sp>
        <p:nvSpPr>
          <p:cNvPr id="11" name="灯片编号占位符 1"/>
          <p:cNvSpPr>
            <a:spLocks noGrp="1"/>
          </p:cNvSpPr>
          <p:nvPr>
            <p:ph type="sldNum" sz="quarter" idx="12"/>
          </p:nvPr>
        </p:nvSpPr>
        <p:spPr>
          <a:xfrm>
            <a:off x="11137900" y="6343650"/>
            <a:ext cx="723900" cy="365125"/>
          </a:xfrm>
        </p:spPr>
        <p:txBody>
          <a:bodyPr/>
          <a:lstStyle/>
          <a:p>
            <a:fld id="{10D36161-6886-424D-8AA6-68C4ADDC9376}" type="slidenum">
              <a:rPr lang="zh-CN" altLang="en-US" smtClean="0"/>
            </a:fld>
            <a:endParaRPr lang="zh-CN" altLang="en-US" dirty="0"/>
          </a:p>
        </p:txBody>
      </p:sp>
      <p:sp>
        <p:nvSpPr>
          <p:cNvPr id="2" name="内容占位符 2"/>
          <p:cNvSpPr>
            <a:spLocks noGrp="1"/>
          </p:cNvSpPr>
          <p:nvPr/>
        </p:nvSpPr>
        <p:spPr>
          <a:xfrm>
            <a:off x="1097279" y="1845734"/>
            <a:ext cx="4937760" cy="4023360"/>
          </a:xfrm>
          <a:prstGeom prst="rect">
            <a:avLst/>
          </a:prstGeom>
        </p:spPr>
        <p:txBody>
          <a:bodyPr vert="horz" lIns="0" tIns="45720" rIns="0" bIns="45720" rtlCol="0">
            <a:normAutofit/>
          </a:bodyPr>
          <a:lstStyle>
            <a:lvl1pPr marL="91440" indent="-91440" algn="l" defTabSz="913765"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201295" lvl="1" indent="0">
              <a:buNone/>
            </a:pPr>
            <a:endParaRPr kumimoji="1" lang="en-US" altLang="zh-CN" dirty="0">
              <a:latin typeface="微软雅黑" panose="020B0503020204020204" charset="-122"/>
              <a:ea typeface="微软雅黑" panose="020B0503020204020204" charset="-122"/>
            </a:endParaRPr>
          </a:p>
          <a:p>
            <a:pPr marL="201295" lvl="1" indent="0">
              <a:buNone/>
            </a:pPr>
            <a:endParaRPr kumimoji="1" lang="en-US" altLang="zh-CN" dirty="0">
              <a:latin typeface="微软雅黑" panose="020B0503020204020204" charset="-122"/>
              <a:ea typeface="微软雅黑" panose="020B0503020204020204" charset="-122"/>
            </a:endParaRPr>
          </a:p>
          <a:p>
            <a:pPr marL="201295" lvl="1" indent="0">
              <a:buNone/>
            </a:pPr>
            <a:r>
              <a:rPr kumimoji="1" lang="en-US" altLang="zh-CN" dirty="0">
                <a:latin typeface="微软雅黑" panose="020B0503020204020204" charset="-122"/>
                <a:ea typeface="微软雅黑" panose="020B0503020204020204" charset="-122"/>
              </a:rPr>
              <a:t>		</a:t>
            </a:r>
            <a:endParaRPr kumimoji="1" lang="en-US" altLang="zh-CN" dirty="0">
              <a:latin typeface="微软雅黑" panose="020B0503020204020204" charset="-122"/>
              <a:ea typeface="微软雅黑" panose="020B0503020204020204" charset="-122"/>
            </a:endParaRPr>
          </a:p>
        </p:txBody>
      </p:sp>
      <p:sp>
        <p:nvSpPr>
          <p:cNvPr id="5" name="圆角矩形 4"/>
          <p:cNvSpPr/>
          <p:nvPr/>
        </p:nvSpPr>
        <p:spPr>
          <a:xfrm>
            <a:off x="4278157" y="2720787"/>
            <a:ext cx="1756881" cy="5959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zh-CN" altLang="en-US" dirty="0">
                <a:solidFill>
                  <a:schemeClr val="tx1"/>
                </a:solidFill>
                <a:latin typeface="微软雅黑" panose="020B0503020204020204" charset="-122"/>
                <a:ea typeface="微软雅黑" panose="020B0503020204020204" charset="-122"/>
              </a:rPr>
              <a:t>一元线性回归</a:t>
            </a:r>
            <a:endParaRPr kumimoji="1" lang="zh-CN" altLang="en-US" dirty="0">
              <a:solidFill>
                <a:schemeClr val="tx1"/>
              </a:solidFill>
              <a:latin typeface="微软雅黑" panose="020B0503020204020204" charset="-122"/>
              <a:ea typeface="微软雅黑" panose="020B0503020204020204" charset="-122"/>
            </a:endParaRPr>
          </a:p>
        </p:txBody>
      </p:sp>
      <p:sp>
        <p:nvSpPr>
          <p:cNvPr id="9" name="圆角矩形 8"/>
          <p:cNvSpPr/>
          <p:nvPr/>
        </p:nvSpPr>
        <p:spPr>
          <a:xfrm>
            <a:off x="1104301" y="3453144"/>
            <a:ext cx="1756881" cy="5959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zh-CN" altLang="en-US" dirty="0">
                <a:solidFill>
                  <a:schemeClr val="tx1"/>
                </a:solidFill>
                <a:latin typeface="微软雅黑" panose="020B0503020204020204" charset="-122"/>
                <a:ea typeface="微软雅黑" panose="020B0503020204020204" charset="-122"/>
              </a:rPr>
              <a:t>线性回归</a:t>
            </a:r>
            <a:endParaRPr kumimoji="1" lang="zh-CN" altLang="en-US" dirty="0">
              <a:solidFill>
                <a:schemeClr val="tx1"/>
              </a:solidFill>
              <a:latin typeface="微软雅黑" panose="020B0503020204020204" charset="-122"/>
              <a:ea typeface="微软雅黑" panose="020B0503020204020204" charset="-122"/>
            </a:endParaRPr>
          </a:p>
        </p:txBody>
      </p:sp>
      <p:sp>
        <p:nvSpPr>
          <p:cNvPr id="12" name="圆角矩形 11"/>
          <p:cNvSpPr/>
          <p:nvPr/>
        </p:nvSpPr>
        <p:spPr>
          <a:xfrm>
            <a:off x="4278156" y="3767667"/>
            <a:ext cx="1756881" cy="5959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zh-CN" altLang="en-US" dirty="0">
                <a:solidFill>
                  <a:schemeClr val="tx1"/>
                </a:solidFill>
                <a:latin typeface="微软雅黑" panose="020B0503020204020204" charset="-122"/>
                <a:ea typeface="微软雅黑" panose="020B0503020204020204" charset="-122"/>
              </a:rPr>
              <a:t>多元线性回归</a:t>
            </a:r>
            <a:endParaRPr kumimoji="1" lang="zh-CN" altLang="en-US" dirty="0">
              <a:solidFill>
                <a:schemeClr val="tx1"/>
              </a:solidFill>
              <a:latin typeface="微软雅黑" panose="020B0503020204020204" charset="-122"/>
              <a:ea typeface="微软雅黑" panose="020B0503020204020204" charset="-122"/>
            </a:endParaRPr>
          </a:p>
        </p:txBody>
      </p:sp>
      <p:cxnSp>
        <p:nvCxnSpPr>
          <p:cNvPr id="13" name="直线箭头连接符 9"/>
          <p:cNvCxnSpPr>
            <a:stCxn id="9" idx="3"/>
            <a:endCxn id="5" idx="1"/>
          </p:cNvCxnSpPr>
          <p:nvPr/>
        </p:nvCxnSpPr>
        <p:spPr>
          <a:xfrm flipV="1">
            <a:off x="2861182" y="3011320"/>
            <a:ext cx="1416685" cy="732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1"/>
          <p:cNvCxnSpPr>
            <a:stCxn id="9" idx="3"/>
            <a:endCxn id="12" idx="1"/>
          </p:cNvCxnSpPr>
          <p:nvPr/>
        </p:nvCxnSpPr>
        <p:spPr>
          <a:xfrm>
            <a:off x="2861182" y="3743475"/>
            <a:ext cx="1416685" cy="314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5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childTnLst>
                                </p:cTn>
                              </p:par>
                              <p:par>
                                <p:cTn id="8" presetID="10" presetClass="entr" presetSubtype="0" fill="hold" grpId="0" nodeType="withEffect">
                                  <p:stCondLst>
                                    <p:cond delay="25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lang="zh-CN" altLang="en-US" dirty="0"/>
              <a:t>一元线性回归</a:t>
            </a:r>
            <a:endParaRPr lang="zh-CN" altLang="en-US" dirty="0"/>
          </a:p>
        </p:txBody>
      </p:sp>
      <p:grpSp>
        <p:nvGrpSpPr>
          <p:cNvPr id="15" name="组合 14"/>
          <p:cNvGrpSpPr/>
          <p:nvPr/>
        </p:nvGrpSpPr>
        <p:grpSpPr>
          <a:xfrm>
            <a:off x="549145" y="909639"/>
            <a:ext cx="311280" cy="299175"/>
            <a:chOff x="2589213" y="2232025"/>
            <a:chExt cx="285750" cy="274638"/>
          </a:xfrm>
        </p:grpSpPr>
        <p:sp>
          <p:nvSpPr>
            <p:cNvPr id="16" name="Freeform 5"/>
            <p:cNvSpPr/>
            <p:nvPr/>
          </p:nvSpPr>
          <p:spPr bwMode="auto">
            <a:xfrm>
              <a:off x="2635251" y="2295525"/>
              <a:ext cx="196850" cy="211138"/>
            </a:xfrm>
            <a:custGeom>
              <a:avLst/>
              <a:gdLst>
                <a:gd name="T0" fmla="*/ 0 w 50"/>
                <a:gd name="T1" fmla="*/ 22 h 54"/>
                <a:gd name="T2" fmla="*/ 0 w 50"/>
                <a:gd name="T3" fmla="*/ 52 h 54"/>
                <a:gd name="T4" fmla="*/ 1 w 50"/>
                <a:gd name="T5" fmla="*/ 54 h 54"/>
                <a:gd name="T6" fmla="*/ 3 w 50"/>
                <a:gd name="T7" fmla="*/ 54 h 54"/>
                <a:gd name="T8" fmla="*/ 16 w 50"/>
                <a:gd name="T9" fmla="*/ 54 h 54"/>
                <a:gd name="T10" fmla="*/ 18 w 50"/>
                <a:gd name="T11" fmla="*/ 54 h 54"/>
                <a:gd name="T12" fmla="*/ 18 w 50"/>
                <a:gd name="T13" fmla="*/ 53 h 54"/>
                <a:gd name="T14" fmla="*/ 18 w 50"/>
                <a:gd name="T15" fmla="*/ 39 h 54"/>
                <a:gd name="T16" fmla="*/ 31 w 50"/>
                <a:gd name="T17" fmla="*/ 39 h 54"/>
                <a:gd name="T18" fmla="*/ 31 w 50"/>
                <a:gd name="T19" fmla="*/ 53 h 54"/>
                <a:gd name="T20" fmla="*/ 32 w 50"/>
                <a:gd name="T21" fmla="*/ 54 h 54"/>
                <a:gd name="T22" fmla="*/ 33 w 50"/>
                <a:gd name="T23" fmla="*/ 54 h 54"/>
                <a:gd name="T24" fmla="*/ 46 w 50"/>
                <a:gd name="T25" fmla="*/ 54 h 54"/>
                <a:gd name="T26" fmla="*/ 48 w 50"/>
                <a:gd name="T27" fmla="*/ 54 h 54"/>
                <a:gd name="T28" fmla="*/ 50 w 50"/>
                <a:gd name="T29" fmla="*/ 52 h 54"/>
                <a:gd name="T30" fmla="*/ 50 w 50"/>
                <a:gd name="T31" fmla="*/ 22 h 54"/>
                <a:gd name="T32" fmla="*/ 25 w 50"/>
                <a:gd name="T33" fmla="*/ 0 h 54"/>
                <a:gd name="T34" fmla="*/ 0 w 50"/>
                <a:gd name="T3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54">
                  <a:moveTo>
                    <a:pt x="0" y="22"/>
                  </a:moveTo>
                  <a:cubicBezTo>
                    <a:pt x="0" y="52"/>
                    <a:pt x="0" y="52"/>
                    <a:pt x="0" y="52"/>
                  </a:cubicBezTo>
                  <a:cubicBezTo>
                    <a:pt x="0" y="53"/>
                    <a:pt x="1" y="54"/>
                    <a:pt x="1" y="54"/>
                  </a:cubicBezTo>
                  <a:cubicBezTo>
                    <a:pt x="2" y="54"/>
                    <a:pt x="2" y="54"/>
                    <a:pt x="3" y="54"/>
                  </a:cubicBezTo>
                  <a:cubicBezTo>
                    <a:pt x="16" y="54"/>
                    <a:pt x="16" y="54"/>
                    <a:pt x="16" y="54"/>
                  </a:cubicBezTo>
                  <a:cubicBezTo>
                    <a:pt x="17" y="54"/>
                    <a:pt x="17" y="54"/>
                    <a:pt x="18" y="54"/>
                  </a:cubicBezTo>
                  <a:cubicBezTo>
                    <a:pt x="18" y="54"/>
                    <a:pt x="18" y="53"/>
                    <a:pt x="18" y="53"/>
                  </a:cubicBezTo>
                  <a:cubicBezTo>
                    <a:pt x="18" y="39"/>
                    <a:pt x="18" y="39"/>
                    <a:pt x="18" y="39"/>
                  </a:cubicBezTo>
                  <a:cubicBezTo>
                    <a:pt x="31" y="39"/>
                    <a:pt x="31" y="39"/>
                    <a:pt x="31" y="39"/>
                  </a:cubicBezTo>
                  <a:cubicBezTo>
                    <a:pt x="31" y="53"/>
                    <a:pt x="31" y="53"/>
                    <a:pt x="31" y="53"/>
                  </a:cubicBezTo>
                  <a:cubicBezTo>
                    <a:pt x="31" y="53"/>
                    <a:pt x="32" y="54"/>
                    <a:pt x="32" y="54"/>
                  </a:cubicBezTo>
                  <a:cubicBezTo>
                    <a:pt x="32" y="54"/>
                    <a:pt x="33" y="54"/>
                    <a:pt x="33" y="54"/>
                  </a:cubicBezTo>
                  <a:cubicBezTo>
                    <a:pt x="46" y="54"/>
                    <a:pt x="46" y="54"/>
                    <a:pt x="46" y="54"/>
                  </a:cubicBezTo>
                  <a:cubicBezTo>
                    <a:pt x="47" y="54"/>
                    <a:pt x="48" y="54"/>
                    <a:pt x="48" y="54"/>
                  </a:cubicBezTo>
                  <a:cubicBezTo>
                    <a:pt x="49" y="54"/>
                    <a:pt x="50" y="53"/>
                    <a:pt x="50" y="52"/>
                  </a:cubicBezTo>
                  <a:cubicBezTo>
                    <a:pt x="50" y="22"/>
                    <a:pt x="50" y="22"/>
                    <a:pt x="50" y="22"/>
                  </a:cubicBezTo>
                  <a:cubicBezTo>
                    <a:pt x="25" y="0"/>
                    <a:pt x="25" y="0"/>
                    <a:pt x="25" y="0"/>
                  </a:cubicBezTo>
                  <a:lnTo>
                    <a:pt x="0" y="2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7" name="Freeform 6"/>
            <p:cNvSpPr/>
            <p:nvPr/>
          </p:nvSpPr>
          <p:spPr bwMode="auto">
            <a:xfrm>
              <a:off x="2589213" y="2232025"/>
              <a:ext cx="285750" cy="152400"/>
            </a:xfrm>
            <a:custGeom>
              <a:avLst/>
              <a:gdLst>
                <a:gd name="T0" fmla="*/ 71 w 73"/>
                <a:gd name="T1" fmla="*/ 30 h 39"/>
                <a:gd name="T2" fmla="*/ 40 w 73"/>
                <a:gd name="T3" fmla="*/ 2 h 39"/>
                <a:gd name="T4" fmla="*/ 34 w 73"/>
                <a:gd name="T5" fmla="*/ 2 h 39"/>
                <a:gd name="T6" fmla="*/ 2 w 73"/>
                <a:gd name="T7" fmla="*/ 30 h 39"/>
                <a:gd name="T8" fmla="*/ 2 w 73"/>
                <a:gd name="T9" fmla="*/ 37 h 39"/>
                <a:gd name="T10" fmla="*/ 2 w 73"/>
                <a:gd name="T11" fmla="*/ 37 h 39"/>
                <a:gd name="T12" fmla="*/ 5 w 73"/>
                <a:gd name="T13" fmla="*/ 38 h 39"/>
                <a:gd name="T14" fmla="*/ 8 w 73"/>
                <a:gd name="T15" fmla="*/ 37 h 39"/>
                <a:gd name="T16" fmla="*/ 37 w 73"/>
                <a:gd name="T17" fmla="*/ 11 h 39"/>
                <a:gd name="T18" fmla="*/ 65 w 73"/>
                <a:gd name="T19" fmla="*/ 37 h 39"/>
                <a:gd name="T20" fmla="*/ 72 w 73"/>
                <a:gd name="T21" fmla="*/ 37 h 39"/>
                <a:gd name="T22" fmla="*/ 71 w 73"/>
                <a:gd name="T23" fmla="*/ 3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39">
                  <a:moveTo>
                    <a:pt x="71" y="30"/>
                  </a:moveTo>
                  <a:cubicBezTo>
                    <a:pt x="40" y="2"/>
                    <a:pt x="40" y="2"/>
                    <a:pt x="40" y="2"/>
                  </a:cubicBezTo>
                  <a:cubicBezTo>
                    <a:pt x="38" y="0"/>
                    <a:pt x="35" y="0"/>
                    <a:pt x="34" y="2"/>
                  </a:cubicBezTo>
                  <a:cubicBezTo>
                    <a:pt x="2" y="30"/>
                    <a:pt x="2" y="30"/>
                    <a:pt x="2" y="30"/>
                  </a:cubicBezTo>
                  <a:cubicBezTo>
                    <a:pt x="0" y="32"/>
                    <a:pt x="0" y="35"/>
                    <a:pt x="2" y="37"/>
                  </a:cubicBezTo>
                  <a:cubicBezTo>
                    <a:pt x="2" y="37"/>
                    <a:pt x="2" y="37"/>
                    <a:pt x="2" y="37"/>
                  </a:cubicBezTo>
                  <a:cubicBezTo>
                    <a:pt x="3" y="38"/>
                    <a:pt x="4" y="38"/>
                    <a:pt x="5" y="38"/>
                  </a:cubicBezTo>
                  <a:cubicBezTo>
                    <a:pt x="6" y="38"/>
                    <a:pt x="8" y="38"/>
                    <a:pt x="8" y="37"/>
                  </a:cubicBezTo>
                  <a:cubicBezTo>
                    <a:pt x="37" y="11"/>
                    <a:pt x="37" y="11"/>
                    <a:pt x="37" y="11"/>
                  </a:cubicBezTo>
                  <a:cubicBezTo>
                    <a:pt x="65" y="37"/>
                    <a:pt x="65" y="37"/>
                    <a:pt x="65" y="37"/>
                  </a:cubicBezTo>
                  <a:cubicBezTo>
                    <a:pt x="67" y="39"/>
                    <a:pt x="70" y="39"/>
                    <a:pt x="72" y="37"/>
                  </a:cubicBezTo>
                  <a:cubicBezTo>
                    <a:pt x="73" y="35"/>
                    <a:pt x="73" y="32"/>
                    <a:pt x="71" y="3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6" name="矩形 5"/>
          <p:cNvSpPr/>
          <p:nvPr/>
        </p:nvSpPr>
        <p:spPr>
          <a:xfrm>
            <a:off x="1154430" y="2037080"/>
            <a:ext cx="9826625" cy="2584450"/>
          </a:xfrm>
          <a:prstGeom prst="rect">
            <a:avLst/>
          </a:prstGeom>
        </p:spPr>
        <p:txBody>
          <a:bodyPr wrap="square">
            <a:spAutoFit/>
          </a:bodyPr>
          <a:lstStyle/>
          <a:p>
            <a:pPr fontAlgn="auto">
              <a:lnSpc>
                <a:spcPct val="150000"/>
              </a:lnSpc>
            </a:pPr>
            <a:r>
              <a:rPr lang="en-US">
                <a:solidFill>
                  <a:srgbClr val="333333"/>
                </a:solidFill>
                <a:latin typeface="Times New Roman" panose="02020603050405020304" pitchFamily="18" charset="0"/>
                <a:ea typeface="宋体" panose="02010600030101010101" pitchFamily="2" charset="-122"/>
                <a:cs typeface="Times New Roman" panose="02020603050405020304" pitchFamily="18" charset="0"/>
              </a:rPr>
              <a:t>        </a:t>
            </a:r>
            <a:r>
              <a:rPr>
                <a:solidFill>
                  <a:srgbClr val="333333"/>
                </a:solidFill>
                <a:latin typeface="Times New Roman" panose="02020603050405020304" pitchFamily="18" charset="0"/>
                <a:ea typeface="宋体" panose="02010600030101010101" pitchFamily="2" charset="-122"/>
                <a:cs typeface="Times New Roman" panose="02020603050405020304" pitchFamily="18" charset="0"/>
              </a:rPr>
              <a:t>线型回归分析中，如果仅有一个自变量与一个因变量，且其关系大致上可用一条直线表示，则称之为简单回归分析。</a:t>
            </a:r>
            <a:endParaRPr>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fontAlgn="auto">
              <a:lnSpc>
                <a:spcPct val="150000"/>
              </a:lnSpc>
            </a:pPr>
            <a:r>
              <a:rPr>
                <a:solidFill>
                  <a:srgbClr val="333333"/>
                </a:solidFill>
                <a:latin typeface="Times New Roman" panose="02020603050405020304" pitchFamily="18" charset="0"/>
                <a:ea typeface="宋体" panose="02010600030101010101" pitchFamily="2" charset="-122"/>
                <a:cs typeface="Times New Roman" panose="02020603050405020304" pitchFamily="18" charset="0"/>
              </a:rPr>
              <a:t>        如果发现因变量Y和自变量X之间存在高度的正相关，可以确定一条直线的方程，使得所有的数据点尽可能接近这条拟合的直线。简单回归分析的模型可以用以下方程表示：</a:t>
            </a:r>
            <a:endParaRPr>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algn="ctr" fontAlgn="auto">
              <a:lnSpc>
                <a:spcPct val="150000"/>
              </a:lnSpc>
            </a:pPr>
            <a:r>
              <a:rPr lang="en-US">
                <a:solidFill>
                  <a:srgbClr val="333333"/>
                </a:solidFill>
                <a:latin typeface="Times New Roman" panose="02020603050405020304" pitchFamily="18" charset="0"/>
                <a:ea typeface="宋体" panose="02010600030101010101" pitchFamily="2" charset="-122"/>
                <a:cs typeface="Times New Roman" panose="02020603050405020304" pitchFamily="18" charset="0"/>
              </a:rPr>
              <a:t>Y=a+bx</a:t>
            </a:r>
            <a:endParaRPr>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fontAlgn="auto">
              <a:lnSpc>
                <a:spcPct val="150000"/>
              </a:lnSpc>
            </a:pPr>
            <a:r>
              <a:rPr>
                <a:solidFill>
                  <a:srgbClr val="333333"/>
                </a:solidFill>
                <a:latin typeface="Times New Roman" panose="02020603050405020304" pitchFamily="18" charset="0"/>
                <a:ea typeface="宋体" panose="02010600030101010101" pitchFamily="2" charset="-122"/>
                <a:cs typeface="Times New Roman" panose="02020603050405020304" pitchFamily="18" charset="0"/>
              </a:rPr>
              <a:t>        其中：Y为因变量，a为截距，b为相关系数，x为自变量。</a:t>
            </a:r>
            <a:endParaRPr>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灯片编号占位符 1"/>
          <p:cNvSpPr>
            <a:spLocks noGrp="1"/>
          </p:cNvSpPr>
          <p:nvPr>
            <p:ph type="sldNum" sz="quarter" idx="12"/>
          </p:nvPr>
        </p:nvSpPr>
        <p:spPr>
          <a:xfrm>
            <a:off x="11137900" y="6343650"/>
            <a:ext cx="723900" cy="365125"/>
          </a:xfrm>
        </p:spPr>
        <p:txBody>
          <a:bodyPr/>
          <a:lstStyle/>
          <a:p>
            <a:fld id="{10D36161-6886-424D-8AA6-68C4ADDC9376}"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5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childTnLst>
                                </p:cTn>
                              </p:par>
                              <p:par>
                                <p:cTn id="8" presetID="10" presetClass="entr" presetSubtype="0" fill="hold" grpId="0" nodeType="withEffect">
                                  <p:stCondLst>
                                    <p:cond delay="25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lang="zh-CN" altLang="en-US" dirty="0"/>
              <a:t>多元线性回归</a:t>
            </a:r>
            <a:endParaRPr lang="zh-CN" altLang="en-US" dirty="0"/>
          </a:p>
        </p:txBody>
      </p:sp>
      <p:grpSp>
        <p:nvGrpSpPr>
          <p:cNvPr id="15" name="组合 14"/>
          <p:cNvGrpSpPr/>
          <p:nvPr/>
        </p:nvGrpSpPr>
        <p:grpSpPr>
          <a:xfrm>
            <a:off x="549145" y="909639"/>
            <a:ext cx="311280" cy="299175"/>
            <a:chOff x="2589213" y="2232025"/>
            <a:chExt cx="285750" cy="274638"/>
          </a:xfrm>
        </p:grpSpPr>
        <p:sp>
          <p:nvSpPr>
            <p:cNvPr id="16" name="Freeform 5"/>
            <p:cNvSpPr/>
            <p:nvPr/>
          </p:nvSpPr>
          <p:spPr bwMode="auto">
            <a:xfrm>
              <a:off x="2635251" y="2295525"/>
              <a:ext cx="196850" cy="211138"/>
            </a:xfrm>
            <a:custGeom>
              <a:avLst/>
              <a:gdLst>
                <a:gd name="T0" fmla="*/ 0 w 50"/>
                <a:gd name="T1" fmla="*/ 22 h 54"/>
                <a:gd name="T2" fmla="*/ 0 w 50"/>
                <a:gd name="T3" fmla="*/ 52 h 54"/>
                <a:gd name="T4" fmla="*/ 1 w 50"/>
                <a:gd name="T5" fmla="*/ 54 h 54"/>
                <a:gd name="T6" fmla="*/ 3 w 50"/>
                <a:gd name="T7" fmla="*/ 54 h 54"/>
                <a:gd name="T8" fmla="*/ 16 w 50"/>
                <a:gd name="T9" fmla="*/ 54 h 54"/>
                <a:gd name="T10" fmla="*/ 18 w 50"/>
                <a:gd name="T11" fmla="*/ 54 h 54"/>
                <a:gd name="T12" fmla="*/ 18 w 50"/>
                <a:gd name="T13" fmla="*/ 53 h 54"/>
                <a:gd name="T14" fmla="*/ 18 w 50"/>
                <a:gd name="T15" fmla="*/ 39 h 54"/>
                <a:gd name="T16" fmla="*/ 31 w 50"/>
                <a:gd name="T17" fmla="*/ 39 h 54"/>
                <a:gd name="T18" fmla="*/ 31 w 50"/>
                <a:gd name="T19" fmla="*/ 53 h 54"/>
                <a:gd name="T20" fmla="*/ 32 w 50"/>
                <a:gd name="T21" fmla="*/ 54 h 54"/>
                <a:gd name="T22" fmla="*/ 33 w 50"/>
                <a:gd name="T23" fmla="*/ 54 h 54"/>
                <a:gd name="T24" fmla="*/ 46 w 50"/>
                <a:gd name="T25" fmla="*/ 54 h 54"/>
                <a:gd name="T26" fmla="*/ 48 w 50"/>
                <a:gd name="T27" fmla="*/ 54 h 54"/>
                <a:gd name="T28" fmla="*/ 50 w 50"/>
                <a:gd name="T29" fmla="*/ 52 h 54"/>
                <a:gd name="T30" fmla="*/ 50 w 50"/>
                <a:gd name="T31" fmla="*/ 22 h 54"/>
                <a:gd name="T32" fmla="*/ 25 w 50"/>
                <a:gd name="T33" fmla="*/ 0 h 54"/>
                <a:gd name="T34" fmla="*/ 0 w 50"/>
                <a:gd name="T3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54">
                  <a:moveTo>
                    <a:pt x="0" y="22"/>
                  </a:moveTo>
                  <a:cubicBezTo>
                    <a:pt x="0" y="52"/>
                    <a:pt x="0" y="52"/>
                    <a:pt x="0" y="52"/>
                  </a:cubicBezTo>
                  <a:cubicBezTo>
                    <a:pt x="0" y="53"/>
                    <a:pt x="1" y="54"/>
                    <a:pt x="1" y="54"/>
                  </a:cubicBezTo>
                  <a:cubicBezTo>
                    <a:pt x="2" y="54"/>
                    <a:pt x="2" y="54"/>
                    <a:pt x="3" y="54"/>
                  </a:cubicBezTo>
                  <a:cubicBezTo>
                    <a:pt x="16" y="54"/>
                    <a:pt x="16" y="54"/>
                    <a:pt x="16" y="54"/>
                  </a:cubicBezTo>
                  <a:cubicBezTo>
                    <a:pt x="17" y="54"/>
                    <a:pt x="17" y="54"/>
                    <a:pt x="18" y="54"/>
                  </a:cubicBezTo>
                  <a:cubicBezTo>
                    <a:pt x="18" y="54"/>
                    <a:pt x="18" y="53"/>
                    <a:pt x="18" y="53"/>
                  </a:cubicBezTo>
                  <a:cubicBezTo>
                    <a:pt x="18" y="39"/>
                    <a:pt x="18" y="39"/>
                    <a:pt x="18" y="39"/>
                  </a:cubicBezTo>
                  <a:cubicBezTo>
                    <a:pt x="31" y="39"/>
                    <a:pt x="31" y="39"/>
                    <a:pt x="31" y="39"/>
                  </a:cubicBezTo>
                  <a:cubicBezTo>
                    <a:pt x="31" y="53"/>
                    <a:pt x="31" y="53"/>
                    <a:pt x="31" y="53"/>
                  </a:cubicBezTo>
                  <a:cubicBezTo>
                    <a:pt x="31" y="53"/>
                    <a:pt x="32" y="54"/>
                    <a:pt x="32" y="54"/>
                  </a:cubicBezTo>
                  <a:cubicBezTo>
                    <a:pt x="32" y="54"/>
                    <a:pt x="33" y="54"/>
                    <a:pt x="33" y="54"/>
                  </a:cubicBezTo>
                  <a:cubicBezTo>
                    <a:pt x="46" y="54"/>
                    <a:pt x="46" y="54"/>
                    <a:pt x="46" y="54"/>
                  </a:cubicBezTo>
                  <a:cubicBezTo>
                    <a:pt x="47" y="54"/>
                    <a:pt x="48" y="54"/>
                    <a:pt x="48" y="54"/>
                  </a:cubicBezTo>
                  <a:cubicBezTo>
                    <a:pt x="49" y="54"/>
                    <a:pt x="50" y="53"/>
                    <a:pt x="50" y="52"/>
                  </a:cubicBezTo>
                  <a:cubicBezTo>
                    <a:pt x="50" y="22"/>
                    <a:pt x="50" y="22"/>
                    <a:pt x="50" y="22"/>
                  </a:cubicBezTo>
                  <a:cubicBezTo>
                    <a:pt x="25" y="0"/>
                    <a:pt x="25" y="0"/>
                    <a:pt x="25" y="0"/>
                  </a:cubicBezTo>
                  <a:lnTo>
                    <a:pt x="0" y="2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7" name="Freeform 6"/>
            <p:cNvSpPr/>
            <p:nvPr/>
          </p:nvSpPr>
          <p:spPr bwMode="auto">
            <a:xfrm>
              <a:off x="2589213" y="2232025"/>
              <a:ext cx="285750" cy="152400"/>
            </a:xfrm>
            <a:custGeom>
              <a:avLst/>
              <a:gdLst>
                <a:gd name="T0" fmla="*/ 71 w 73"/>
                <a:gd name="T1" fmla="*/ 30 h 39"/>
                <a:gd name="T2" fmla="*/ 40 w 73"/>
                <a:gd name="T3" fmla="*/ 2 h 39"/>
                <a:gd name="T4" fmla="*/ 34 w 73"/>
                <a:gd name="T5" fmla="*/ 2 h 39"/>
                <a:gd name="T6" fmla="*/ 2 w 73"/>
                <a:gd name="T7" fmla="*/ 30 h 39"/>
                <a:gd name="T8" fmla="*/ 2 w 73"/>
                <a:gd name="T9" fmla="*/ 37 h 39"/>
                <a:gd name="T10" fmla="*/ 2 w 73"/>
                <a:gd name="T11" fmla="*/ 37 h 39"/>
                <a:gd name="T12" fmla="*/ 5 w 73"/>
                <a:gd name="T13" fmla="*/ 38 h 39"/>
                <a:gd name="T14" fmla="*/ 8 w 73"/>
                <a:gd name="T15" fmla="*/ 37 h 39"/>
                <a:gd name="T16" fmla="*/ 37 w 73"/>
                <a:gd name="T17" fmla="*/ 11 h 39"/>
                <a:gd name="T18" fmla="*/ 65 w 73"/>
                <a:gd name="T19" fmla="*/ 37 h 39"/>
                <a:gd name="T20" fmla="*/ 72 w 73"/>
                <a:gd name="T21" fmla="*/ 37 h 39"/>
                <a:gd name="T22" fmla="*/ 71 w 73"/>
                <a:gd name="T23" fmla="*/ 3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39">
                  <a:moveTo>
                    <a:pt x="71" y="30"/>
                  </a:moveTo>
                  <a:cubicBezTo>
                    <a:pt x="40" y="2"/>
                    <a:pt x="40" y="2"/>
                    <a:pt x="40" y="2"/>
                  </a:cubicBezTo>
                  <a:cubicBezTo>
                    <a:pt x="38" y="0"/>
                    <a:pt x="35" y="0"/>
                    <a:pt x="34" y="2"/>
                  </a:cubicBezTo>
                  <a:cubicBezTo>
                    <a:pt x="2" y="30"/>
                    <a:pt x="2" y="30"/>
                    <a:pt x="2" y="30"/>
                  </a:cubicBezTo>
                  <a:cubicBezTo>
                    <a:pt x="0" y="32"/>
                    <a:pt x="0" y="35"/>
                    <a:pt x="2" y="37"/>
                  </a:cubicBezTo>
                  <a:cubicBezTo>
                    <a:pt x="2" y="37"/>
                    <a:pt x="2" y="37"/>
                    <a:pt x="2" y="37"/>
                  </a:cubicBezTo>
                  <a:cubicBezTo>
                    <a:pt x="3" y="38"/>
                    <a:pt x="4" y="38"/>
                    <a:pt x="5" y="38"/>
                  </a:cubicBezTo>
                  <a:cubicBezTo>
                    <a:pt x="6" y="38"/>
                    <a:pt x="8" y="38"/>
                    <a:pt x="8" y="37"/>
                  </a:cubicBezTo>
                  <a:cubicBezTo>
                    <a:pt x="37" y="11"/>
                    <a:pt x="37" y="11"/>
                    <a:pt x="37" y="11"/>
                  </a:cubicBezTo>
                  <a:cubicBezTo>
                    <a:pt x="65" y="37"/>
                    <a:pt x="65" y="37"/>
                    <a:pt x="65" y="37"/>
                  </a:cubicBezTo>
                  <a:cubicBezTo>
                    <a:pt x="67" y="39"/>
                    <a:pt x="70" y="39"/>
                    <a:pt x="72" y="37"/>
                  </a:cubicBezTo>
                  <a:cubicBezTo>
                    <a:pt x="73" y="35"/>
                    <a:pt x="73" y="32"/>
                    <a:pt x="71" y="3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6" name="矩形 5"/>
          <p:cNvSpPr/>
          <p:nvPr/>
        </p:nvSpPr>
        <p:spPr>
          <a:xfrm>
            <a:off x="1767205" y="2185670"/>
            <a:ext cx="8657590" cy="2168525"/>
          </a:xfrm>
          <a:prstGeom prst="rect">
            <a:avLst/>
          </a:prstGeom>
        </p:spPr>
        <p:txBody>
          <a:bodyPr wrap="square">
            <a:spAutoFit/>
          </a:bodyPr>
          <a:lstStyle/>
          <a:p>
            <a:pPr fontAlgn="auto">
              <a:lnSpc>
                <a:spcPct val="150000"/>
              </a:lnSpc>
            </a:pPr>
            <a:r>
              <a:rPr lang="en-US">
                <a:solidFill>
                  <a:srgbClr val="333333"/>
                </a:solidFill>
                <a:latin typeface="宋体" panose="02010600030101010101" pitchFamily="2" charset="-122"/>
                <a:ea typeface="宋体" panose="02010600030101010101" pitchFamily="2" charset="-122"/>
                <a:cs typeface="宋体" panose="02010600030101010101" pitchFamily="2" charset="-122"/>
              </a:rPr>
              <a:t>         </a:t>
            </a:r>
            <a:r>
              <a:rPr>
                <a:solidFill>
                  <a:srgbClr val="333333"/>
                </a:solidFill>
                <a:latin typeface="宋体" panose="02010600030101010101" pitchFamily="2" charset="-122"/>
                <a:ea typeface="宋体" panose="02010600030101010101" pitchFamily="2" charset="-122"/>
                <a:cs typeface="宋体" panose="02010600030101010101" pitchFamily="2" charset="-122"/>
              </a:rPr>
              <a:t>多元线性回归是简单线性回归的推广，指的是多个因变量对多个自变量的回归。其中最常用的是只限于一个因变量但有多个自变量的情况，也叫多重回归。多重回归的一般形式如下：</a:t>
            </a:r>
            <a:endParaRPr>
              <a:solidFill>
                <a:srgbClr val="333333"/>
              </a:solidFill>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endParaRPr>
              <a:solidFill>
                <a:srgbClr val="333333"/>
              </a:solidFill>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lang="en-US">
                <a:solidFill>
                  <a:srgbClr val="333333"/>
                </a:solidFill>
                <a:latin typeface="宋体" panose="02010600030101010101" pitchFamily="2" charset="-122"/>
                <a:ea typeface="宋体" panose="02010600030101010101" pitchFamily="2" charset="-122"/>
                <a:cs typeface="宋体" panose="02010600030101010101" pitchFamily="2" charset="-122"/>
              </a:rPr>
              <a:t>        a</a:t>
            </a:r>
            <a:r>
              <a:rPr>
                <a:solidFill>
                  <a:srgbClr val="333333"/>
                </a:solidFill>
                <a:latin typeface="宋体" panose="02010600030101010101" pitchFamily="2" charset="-122"/>
                <a:ea typeface="宋体" panose="02010600030101010101" pitchFamily="2" charset="-122"/>
                <a:cs typeface="宋体" panose="02010600030101010101" pitchFamily="2" charset="-122"/>
              </a:rPr>
              <a:t>代表截距，</a:t>
            </a:r>
            <a:r>
              <a:rPr lang="en-US">
                <a:solidFill>
                  <a:srgbClr val="333333"/>
                </a:solidFill>
                <a:latin typeface="宋体" panose="02010600030101010101" pitchFamily="2" charset="-122"/>
                <a:ea typeface="宋体" panose="02010600030101010101" pitchFamily="2" charset="-122"/>
                <a:cs typeface="宋体" panose="02010600030101010101" pitchFamily="2" charset="-122"/>
              </a:rPr>
              <a:t>b</a:t>
            </a:r>
            <a:r>
              <a:rPr lang="en-US" baseline="-25000">
                <a:solidFill>
                  <a:srgbClr val="333333"/>
                </a:solidFill>
                <a:latin typeface="宋体" panose="02010600030101010101" pitchFamily="2" charset="-122"/>
                <a:ea typeface="宋体" panose="02010600030101010101" pitchFamily="2" charset="-122"/>
                <a:cs typeface="宋体" panose="02010600030101010101" pitchFamily="2" charset="-122"/>
              </a:rPr>
              <a:t>1</a:t>
            </a:r>
            <a:r>
              <a:rPr lang="zh-CN">
                <a:solidFill>
                  <a:srgbClr val="333333"/>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a:solidFill>
                  <a:srgbClr val="333333"/>
                </a:solidFill>
                <a:latin typeface="宋体" panose="02010600030101010101" pitchFamily="2" charset="-122"/>
                <a:ea typeface="宋体" panose="02010600030101010101" pitchFamily="2" charset="-122"/>
                <a:cs typeface="宋体" panose="02010600030101010101" pitchFamily="2" charset="-122"/>
                <a:sym typeface="+mn-ea"/>
              </a:rPr>
              <a:t>b</a:t>
            </a:r>
            <a:r>
              <a:rPr lang="en-US" altLang="zh-CN" baseline="-25000">
                <a:solidFill>
                  <a:srgbClr val="333333"/>
                </a:solidFill>
                <a:latin typeface="宋体" panose="02010600030101010101" pitchFamily="2" charset="-122"/>
                <a:ea typeface="宋体" panose="02010600030101010101" pitchFamily="2" charset="-122"/>
                <a:cs typeface="宋体" panose="02010600030101010101" pitchFamily="2" charset="-122"/>
                <a:sym typeface="+mn-ea"/>
              </a:rPr>
              <a:t>2</a:t>
            </a:r>
            <a:r>
              <a:rPr lang="zh-CN" altLang="en-US">
                <a:solidFill>
                  <a:srgbClr val="333333"/>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a:solidFill>
                  <a:srgbClr val="333333"/>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a:solidFill>
                  <a:srgbClr val="333333"/>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a:solidFill>
                  <a:srgbClr val="333333"/>
                </a:solidFill>
                <a:latin typeface="宋体" panose="02010600030101010101" pitchFamily="2" charset="-122"/>
                <a:ea typeface="宋体" panose="02010600030101010101" pitchFamily="2" charset="-122"/>
                <a:cs typeface="宋体" panose="02010600030101010101" pitchFamily="2" charset="-122"/>
                <a:sym typeface="+mn-ea"/>
              </a:rPr>
              <a:t>b</a:t>
            </a:r>
            <a:r>
              <a:rPr lang="en-US" altLang="zh-CN" baseline="-25000">
                <a:solidFill>
                  <a:srgbClr val="333333"/>
                </a:solidFill>
                <a:latin typeface="宋体" panose="02010600030101010101" pitchFamily="2" charset="-122"/>
                <a:ea typeface="宋体" panose="02010600030101010101" pitchFamily="2" charset="-122"/>
                <a:cs typeface="宋体" panose="02010600030101010101" pitchFamily="2" charset="-122"/>
                <a:sym typeface="+mn-ea"/>
              </a:rPr>
              <a:t>k</a:t>
            </a:r>
            <a:r>
              <a:rPr>
                <a:solidFill>
                  <a:srgbClr val="333333"/>
                </a:solidFill>
                <a:latin typeface="宋体" panose="02010600030101010101" pitchFamily="2" charset="-122"/>
                <a:ea typeface="宋体" panose="02010600030101010101" pitchFamily="2" charset="-122"/>
                <a:cs typeface="宋体" panose="02010600030101010101" pitchFamily="2" charset="-122"/>
              </a:rPr>
              <a:t>为回归系数。</a:t>
            </a:r>
            <a:endParaRPr>
              <a:solidFill>
                <a:srgbClr val="333333"/>
              </a:solidFill>
              <a:latin typeface="宋体" panose="02010600030101010101" pitchFamily="2" charset="-122"/>
              <a:ea typeface="宋体" panose="02010600030101010101" pitchFamily="2" charset="-122"/>
              <a:cs typeface="宋体" panose="02010600030101010101" pitchFamily="2" charset="-122"/>
            </a:endParaRPr>
          </a:p>
        </p:txBody>
      </p:sp>
      <p:sp>
        <p:nvSpPr>
          <p:cNvPr id="11" name="灯片编号占位符 1"/>
          <p:cNvSpPr>
            <a:spLocks noGrp="1"/>
          </p:cNvSpPr>
          <p:nvPr>
            <p:ph type="sldNum" sz="quarter" idx="12"/>
          </p:nvPr>
        </p:nvSpPr>
        <p:spPr>
          <a:xfrm>
            <a:off x="11137900" y="6343650"/>
            <a:ext cx="723900" cy="365125"/>
          </a:xfrm>
        </p:spPr>
        <p:txBody>
          <a:bodyPr/>
          <a:lstStyle/>
          <a:p>
            <a:fld id="{10D36161-6886-424D-8AA6-68C4ADDC9376}" type="slidenum">
              <a:rPr lang="zh-CN" altLang="en-US" smtClean="0"/>
            </a:fld>
            <a:endParaRPr lang="zh-CN" altLang="en-US" dirty="0"/>
          </a:p>
        </p:txBody>
      </p:sp>
      <p:pic>
        <p:nvPicPr>
          <p:cNvPr id="2" name="图片 1"/>
          <p:cNvPicPr>
            <a:picLocks noChangeAspect="1"/>
          </p:cNvPicPr>
          <p:nvPr/>
        </p:nvPicPr>
        <p:blipFill>
          <a:blip r:embed="rId1"/>
          <a:stretch>
            <a:fillRect/>
          </a:stretch>
        </p:blipFill>
        <p:spPr>
          <a:xfrm>
            <a:off x="4417695" y="3311525"/>
            <a:ext cx="3355996" cy="5760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5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childTnLst>
                                </p:cTn>
                              </p:par>
                              <p:par>
                                <p:cTn id="8" presetID="10" presetClass="entr" presetSubtype="0" fill="hold" grpId="0" nodeType="withEffect">
                                  <p:stCondLst>
                                    <p:cond delay="25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lang="zh-CN" altLang="en-US" dirty="0"/>
              <a:t>基于线型回归的股票预测</a:t>
            </a:r>
            <a:endParaRPr lang="zh-CN" altLang="en-US" dirty="0"/>
          </a:p>
        </p:txBody>
      </p:sp>
      <p:grpSp>
        <p:nvGrpSpPr>
          <p:cNvPr id="15" name="组合 14"/>
          <p:cNvGrpSpPr/>
          <p:nvPr/>
        </p:nvGrpSpPr>
        <p:grpSpPr>
          <a:xfrm>
            <a:off x="549145" y="909639"/>
            <a:ext cx="311280" cy="299175"/>
            <a:chOff x="2589213" y="2232025"/>
            <a:chExt cx="285750" cy="274638"/>
          </a:xfrm>
        </p:grpSpPr>
        <p:sp>
          <p:nvSpPr>
            <p:cNvPr id="16" name="Freeform 5"/>
            <p:cNvSpPr/>
            <p:nvPr/>
          </p:nvSpPr>
          <p:spPr bwMode="auto">
            <a:xfrm>
              <a:off x="2635251" y="2295525"/>
              <a:ext cx="196850" cy="211138"/>
            </a:xfrm>
            <a:custGeom>
              <a:avLst/>
              <a:gdLst>
                <a:gd name="T0" fmla="*/ 0 w 50"/>
                <a:gd name="T1" fmla="*/ 22 h 54"/>
                <a:gd name="T2" fmla="*/ 0 w 50"/>
                <a:gd name="T3" fmla="*/ 52 h 54"/>
                <a:gd name="T4" fmla="*/ 1 w 50"/>
                <a:gd name="T5" fmla="*/ 54 h 54"/>
                <a:gd name="T6" fmla="*/ 3 w 50"/>
                <a:gd name="T7" fmla="*/ 54 h 54"/>
                <a:gd name="T8" fmla="*/ 16 w 50"/>
                <a:gd name="T9" fmla="*/ 54 h 54"/>
                <a:gd name="T10" fmla="*/ 18 w 50"/>
                <a:gd name="T11" fmla="*/ 54 h 54"/>
                <a:gd name="T12" fmla="*/ 18 w 50"/>
                <a:gd name="T13" fmla="*/ 53 h 54"/>
                <a:gd name="T14" fmla="*/ 18 w 50"/>
                <a:gd name="T15" fmla="*/ 39 h 54"/>
                <a:gd name="T16" fmla="*/ 31 w 50"/>
                <a:gd name="T17" fmla="*/ 39 h 54"/>
                <a:gd name="T18" fmla="*/ 31 w 50"/>
                <a:gd name="T19" fmla="*/ 53 h 54"/>
                <a:gd name="T20" fmla="*/ 32 w 50"/>
                <a:gd name="T21" fmla="*/ 54 h 54"/>
                <a:gd name="T22" fmla="*/ 33 w 50"/>
                <a:gd name="T23" fmla="*/ 54 h 54"/>
                <a:gd name="T24" fmla="*/ 46 w 50"/>
                <a:gd name="T25" fmla="*/ 54 h 54"/>
                <a:gd name="T26" fmla="*/ 48 w 50"/>
                <a:gd name="T27" fmla="*/ 54 h 54"/>
                <a:gd name="T28" fmla="*/ 50 w 50"/>
                <a:gd name="T29" fmla="*/ 52 h 54"/>
                <a:gd name="T30" fmla="*/ 50 w 50"/>
                <a:gd name="T31" fmla="*/ 22 h 54"/>
                <a:gd name="T32" fmla="*/ 25 w 50"/>
                <a:gd name="T33" fmla="*/ 0 h 54"/>
                <a:gd name="T34" fmla="*/ 0 w 50"/>
                <a:gd name="T3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54">
                  <a:moveTo>
                    <a:pt x="0" y="22"/>
                  </a:moveTo>
                  <a:cubicBezTo>
                    <a:pt x="0" y="52"/>
                    <a:pt x="0" y="52"/>
                    <a:pt x="0" y="52"/>
                  </a:cubicBezTo>
                  <a:cubicBezTo>
                    <a:pt x="0" y="53"/>
                    <a:pt x="1" y="54"/>
                    <a:pt x="1" y="54"/>
                  </a:cubicBezTo>
                  <a:cubicBezTo>
                    <a:pt x="2" y="54"/>
                    <a:pt x="2" y="54"/>
                    <a:pt x="3" y="54"/>
                  </a:cubicBezTo>
                  <a:cubicBezTo>
                    <a:pt x="16" y="54"/>
                    <a:pt x="16" y="54"/>
                    <a:pt x="16" y="54"/>
                  </a:cubicBezTo>
                  <a:cubicBezTo>
                    <a:pt x="17" y="54"/>
                    <a:pt x="17" y="54"/>
                    <a:pt x="18" y="54"/>
                  </a:cubicBezTo>
                  <a:cubicBezTo>
                    <a:pt x="18" y="54"/>
                    <a:pt x="18" y="53"/>
                    <a:pt x="18" y="53"/>
                  </a:cubicBezTo>
                  <a:cubicBezTo>
                    <a:pt x="18" y="39"/>
                    <a:pt x="18" y="39"/>
                    <a:pt x="18" y="39"/>
                  </a:cubicBezTo>
                  <a:cubicBezTo>
                    <a:pt x="31" y="39"/>
                    <a:pt x="31" y="39"/>
                    <a:pt x="31" y="39"/>
                  </a:cubicBezTo>
                  <a:cubicBezTo>
                    <a:pt x="31" y="53"/>
                    <a:pt x="31" y="53"/>
                    <a:pt x="31" y="53"/>
                  </a:cubicBezTo>
                  <a:cubicBezTo>
                    <a:pt x="31" y="53"/>
                    <a:pt x="32" y="54"/>
                    <a:pt x="32" y="54"/>
                  </a:cubicBezTo>
                  <a:cubicBezTo>
                    <a:pt x="32" y="54"/>
                    <a:pt x="33" y="54"/>
                    <a:pt x="33" y="54"/>
                  </a:cubicBezTo>
                  <a:cubicBezTo>
                    <a:pt x="46" y="54"/>
                    <a:pt x="46" y="54"/>
                    <a:pt x="46" y="54"/>
                  </a:cubicBezTo>
                  <a:cubicBezTo>
                    <a:pt x="47" y="54"/>
                    <a:pt x="48" y="54"/>
                    <a:pt x="48" y="54"/>
                  </a:cubicBezTo>
                  <a:cubicBezTo>
                    <a:pt x="49" y="54"/>
                    <a:pt x="50" y="53"/>
                    <a:pt x="50" y="52"/>
                  </a:cubicBezTo>
                  <a:cubicBezTo>
                    <a:pt x="50" y="22"/>
                    <a:pt x="50" y="22"/>
                    <a:pt x="50" y="22"/>
                  </a:cubicBezTo>
                  <a:cubicBezTo>
                    <a:pt x="25" y="0"/>
                    <a:pt x="25" y="0"/>
                    <a:pt x="25" y="0"/>
                  </a:cubicBezTo>
                  <a:lnTo>
                    <a:pt x="0" y="2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7" name="Freeform 6"/>
            <p:cNvSpPr/>
            <p:nvPr/>
          </p:nvSpPr>
          <p:spPr bwMode="auto">
            <a:xfrm>
              <a:off x="2589213" y="2232025"/>
              <a:ext cx="285750" cy="152400"/>
            </a:xfrm>
            <a:custGeom>
              <a:avLst/>
              <a:gdLst>
                <a:gd name="T0" fmla="*/ 71 w 73"/>
                <a:gd name="T1" fmla="*/ 30 h 39"/>
                <a:gd name="T2" fmla="*/ 40 w 73"/>
                <a:gd name="T3" fmla="*/ 2 h 39"/>
                <a:gd name="T4" fmla="*/ 34 w 73"/>
                <a:gd name="T5" fmla="*/ 2 h 39"/>
                <a:gd name="T6" fmla="*/ 2 w 73"/>
                <a:gd name="T7" fmla="*/ 30 h 39"/>
                <a:gd name="T8" fmla="*/ 2 w 73"/>
                <a:gd name="T9" fmla="*/ 37 h 39"/>
                <a:gd name="T10" fmla="*/ 2 w 73"/>
                <a:gd name="T11" fmla="*/ 37 h 39"/>
                <a:gd name="T12" fmla="*/ 5 w 73"/>
                <a:gd name="T13" fmla="*/ 38 h 39"/>
                <a:gd name="T14" fmla="*/ 8 w 73"/>
                <a:gd name="T15" fmla="*/ 37 h 39"/>
                <a:gd name="T16" fmla="*/ 37 w 73"/>
                <a:gd name="T17" fmla="*/ 11 h 39"/>
                <a:gd name="T18" fmla="*/ 65 w 73"/>
                <a:gd name="T19" fmla="*/ 37 h 39"/>
                <a:gd name="T20" fmla="*/ 72 w 73"/>
                <a:gd name="T21" fmla="*/ 37 h 39"/>
                <a:gd name="T22" fmla="*/ 71 w 73"/>
                <a:gd name="T23" fmla="*/ 3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39">
                  <a:moveTo>
                    <a:pt x="71" y="30"/>
                  </a:moveTo>
                  <a:cubicBezTo>
                    <a:pt x="40" y="2"/>
                    <a:pt x="40" y="2"/>
                    <a:pt x="40" y="2"/>
                  </a:cubicBezTo>
                  <a:cubicBezTo>
                    <a:pt x="38" y="0"/>
                    <a:pt x="35" y="0"/>
                    <a:pt x="34" y="2"/>
                  </a:cubicBezTo>
                  <a:cubicBezTo>
                    <a:pt x="2" y="30"/>
                    <a:pt x="2" y="30"/>
                    <a:pt x="2" y="30"/>
                  </a:cubicBezTo>
                  <a:cubicBezTo>
                    <a:pt x="0" y="32"/>
                    <a:pt x="0" y="35"/>
                    <a:pt x="2" y="37"/>
                  </a:cubicBezTo>
                  <a:cubicBezTo>
                    <a:pt x="2" y="37"/>
                    <a:pt x="2" y="37"/>
                    <a:pt x="2" y="37"/>
                  </a:cubicBezTo>
                  <a:cubicBezTo>
                    <a:pt x="3" y="38"/>
                    <a:pt x="4" y="38"/>
                    <a:pt x="5" y="38"/>
                  </a:cubicBezTo>
                  <a:cubicBezTo>
                    <a:pt x="6" y="38"/>
                    <a:pt x="8" y="38"/>
                    <a:pt x="8" y="37"/>
                  </a:cubicBezTo>
                  <a:cubicBezTo>
                    <a:pt x="37" y="11"/>
                    <a:pt x="37" y="11"/>
                    <a:pt x="37" y="11"/>
                  </a:cubicBezTo>
                  <a:cubicBezTo>
                    <a:pt x="65" y="37"/>
                    <a:pt x="65" y="37"/>
                    <a:pt x="65" y="37"/>
                  </a:cubicBezTo>
                  <a:cubicBezTo>
                    <a:pt x="67" y="39"/>
                    <a:pt x="70" y="39"/>
                    <a:pt x="72" y="37"/>
                  </a:cubicBezTo>
                  <a:cubicBezTo>
                    <a:pt x="73" y="35"/>
                    <a:pt x="73" y="32"/>
                    <a:pt x="71" y="3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4" name="矩形 3"/>
          <p:cNvSpPr/>
          <p:nvPr/>
        </p:nvSpPr>
        <p:spPr>
          <a:xfrm>
            <a:off x="4086654" y="1879822"/>
            <a:ext cx="2641300" cy="461665"/>
          </a:xfrm>
          <a:prstGeom prst="rect">
            <a:avLst/>
          </a:prstGeom>
        </p:spPr>
        <p:txBody>
          <a:bodyPr wrap="none">
            <a:spAutoFit/>
          </a:bodyPr>
          <a:lstStyle/>
          <a:p>
            <a:pPr marL="285750" indent="-285750">
              <a:buFont typeface="Wingdings" panose="05000000000000000000" pitchFamily="2" charset="2"/>
              <a:buChar char="l"/>
            </a:pPr>
            <a:r>
              <a:rPr lang="en-US" altLang="zh-CN" sz="2400" dirty="0">
                <a:solidFill>
                  <a:srgbClr val="000000"/>
                </a:solidFill>
                <a:latin typeface="Times New Roman" panose="02020603050405020304" pitchFamily="18" charset="0"/>
                <a:cs typeface="Times New Roman" panose="02020603050405020304" pitchFamily="18" charset="0"/>
              </a:rPr>
              <a:t>www.quandl.com</a:t>
            </a:r>
            <a:endParaRPr lang="zh-CN" altLang="en-US" sz="2400" dirty="0">
              <a:latin typeface="Times New Roman" panose="02020603050405020304" pitchFamily="18" charset="0"/>
              <a:cs typeface="Times New Roman" panose="02020603050405020304" pitchFamily="18" charset="0"/>
            </a:endParaRPr>
          </a:p>
        </p:txBody>
      </p:sp>
      <p:sp>
        <p:nvSpPr>
          <p:cNvPr id="6" name="矩形 5"/>
          <p:cNvSpPr/>
          <p:nvPr/>
        </p:nvSpPr>
        <p:spPr>
          <a:xfrm>
            <a:off x="1486200" y="2869145"/>
            <a:ext cx="9596284" cy="646331"/>
          </a:xfrm>
          <a:prstGeom prst="rect">
            <a:avLst/>
          </a:prstGeom>
        </p:spPr>
        <p:txBody>
          <a:bodyPr wrap="square">
            <a:spAutoFit/>
          </a:bodyPr>
          <a:lstStyle/>
          <a:p>
            <a:r>
              <a:rPr lang="en-US" altLang="zh-CN" dirty="0" err="1">
                <a:solidFill>
                  <a:srgbClr val="333333"/>
                </a:solidFill>
                <a:latin typeface="Tahoma" panose="020B0604030504040204" pitchFamily="34" charset="0"/>
              </a:rPr>
              <a:t>Quandl</a:t>
            </a:r>
            <a:r>
              <a:rPr lang="en-US" altLang="zh-CN" dirty="0">
                <a:solidFill>
                  <a:srgbClr val="333333"/>
                </a:solidFill>
                <a:latin typeface="Tahoma" panose="020B0604030504040204" pitchFamily="34" charset="0"/>
              </a:rPr>
              <a:t> </a:t>
            </a:r>
            <a:r>
              <a:rPr lang="zh-CN" altLang="en-US" dirty="0">
                <a:solidFill>
                  <a:srgbClr val="333333"/>
                </a:solidFill>
                <a:latin typeface="Tahoma" panose="020B0604030504040204" pitchFamily="34" charset="0"/>
              </a:rPr>
              <a:t>是一个针对金融投资行业的大数据平台，其数据来源包括联合国、世界银行、中央银行等公开数据，核心财务数据来自 </a:t>
            </a:r>
            <a:r>
              <a:rPr lang="en-US" altLang="zh-CN" dirty="0">
                <a:solidFill>
                  <a:srgbClr val="333333"/>
                </a:solidFill>
                <a:latin typeface="Tahoma" panose="020B0604030504040204" pitchFamily="34" charset="0"/>
              </a:rPr>
              <a:t>CLS</a:t>
            </a:r>
            <a:r>
              <a:rPr lang="zh-CN" altLang="en-US" dirty="0">
                <a:solidFill>
                  <a:srgbClr val="333333"/>
                </a:solidFill>
                <a:latin typeface="Tahoma" panose="020B0604030504040204" pitchFamily="34" charset="0"/>
              </a:rPr>
              <a:t>集团，</a:t>
            </a:r>
            <a:r>
              <a:rPr lang="en-US" altLang="zh-CN" dirty="0" err="1">
                <a:solidFill>
                  <a:srgbClr val="333333"/>
                </a:solidFill>
                <a:latin typeface="Tahoma" panose="020B0604030504040204" pitchFamily="34" charset="0"/>
              </a:rPr>
              <a:t>Zacks</a:t>
            </a:r>
            <a:r>
              <a:rPr lang="zh-CN" altLang="en-US" dirty="0">
                <a:solidFill>
                  <a:srgbClr val="333333"/>
                </a:solidFill>
                <a:latin typeface="Tahoma" panose="020B0604030504040204" pitchFamily="34" charset="0"/>
              </a:rPr>
              <a:t>和</a:t>
            </a:r>
            <a:r>
              <a:rPr lang="en-US" altLang="zh-CN" dirty="0">
                <a:solidFill>
                  <a:srgbClr val="333333"/>
                </a:solidFill>
                <a:latin typeface="Tahoma" panose="020B0604030504040204" pitchFamily="34" charset="0"/>
              </a:rPr>
              <a:t>ICE</a:t>
            </a:r>
            <a:r>
              <a:rPr lang="zh-CN" altLang="en-US" dirty="0">
                <a:solidFill>
                  <a:srgbClr val="333333"/>
                </a:solidFill>
                <a:latin typeface="Tahoma" panose="020B0604030504040204" pitchFamily="34" charset="0"/>
              </a:rPr>
              <a:t>等，所有的数据源自</a:t>
            </a:r>
            <a:r>
              <a:rPr lang="en-US" altLang="zh-CN" dirty="0">
                <a:solidFill>
                  <a:srgbClr val="333333"/>
                </a:solidFill>
                <a:latin typeface="Tahoma" panose="020B0604030504040204" pitchFamily="34" charset="0"/>
              </a:rPr>
              <a:t>500</a:t>
            </a:r>
            <a:r>
              <a:rPr lang="zh-CN" altLang="en-US" dirty="0">
                <a:solidFill>
                  <a:srgbClr val="333333"/>
                </a:solidFill>
                <a:latin typeface="Tahoma" panose="020B0604030504040204" pitchFamily="34" charset="0"/>
              </a:rPr>
              <a:t>多家发布商。</a:t>
            </a:r>
            <a:endParaRPr lang="zh-CN" altLang="en-US" dirty="0"/>
          </a:p>
        </p:txBody>
      </p:sp>
      <p:pic>
        <p:nvPicPr>
          <p:cNvPr id="7" name="图片 6"/>
          <p:cNvPicPr>
            <a:picLocks noChangeAspect="1"/>
          </p:cNvPicPr>
          <p:nvPr/>
        </p:nvPicPr>
        <p:blipFill>
          <a:blip r:embed="rId1"/>
          <a:stretch>
            <a:fillRect/>
          </a:stretch>
        </p:blipFill>
        <p:spPr>
          <a:xfrm>
            <a:off x="0" y="2579724"/>
            <a:ext cx="12192000" cy="3299464"/>
          </a:xfrm>
          <a:prstGeom prst="rect">
            <a:avLst/>
          </a:prstGeom>
        </p:spPr>
      </p:pic>
      <p:sp>
        <p:nvSpPr>
          <p:cNvPr id="11" name="灯片编号占位符 1"/>
          <p:cNvSpPr>
            <a:spLocks noGrp="1"/>
          </p:cNvSpPr>
          <p:nvPr>
            <p:ph type="sldNum" sz="quarter" idx="12"/>
          </p:nvPr>
        </p:nvSpPr>
        <p:spPr>
          <a:xfrm>
            <a:off x="11137900" y="6343650"/>
            <a:ext cx="723900" cy="365125"/>
          </a:xfrm>
        </p:spPr>
        <p:txBody>
          <a:bodyPr/>
          <a:lstStyle/>
          <a:p>
            <a:fld id="{10D36161-6886-424D-8AA6-68C4ADDC9376}" type="slidenum">
              <a:rPr lang="zh-CN" altLang="en-US" smtClean="0"/>
            </a:fld>
            <a:endParaRPr lang="zh-CN" altLang="en-US" dirty="0"/>
          </a:p>
        </p:txBody>
      </p:sp>
      <p:sp>
        <p:nvSpPr>
          <p:cNvPr id="5" name="文本框 4"/>
          <p:cNvSpPr txBox="1"/>
          <p:nvPr/>
        </p:nvSpPr>
        <p:spPr>
          <a:xfrm>
            <a:off x="1256665" y="1879600"/>
            <a:ext cx="3173730" cy="460375"/>
          </a:xfrm>
          <a:prstGeom prst="rect">
            <a:avLst/>
          </a:prstGeom>
          <a:noFill/>
        </p:spPr>
        <p:txBody>
          <a:bodyPr wrap="square" rtlCol="0" anchor="t">
            <a:spAutoFit/>
          </a:bodyPr>
          <a:p>
            <a:r>
              <a:rPr lang="zh-CN" altLang="en-US" sz="2400" dirty="0">
                <a:sym typeface="+mn-ea"/>
              </a:rPr>
              <a:t>数据来源和数据集</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5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childTnLst>
                                </p:cTn>
                              </p:par>
                              <p:par>
                                <p:cTn id="8" presetID="10" presetClass="entr" presetSubtype="0" fill="hold" grpId="0" nodeType="withEffect">
                                  <p:stCondLst>
                                    <p:cond delay="25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1"/>
          <p:cNvSpPr>
            <a:spLocks noGrp="1"/>
          </p:cNvSpPr>
          <p:nvPr>
            <p:ph type="sldNum" sz="quarter" idx="12"/>
          </p:nvPr>
        </p:nvSpPr>
        <p:spPr/>
        <p:txBody>
          <a:bodyPr/>
          <a:lstStyle/>
          <a:p>
            <a:fld id="{10D36161-6886-424D-8AA6-68C4ADDC9376}" type="slidenum">
              <a:rPr lang="zh-CN" altLang="en-US" smtClean="0"/>
            </a:fld>
            <a:endParaRPr lang="zh-CN" altLang="en-US" dirty="0"/>
          </a:p>
        </p:txBody>
      </p:sp>
      <p:sp>
        <p:nvSpPr>
          <p:cNvPr id="4" name="矩形 3"/>
          <p:cNvSpPr/>
          <p:nvPr/>
        </p:nvSpPr>
        <p:spPr>
          <a:xfrm>
            <a:off x="1154224" y="1051741"/>
            <a:ext cx="1687830" cy="460375"/>
          </a:xfrm>
          <a:prstGeom prst="rect">
            <a:avLst/>
          </a:prstGeom>
        </p:spPr>
        <p:txBody>
          <a:bodyPr wrap="none">
            <a:spAutoFit/>
          </a:bodyPr>
          <a:lstStyle/>
          <a:p>
            <a:pPr marL="285750" indent="-285750">
              <a:buFont typeface="Wingdings" panose="05000000000000000000" pitchFamily="2" charset="2"/>
              <a:buChar char="l"/>
            </a:pPr>
            <a:r>
              <a:rPr lang="zh-CN" altLang="en-US" sz="2400" dirty="0">
                <a:latin typeface="Times New Roman" panose="02020603050405020304" pitchFamily="18" charset="0"/>
                <a:cs typeface="Times New Roman" panose="02020603050405020304" pitchFamily="18" charset="0"/>
              </a:rPr>
              <a:t>获取数据</a:t>
            </a:r>
            <a:endParaRPr lang="zh-CN" altLang="en-US" sz="24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1"/>
          <a:stretch>
            <a:fillRect/>
          </a:stretch>
        </p:blipFill>
        <p:spPr>
          <a:xfrm>
            <a:off x="1154224" y="1854879"/>
            <a:ext cx="10919789" cy="697370"/>
          </a:xfrm>
          <a:prstGeom prst="rect">
            <a:avLst/>
          </a:prstGeom>
        </p:spPr>
      </p:pic>
      <p:sp>
        <p:nvSpPr>
          <p:cNvPr id="8" name="矩形 7"/>
          <p:cNvSpPr/>
          <p:nvPr/>
        </p:nvSpPr>
        <p:spPr>
          <a:xfrm>
            <a:off x="1022555" y="3102479"/>
            <a:ext cx="10569678" cy="1845310"/>
          </a:xfrm>
          <a:prstGeom prst="rect">
            <a:avLst/>
          </a:prstGeom>
        </p:spPr>
        <p:txBody>
          <a:bodyPr wrap="square">
            <a:spAutoFit/>
          </a:bodyPr>
          <a:lstStyle/>
          <a:p>
            <a:pPr lvl="0" eaLnBrk="0" fontAlgn="base" hangingPunct="0">
              <a:spcBef>
                <a:spcPct val="0"/>
              </a:spcBef>
              <a:spcAft>
                <a:spcPct val="0"/>
              </a:spcAft>
            </a:pP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其中</a:t>
            </a:r>
            <a:r>
              <a:rPr lang="zh-CN"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WIKI/GOOGL</a:t>
            </a: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是数据集的ID，可以在网站查询到。</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0" eaLnBrk="0" fontAlgn="base" hangingPunct="0">
              <a:spcBef>
                <a:spcPct val="0"/>
              </a:spcBef>
              <a:spcAft>
                <a:spcPct val="0"/>
              </a:spcAft>
            </a:pP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0" eaLnBrk="0" fontAlgn="base" hangingPunct="0">
              <a:spcBef>
                <a:spcPct val="0"/>
              </a:spcBef>
              <a:spcAft>
                <a:spcPct val="0"/>
              </a:spcAft>
            </a:pP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通过上面代码，我们把数据获取到，并存放在</a:t>
            </a:r>
            <a:r>
              <a:rPr lang="zh-CN"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df</a:t>
            </a: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变量中。</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0" eaLnBrk="0" fontAlgn="base" hangingPunct="0">
              <a:spcBef>
                <a:spcPct val="0"/>
              </a:spcBef>
              <a:spcAft>
                <a:spcPct val="0"/>
              </a:spcAft>
            </a:pP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0" eaLnBrk="0" fontAlgn="base" hangingPunct="0">
              <a:spcBef>
                <a:spcPct val="0"/>
              </a:spcBef>
              <a:spcAft>
                <a:spcPct val="0"/>
              </a:spcAft>
            </a:pP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默认地，</a:t>
            </a:r>
            <a:r>
              <a:rPr lang="zh-CN"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Quandl</a:t>
            </a: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获取到的数据以</a:t>
            </a:r>
            <a:r>
              <a:rPr lang="zh-CN"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Pandas</a:t>
            </a: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a:t>
            </a:r>
            <a:r>
              <a:rPr lang="zh-CN"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DataFrame</a:t>
            </a: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存储。因此可以通过</a:t>
            </a:r>
            <a:r>
              <a:rPr lang="zh-CN"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DataFrame</a:t>
            </a: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的相关函数查看数据内容。</a:t>
            </a:r>
            <a:endParaRPr lang="zh-CN"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1"/>
          <p:cNvSpPr>
            <a:spLocks noGrp="1"/>
          </p:cNvSpPr>
          <p:nvPr>
            <p:ph type="sldNum" sz="quarter" idx="12"/>
          </p:nvPr>
        </p:nvSpPr>
        <p:spPr/>
        <p:txBody>
          <a:bodyPr/>
          <a:lstStyle/>
          <a:p>
            <a:fld id="{10D36161-6886-424D-8AA6-68C4ADDC9376}" type="slidenum">
              <a:rPr lang="zh-CN" altLang="en-US" smtClean="0"/>
            </a:fld>
            <a:endParaRPr lang="zh-CN" altLang="en-US" dirty="0"/>
          </a:p>
        </p:txBody>
      </p:sp>
      <p:pic>
        <p:nvPicPr>
          <p:cNvPr id="2" name="图片 1"/>
          <p:cNvPicPr>
            <a:picLocks noChangeAspect="1"/>
          </p:cNvPicPr>
          <p:nvPr/>
        </p:nvPicPr>
        <p:blipFill>
          <a:blip r:embed="rId1"/>
          <a:stretch>
            <a:fillRect/>
          </a:stretch>
        </p:blipFill>
        <p:spPr>
          <a:xfrm>
            <a:off x="4264575" y="1164586"/>
            <a:ext cx="7765409" cy="2042882"/>
          </a:xfrm>
          <a:prstGeom prst="rect">
            <a:avLst/>
          </a:prstGeom>
        </p:spPr>
      </p:pic>
      <p:pic>
        <p:nvPicPr>
          <p:cNvPr id="4" name="图片 3"/>
          <p:cNvPicPr>
            <a:picLocks noChangeAspect="1"/>
          </p:cNvPicPr>
          <p:nvPr/>
        </p:nvPicPr>
        <p:blipFill>
          <a:blip r:embed="rId2"/>
          <a:stretch>
            <a:fillRect/>
          </a:stretch>
        </p:blipFill>
        <p:spPr>
          <a:xfrm>
            <a:off x="4264575" y="3826976"/>
            <a:ext cx="7669317" cy="2219326"/>
          </a:xfrm>
          <a:prstGeom prst="rect">
            <a:avLst/>
          </a:prstGeom>
        </p:spPr>
      </p:pic>
      <p:pic>
        <p:nvPicPr>
          <p:cNvPr id="5" name="图片 4"/>
          <p:cNvPicPr>
            <a:picLocks noChangeAspect="1"/>
          </p:cNvPicPr>
          <p:nvPr/>
        </p:nvPicPr>
        <p:blipFill>
          <a:blip r:embed="rId3"/>
          <a:stretch>
            <a:fillRect/>
          </a:stretch>
        </p:blipFill>
        <p:spPr>
          <a:xfrm>
            <a:off x="1464718" y="1941807"/>
            <a:ext cx="2344510" cy="488440"/>
          </a:xfrm>
          <a:prstGeom prst="rect">
            <a:avLst/>
          </a:prstGeom>
        </p:spPr>
      </p:pic>
      <p:sp>
        <p:nvSpPr>
          <p:cNvPr id="6" name="矩形 5"/>
          <p:cNvSpPr/>
          <p:nvPr/>
        </p:nvSpPr>
        <p:spPr>
          <a:xfrm>
            <a:off x="1154224" y="1051741"/>
            <a:ext cx="2627642" cy="461665"/>
          </a:xfrm>
          <a:prstGeom prst="rect">
            <a:avLst/>
          </a:prstGeom>
        </p:spPr>
        <p:txBody>
          <a:bodyPr wrap="none">
            <a:spAutoFit/>
          </a:bodyPr>
          <a:lstStyle/>
          <a:p>
            <a:pPr marL="285750" indent="-285750">
              <a:buFont typeface="Wingdings" panose="05000000000000000000" pitchFamily="2" charset="2"/>
              <a:buChar char="l"/>
            </a:pPr>
            <a:r>
              <a:rPr lang="zh-CN" altLang="en-US" sz="2400" dirty="0">
                <a:solidFill>
                  <a:srgbClr val="000000"/>
                </a:solidFill>
                <a:latin typeface="Times New Roman" panose="02020603050405020304" pitchFamily="18" charset="0"/>
                <a:cs typeface="Times New Roman" panose="02020603050405020304" pitchFamily="18" charset="0"/>
              </a:rPr>
              <a:t>查看数据集数据</a:t>
            </a:r>
            <a:endParaRPr lang="zh-CN" altLang="en-US" sz="24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1294869" y="2780071"/>
            <a:ext cx="2684207" cy="2585323"/>
          </a:xfrm>
          <a:prstGeom prst="rect">
            <a:avLst/>
          </a:prstGeom>
          <a:noFill/>
        </p:spPr>
        <p:txBody>
          <a:bodyPr wrap="square" rtlCol="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Open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开盘价</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High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当日最高价</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Low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当日最低价</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Close      </a:t>
            </a:r>
            <a:r>
              <a:rPr lang="zh-CN" altLang="en-US" dirty="0">
                <a:latin typeface="Times New Roman" panose="02020603050405020304" pitchFamily="18" charset="0"/>
                <a:ea typeface="宋体" panose="02010600030101010101" pitchFamily="2" charset="-122"/>
                <a:cs typeface="Times New Roman" panose="02020603050405020304" pitchFamily="18" charset="0"/>
              </a:rPr>
              <a:t>收盘价</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err="1">
                <a:latin typeface="Times New Roman" panose="02020603050405020304" pitchFamily="18" charset="0"/>
                <a:ea typeface="宋体" panose="02010600030101010101" pitchFamily="2" charset="-122"/>
                <a:cs typeface="Times New Roman" panose="02020603050405020304" pitchFamily="18" charset="0"/>
              </a:rPr>
              <a:t>Adj</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Adjusted</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10D36161-6886-424D-8AA6-68C4ADDC9376}" type="slidenum">
              <a:rPr lang="zh-CN" altLang="en-US" smtClean="0"/>
            </a:fld>
            <a:endParaRPr lang="zh-CN" altLang="en-US" dirty="0"/>
          </a:p>
        </p:txBody>
      </p:sp>
      <p:sp>
        <p:nvSpPr>
          <p:cNvPr id="3" name="文本占位符 2"/>
          <p:cNvSpPr>
            <a:spLocks noGrp="1"/>
          </p:cNvSpPr>
          <p:nvPr>
            <p:ph type="body" sz="quarter" idx="13"/>
          </p:nvPr>
        </p:nvSpPr>
        <p:spPr/>
        <p:txBody>
          <a:bodyPr/>
          <a:lstStyle/>
          <a:p>
            <a:r>
              <a:rPr lang="zh-CN" altLang="en-US" dirty="0">
                <a:latin typeface="宋体" panose="02010600030101010101" pitchFamily="2" charset="-122"/>
                <a:ea typeface="宋体" panose="02010600030101010101" pitchFamily="2" charset="-122"/>
              </a:rPr>
              <a:t>股票特征提取</a:t>
            </a:r>
            <a:endParaRPr lang="zh-CN" altLang="en-US" dirty="0">
              <a:latin typeface="宋体" panose="02010600030101010101" pitchFamily="2" charset="-122"/>
              <a:ea typeface="宋体" panose="02010600030101010101" pitchFamily="2" charset="-122"/>
            </a:endParaRPr>
          </a:p>
        </p:txBody>
      </p:sp>
      <p:grpSp>
        <p:nvGrpSpPr>
          <p:cNvPr id="10" name="组合 9"/>
          <p:cNvGrpSpPr/>
          <p:nvPr/>
        </p:nvGrpSpPr>
        <p:grpSpPr>
          <a:xfrm>
            <a:off x="609602" y="952432"/>
            <a:ext cx="222698" cy="266768"/>
            <a:chOff x="3652722" y="1271512"/>
            <a:chExt cx="601663" cy="720725"/>
          </a:xfrm>
        </p:grpSpPr>
        <p:sp>
          <p:nvSpPr>
            <p:cNvPr id="7" name="Freeform 64"/>
            <p:cNvSpPr/>
            <p:nvPr/>
          </p:nvSpPr>
          <p:spPr bwMode="auto">
            <a:xfrm>
              <a:off x="3652722" y="1271512"/>
              <a:ext cx="601663" cy="720725"/>
            </a:xfrm>
            <a:custGeom>
              <a:avLst/>
              <a:gdLst>
                <a:gd name="T0" fmla="*/ 93 w 160"/>
                <a:gd name="T1" fmla="*/ 98 h 192"/>
                <a:gd name="T2" fmla="*/ 71 w 160"/>
                <a:gd name="T3" fmla="*/ 104 h 192"/>
                <a:gd name="T4" fmla="*/ 68 w 160"/>
                <a:gd name="T5" fmla="*/ 104 h 192"/>
                <a:gd name="T6" fmla="*/ 60 w 160"/>
                <a:gd name="T7" fmla="*/ 100 h 192"/>
                <a:gd name="T8" fmla="*/ 57 w 160"/>
                <a:gd name="T9" fmla="*/ 96 h 192"/>
                <a:gd name="T10" fmla="*/ 28 w 160"/>
                <a:gd name="T11" fmla="*/ 96 h 192"/>
                <a:gd name="T12" fmla="*/ 24 w 160"/>
                <a:gd name="T13" fmla="*/ 92 h 192"/>
                <a:gd name="T14" fmla="*/ 28 w 160"/>
                <a:gd name="T15" fmla="*/ 88 h 192"/>
                <a:gd name="T16" fmla="*/ 57 w 160"/>
                <a:gd name="T17" fmla="*/ 88 h 192"/>
                <a:gd name="T18" fmla="*/ 61 w 160"/>
                <a:gd name="T19" fmla="*/ 72 h 192"/>
                <a:gd name="T20" fmla="*/ 28 w 160"/>
                <a:gd name="T21" fmla="*/ 72 h 192"/>
                <a:gd name="T22" fmla="*/ 24 w 160"/>
                <a:gd name="T23" fmla="*/ 68 h 192"/>
                <a:gd name="T24" fmla="*/ 28 w 160"/>
                <a:gd name="T25" fmla="*/ 64 h 192"/>
                <a:gd name="T26" fmla="*/ 63 w 160"/>
                <a:gd name="T27" fmla="*/ 64 h 192"/>
                <a:gd name="T28" fmla="*/ 65 w 160"/>
                <a:gd name="T29" fmla="*/ 62 h 192"/>
                <a:gd name="T30" fmla="*/ 79 w 160"/>
                <a:gd name="T31" fmla="*/ 48 h 192"/>
                <a:gd name="T32" fmla="*/ 28 w 160"/>
                <a:gd name="T33" fmla="*/ 48 h 192"/>
                <a:gd name="T34" fmla="*/ 24 w 160"/>
                <a:gd name="T35" fmla="*/ 44 h 192"/>
                <a:gd name="T36" fmla="*/ 28 w 160"/>
                <a:gd name="T37" fmla="*/ 40 h 192"/>
                <a:gd name="T38" fmla="*/ 87 w 160"/>
                <a:gd name="T39" fmla="*/ 40 h 192"/>
                <a:gd name="T40" fmla="*/ 127 w 160"/>
                <a:gd name="T41" fmla="*/ 0 h 192"/>
                <a:gd name="T42" fmla="*/ 4 w 160"/>
                <a:gd name="T43" fmla="*/ 0 h 192"/>
                <a:gd name="T44" fmla="*/ 0 w 160"/>
                <a:gd name="T45" fmla="*/ 4 h 192"/>
                <a:gd name="T46" fmla="*/ 0 w 160"/>
                <a:gd name="T47" fmla="*/ 188 h 192"/>
                <a:gd name="T48" fmla="*/ 4 w 160"/>
                <a:gd name="T49" fmla="*/ 192 h 192"/>
                <a:gd name="T50" fmla="*/ 156 w 160"/>
                <a:gd name="T51" fmla="*/ 192 h 192"/>
                <a:gd name="T52" fmla="*/ 160 w 160"/>
                <a:gd name="T53" fmla="*/ 188 h 192"/>
                <a:gd name="T54" fmla="*/ 160 w 160"/>
                <a:gd name="T55" fmla="*/ 33 h 192"/>
                <a:gd name="T56" fmla="*/ 98 w 160"/>
                <a:gd name="T57" fmla="*/ 95 h 192"/>
                <a:gd name="T58" fmla="*/ 93 w 160"/>
                <a:gd name="T59" fmla="*/ 9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0" h="192">
                  <a:moveTo>
                    <a:pt x="93" y="98"/>
                  </a:moveTo>
                  <a:cubicBezTo>
                    <a:pt x="71" y="104"/>
                    <a:pt x="71" y="104"/>
                    <a:pt x="71" y="104"/>
                  </a:cubicBezTo>
                  <a:cubicBezTo>
                    <a:pt x="70" y="104"/>
                    <a:pt x="69" y="104"/>
                    <a:pt x="68" y="104"/>
                  </a:cubicBezTo>
                  <a:cubicBezTo>
                    <a:pt x="65" y="104"/>
                    <a:pt x="62" y="103"/>
                    <a:pt x="60" y="100"/>
                  </a:cubicBezTo>
                  <a:cubicBezTo>
                    <a:pt x="58" y="99"/>
                    <a:pt x="57" y="98"/>
                    <a:pt x="57" y="96"/>
                  </a:cubicBezTo>
                  <a:cubicBezTo>
                    <a:pt x="28" y="96"/>
                    <a:pt x="28" y="96"/>
                    <a:pt x="28" y="96"/>
                  </a:cubicBezTo>
                  <a:cubicBezTo>
                    <a:pt x="26" y="96"/>
                    <a:pt x="24" y="94"/>
                    <a:pt x="24" y="92"/>
                  </a:cubicBezTo>
                  <a:cubicBezTo>
                    <a:pt x="24" y="90"/>
                    <a:pt x="26" y="88"/>
                    <a:pt x="28" y="88"/>
                  </a:cubicBezTo>
                  <a:cubicBezTo>
                    <a:pt x="57" y="88"/>
                    <a:pt x="57" y="88"/>
                    <a:pt x="57" y="88"/>
                  </a:cubicBezTo>
                  <a:cubicBezTo>
                    <a:pt x="61" y="72"/>
                    <a:pt x="61" y="72"/>
                    <a:pt x="61" y="72"/>
                  </a:cubicBezTo>
                  <a:cubicBezTo>
                    <a:pt x="28" y="72"/>
                    <a:pt x="28" y="72"/>
                    <a:pt x="28" y="72"/>
                  </a:cubicBezTo>
                  <a:cubicBezTo>
                    <a:pt x="26" y="72"/>
                    <a:pt x="24" y="70"/>
                    <a:pt x="24" y="68"/>
                  </a:cubicBezTo>
                  <a:cubicBezTo>
                    <a:pt x="24" y="66"/>
                    <a:pt x="26" y="64"/>
                    <a:pt x="28" y="64"/>
                  </a:cubicBezTo>
                  <a:cubicBezTo>
                    <a:pt x="63" y="64"/>
                    <a:pt x="63" y="64"/>
                    <a:pt x="63" y="64"/>
                  </a:cubicBezTo>
                  <a:cubicBezTo>
                    <a:pt x="64" y="63"/>
                    <a:pt x="64" y="62"/>
                    <a:pt x="65" y="62"/>
                  </a:cubicBezTo>
                  <a:cubicBezTo>
                    <a:pt x="79" y="48"/>
                    <a:pt x="79" y="48"/>
                    <a:pt x="79" y="48"/>
                  </a:cubicBezTo>
                  <a:cubicBezTo>
                    <a:pt x="28" y="48"/>
                    <a:pt x="28" y="48"/>
                    <a:pt x="28" y="48"/>
                  </a:cubicBezTo>
                  <a:cubicBezTo>
                    <a:pt x="26" y="48"/>
                    <a:pt x="24" y="46"/>
                    <a:pt x="24" y="44"/>
                  </a:cubicBezTo>
                  <a:cubicBezTo>
                    <a:pt x="24" y="42"/>
                    <a:pt x="26" y="40"/>
                    <a:pt x="28" y="40"/>
                  </a:cubicBezTo>
                  <a:cubicBezTo>
                    <a:pt x="87" y="40"/>
                    <a:pt x="87" y="40"/>
                    <a:pt x="87" y="40"/>
                  </a:cubicBezTo>
                  <a:cubicBezTo>
                    <a:pt x="127" y="0"/>
                    <a:pt x="127" y="0"/>
                    <a:pt x="127" y="0"/>
                  </a:cubicBezTo>
                  <a:cubicBezTo>
                    <a:pt x="4" y="0"/>
                    <a:pt x="4" y="0"/>
                    <a:pt x="4" y="0"/>
                  </a:cubicBezTo>
                  <a:cubicBezTo>
                    <a:pt x="2" y="0"/>
                    <a:pt x="0" y="2"/>
                    <a:pt x="0" y="4"/>
                  </a:cubicBezTo>
                  <a:cubicBezTo>
                    <a:pt x="0" y="188"/>
                    <a:pt x="0" y="188"/>
                    <a:pt x="0" y="188"/>
                  </a:cubicBezTo>
                  <a:cubicBezTo>
                    <a:pt x="0" y="190"/>
                    <a:pt x="2" y="192"/>
                    <a:pt x="4" y="192"/>
                  </a:cubicBezTo>
                  <a:cubicBezTo>
                    <a:pt x="156" y="192"/>
                    <a:pt x="156" y="192"/>
                    <a:pt x="156" y="192"/>
                  </a:cubicBezTo>
                  <a:cubicBezTo>
                    <a:pt x="158" y="192"/>
                    <a:pt x="160" y="190"/>
                    <a:pt x="160" y="188"/>
                  </a:cubicBezTo>
                  <a:cubicBezTo>
                    <a:pt x="160" y="33"/>
                    <a:pt x="160" y="33"/>
                    <a:pt x="160" y="33"/>
                  </a:cubicBezTo>
                  <a:cubicBezTo>
                    <a:pt x="98" y="95"/>
                    <a:pt x="98" y="95"/>
                    <a:pt x="98" y="95"/>
                  </a:cubicBezTo>
                  <a:cubicBezTo>
                    <a:pt x="97" y="96"/>
                    <a:pt x="95" y="98"/>
                    <a:pt x="93" y="9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65"/>
            <p:cNvSpPr/>
            <p:nvPr/>
          </p:nvSpPr>
          <p:spPr bwMode="auto">
            <a:xfrm>
              <a:off x="3894022" y="1328662"/>
              <a:ext cx="303213" cy="303213"/>
            </a:xfrm>
            <a:custGeom>
              <a:avLst/>
              <a:gdLst>
                <a:gd name="T0" fmla="*/ 7 w 81"/>
                <a:gd name="T1" fmla="*/ 52 h 81"/>
                <a:gd name="T2" fmla="*/ 6 w 81"/>
                <a:gd name="T3" fmla="*/ 54 h 81"/>
                <a:gd name="T4" fmla="*/ 0 w 81"/>
                <a:gd name="T5" fmla="*/ 76 h 81"/>
                <a:gd name="T6" fmla="*/ 1 w 81"/>
                <a:gd name="T7" fmla="*/ 80 h 81"/>
                <a:gd name="T8" fmla="*/ 4 w 81"/>
                <a:gd name="T9" fmla="*/ 81 h 81"/>
                <a:gd name="T10" fmla="*/ 5 w 81"/>
                <a:gd name="T11" fmla="*/ 81 h 81"/>
                <a:gd name="T12" fmla="*/ 27 w 81"/>
                <a:gd name="T13" fmla="*/ 75 h 81"/>
                <a:gd name="T14" fmla="*/ 29 w 81"/>
                <a:gd name="T15" fmla="*/ 74 h 81"/>
                <a:gd name="T16" fmla="*/ 81 w 81"/>
                <a:gd name="T17" fmla="*/ 23 h 81"/>
                <a:gd name="T18" fmla="*/ 59 w 81"/>
                <a:gd name="T19" fmla="*/ 0 h 81"/>
                <a:gd name="T20" fmla="*/ 7 w 81"/>
                <a:gd name="T21" fmla="*/ 5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81">
                  <a:moveTo>
                    <a:pt x="7" y="52"/>
                  </a:moveTo>
                  <a:cubicBezTo>
                    <a:pt x="6" y="53"/>
                    <a:pt x="6" y="53"/>
                    <a:pt x="6" y="54"/>
                  </a:cubicBezTo>
                  <a:cubicBezTo>
                    <a:pt x="0" y="76"/>
                    <a:pt x="0" y="76"/>
                    <a:pt x="0" y="76"/>
                  </a:cubicBezTo>
                  <a:cubicBezTo>
                    <a:pt x="0" y="77"/>
                    <a:pt x="0" y="79"/>
                    <a:pt x="1" y="80"/>
                  </a:cubicBezTo>
                  <a:cubicBezTo>
                    <a:pt x="2" y="80"/>
                    <a:pt x="3" y="81"/>
                    <a:pt x="4" y="81"/>
                  </a:cubicBezTo>
                  <a:cubicBezTo>
                    <a:pt x="4" y="81"/>
                    <a:pt x="5" y="81"/>
                    <a:pt x="5" y="81"/>
                  </a:cubicBezTo>
                  <a:cubicBezTo>
                    <a:pt x="27" y="75"/>
                    <a:pt x="27" y="75"/>
                    <a:pt x="27" y="75"/>
                  </a:cubicBezTo>
                  <a:cubicBezTo>
                    <a:pt x="28" y="75"/>
                    <a:pt x="28" y="75"/>
                    <a:pt x="29" y="74"/>
                  </a:cubicBezTo>
                  <a:cubicBezTo>
                    <a:pt x="81" y="23"/>
                    <a:pt x="81" y="23"/>
                    <a:pt x="81" y="23"/>
                  </a:cubicBezTo>
                  <a:cubicBezTo>
                    <a:pt x="59" y="0"/>
                    <a:pt x="59" y="0"/>
                    <a:pt x="59" y="0"/>
                  </a:cubicBezTo>
                  <a:lnTo>
                    <a:pt x="7" y="5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Freeform 66"/>
            <p:cNvSpPr/>
            <p:nvPr/>
          </p:nvSpPr>
          <p:spPr bwMode="auto">
            <a:xfrm>
              <a:off x="4133734" y="1271512"/>
              <a:ext cx="120650" cy="120650"/>
            </a:xfrm>
            <a:custGeom>
              <a:avLst/>
              <a:gdLst>
                <a:gd name="T0" fmla="*/ 28 w 32"/>
                <a:gd name="T1" fmla="*/ 26 h 32"/>
                <a:gd name="T2" fmla="*/ 32 w 32"/>
                <a:gd name="T3" fmla="*/ 15 h 32"/>
                <a:gd name="T4" fmla="*/ 28 w 32"/>
                <a:gd name="T5" fmla="*/ 4 h 32"/>
                <a:gd name="T6" fmla="*/ 17 w 32"/>
                <a:gd name="T7" fmla="*/ 0 h 32"/>
                <a:gd name="T8" fmla="*/ 6 w 32"/>
                <a:gd name="T9" fmla="*/ 4 h 32"/>
                <a:gd name="T10" fmla="*/ 0 w 32"/>
                <a:gd name="T11" fmla="*/ 10 h 32"/>
                <a:gd name="T12" fmla="*/ 22 w 32"/>
                <a:gd name="T13" fmla="*/ 32 h 32"/>
                <a:gd name="T14" fmla="*/ 28 w 32"/>
                <a:gd name="T15" fmla="*/ 2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2">
                  <a:moveTo>
                    <a:pt x="28" y="26"/>
                  </a:moveTo>
                  <a:cubicBezTo>
                    <a:pt x="31" y="24"/>
                    <a:pt x="32" y="20"/>
                    <a:pt x="32" y="15"/>
                  </a:cubicBezTo>
                  <a:cubicBezTo>
                    <a:pt x="32" y="11"/>
                    <a:pt x="31" y="7"/>
                    <a:pt x="28" y="4"/>
                  </a:cubicBezTo>
                  <a:cubicBezTo>
                    <a:pt x="25" y="2"/>
                    <a:pt x="21" y="0"/>
                    <a:pt x="17" y="0"/>
                  </a:cubicBezTo>
                  <a:cubicBezTo>
                    <a:pt x="12" y="0"/>
                    <a:pt x="8" y="2"/>
                    <a:pt x="6" y="4"/>
                  </a:cubicBezTo>
                  <a:cubicBezTo>
                    <a:pt x="0" y="10"/>
                    <a:pt x="0" y="10"/>
                    <a:pt x="0" y="10"/>
                  </a:cubicBezTo>
                  <a:cubicBezTo>
                    <a:pt x="22" y="32"/>
                    <a:pt x="22" y="32"/>
                    <a:pt x="22" y="32"/>
                  </a:cubicBezTo>
                  <a:lnTo>
                    <a:pt x="28" y="2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18" name="文本框 17"/>
          <p:cNvSpPr txBox="1"/>
          <p:nvPr/>
        </p:nvSpPr>
        <p:spPr>
          <a:xfrm>
            <a:off x="1154224" y="1769807"/>
            <a:ext cx="1627369" cy="369332"/>
          </a:xfrm>
          <a:prstGeom prst="rect">
            <a:avLst/>
          </a:prstGeom>
          <a:noFill/>
        </p:spPr>
        <p:txBody>
          <a:bodyPr wrap="none" rtlCol="0">
            <a:spAutoFit/>
          </a:bodyPr>
          <a:lstStyle/>
          <a:p>
            <a:pPr marL="285750" indent="-285750">
              <a:buFont typeface="Wingdings" panose="05000000000000000000" pitchFamily="2" charset="2"/>
              <a:buChar char="l"/>
            </a:pPr>
            <a:r>
              <a:rPr lang="zh-CN" altLang="en-US" dirty="0">
                <a:latin typeface="宋体" panose="02010600030101010101" pitchFamily="2" charset="-122"/>
                <a:ea typeface="宋体" panose="02010600030101010101" pitchFamily="2" charset="-122"/>
              </a:rPr>
              <a:t>用到的字段</a:t>
            </a:r>
            <a:endParaRPr lang="zh-CN" altLang="en-US" dirty="0">
              <a:latin typeface="宋体" panose="02010600030101010101" pitchFamily="2" charset="-122"/>
              <a:ea typeface="宋体" panose="02010600030101010101" pitchFamily="2" charset="-122"/>
            </a:endParaRPr>
          </a:p>
        </p:txBody>
      </p:sp>
      <p:sp>
        <p:nvSpPr>
          <p:cNvPr id="19" name="文本框 18"/>
          <p:cNvSpPr txBox="1"/>
          <p:nvPr/>
        </p:nvSpPr>
        <p:spPr>
          <a:xfrm>
            <a:off x="1154223" y="2462802"/>
            <a:ext cx="10546164" cy="3416320"/>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由于带</a:t>
            </a:r>
            <a:r>
              <a:rPr lang="en-US" altLang="zh-CN" dirty="0">
                <a:latin typeface="宋体" panose="02010600030101010101" pitchFamily="2" charset="-122"/>
                <a:ea typeface="宋体" panose="02010600030101010101" pitchFamily="2" charset="-122"/>
              </a:rPr>
              <a:t>Adj.</a:t>
            </a:r>
            <a:r>
              <a:rPr lang="zh-CN" altLang="en-US" dirty="0">
                <a:latin typeface="宋体" panose="02010600030101010101" pitchFamily="2" charset="-122"/>
                <a:ea typeface="宋体" panose="02010600030101010101" pitchFamily="2" charset="-122"/>
              </a:rPr>
              <a:t>的属性是除权后的数据，是抛去稀释等因素的准确的历史价格，所以选取以下属性作为股票特性数据。</a:t>
            </a:r>
            <a:r>
              <a:rPr lang="en-US" altLang="zh-CN" dirty="0">
                <a:latin typeface="宋体" panose="02010600030101010101" pitchFamily="2" charset="-122"/>
                <a:ea typeface="宋体" panose="02010600030101010101" pitchFamily="2" charset="-122"/>
              </a:rPr>
              <a:t>  </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err="1">
                <a:latin typeface="宋体" panose="02010600030101010101" pitchFamily="2" charset="-122"/>
                <a:ea typeface="宋体" panose="02010600030101010101" pitchFamily="2" charset="-122"/>
              </a:rPr>
              <a:t>Adj.Open</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调整后的开盘价格</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err="1">
                <a:latin typeface="宋体" panose="02010600030101010101" pitchFamily="2" charset="-122"/>
                <a:ea typeface="宋体" panose="02010600030101010101" pitchFamily="2" charset="-122"/>
              </a:rPr>
              <a:t>Adj.High</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调整后的最高价格</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err="1">
                <a:latin typeface="宋体" panose="02010600030101010101" pitchFamily="2" charset="-122"/>
                <a:ea typeface="宋体" panose="02010600030101010101" pitchFamily="2" charset="-122"/>
              </a:rPr>
              <a:t>Adj.Low</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调整后的最低价格</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err="1">
                <a:latin typeface="宋体" panose="02010600030101010101" pitchFamily="2" charset="-122"/>
                <a:ea typeface="宋体" panose="02010600030101010101" pitchFamily="2" charset="-122"/>
              </a:rPr>
              <a:t>Adj.Close</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调整后的闭盘价格</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err="1">
                <a:latin typeface="宋体" panose="02010600030101010101" pitchFamily="2" charset="-122"/>
                <a:ea typeface="宋体" panose="02010600030101010101" pitchFamily="2" charset="-122"/>
              </a:rPr>
              <a:t>Adj.Volume</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调整后的成交量</a:t>
            </a:r>
            <a:endParaRPr lang="zh-CN" altLang="en-US"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5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par>
                                <p:cTn id="8" presetID="10" presetClass="entr" presetSubtype="0" fill="hold" grpId="0" nodeType="withEffect">
                                  <p:stCondLst>
                                    <p:cond delay="250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2986</Words>
  <Application>WPS 演示</Application>
  <PresentationFormat>宽屏</PresentationFormat>
  <Paragraphs>299</Paragraphs>
  <Slides>26</Slides>
  <Notes>2</Notes>
  <HiddenSlides>0</HiddenSlides>
  <MMClips>1</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18</vt:i4>
      </vt:variant>
      <vt:variant>
        <vt:lpstr>幻灯片标题</vt:lpstr>
      </vt:variant>
      <vt:variant>
        <vt:i4>26</vt:i4>
      </vt:variant>
    </vt:vector>
  </HeadingPairs>
  <TitlesOfParts>
    <vt:vector size="56" baseType="lpstr">
      <vt:lpstr>Arial</vt:lpstr>
      <vt:lpstr>宋体</vt:lpstr>
      <vt:lpstr>Wingdings</vt:lpstr>
      <vt:lpstr>Times New Roman</vt:lpstr>
      <vt:lpstr>Calibri</vt:lpstr>
      <vt:lpstr>微软雅黑</vt:lpstr>
      <vt:lpstr>Tahoma</vt:lpstr>
      <vt:lpstr>等线</vt:lpstr>
      <vt:lpstr>Arial Unicode MS</vt:lpstr>
      <vt:lpstr>等线 Light</vt:lpstr>
      <vt:lpstr>Office 主题​​</vt:lpstr>
      <vt:lpstr>1_Office 主题​​</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吴圣尧</dc:creator>
  <cp:lastModifiedBy>不良少年</cp:lastModifiedBy>
  <cp:revision>81</cp:revision>
  <dcterms:created xsi:type="dcterms:W3CDTF">2018-04-22T07:04:00Z</dcterms:created>
  <dcterms:modified xsi:type="dcterms:W3CDTF">2019-01-23T08:19:07Z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