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8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16" r:id="rId34"/>
    <p:sldId id="317" r:id="rId35"/>
    <p:sldId id="318" r:id="rId36"/>
    <p:sldId id="320" r:id="rId37"/>
    <p:sldId id="321" r:id="rId38"/>
    <p:sldId id="322" r:id="rId39"/>
  </p:sldIdLst>
  <p:sldSz cx="9144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87A1A79-2D86-4C6E-B488-983D6DF184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65A3E-1AE1-48FE-A3B5-E142BB2B5C2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A1A79-2D86-4C6E-B488-983D6DF18438}"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65A3E-1AE1-48FE-A3B5-E142BB2B5C2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11.xml.rels><?xml version="1.0" encoding="UTF-8" standalone="yes"?>
<Relationships xmlns="http://schemas.openxmlformats.org/package/2006/relationships"><Relationship Id="rId9" Type="http://schemas.openxmlformats.org/officeDocument/2006/relationships/image" Target="../media/image45.jpeg"/><Relationship Id="rId8" Type="http://schemas.openxmlformats.org/officeDocument/2006/relationships/image" Target="../media/image44.jpeg"/><Relationship Id="rId7" Type="http://schemas.openxmlformats.org/officeDocument/2006/relationships/image" Target="../media/image43.jpeg"/><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 Id="rId36" Type="http://schemas.openxmlformats.org/officeDocument/2006/relationships/slideLayout" Target="../slideLayouts/slideLayout7.xml"/><Relationship Id="rId35" Type="http://schemas.openxmlformats.org/officeDocument/2006/relationships/image" Target="../media/image71.jpeg"/><Relationship Id="rId34" Type="http://schemas.openxmlformats.org/officeDocument/2006/relationships/image" Target="../media/image70.jpeg"/><Relationship Id="rId33" Type="http://schemas.openxmlformats.org/officeDocument/2006/relationships/image" Target="../media/image69.jpeg"/><Relationship Id="rId32" Type="http://schemas.openxmlformats.org/officeDocument/2006/relationships/image" Target="../media/image68.jpeg"/><Relationship Id="rId31" Type="http://schemas.openxmlformats.org/officeDocument/2006/relationships/image" Target="../media/image67.jpeg"/><Relationship Id="rId30" Type="http://schemas.openxmlformats.org/officeDocument/2006/relationships/image" Target="../media/image66.jpeg"/><Relationship Id="rId3" Type="http://schemas.openxmlformats.org/officeDocument/2006/relationships/image" Target="../media/image39.jpeg"/><Relationship Id="rId29" Type="http://schemas.openxmlformats.org/officeDocument/2006/relationships/image" Target="../media/image65.jpeg"/><Relationship Id="rId28" Type="http://schemas.openxmlformats.org/officeDocument/2006/relationships/image" Target="../media/image64.jpeg"/><Relationship Id="rId27" Type="http://schemas.openxmlformats.org/officeDocument/2006/relationships/image" Target="../media/image63.jpeg"/><Relationship Id="rId26" Type="http://schemas.openxmlformats.org/officeDocument/2006/relationships/image" Target="../media/image62.jpeg"/><Relationship Id="rId25" Type="http://schemas.openxmlformats.org/officeDocument/2006/relationships/image" Target="../media/image61.jpeg"/><Relationship Id="rId24" Type="http://schemas.openxmlformats.org/officeDocument/2006/relationships/image" Target="../media/image60.jpeg"/><Relationship Id="rId23" Type="http://schemas.openxmlformats.org/officeDocument/2006/relationships/image" Target="../media/image59.jpeg"/><Relationship Id="rId22" Type="http://schemas.openxmlformats.org/officeDocument/2006/relationships/image" Target="../media/image58.jpeg"/><Relationship Id="rId21" Type="http://schemas.openxmlformats.org/officeDocument/2006/relationships/image" Target="../media/image57.jpeg"/><Relationship Id="rId20" Type="http://schemas.openxmlformats.org/officeDocument/2006/relationships/image" Target="../media/image56.jpeg"/><Relationship Id="rId2" Type="http://schemas.openxmlformats.org/officeDocument/2006/relationships/image" Target="../media/image38.jpeg"/><Relationship Id="rId19" Type="http://schemas.openxmlformats.org/officeDocument/2006/relationships/image" Target="../media/image55.jpeg"/><Relationship Id="rId18" Type="http://schemas.openxmlformats.org/officeDocument/2006/relationships/image" Target="../media/image54.jpeg"/><Relationship Id="rId17" Type="http://schemas.openxmlformats.org/officeDocument/2006/relationships/image" Target="../media/image53.jpeg"/><Relationship Id="rId16" Type="http://schemas.openxmlformats.org/officeDocument/2006/relationships/image" Target="../media/image52.jpeg"/><Relationship Id="rId15" Type="http://schemas.openxmlformats.org/officeDocument/2006/relationships/image" Target="../media/image51.jpeg"/><Relationship Id="rId14" Type="http://schemas.openxmlformats.org/officeDocument/2006/relationships/image" Target="../media/image50.jpeg"/><Relationship Id="rId13" Type="http://schemas.openxmlformats.org/officeDocument/2006/relationships/image" Target="../media/image49.jpeg"/><Relationship Id="rId12" Type="http://schemas.openxmlformats.org/officeDocument/2006/relationships/image" Target="../media/image48.jpeg"/><Relationship Id="rId11" Type="http://schemas.openxmlformats.org/officeDocument/2006/relationships/image" Target="../media/image47.jpeg"/><Relationship Id="rId10" Type="http://schemas.openxmlformats.org/officeDocument/2006/relationships/image" Target="../media/image46.jpeg"/><Relationship Id="rId1"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3.jpeg"/><Relationship Id="rId1" Type="http://schemas.openxmlformats.org/officeDocument/2006/relationships/image" Target="../media/image7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image" Target="../media/image74.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image" Target="../media/image7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0.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2.jpeg"/><Relationship Id="rId1" Type="http://schemas.openxmlformats.org/officeDocument/2006/relationships/image" Target="../media/image8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4.jpeg"/></Relationships>
</file>

<file path=ppt/slides/_rels/slide19.xml.rels><?xml version="1.0" encoding="UTF-8" standalone="yes"?>
<Relationships xmlns="http://schemas.openxmlformats.org/package/2006/relationships"><Relationship Id="rId9" Type="http://schemas.openxmlformats.org/officeDocument/2006/relationships/image" Target="../media/image93.jpeg"/><Relationship Id="rId8" Type="http://schemas.openxmlformats.org/officeDocument/2006/relationships/image" Target="../media/image92.jpeg"/><Relationship Id="rId7" Type="http://schemas.openxmlformats.org/officeDocument/2006/relationships/image" Target="../media/image91.jpeg"/><Relationship Id="rId6" Type="http://schemas.openxmlformats.org/officeDocument/2006/relationships/image" Target="../media/image90.jpeg"/><Relationship Id="rId5" Type="http://schemas.openxmlformats.org/officeDocument/2006/relationships/image" Target="../media/image89.jpeg"/><Relationship Id="rId4" Type="http://schemas.openxmlformats.org/officeDocument/2006/relationships/image" Target="../media/image88.jpeg"/><Relationship Id="rId3" Type="http://schemas.openxmlformats.org/officeDocument/2006/relationships/image" Target="../media/image87.jpeg"/><Relationship Id="rId2" Type="http://schemas.openxmlformats.org/officeDocument/2006/relationships/image" Target="../media/image86.jpeg"/><Relationship Id="rId10" Type="http://schemas.openxmlformats.org/officeDocument/2006/relationships/slideLayout" Target="../slideLayouts/slideLayout7.xml"/><Relationship Id="rId1" Type="http://schemas.openxmlformats.org/officeDocument/2006/relationships/image" Target="../media/image8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image" Target="../media/image101.jpeg"/><Relationship Id="rId8" Type="http://schemas.openxmlformats.org/officeDocument/2006/relationships/image" Target="../media/image100.jpeg"/><Relationship Id="rId7" Type="http://schemas.openxmlformats.org/officeDocument/2006/relationships/image" Target="../media/image99.jpeg"/><Relationship Id="rId6" Type="http://schemas.openxmlformats.org/officeDocument/2006/relationships/image" Target="../media/image98.jpeg"/><Relationship Id="rId5" Type="http://schemas.openxmlformats.org/officeDocument/2006/relationships/image" Target="../media/image97.jpeg"/><Relationship Id="rId4" Type="http://schemas.openxmlformats.org/officeDocument/2006/relationships/image" Target="../media/image96.jpeg"/><Relationship Id="rId3" Type="http://schemas.openxmlformats.org/officeDocument/2006/relationships/image" Target="../media/image95.jpeg"/><Relationship Id="rId2" Type="http://schemas.openxmlformats.org/officeDocument/2006/relationships/image" Target="../media/image86.jpeg"/><Relationship Id="rId13" Type="http://schemas.openxmlformats.org/officeDocument/2006/relationships/slideLayout" Target="../slideLayouts/slideLayout7.xml"/><Relationship Id="rId12" Type="http://schemas.openxmlformats.org/officeDocument/2006/relationships/image" Target="../media/image104.jpeg"/><Relationship Id="rId11" Type="http://schemas.openxmlformats.org/officeDocument/2006/relationships/image" Target="../media/image103.jpeg"/><Relationship Id="rId10" Type="http://schemas.openxmlformats.org/officeDocument/2006/relationships/image" Target="../media/image102.jpeg"/><Relationship Id="rId1" Type="http://schemas.openxmlformats.org/officeDocument/2006/relationships/image" Target="../media/image94.png"/></Relationships>
</file>

<file path=ppt/slides/_rels/slide21.xml.rels><?xml version="1.0" encoding="UTF-8" standalone="yes"?>
<Relationships xmlns="http://schemas.openxmlformats.org/package/2006/relationships"><Relationship Id="rId9" Type="http://schemas.openxmlformats.org/officeDocument/2006/relationships/image" Target="../media/image111.jpeg"/><Relationship Id="rId8" Type="http://schemas.openxmlformats.org/officeDocument/2006/relationships/image" Target="../media/image110.jpeg"/><Relationship Id="rId7" Type="http://schemas.openxmlformats.org/officeDocument/2006/relationships/image" Target="../media/image99.jpeg"/><Relationship Id="rId6" Type="http://schemas.openxmlformats.org/officeDocument/2006/relationships/image" Target="../media/image109.jpeg"/><Relationship Id="rId5" Type="http://schemas.openxmlformats.org/officeDocument/2006/relationships/image" Target="../media/image108.jpeg"/><Relationship Id="rId4" Type="http://schemas.openxmlformats.org/officeDocument/2006/relationships/image" Target="../media/image107.jpeg"/><Relationship Id="rId3" Type="http://schemas.openxmlformats.org/officeDocument/2006/relationships/image" Target="../media/image106.jpeg"/><Relationship Id="rId2" Type="http://schemas.openxmlformats.org/officeDocument/2006/relationships/image" Target="../media/image86.jpeg"/><Relationship Id="rId13" Type="http://schemas.openxmlformats.org/officeDocument/2006/relationships/slideLayout" Target="../slideLayouts/slideLayout7.xml"/><Relationship Id="rId12" Type="http://schemas.openxmlformats.org/officeDocument/2006/relationships/image" Target="../media/image114.jpeg"/><Relationship Id="rId11" Type="http://schemas.openxmlformats.org/officeDocument/2006/relationships/image" Target="../media/image113.jpeg"/><Relationship Id="rId10" Type="http://schemas.openxmlformats.org/officeDocument/2006/relationships/image" Target="../media/image112.jpeg"/><Relationship Id="rId1" Type="http://schemas.openxmlformats.org/officeDocument/2006/relationships/image" Target="../media/image10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5.jpe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9.jpeg"/><Relationship Id="rId3" Type="http://schemas.openxmlformats.org/officeDocument/2006/relationships/image" Target="../media/image118.jpeg"/><Relationship Id="rId2" Type="http://schemas.openxmlformats.org/officeDocument/2006/relationships/image" Target="../media/image117.jpeg"/><Relationship Id="rId1" Type="http://schemas.openxmlformats.org/officeDocument/2006/relationships/image" Target="../media/image11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1.jpeg"/><Relationship Id="rId2" Type="http://schemas.openxmlformats.org/officeDocument/2006/relationships/image" Target="../media/image117.jpeg"/><Relationship Id="rId1" Type="http://schemas.openxmlformats.org/officeDocument/2006/relationships/image" Target="../media/image120.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26.jpeg"/><Relationship Id="rId4" Type="http://schemas.openxmlformats.org/officeDocument/2006/relationships/image" Target="../media/image125.jpeg"/><Relationship Id="rId3" Type="http://schemas.openxmlformats.org/officeDocument/2006/relationships/image" Target="../media/image124.jpeg"/><Relationship Id="rId2" Type="http://schemas.openxmlformats.org/officeDocument/2006/relationships/image" Target="../media/image123.jpeg"/><Relationship Id="rId1" Type="http://schemas.openxmlformats.org/officeDocument/2006/relationships/image" Target="../media/image12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8.jpeg"/><Relationship Id="rId3" Type="http://schemas.openxmlformats.org/officeDocument/2006/relationships/image" Target="../media/image124.jpeg"/><Relationship Id="rId2" Type="http://schemas.openxmlformats.org/officeDocument/2006/relationships/image" Target="../media/image123.jpeg"/><Relationship Id="rId1" Type="http://schemas.openxmlformats.org/officeDocument/2006/relationships/image" Target="../media/image127.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3.jpeg"/><Relationship Id="rId4" Type="http://schemas.openxmlformats.org/officeDocument/2006/relationships/image" Target="../media/image132.jpeg"/><Relationship Id="rId3" Type="http://schemas.openxmlformats.org/officeDocument/2006/relationships/image" Target="../media/image131.jpeg"/><Relationship Id="rId2" Type="http://schemas.openxmlformats.org/officeDocument/2006/relationships/image" Target="../media/image130.jpeg"/><Relationship Id="rId1" Type="http://schemas.openxmlformats.org/officeDocument/2006/relationships/image" Target="../media/image129.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7.jpeg"/><Relationship Id="rId3" Type="http://schemas.openxmlformats.org/officeDocument/2006/relationships/image" Target="../media/image136.jpeg"/><Relationship Id="rId2" Type="http://schemas.openxmlformats.org/officeDocument/2006/relationships/image" Target="../media/image135.jpeg"/><Relationship Id="rId1" Type="http://schemas.openxmlformats.org/officeDocument/2006/relationships/image" Target="../media/image13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9.jpeg"/><Relationship Id="rId1" Type="http://schemas.openxmlformats.org/officeDocument/2006/relationships/image" Target="../media/image138.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0.png"/><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9" Type="http://schemas.openxmlformats.org/officeDocument/2006/relationships/image" Target="../media/image25.jpeg"/><Relationship Id="rId8" Type="http://schemas.openxmlformats.org/officeDocument/2006/relationships/image" Target="../media/image24.jpeg"/><Relationship Id="rId7" Type="http://schemas.openxmlformats.org/officeDocument/2006/relationships/image" Target="../media/image23.jpeg"/><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jpeg"/><Relationship Id="rId20" Type="http://schemas.openxmlformats.org/officeDocument/2006/relationships/slideLayout" Target="../slideLayouts/slideLayout7.xml"/><Relationship Id="rId2" Type="http://schemas.openxmlformats.org/officeDocument/2006/relationships/image" Target="../media/image18.jpeg"/><Relationship Id="rId19" Type="http://schemas.openxmlformats.org/officeDocument/2006/relationships/image" Target="../media/image35.jpeg"/><Relationship Id="rId18" Type="http://schemas.openxmlformats.org/officeDocument/2006/relationships/image" Target="../media/image34.jpeg"/><Relationship Id="rId17" Type="http://schemas.openxmlformats.org/officeDocument/2006/relationships/image" Target="../media/image33.jpeg"/><Relationship Id="rId16" Type="http://schemas.openxmlformats.org/officeDocument/2006/relationships/image" Target="../media/image32.jpeg"/><Relationship Id="rId15" Type="http://schemas.openxmlformats.org/officeDocument/2006/relationships/image" Target="../media/image31.jpeg"/><Relationship Id="rId14" Type="http://schemas.openxmlformats.org/officeDocument/2006/relationships/image" Target="../media/image30.jpeg"/><Relationship Id="rId13" Type="http://schemas.openxmlformats.org/officeDocument/2006/relationships/image" Target="../media/image29.jpeg"/><Relationship Id="rId12" Type="http://schemas.openxmlformats.org/officeDocument/2006/relationships/image" Target="../media/image28.jpeg"/><Relationship Id="rId11" Type="http://schemas.openxmlformats.org/officeDocument/2006/relationships/image" Target="../media/image27.jpeg"/><Relationship Id="rId10" Type="http://schemas.openxmlformats.org/officeDocument/2006/relationships/image" Target="../media/image26.jpe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6" name="TextBox 25"/>
          <p:cNvSpPr txBox="1"/>
          <p:nvPr/>
        </p:nvSpPr>
        <p:spPr>
          <a:xfrm>
            <a:off x="1033780" y="2985770"/>
            <a:ext cx="7076440" cy="887095"/>
          </a:xfrm>
          <a:prstGeom prst="rect">
            <a:avLst/>
          </a:prstGeom>
          <a:noFill/>
        </p:spPr>
        <p:txBody>
          <a:bodyPr vert="horz" wrap="square" lIns="0" tIns="0" rIns="0" bIns="0" rtlCol="0">
            <a:spAutoFit/>
          </a:bodyPr>
          <a:lstStyle/>
          <a:p>
            <a:pPr marL="0" marR="0" lvl="0" indent="0" algn="l" defTabSz="914400" eaLnBrk="1" fontAlgn="auto" latinLnBrk="0" hangingPunct="1">
              <a:lnSpc>
                <a:spcPts val="6920"/>
              </a:lnSpc>
              <a:buClrTx/>
              <a:buSzTx/>
              <a:buNone/>
              <a:tabLst>
                <a:tab pos="4330700" algn="l"/>
              </a:tabLst>
              <a:defRPr/>
            </a:pPr>
            <a:r>
              <a:rPr lang="en-US" sz="6000" smtClean="0">
                <a:solidFill>
                  <a:schemeClr val="tx1"/>
                </a:solidFill>
                <a:latin typeface="Times New Roman" panose="02020603050405020304" charset="0"/>
                <a:cs typeface="Times New Roman" panose="02020603050405020304" charset="0"/>
              </a:rPr>
              <a:t>4.</a:t>
            </a:r>
            <a:r>
              <a:rPr sz="6000" smtClean="0">
                <a:solidFill>
                  <a:schemeClr val="tx1"/>
                </a:solidFill>
                <a:latin typeface="Times New Roman" panose="02020603050405020304" charset="0"/>
                <a:cs typeface="Times New Roman" panose="02020603050405020304" charset="0"/>
              </a:rPr>
              <a:t>决策树与随机森林</a:t>
            </a:r>
            <a:endParaRPr lang="zh-CN" altLang="en-US" sz="6000" smtClean="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8B7E.tmp"/>
          <p:cNvPicPr/>
          <p:nvPr/>
        </p:nvPicPr>
        <p:blipFill>
          <a:blip r:embed="rId1" cstate="print"/>
          <a:stretch>
            <a:fillRect/>
          </a:stretch>
        </p:blipFill>
        <p:spPr>
          <a:xfrm>
            <a:off x="0" y="0"/>
            <a:ext cx="9144000" cy="6858000"/>
          </a:xfrm>
          <a:prstGeom prst="rect">
            <a:avLst/>
          </a:prstGeom>
        </p:spPr>
      </p:pic>
      <p:sp>
        <p:nvSpPr>
          <p:cNvPr id="24" name="TextBox 23"/>
          <p:cNvSpPr txBox="1"/>
          <p:nvPr/>
        </p:nvSpPr>
        <p:spPr>
          <a:xfrm>
            <a:off x="218541" y="315722"/>
            <a:ext cx="2035814"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一个例子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zh-CN" altLang="en-US" sz="2400">
              <a:solidFill>
                <a:srgbClr val="000000"/>
              </a:solidFill>
              <a:latin typeface="Times New Roman" panose="02020603050405020304"/>
            </a:endParaRPr>
          </a:p>
        </p:txBody>
      </p:sp>
      <p:sp>
        <p:nvSpPr>
          <p:cNvPr id="25" name="TextBox 24"/>
          <p:cNvSpPr txBox="1"/>
          <p:nvPr/>
        </p:nvSpPr>
        <p:spPr>
          <a:xfrm>
            <a:off x="7368540" y="1091896"/>
            <a:ext cx="1099660" cy="322332"/>
          </a:xfrm>
          <a:prstGeom prst="rect">
            <a:avLst/>
          </a:prstGeom>
          <a:noFill/>
        </p:spPr>
        <p:txBody>
          <a:bodyPr vert="horz" wrap="none" lIns="0" tIns="0" rIns="0" bIns="0" rtlCol="0">
            <a:spAutoFit/>
          </a:bodyPr>
          <a:lstStyle/>
          <a:p>
            <a:pPr>
              <a:lnSpc>
                <a:spcPts val="2665"/>
              </a:lnSpc>
            </a:pPr>
            <a:r>
              <a:rPr lang="en-US" altLang="zh-CN" sz="2200" smtClean="0">
                <a:solidFill>
                  <a:srgbClr val="000000"/>
                </a:solidFill>
                <a:latin typeface="Times New Roman" panose="02020603050405020304"/>
              </a:rPr>
              <a:t>(</a:t>
            </a:r>
            <a:r>
              <a:rPr lang="zh-CN" altLang="en-US" sz="2200" smtClean="0">
                <a:solidFill>
                  <a:srgbClr val="000000"/>
                </a:solidFill>
                <a:latin typeface="微软雅黑" panose="020B0503020204020204" charset="-122"/>
              </a:rPr>
              <a:t>色泽</a:t>
            </a:r>
            <a:r>
              <a:rPr lang="en-US" altLang="zh-CN" sz="2200" smtClean="0">
                <a:solidFill>
                  <a:srgbClr val="000000"/>
                </a:solidFill>
                <a:latin typeface="Times New Roman" panose="02020603050405020304"/>
              </a:rPr>
              <a:t>=</a:t>
            </a:r>
            <a:r>
              <a:rPr lang="zh-CN" altLang="en-US" sz="2200" smtClean="0">
                <a:solidFill>
                  <a:srgbClr val="000000"/>
                </a:solidFill>
                <a:latin typeface="微软雅黑" panose="020B0503020204020204" charset="-122"/>
              </a:rPr>
              <a:t>青</a:t>
            </a:r>
            <a:endParaRPr lang="zh-CN" altLang="en-US" sz="2200">
              <a:solidFill>
                <a:srgbClr val="000000"/>
              </a:solidFill>
              <a:latin typeface="微软雅黑" panose="020B0503020204020204" charset="-122"/>
            </a:endParaRPr>
          </a:p>
        </p:txBody>
      </p:sp>
      <p:sp>
        <p:nvSpPr>
          <p:cNvPr id="26" name="TextBox 25"/>
          <p:cNvSpPr txBox="1"/>
          <p:nvPr/>
        </p:nvSpPr>
        <p:spPr>
          <a:xfrm>
            <a:off x="270052" y="1070798"/>
            <a:ext cx="6693535" cy="667385"/>
          </a:xfrm>
          <a:prstGeom prst="rect">
            <a:avLst/>
          </a:prstGeom>
          <a:noFill/>
        </p:spPr>
        <p:txBody>
          <a:bodyPr vert="horz" wrap="none" lIns="0" tIns="0" rIns="0" bIns="0" rtlCol="0">
            <a:spAutoFit/>
          </a:bodyPr>
          <a:lstStyle/>
          <a:p>
            <a:pPr marL="0" marR="0" lvl="0" indent="0" defTabSz="914400" eaLnBrk="1" fontAlgn="auto" latinLnBrk="0" hangingPunct="1">
              <a:lnSpc>
                <a:spcPts val="2915"/>
              </a:lnSpc>
              <a:buClrTx/>
              <a:buSzTx/>
              <a:buNone/>
              <a:tabLst>
                <a:tab pos="228600" algn="l"/>
              </a:tabLst>
              <a:defRPr/>
            </a:pPr>
            <a:r>
              <a:rPr lang="zh-CN" altLang="en-US" sz="2640" smtClean="0">
                <a:solidFill>
                  <a:srgbClr val="16754D"/>
                </a:solidFill>
                <a:latin typeface="Wingdings" panose="05000000000000000000"/>
              </a:rPr>
              <a:t></a:t>
            </a:r>
            <a:r>
              <a:rPr lang="zh-CN" altLang="en-US" sz="2200" smtClean="0">
                <a:solidFill>
                  <a:srgbClr val="000000"/>
                </a:solidFill>
                <a:latin typeface="微软雅黑" panose="020B0503020204020204" charset="-122"/>
              </a:rPr>
              <a:t>以属性“色泽”为例，其对应的   个数据子集分别为</a:t>
            </a: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2290"/>
              </a:lnSpc>
              <a:buClrTx/>
              <a:buSzTx/>
              <a:buNone/>
              <a:tabLst>
                <a:tab pos="228600" algn="l"/>
              </a:tabLst>
              <a:defRPr/>
            </a:pPr>
            <a:r>
              <a:rPr lang="zh-CN" altLang="en-US" sz="2200"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绿</a:t>
            </a:r>
            <a:r>
              <a:rPr lang="en-US" altLang="zh-CN" sz="2195" smtClean="0">
                <a:solidFill>
                  <a:srgbClr val="000000"/>
                </a:solidFill>
                <a:latin typeface="Times New Roman" panose="02020603050405020304"/>
              </a:rPr>
              <a:t>)</a:t>
            </a:r>
            <a:r>
              <a:rPr lang="zh-CN" altLang="en-US" sz="2195" smtClean="0">
                <a:solidFill>
                  <a:srgbClr val="000000"/>
                </a:solidFill>
                <a:latin typeface="微软雅黑" panose="020B0503020204020204" charset="-122"/>
              </a:rPr>
              <a:t>，    </a:t>
            </a:r>
            <a:r>
              <a:rPr lang="en-US" altLang="zh-CN" sz="2195" smtClean="0">
                <a:solidFill>
                  <a:srgbClr val="000000"/>
                </a:solidFill>
                <a:latin typeface="Times New Roman" panose="02020603050405020304"/>
              </a:rPr>
              <a:t>(</a:t>
            </a:r>
            <a:r>
              <a:rPr lang="zh-CN" altLang="en-US" sz="2195" smtClean="0">
                <a:solidFill>
                  <a:srgbClr val="000000"/>
                </a:solidFill>
                <a:latin typeface="微软雅黑" panose="020B0503020204020204" charset="-122"/>
              </a:rPr>
              <a:t>色泽</a:t>
            </a:r>
            <a:r>
              <a:rPr lang="en-US" altLang="zh-CN" sz="2195" smtClean="0">
                <a:solidFill>
                  <a:srgbClr val="000000"/>
                </a:solidFill>
                <a:latin typeface="Times New Roman" panose="02020603050405020304"/>
              </a:rPr>
              <a:t>=</a:t>
            </a:r>
            <a:r>
              <a:rPr lang="zh-CN" altLang="en-US" sz="2195" smtClean="0">
                <a:solidFill>
                  <a:srgbClr val="000000"/>
                </a:solidFill>
                <a:latin typeface="微软雅黑" panose="020B0503020204020204" charset="-122"/>
              </a:rPr>
              <a:t>乌黑</a:t>
            </a:r>
            <a:r>
              <a:rPr lang="en-US" altLang="zh-CN" sz="2195" smtClean="0">
                <a:solidFill>
                  <a:srgbClr val="000000"/>
                </a:solidFill>
                <a:latin typeface="Times New Roman" panose="02020603050405020304"/>
              </a:rPr>
              <a:t>)</a:t>
            </a:r>
            <a:r>
              <a:rPr lang="zh-CN" altLang="en-US" sz="2195" smtClean="0">
                <a:solidFill>
                  <a:srgbClr val="000000"/>
                </a:solidFill>
                <a:latin typeface="微软雅黑" panose="020B0503020204020204" charset="-122"/>
              </a:rPr>
              <a:t>，    </a:t>
            </a:r>
            <a:r>
              <a:rPr lang="en-US" altLang="zh-CN" sz="2195" smtClean="0">
                <a:solidFill>
                  <a:srgbClr val="000000"/>
                </a:solidFill>
                <a:latin typeface="Times New Roman" panose="02020603050405020304"/>
              </a:rPr>
              <a:t>(</a:t>
            </a:r>
            <a:r>
              <a:rPr lang="zh-CN" altLang="en-US" sz="2195" smtClean="0">
                <a:solidFill>
                  <a:srgbClr val="000000"/>
                </a:solidFill>
                <a:latin typeface="微软雅黑" panose="020B0503020204020204" charset="-122"/>
              </a:rPr>
              <a:t>色泽</a:t>
            </a:r>
            <a:r>
              <a:rPr lang="en-US" altLang="zh-CN" sz="2195" smtClean="0">
                <a:solidFill>
                  <a:srgbClr val="000000"/>
                </a:solidFill>
                <a:latin typeface="Times New Roman" panose="02020603050405020304"/>
              </a:rPr>
              <a:t>=</a:t>
            </a:r>
            <a:r>
              <a:rPr lang="zh-CN" altLang="en-US" sz="2195" smtClean="0">
                <a:solidFill>
                  <a:srgbClr val="000000"/>
                </a:solidFill>
                <a:latin typeface="微软雅黑" panose="020B0503020204020204" charset="-122"/>
              </a:rPr>
              <a:t>浅白</a:t>
            </a:r>
            <a:r>
              <a:rPr lang="en-US" altLang="zh-CN" sz="2195" smtClean="0">
                <a:solidFill>
                  <a:srgbClr val="000000"/>
                </a:solidFill>
                <a:latin typeface="Times New Roman" panose="02020603050405020304"/>
              </a:rPr>
              <a:t>)</a:t>
            </a:r>
            <a:endParaRPr lang="zh-CN" altLang="en-US" sz="2195">
              <a:solidFill>
                <a:srgbClr val="000000"/>
              </a:solidFill>
              <a:latin typeface="Times New Roman" panose="02020603050405020304"/>
            </a:endParaRPr>
          </a:p>
        </p:txBody>
      </p:sp>
      <p:sp>
        <p:nvSpPr>
          <p:cNvPr id="27" name="TextBox 26"/>
          <p:cNvSpPr txBox="1"/>
          <p:nvPr/>
        </p:nvSpPr>
        <p:spPr>
          <a:xfrm>
            <a:off x="270052" y="1802973"/>
            <a:ext cx="865622" cy="371897"/>
          </a:xfrm>
          <a:prstGeom prst="rect">
            <a:avLst/>
          </a:prstGeom>
          <a:noFill/>
        </p:spPr>
        <p:txBody>
          <a:bodyPr vert="horz" wrap="none" lIns="0" tIns="0" rIns="0" bIns="0" rtlCol="0">
            <a:spAutoFit/>
          </a:bodyPr>
          <a:lstStyle/>
          <a:p>
            <a:pPr>
              <a:lnSpc>
                <a:spcPts val="2915"/>
              </a:lnSpc>
            </a:pPr>
            <a:r>
              <a:rPr lang="zh-CN" altLang="en-US" sz="2640" smtClean="0">
                <a:solidFill>
                  <a:srgbClr val="16754D"/>
                </a:solidFill>
                <a:latin typeface="Wingdings" panose="05000000000000000000"/>
              </a:rPr>
              <a:t></a:t>
            </a:r>
            <a:r>
              <a:rPr lang="zh-CN" altLang="en-US" sz="2195" smtClean="0">
                <a:solidFill>
                  <a:srgbClr val="000000"/>
                </a:solidFill>
                <a:latin typeface="微软雅黑" panose="020B0503020204020204" charset="-122"/>
              </a:rPr>
              <a:t>子集</a:t>
            </a:r>
            <a:endParaRPr lang="zh-CN" altLang="en-US" sz="2195">
              <a:solidFill>
                <a:srgbClr val="000000"/>
              </a:solidFill>
              <a:latin typeface="微软雅黑" panose="020B0503020204020204" charset="-122"/>
            </a:endParaRPr>
          </a:p>
        </p:txBody>
      </p:sp>
      <p:sp>
        <p:nvSpPr>
          <p:cNvPr id="28" name="TextBox 27"/>
          <p:cNvSpPr txBox="1"/>
          <p:nvPr/>
        </p:nvSpPr>
        <p:spPr>
          <a:xfrm>
            <a:off x="1582547" y="1875698"/>
            <a:ext cx="1410643"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包含编号为</a:t>
            </a:r>
            <a:endParaRPr lang="zh-CN" altLang="en-US" sz="2195">
              <a:solidFill>
                <a:srgbClr val="000000"/>
              </a:solidFill>
              <a:latin typeface="微软雅黑" panose="020B0503020204020204" charset="-122"/>
            </a:endParaRPr>
          </a:p>
        </p:txBody>
      </p:sp>
      <p:sp>
        <p:nvSpPr>
          <p:cNvPr id="29" name="TextBox 28"/>
          <p:cNvSpPr txBox="1"/>
          <p:nvPr/>
        </p:nvSpPr>
        <p:spPr>
          <a:xfrm>
            <a:off x="5342890" y="1875698"/>
            <a:ext cx="2987997" cy="269304"/>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的  个样例，其中正例占</a:t>
            </a:r>
            <a:endParaRPr lang="zh-CN" altLang="en-US" sz="2195">
              <a:solidFill>
                <a:srgbClr val="000000"/>
              </a:solidFill>
              <a:latin typeface="微软雅黑" panose="020B0503020204020204" charset="-122"/>
            </a:endParaRPr>
          </a:p>
        </p:txBody>
      </p:sp>
      <p:sp>
        <p:nvSpPr>
          <p:cNvPr id="30" name="TextBox 29"/>
          <p:cNvSpPr txBox="1"/>
          <p:nvPr/>
        </p:nvSpPr>
        <p:spPr>
          <a:xfrm>
            <a:off x="1550542" y="2303942"/>
            <a:ext cx="1128514"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，反例占</a:t>
            </a:r>
            <a:endParaRPr lang="zh-CN" altLang="en-US" sz="2195">
              <a:solidFill>
                <a:srgbClr val="000000"/>
              </a:solidFill>
              <a:latin typeface="微软雅黑" panose="020B0503020204020204" charset="-122"/>
            </a:endParaRPr>
          </a:p>
        </p:txBody>
      </p:sp>
      <p:sp>
        <p:nvSpPr>
          <p:cNvPr id="31" name="TextBox 30"/>
          <p:cNvSpPr txBox="1"/>
          <p:nvPr/>
        </p:nvSpPr>
        <p:spPr>
          <a:xfrm>
            <a:off x="3652392" y="2303942"/>
            <a:ext cx="730969" cy="269304"/>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  、</a:t>
            </a:r>
            <a:endParaRPr lang="zh-CN" altLang="en-US" sz="2195">
              <a:solidFill>
                <a:srgbClr val="000000"/>
              </a:solidFill>
              <a:latin typeface="微软雅黑" panose="020B0503020204020204" charset="-122"/>
            </a:endParaRPr>
          </a:p>
        </p:txBody>
      </p:sp>
      <p:sp>
        <p:nvSpPr>
          <p:cNvPr id="32" name="TextBox 31"/>
          <p:cNvSpPr txBox="1"/>
          <p:nvPr/>
        </p:nvSpPr>
        <p:spPr>
          <a:xfrm>
            <a:off x="4702809" y="2303942"/>
            <a:ext cx="3552254" cy="269304"/>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同理，  个结点的信息熵为：</a:t>
            </a:r>
            <a:endParaRPr lang="zh-CN" altLang="en-US" sz="2195">
              <a:solidFill>
                <a:srgbClr val="000000"/>
              </a:solidFill>
              <a:latin typeface="微软雅黑" panose="020B0503020204020204" charset="-122"/>
            </a:endParaRPr>
          </a:p>
        </p:txBody>
      </p:sp>
      <p:sp>
        <p:nvSpPr>
          <p:cNvPr id="33" name="TextBox 32"/>
          <p:cNvSpPr txBox="1"/>
          <p:nvPr/>
        </p:nvSpPr>
        <p:spPr>
          <a:xfrm>
            <a:off x="270052" y="4375993"/>
            <a:ext cx="3686907" cy="371897"/>
          </a:xfrm>
          <a:prstGeom prst="rect">
            <a:avLst/>
          </a:prstGeom>
          <a:noFill/>
        </p:spPr>
        <p:txBody>
          <a:bodyPr vert="horz" wrap="none" lIns="0" tIns="0" rIns="0" bIns="0" rtlCol="0">
            <a:spAutoFit/>
          </a:bodyPr>
          <a:lstStyle/>
          <a:p>
            <a:pPr>
              <a:lnSpc>
                <a:spcPts val="2915"/>
              </a:lnSpc>
            </a:pPr>
            <a:r>
              <a:rPr lang="zh-CN" altLang="en-US" sz="2640" smtClean="0">
                <a:solidFill>
                  <a:srgbClr val="16754D"/>
                </a:solidFill>
                <a:latin typeface="Wingdings" panose="05000000000000000000"/>
              </a:rPr>
              <a:t></a:t>
            </a:r>
            <a:r>
              <a:rPr lang="zh-CN" altLang="en-US" sz="2195" smtClean="0">
                <a:solidFill>
                  <a:srgbClr val="000000"/>
                </a:solidFill>
                <a:latin typeface="微软雅黑" panose="020B0503020204020204" charset="-122"/>
              </a:rPr>
              <a:t>属性“色泽”的信息增益为</a:t>
            </a:r>
            <a:endParaRPr lang="zh-CN" altLang="en-US" sz="2195">
              <a:solidFill>
                <a:srgbClr val="000000"/>
              </a:solidFill>
              <a:latin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9011.tmp"/>
          <p:cNvPicPr/>
          <p:nvPr/>
        </p:nvPicPr>
        <p:blipFill>
          <a:blip r:embed="rId1" cstate="print"/>
          <a:stretch>
            <a:fillRect/>
          </a:stretch>
        </p:blipFill>
        <p:spPr>
          <a:xfrm>
            <a:off x="0" y="0"/>
            <a:ext cx="9144000" cy="6858000"/>
          </a:xfrm>
          <a:prstGeom prst="rect">
            <a:avLst/>
          </a:prstGeom>
        </p:spPr>
      </p:pic>
      <p:pic>
        <p:nvPicPr>
          <p:cNvPr id="3" name="图片 2" descr="ws_9012.tmp"/>
          <p:cNvPicPr/>
          <p:nvPr/>
        </p:nvPicPr>
        <p:blipFill>
          <a:blip r:embed="rId2" cstate="print"/>
          <a:stretch>
            <a:fillRect/>
          </a:stretch>
        </p:blipFill>
        <p:spPr>
          <a:xfrm>
            <a:off x="1092200" y="2070100"/>
            <a:ext cx="152400" cy="165100"/>
          </a:xfrm>
          <a:prstGeom prst="rect">
            <a:avLst/>
          </a:prstGeom>
        </p:spPr>
      </p:pic>
      <p:pic>
        <p:nvPicPr>
          <p:cNvPr id="4" name="图片 3" descr="ws_9022.tmp"/>
          <p:cNvPicPr/>
          <p:nvPr/>
        </p:nvPicPr>
        <p:blipFill>
          <a:blip r:embed="rId3" cstate="print"/>
          <a:stretch>
            <a:fillRect/>
          </a:stretch>
        </p:blipFill>
        <p:spPr>
          <a:xfrm>
            <a:off x="1600200" y="1993900"/>
            <a:ext cx="254000" cy="241300"/>
          </a:xfrm>
          <a:prstGeom prst="rect">
            <a:avLst/>
          </a:prstGeom>
        </p:spPr>
      </p:pic>
      <p:pic>
        <p:nvPicPr>
          <p:cNvPr id="5" name="图片 4" descr="ws_9023.tmp"/>
          <p:cNvPicPr/>
          <p:nvPr/>
        </p:nvPicPr>
        <p:blipFill>
          <a:blip r:embed="rId4" cstate="print"/>
          <a:stretch>
            <a:fillRect/>
          </a:stretch>
        </p:blipFill>
        <p:spPr>
          <a:xfrm>
            <a:off x="1993900" y="1955800"/>
            <a:ext cx="292100" cy="304800"/>
          </a:xfrm>
          <a:prstGeom prst="rect">
            <a:avLst/>
          </a:prstGeom>
        </p:spPr>
      </p:pic>
      <p:pic>
        <p:nvPicPr>
          <p:cNvPr id="6" name="图片 5" descr="ws_9024.tmp"/>
          <p:cNvPicPr/>
          <p:nvPr/>
        </p:nvPicPr>
        <p:blipFill>
          <a:blip r:embed="rId5" cstate="print"/>
          <a:stretch>
            <a:fillRect/>
          </a:stretch>
        </p:blipFill>
        <p:spPr>
          <a:xfrm>
            <a:off x="2298700" y="1955800"/>
            <a:ext cx="292100" cy="304800"/>
          </a:xfrm>
          <a:prstGeom prst="rect">
            <a:avLst/>
          </a:prstGeom>
        </p:spPr>
      </p:pic>
      <p:pic>
        <p:nvPicPr>
          <p:cNvPr id="7" name="图片 6" descr="ws_9035.tmp"/>
          <p:cNvPicPr/>
          <p:nvPr/>
        </p:nvPicPr>
        <p:blipFill>
          <a:blip r:embed="rId6" cstate="print"/>
          <a:stretch>
            <a:fillRect/>
          </a:stretch>
        </p:blipFill>
        <p:spPr>
          <a:xfrm>
            <a:off x="3098800" y="2006600"/>
            <a:ext cx="152400" cy="228600"/>
          </a:xfrm>
          <a:prstGeom prst="rect">
            <a:avLst/>
          </a:prstGeom>
        </p:spPr>
      </p:pic>
      <p:pic>
        <p:nvPicPr>
          <p:cNvPr id="8" name="图片 7" descr="ws_9036.tmp"/>
          <p:cNvPicPr/>
          <p:nvPr/>
        </p:nvPicPr>
        <p:blipFill>
          <a:blip r:embed="rId7" cstate="print"/>
          <a:stretch>
            <a:fillRect/>
          </a:stretch>
        </p:blipFill>
        <p:spPr>
          <a:xfrm>
            <a:off x="3479800" y="1993900"/>
            <a:ext cx="152400" cy="241300"/>
          </a:xfrm>
          <a:prstGeom prst="rect">
            <a:avLst/>
          </a:prstGeom>
        </p:spPr>
      </p:pic>
      <p:pic>
        <p:nvPicPr>
          <p:cNvPr id="9" name="图片 8" descr="ws_9037.tmp"/>
          <p:cNvPicPr/>
          <p:nvPr/>
        </p:nvPicPr>
        <p:blipFill>
          <a:blip r:embed="rId8" cstate="print"/>
          <a:stretch>
            <a:fillRect/>
          </a:stretch>
        </p:blipFill>
        <p:spPr>
          <a:xfrm>
            <a:off x="4813300" y="2070100"/>
            <a:ext cx="152400" cy="165100"/>
          </a:xfrm>
          <a:prstGeom prst="rect">
            <a:avLst/>
          </a:prstGeom>
        </p:spPr>
      </p:pic>
      <p:pic>
        <p:nvPicPr>
          <p:cNvPr id="10" name="图片 9" descr="ws_9038.tmp"/>
          <p:cNvPicPr/>
          <p:nvPr/>
        </p:nvPicPr>
        <p:blipFill>
          <a:blip r:embed="rId9" cstate="print"/>
          <a:stretch>
            <a:fillRect/>
          </a:stretch>
        </p:blipFill>
        <p:spPr>
          <a:xfrm>
            <a:off x="5321300" y="1993900"/>
            <a:ext cx="241300" cy="241300"/>
          </a:xfrm>
          <a:prstGeom prst="rect">
            <a:avLst/>
          </a:prstGeom>
        </p:spPr>
      </p:pic>
      <p:pic>
        <p:nvPicPr>
          <p:cNvPr id="11" name="图片 10" descr="ws_9048.tmp"/>
          <p:cNvPicPr/>
          <p:nvPr/>
        </p:nvPicPr>
        <p:blipFill>
          <a:blip r:embed="rId10" cstate="print"/>
          <a:stretch>
            <a:fillRect/>
          </a:stretch>
        </p:blipFill>
        <p:spPr>
          <a:xfrm>
            <a:off x="5702300" y="1955800"/>
            <a:ext cx="304800" cy="304800"/>
          </a:xfrm>
          <a:prstGeom prst="rect">
            <a:avLst/>
          </a:prstGeom>
        </p:spPr>
      </p:pic>
      <p:pic>
        <p:nvPicPr>
          <p:cNvPr id="12" name="图片 11" descr="ws_9049.tmp"/>
          <p:cNvPicPr/>
          <p:nvPr/>
        </p:nvPicPr>
        <p:blipFill>
          <a:blip r:embed="rId11" cstate="print"/>
          <a:stretch>
            <a:fillRect/>
          </a:stretch>
        </p:blipFill>
        <p:spPr>
          <a:xfrm>
            <a:off x="6007100" y="1955800"/>
            <a:ext cx="292100" cy="304800"/>
          </a:xfrm>
          <a:prstGeom prst="rect">
            <a:avLst/>
          </a:prstGeom>
        </p:spPr>
      </p:pic>
      <p:pic>
        <p:nvPicPr>
          <p:cNvPr id="13" name="图片 12" descr="ws_904A.tmp"/>
          <p:cNvPicPr/>
          <p:nvPr/>
        </p:nvPicPr>
        <p:blipFill>
          <a:blip r:embed="rId12" cstate="print"/>
          <a:stretch>
            <a:fillRect/>
          </a:stretch>
        </p:blipFill>
        <p:spPr>
          <a:xfrm>
            <a:off x="6807200" y="2006600"/>
            <a:ext cx="152400" cy="228600"/>
          </a:xfrm>
          <a:prstGeom prst="rect">
            <a:avLst/>
          </a:prstGeom>
        </p:spPr>
      </p:pic>
      <p:pic>
        <p:nvPicPr>
          <p:cNvPr id="14" name="图片 13" descr="ws_905B.tmp"/>
          <p:cNvPicPr/>
          <p:nvPr/>
        </p:nvPicPr>
        <p:blipFill>
          <a:blip r:embed="rId13" cstate="print"/>
          <a:stretch>
            <a:fillRect/>
          </a:stretch>
        </p:blipFill>
        <p:spPr>
          <a:xfrm>
            <a:off x="7175500" y="2006600"/>
            <a:ext cx="165100" cy="228600"/>
          </a:xfrm>
          <a:prstGeom prst="rect">
            <a:avLst/>
          </a:prstGeom>
        </p:spPr>
      </p:pic>
      <p:pic>
        <p:nvPicPr>
          <p:cNvPr id="15" name="图片 14" descr="ws_905C.tmp"/>
          <p:cNvPicPr/>
          <p:nvPr/>
        </p:nvPicPr>
        <p:blipFill>
          <a:blip r:embed="rId14" cstate="print"/>
          <a:stretch>
            <a:fillRect/>
          </a:stretch>
        </p:blipFill>
        <p:spPr>
          <a:xfrm>
            <a:off x="1092200" y="2565400"/>
            <a:ext cx="152400" cy="165100"/>
          </a:xfrm>
          <a:prstGeom prst="rect">
            <a:avLst/>
          </a:prstGeom>
        </p:spPr>
      </p:pic>
      <p:pic>
        <p:nvPicPr>
          <p:cNvPr id="16" name="图片 15" descr="ws_905D.tmp"/>
          <p:cNvPicPr/>
          <p:nvPr/>
        </p:nvPicPr>
        <p:blipFill>
          <a:blip r:embed="rId15" cstate="print"/>
          <a:stretch>
            <a:fillRect/>
          </a:stretch>
        </p:blipFill>
        <p:spPr>
          <a:xfrm>
            <a:off x="1600200" y="2489200"/>
            <a:ext cx="254000" cy="241300"/>
          </a:xfrm>
          <a:prstGeom prst="rect">
            <a:avLst/>
          </a:prstGeom>
        </p:spPr>
      </p:pic>
      <p:pic>
        <p:nvPicPr>
          <p:cNvPr id="17" name="图片 16" descr="ws_905E.tmp"/>
          <p:cNvPicPr/>
          <p:nvPr/>
        </p:nvPicPr>
        <p:blipFill>
          <a:blip r:embed="rId16" cstate="print"/>
          <a:stretch>
            <a:fillRect/>
          </a:stretch>
        </p:blipFill>
        <p:spPr>
          <a:xfrm>
            <a:off x="1993900" y="2451100"/>
            <a:ext cx="304800" cy="304800"/>
          </a:xfrm>
          <a:prstGeom prst="rect">
            <a:avLst/>
          </a:prstGeom>
        </p:spPr>
      </p:pic>
      <p:pic>
        <p:nvPicPr>
          <p:cNvPr id="18" name="图片 17" descr="ws_906F.tmp"/>
          <p:cNvPicPr/>
          <p:nvPr/>
        </p:nvPicPr>
        <p:blipFill>
          <a:blip r:embed="rId17" cstate="print"/>
          <a:stretch>
            <a:fillRect/>
          </a:stretch>
        </p:blipFill>
        <p:spPr>
          <a:xfrm>
            <a:off x="2298700" y="2463800"/>
            <a:ext cx="304800" cy="279400"/>
          </a:xfrm>
          <a:prstGeom prst="rect">
            <a:avLst/>
          </a:prstGeom>
        </p:spPr>
      </p:pic>
      <p:pic>
        <p:nvPicPr>
          <p:cNvPr id="19" name="图片 18" descr="ws_9070.tmp"/>
          <p:cNvPicPr/>
          <p:nvPr/>
        </p:nvPicPr>
        <p:blipFill>
          <a:blip r:embed="rId18" cstate="print"/>
          <a:stretch>
            <a:fillRect/>
          </a:stretch>
        </p:blipFill>
        <p:spPr>
          <a:xfrm>
            <a:off x="3124200" y="2501900"/>
            <a:ext cx="152400" cy="228600"/>
          </a:xfrm>
          <a:prstGeom prst="rect">
            <a:avLst/>
          </a:prstGeom>
        </p:spPr>
      </p:pic>
      <p:pic>
        <p:nvPicPr>
          <p:cNvPr id="20" name="图片 19" descr="ws_9071.tmp"/>
          <p:cNvPicPr/>
          <p:nvPr/>
        </p:nvPicPr>
        <p:blipFill>
          <a:blip r:embed="rId19" cstate="print"/>
          <a:stretch>
            <a:fillRect/>
          </a:stretch>
        </p:blipFill>
        <p:spPr>
          <a:xfrm>
            <a:off x="3505200" y="2501900"/>
            <a:ext cx="152400" cy="228600"/>
          </a:xfrm>
          <a:prstGeom prst="rect">
            <a:avLst/>
          </a:prstGeom>
        </p:spPr>
      </p:pic>
      <p:pic>
        <p:nvPicPr>
          <p:cNvPr id="21" name="图片 20" descr="ws_9072.tmp"/>
          <p:cNvPicPr/>
          <p:nvPr/>
        </p:nvPicPr>
        <p:blipFill>
          <a:blip r:embed="rId20" cstate="print"/>
          <a:stretch>
            <a:fillRect/>
          </a:stretch>
        </p:blipFill>
        <p:spPr>
          <a:xfrm>
            <a:off x="4813300" y="2565400"/>
            <a:ext cx="165100" cy="152400"/>
          </a:xfrm>
          <a:prstGeom prst="rect">
            <a:avLst/>
          </a:prstGeom>
        </p:spPr>
      </p:pic>
      <p:pic>
        <p:nvPicPr>
          <p:cNvPr id="22" name="图片 21" descr="ws_9082.tmp"/>
          <p:cNvPicPr/>
          <p:nvPr/>
        </p:nvPicPr>
        <p:blipFill>
          <a:blip r:embed="rId21" cstate="print"/>
          <a:stretch>
            <a:fillRect/>
          </a:stretch>
        </p:blipFill>
        <p:spPr>
          <a:xfrm>
            <a:off x="5334000" y="2489200"/>
            <a:ext cx="254000" cy="228600"/>
          </a:xfrm>
          <a:prstGeom prst="rect">
            <a:avLst/>
          </a:prstGeom>
        </p:spPr>
      </p:pic>
      <p:pic>
        <p:nvPicPr>
          <p:cNvPr id="23" name="图片 22" descr="ws_9083.tmp"/>
          <p:cNvPicPr/>
          <p:nvPr/>
        </p:nvPicPr>
        <p:blipFill>
          <a:blip r:embed="rId22" cstate="print"/>
          <a:stretch>
            <a:fillRect/>
          </a:stretch>
        </p:blipFill>
        <p:spPr>
          <a:xfrm>
            <a:off x="5727700" y="2451100"/>
            <a:ext cx="304800" cy="304800"/>
          </a:xfrm>
          <a:prstGeom prst="rect">
            <a:avLst/>
          </a:prstGeom>
        </p:spPr>
      </p:pic>
      <p:pic>
        <p:nvPicPr>
          <p:cNvPr id="24" name="图片 23" descr="ws_9084.tmp"/>
          <p:cNvPicPr/>
          <p:nvPr/>
        </p:nvPicPr>
        <p:blipFill>
          <a:blip r:embed="rId23" cstate="print"/>
          <a:stretch>
            <a:fillRect/>
          </a:stretch>
        </p:blipFill>
        <p:spPr>
          <a:xfrm>
            <a:off x="6032500" y="2451100"/>
            <a:ext cx="304800" cy="304800"/>
          </a:xfrm>
          <a:prstGeom prst="rect">
            <a:avLst/>
          </a:prstGeom>
        </p:spPr>
      </p:pic>
      <p:pic>
        <p:nvPicPr>
          <p:cNvPr id="25" name="图片 24" descr="ws_9095.tmp"/>
          <p:cNvPicPr/>
          <p:nvPr/>
        </p:nvPicPr>
        <p:blipFill>
          <a:blip r:embed="rId24" cstate="print"/>
          <a:stretch>
            <a:fillRect/>
          </a:stretch>
        </p:blipFill>
        <p:spPr>
          <a:xfrm>
            <a:off x="6858000" y="2489200"/>
            <a:ext cx="152400" cy="241300"/>
          </a:xfrm>
          <a:prstGeom prst="rect">
            <a:avLst/>
          </a:prstGeom>
        </p:spPr>
      </p:pic>
      <p:pic>
        <p:nvPicPr>
          <p:cNvPr id="26" name="图片 25" descr="ws_9096.tmp"/>
          <p:cNvPicPr/>
          <p:nvPr/>
        </p:nvPicPr>
        <p:blipFill>
          <a:blip r:embed="rId25" cstate="print"/>
          <a:stretch>
            <a:fillRect/>
          </a:stretch>
        </p:blipFill>
        <p:spPr>
          <a:xfrm>
            <a:off x="7239000" y="2489200"/>
            <a:ext cx="152400" cy="241300"/>
          </a:xfrm>
          <a:prstGeom prst="rect">
            <a:avLst/>
          </a:prstGeom>
        </p:spPr>
      </p:pic>
      <p:pic>
        <p:nvPicPr>
          <p:cNvPr id="27" name="图片 26" descr="ws_9097.tmp"/>
          <p:cNvPicPr/>
          <p:nvPr/>
        </p:nvPicPr>
        <p:blipFill>
          <a:blip r:embed="rId26" cstate="print"/>
          <a:stretch>
            <a:fillRect/>
          </a:stretch>
        </p:blipFill>
        <p:spPr>
          <a:xfrm>
            <a:off x="7391400" y="2489200"/>
            <a:ext cx="152400" cy="241300"/>
          </a:xfrm>
          <a:prstGeom prst="rect">
            <a:avLst/>
          </a:prstGeom>
        </p:spPr>
      </p:pic>
      <p:pic>
        <p:nvPicPr>
          <p:cNvPr id="28" name="图片 27" descr="ws_9098.tmp"/>
          <p:cNvPicPr/>
          <p:nvPr/>
        </p:nvPicPr>
        <p:blipFill>
          <a:blip r:embed="rId27" cstate="print"/>
          <a:stretch>
            <a:fillRect/>
          </a:stretch>
        </p:blipFill>
        <p:spPr>
          <a:xfrm>
            <a:off x="1079500" y="3022600"/>
            <a:ext cx="165100" cy="165100"/>
          </a:xfrm>
          <a:prstGeom prst="rect">
            <a:avLst/>
          </a:prstGeom>
        </p:spPr>
      </p:pic>
      <p:pic>
        <p:nvPicPr>
          <p:cNvPr id="29" name="图片 28" descr="ws_90A8.tmp"/>
          <p:cNvPicPr/>
          <p:nvPr/>
        </p:nvPicPr>
        <p:blipFill>
          <a:blip r:embed="rId28" cstate="print"/>
          <a:stretch>
            <a:fillRect/>
          </a:stretch>
        </p:blipFill>
        <p:spPr>
          <a:xfrm>
            <a:off x="1600200" y="2946400"/>
            <a:ext cx="254000" cy="241300"/>
          </a:xfrm>
          <a:prstGeom prst="rect">
            <a:avLst/>
          </a:prstGeom>
        </p:spPr>
      </p:pic>
      <p:pic>
        <p:nvPicPr>
          <p:cNvPr id="30" name="图片 29" descr="ws_90A9.tmp"/>
          <p:cNvPicPr/>
          <p:nvPr/>
        </p:nvPicPr>
        <p:blipFill>
          <a:blip r:embed="rId29" cstate="print"/>
          <a:stretch>
            <a:fillRect/>
          </a:stretch>
        </p:blipFill>
        <p:spPr>
          <a:xfrm>
            <a:off x="1981200" y="2908300"/>
            <a:ext cx="304800" cy="304800"/>
          </a:xfrm>
          <a:prstGeom prst="rect">
            <a:avLst/>
          </a:prstGeom>
        </p:spPr>
      </p:pic>
      <p:pic>
        <p:nvPicPr>
          <p:cNvPr id="31" name="图片 30" descr="ws_90AA.tmp"/>
          <p:cNvPicPr/>
          <p:nvPr/>
        </p:nvPicPr>
        <p:blipFill>
          <a:blip r:embed="rId30" cstate="print"/>
          <a:stretch>
            <a:fillRect/>
          </a:stretch>
        </p:blipFill>
        <p:spPr>
          <a:xfrm>
            <a:off x="2286000" y="2908300"/>
            <a:ext cx="304800" cy="292100"/>
          </a:xfrm>
          <a:prstGeom prst="rect">
            <a:avLst/>
          </a:prstGeom>
        </p:spPr>
      </p:pic>
      <p:pic>
        <p:nvPicPr>
          <p:cNvPr id="32" name="图片 31" descr="ws_90BB.tmp"/>
          <p:cNvPicPr/>
          <p:nvPr/>
        </p:nvPicPr>
        <p:blipFill>
          <a:blip r:embed="rId31" cstate="print"/>
          <a:stretch>
            <a:fillRect/>
          </a:stretch>
        </p:blipFill>
        <p:spPr>
          <a:xfrm>
            <a:off x="3098800" y="2959100"/>
            <a:ext cx="152400" cy="228600"/>
          </a:xfrm>
          <a:prstGeom prst="rect">
            <a:avLst/>
          </a:prstGeom>
        </p:spPr>
      </p:pic>
      <p:pic>
        <p:nvPicPr>
          <p:cNvPr id="33" name="图片 32" descr="ws_90BC.tmp"/>
          <p:cNvPicPr/>
          <p:nvPr/>
        </p:nvPicPr>
        <p:blipFill>
          <a:blip r:embed="rId32" cstate="print"/>
          <a:stretch>
            <a:fillRect/>
          </a:stretch>
        </p:blipFill>
        <p:spPr>
          <a:xfrm>
            <a:off x="3340100" y="2959100"/>
            <a:ext cx="139700" cy="228600"/>
          </a:xfrm>
          <a:prstGeom prst="rect">
            <a:avLst/>
          </a:prstGeom>
        </p:spPr>
      </p:pic>
      <p:pic>
        <p:nvPicPr>
          <p:cNvPr id="34" name="图片 33" descr="ws_90BD.tmp"/>
          <p:cNvPicPr/>
          <p:nvPr/>
        </p:nvPicPr>
        <p:blipFill>
          <a:blip r:embed="rId33" cstate="print"/>
          <a:stretch>
            <a:fillRect/>
          </a:stretch>
        </p:blipFill>
        <p:spPr>
          <a:xfrm>
            <a:off x="3479800" y="2959100"/>
            <a:ext cx="152400" cy="228600"/>
          </a:xfrm>
          <a:prstGeom prst="rect">
            <a:avLst/>
          </a:prstGeom>
        </p:spPr>
      </p:pic>
      <p:pic>
        <p:nvPicPr>
          <p:cNvPr id="35" name="图片 34" descr="ws_90BE.tmp"/>
          <p:cNvPicPr/>
          <p:nvPr/>
        </p:nvPicPr>
        <p:blipFill>
          <a:blip r:embed="rId34" cstate="print"/>
          <a:stretch>
            <a:fillRect/>
          </a:stretch>
        </p:blipFill>
        <p:spPr>
          <a:xfrm>
            <a:off x="3632200" y="2959100"/>
            <a:ext cx="152400" cy="228600"/>
          </a:xfrm>
          <a:prstGeom prst="rect">
            <a:avLst/>
          </a:prstGeom>
        </p:spPr>
      </p:pic>
      <p:pic>
        <p:nvPicPr>
          <p:cNvPr id="36" name="图片 35" descr="ws_90CF.tmp"/>
          <p:cNvPicPr/>
          <p:nvPr/>
        </p:nvPicPr>
        <p:blipFill>
          <a:blip r:embed="rId35" cstate="print"/>
          <a:stretch>
            <a:fillRect/>
          </a:stretch>
        </p:blipFill>
        <p:spPr>
          <a:xfrm>
            <a:off x="0" y="0"/>
            <a:ext cx="9144000" cy="6858000"/>
          </a:xfrm>
          <a:prstGeom prst="rect">
            <a:avLst/>
          </a:prstGeom>
        </p:spPr>
      </p:pic>
      <p:sp>
        <p:nvSpPr>
          <p:cNvPr id="58" name="TextBox 57"/>
          <p:cNvSpPr txBox="1"/>
          <p:nvPr/>
        </p:nvSpPr>
        <p:spPr>
          <a:xfrm>
            <a:off x="1304797" y="5003774"/>
            <a:ext cx="2543966" cy="756617"/>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143000" algn="l"/>
              </a:tabLst>
              <a:defRPr/>
            </a:pPr>
            <a:r>
              <a:rPr lang="zh-CN" altLang="en-US" smtClean="0"/>
              <a:t>	</a:t>
            </a:r>
            <a:r>
              <a:rPr lang="zh-CN" altLang="en-US" smtClean="0">
                <a:solidFill>
                  <a:srgbClr val="000000"/>
                </a:solidFill>
                <a:latin typeface="微软雅黑" panose="020B0503020204020204" charset="-122"/>
              </a:rPr>
              <a:t>清晰</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1430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3080"/>
              </a:lnSpc>
              <a:buClrTx/>
              <a:buSzTx/>
              <a:buNone/>
              <a:tabLst>
                <a:tab pos="1143000" algn="l"/>
              </a:tabLst>
              <a:defRPr/>
            </a:pPr>
            <a:r>
              <a:rPr lang="en-US" altLang="zh-CN" sz="2195" smtClean="0">
                <a:solidFill>
                  <a:srgbClr val="000000"/>
                </a:solidFill>
                <a:latin typeface="微软雅黑" panose="020B0503020204020204" charset="-122"/>
              </a:rPr>
              <a:t>{1,2,3,4,5,6,8,10,15}</a:t>
            </a:r>
            <a:endParaRPr lang="zh-CN" altLang="en-US" sz="2195">
              <a:solidFill>
                <a:srgbClr val="000000"/>
              </a:solidFill>
              <a:latin typeface="微软雅黑" panose="020B0503020204020204" charset="-122"/>
            </a:endParaRPr>
          </a:p>
        </p:txBody>
      </p:sp>
      <p:sp>
        <p:nvSpPr>
          <p:cNvPr id="60" name="TextBox 59"/>
          <p:cNvSpPr txBox="1"/>
          <p:nvPr/>
        </p:nvSpPr>
        <p:spPr>
          <a:xfrm>
            <a:off x="4440935" y="5038826"/>
            <a:ext cx="1779333" cy="730969"/>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14300" algn="l"/>
              </a:tabLst>
              <a:defRPr/>
            </a:pPr>
            <a:r>
              <a:rPr lang="zh-CN" altLang="en-US" smtClean="0"/>
              <a:t>	</a:t>
            </a:r>
            <a:r>
              <a:rPr lang="zh-CN" altLang="en-US" smtClean="0">
                <a:solidFill>
                  <a:srgbClr val="000000"/>
                </a:solidFill>
                <a:latin typeface="微软雅黑" panose="020B0503020204020204" charset="-122"/>
              </a:rPr>
              <a:t>稍糊</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143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920"/>
              </a:lnSpc>
              <a:buClrTx/>
              <a:buSzTx/>
              <a:buNone/>
              <a:tabLst>
                <a:tab pos="114300" algn="l"/>
              </a:tabLst>
              <a:defRPr/>
            </a:pPr>
            <a:r>
              <a:rPr lang="en-US" altLang="zh-CN" sz="2195" smtClean="0">
                <a:solidFill>
                  <a:srgbClr val="000000"/>
                </a:solidFill>
                <a:latin typeface="微软雅黑" panose="020B0503020204020204" charset="-122"/>
              </a:rPr>
              <a:t>{7,9,13,14,17}</a:t>
            </a:r>
            <a:endParaRPr lang="zh-CN" altLang="en-US" sz="2195">
              <a:solidFill>
                <a:srgbClr val="000000"/>
              </a:solidFill>
              <a:latin typeface="微软雅黑" panose="020B0503020204020204" charset="-122"/>
            </a:endParaRPr>
          </a:p>
        </p:txBody>
      </p:sp>
      <p:sp>
        <p:nvSpPr>
          <p:cNvPr id="61" name="TextBox 60"/>
          <p:cNvSpPr txBox="1"/>
          <p:nvPr/>
        </p:nvSpPr>
        <p:spPr>
          <a:xfrm>
            <a:off x="6938136" y="5003774"/>
            <a:ext cx="1365758" cy="74379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50800" algn="l"/>
              </a:tabLst>
              <a:defRPr/>
            </a:pPr>
            <a:r>
              <a:rPr lang="zh-CN" altLang="en-US" smtClean="0">
                <a:solidFill>
                  <a:srgbClr val="000000"/>
                </a:solidFill>
                <a:latin typeface="微软雅黑" panose="020B0503020204020204" charset="-122"/>
              </a:rPr>
              <a:t>模糊</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508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980"/>
              </a:lnSpc>
              <a:buClrTx/>
              <a:buSzTx/>
              <a:buNone/>
              <a:tabLst>
                <a:tab pos="50800" algn="l"/>
              </a:tabLst>
              <a:defRPr/>
            </a:pPr>
            <a:r>
              <a:rPr lang="zh-CN" altLang="en-US" smtClean="0">
                <a:solidFill>
                  <a:srgbClr val="000000"/>
                </a:solidFill>
                <a:latin typeface="微软雅黑" panose="020B0503020204020204" charset="-122"/>
              </a:rPr>
              <a:t>	</a:t>
            </a:r>
            <a:r>
              <a:rPr lang="en-US" altLang="zh-CN" sz="2195" smtClean="0">
                <a:solidFill>
                  <a:srgbClr val="000000"/>
                </a:solidFill>
                <a:latin typeface="微软雅黑" panose="020B0503020204020204" charset="-122"/>
              </a:rPr>
              <a:t>{11,12,16}</a:t>
            </a:r>
            <a:endParaRPr lang="zh-CN" altLang="en-US" sz="2195">
              <a:solidFill>
                <a:srgbClr val="000000"/>
              </a:solidFill>
              <a:latin typeface="微软雅黑" panose="020B0503020204020204" charset="-122"/>
            </a:endParaRPr>
          </a:p>
        </p:txBody>
      </p:sp>
      <p:sp>
        <p:nvSpPr>
          <p:cNvPr id="59" name="TextBox 58"/>
          <p:cNvSpPr txBox="1"/>
          <p:nvPr/>
        </p:nvSpPr>
        <p:spPr>
          <a:xfrm>
            <a:off x="206476" y="283972"/>
            <a:ext cx="7482818" cy="4424288"/>
          </a:xfrm>
          <a:prstGeom prst="rect">
            <a:avLst/>
          </a:prstGeom>
          <a:noFill/>
        </p:spPr>
        <p:txBody>
          <a:bodyPr vert="horz" wrap="none" lIns="0" tIns="0" rIns="0" bIns="0" rtlCol="0">
            <a:spAutoFit/>
          </a:bodyPr>
          <a:lstStyle/>
          <a:p>
            <a:pPr marL="0" marR="0" lvl="0" indent="0" defTabSz="914400" eaLnBrk="1" fontAlgn="auto" latinLnBrk="0" hangingPunct="1">
              <a:lnSpc>
                <a:spcPts val="2910"/>
              </a:lnSpc>
              <a:buClrTx/>
              <a:buSzTx/>
              <a:buNone/>
              <a:tabLst>
                <a:tab pos="127000" algn="l"/>
                <a:tab pos="3949700" algn="l"/>
              </a:tabLst>
              <a:defRPr/>
            </a:pPr>
            <a:r>
              <a:rPr lang="zh-CN" altLang="en-US" sz="2795" smtClean="0">
                <a:solidFill>
                  <a:srgbClr val="000000"/>
                </a:solidFill>
                <a:latin typeface="微软雅黑" panose="020B0503020204020204" charset="-122"/>
              </a:rPr>
              <a:t>一个例子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7000" algn="l"/>
                <a:tab pos="39497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7000" algn="l"/>
                <a:tab pos="39497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7000" algn="l"/>
                <a:tab pos="39497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3565"/>
              </a:lnSpc>
              <a:buClrTx/>
              <a:buSzTx/>
              <a:buNone/>
              <a:tabLst>
                <a:tab pos="127000" algn="l"/>
                <a:tab pos="3949700" algn="l"/>
              </a:tabLst>
              <a:defRPr/>
            </a:pPr>
            <a:r>
              <a:rPr lang="en-US" altLang="zh-CN" sz="2400" smtClean="0">
                <a:solidFill>
                  <a:srgbClr val="000000"/>
                </a:solidFill>
                <a:latin typeface="Times New Roman" panose="02020603050405020304"/>
              </a:rPr>
              <a:t>	</a:t>
            </a:r>
            <a:r>
              <a:rPr lang="en-US" altLang="zh-CN" sz="2640" smtClean="0">
                <a:solidFill>
                  <a:srgbClr val="16754D"/>
                </a:solidFill>
                <a:latin typeface="Wingdings" panose="05000000000000000000"/>
              </a:rPr>
              <a:t></a:t>
            </a:r>
            <a:r>
              <a:rPr lang="zh-CN" altLang="en-US" sz="2195" smtClean="0">
                <a:solidFill>
                  <a:srgbClr val="000000"/>
                </a:solidFill>
                <a:latin typeface="微软雅黑" panose="020B0503020204020204" charset="-122"/>
              </a:rPr>
              <a:t>类似的，其他属性的信息增益为</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3260"/>
              </a:lnSpc>
              <a:buClrTx/>
              <a:buSzTx/>
              <a:buNone/>
              <a:tabLst>
                <a:tab pos="127000" algn="l"/>
                <a:tab pos="3949700" algn="l"/>
              </a:tabLst>
              <a:defRPr/>
            </a:pPr>
            <a:r>
              <a:rPr lang="zh-CN" altLang="en-US" sz="2195" smtClean="0">
                <a:solidFill>
                  <a:srgbClr val="000000"/>
                </a:solidFill>
                <a:latin typeface="微软雅黑" panose="020B0503020204020204" charset="-122"/>
              </a:rPr>
              <a:t>	</a:t>
            </a:r>
            <a:r>
              <a:rPr lang="zh-CN" altLang="en-US" sz="2640" smtClean="0">
                <a:solidFill>
                  <a:srgbClr val="16754D"/>
                </a:solidFill>
                <a:latin typeface="Wingdings" panose="05000000000000000000"/>
              </a:rPr>
              <a:t></a:t>
            </a:r>
            <a:r>
              <a:rPr lang="zh-CN" altLang="en-US" sz="2195" smtClean="0">
                <a:solidFill>
                  <a:srgbClr val="000000"/>
                </a:solidFill>
                <a:latin typeface="微软雅黑" panose="020B0503020204020204" charset="-122"/>
              </a:rPr>
              <a:t>显然，属性“纹理”的信息增益最大，其被选为划分属性</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394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725"/>
              </a:lnSpc>
              <a:buClrTx/>
              <a:buSzTx/>
              <a:buNone/>
              <a:tabLst>
                <a:tab pos="127000" algn="l"/>
                <a:tab pos="3949700" algn="l"/>
              </a:tabLst>
              <a:defRPr/>
            </a:pPr>
            <a:r>
              <a:rPr lang="zh-CN" altLang="en-US" sz="2195" smtClean="0">
                <a:solidFill>
                  <a:srgbClr val="000000"/>
                </a:solidFill>
                <a:latin typeface="微软雅黑" panose="020B0503020204020204" charset="-122"/>
              </a:rPr>
              <a:t>		纹理</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9468.tmp"/>
          <p:cNvPicPr/>
          <p:nvPr/>
        </p:nvPicPr>
        <p:blipFill>
          <a:blip r:embed="rId1" cstate="print"/>
          <a:stretch>
            <a:fillRect/>
          </a:stretch>
        </p:blipFill>
        <p:spPr>
          <a:xfrm>
            <a:off x="0" y="0"/>
            <a:ext cx="9144000" cy="6858000"/>
          </a:xfrm>
          <a:prstGeom prst="rect">
            <a:avLst/>
          </a:prstGeom>
        </p:spPr>
      </p:pic>
      <p:pic>
        <p:nvPicPr>
          <p:cNvPr id="3" name="图片 2" descr="ws_9479.tmp"/>
          <p:cNvPicPr/>
          <p:nvPr/>
        </p:nvPicPr>
        <p:blipFill>
          <a:blip r:embed="rId2" cstate="print"/>
          <a:stretch>
            <a:fillRect/>
          </a:stretch>
        </p:blipFill>
        <p:spPr>
          <a:xfrm>
            <a:off x="0" y="0"/>
            <a:ext cx="9144000" cy="6858000"/>
          </a:xfrm>
          <a:prstGeom prst="rect">
            <a:avLst/>
          </a:prstGeom>
        </p:spPr>
      </p:pic>
      <p:sp>
        <p:nvSpPr>
          <p:cNvPr id="5" name="TextBox 4"/>
          <p:cNvSpPr txBox="1"/>
          <p:nvPr/>
        </p:nvSpPr>
        <p:spPr>
          <a:xfrm rot="18900000">
            <a:off x="4764256" y="2682658"/>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1" name="TextBox 20"/>
          <p:cNvSpPr txBox="1"/>
          <p:nvPr/>
        </p:nvSpPr>
        <p:spPr>
          <a:xfrm rot="18900000">
            <a:off x="4079433" y="3367481"/>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6" name="TextBox 25"/>
          <p:cNvSpPr txBox="1"/>
          <p:nvPr/>
        </p:nvSpPr>
        <p:spPr>
          <a:xfrm>
            <a:off x="2071751" y="2350236"/>
            <a:ext cx="1090042" cy="78226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622300" algn="l"/>
              </a:tabLst>
              <a:defRPr/>
            </a:pPr>
            <a:r>
              <a:rPr lang="zh-CN" altLang="en-US" smtClean="0"/>
              <a:t>	</a:t>
            </a:r>
            <a:r>
              <a:rPr lang="zh-CN" altLang="en-US" smtClean="0">
                <a:solidFill>
                  <a:srgbClr val="000000"/>
                </a:solidFill>
                <a:latin typeface="微软雅黑" panose="020B0503020204020204" charset="-122"/>
              </a:rPr>
              <a:t>清晰</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223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3275"/>
              </a:lnSpc>
              <a:buClrTx/>
              <a:buSzTx/>
              <a:buNone/>
              <a:tabLst>
                <a:tab pos="622300" algn="l"/>
              </a:tabLst>
              <a:defRPr/>
            </a:pPr>
            <a:r>
              <a:rPr lang="zh-CN" altLang="en-US" sz="2195" smtClean="0">
                <a:solidFill>
                  <a:srgbClr val="000000"/>
                </a:solidFill>
                <a:latin typeface="微软雅黑" panose="020B0503020204020204" charset="-122"/>
              </a:rPr>
              <a:t>根蒂</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27" name="TextBox 26"/>
          <p:cNvSpPr txBox="1"/>
          <p:nvPr/>
        </p:nvSpPr>
        <p:spPr>
          <a:xfrm>
            <a:off x="7192009" y="2350236"/>
            <a:ext cx="743793" cy="76944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77800" algn="l"/>
              </a:tabLst>
              <a:defRPr/>
            </a:pPr>
            <a:r>
              <a:rPr lang="zh-CN" altLang="en-US" smtClean="0">
                <a:solidFill>
                  <a:srgbClr val="000000"/>
                </a:solidFill>
                <a:latin typeface="微软雅黑" panose="020B0503020204020204" charset="-122"/>
              </a:rPr>
              <a:t>模糊</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160"/>
              </a:lnSpc>
              <a:buClrTx/>
              <a:buSzTx/>
              <a:buNone/>
              <a:tabLst>
                <a:tab pos="177800" algn="l"/>
              </a:tabLst>
              <a:defRPr/>
            </a:pPr>
            <a:r>
              <a:rPr lang="zh-CN" altLang="en-US"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坏瓜</a:t>
            </a:r>
            <a:endParaRPr lang="zh-CN" altLang="en-US" sz="2195">
              <a:solidFill>
                <a:srgbClr val="000000"/>
              </a:solidFill>
              <a:latin typeface="微软雅黑" panose="020B0503020204020204" charset="-122"/>
            </a:endParaRPr>
          </a:p>
        </p:txBody>
      </p:sp>
      <p:sp>
        <p:nvSpPr>
          <p:cNvPr id="28" name="TextBox 27"/>
          <p:cNvSpPr txBox="1"/>
          <p:nvPr/>
        </p:nvSpPr>
        <p:spPr>
          <a:xfrm>
            <a:off x="218541" y="315722"/>
            <a:ext cx="6219651" cy="1782539"/>
          </a:xfrm>
          <a:prstGeom prst="rect">
            <a:avLst/>
          </a:prstGeom>
          <a:noFill/>
        </p:spPr>
        <p:txBody>
          <a:bodyPr vert="horz" wrap="none" lIns="0" tIns="0" rIns="0" bIns="0" rtlCol="0">
            <a:spAutoFit/>
          </a:bodyPr>
          <a:lstStyle/>
          <a:p>
            <a:pPr marL="0" marR="0" lvl="0" indent="0" defTabSz="914400" eaLnBrk="1" fontAlgn="auto" latinLnBrk="0" hangingPunct="1">
              <a:lnSpc>
                <a:spcPts val="2910"/>
              </a:lnSpc>
              <a:buClrTx/>
              <a:buSzTx/>
              <a:buNone/>
              <a:tabLst>
                <a:tab pos="292100" algn="l"/>
                <a:tab pos="4546600" algn="l"/>
              </a:tabLst>
              <a:defRPr/>
            </a:pPr>
            <a:r>
              <a:rPr lang="zh-CN" altLang="en-US" sz="2795" smtClean="0">
                <a:solidFill>
                  <a:srgbClr val="000000"/>
                </a:solidFill>
                <a:latin typeface="微软雅黑" panose="020B0503020204020204" charset="-122"/>
              </a:rPr>
              <a:t>一个例子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292100" algn="l"/>
                <a:tab pos="45466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292100" algn="l"/>
                <a:tab pos="45466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292100" algn="l"/>
                <a:tab pos="45466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2725"/>
              </a:lnSpc>
              <a:buClrTx/>
              <a:buSzTx/>
              <a:buNone/>
              <a:tabLst>
                <a:tab pos="292100" algn="l"/>
                <a:tab pos="4546600" algn="l"/>
              </a:tabLst>
              <a:defRPr/>
            </a:pPr>
            <a:r>
              <a:rPr lang="en-US" altLang="zh-CN" sz="2400" smtClean="0">
                <a:solidFill>
                  <a:srgbClr val="000000"/>
                </a:solidFill>
                <a:latin typeface="Times New Roman" panose="02020603050405020304"/>
              </a:rPr>
              <a:t>	</a:t>
            </a:r>
            <a:r>
              <a:rPr lang="zh-CN" altLang="en-US" sz="2195" smtClean="0">
                <a:solidFill>
                  <a:srgbClr val="000000"/>
                </a:solidFill>
                <a:latin typeface="微软雅黑" panose="020B0503020204020204" charset="-122"/>
              </a:rPr>
              <a:t>对每个分支结点做进一步划分，最终得到决策树</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5466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5466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3320"/>
              </a:lnSpc>
              <a:buClrTx/>
              <a:buSzTx/>
              <a:buNone/>
              <a:tabLst>
                <a:tab pos="292100" algn="l"/>
                <a:tab pos="4546600" algn="l"/>
              </a:tabLst>
              <a:defRPr/>
            </a:pPr>
            <a:r>
              <a:rPr lang="zh-CN" altLang="en-US" sz="2195" smtClean="0">
                <a:solidFill>
                  <a:srgbClr val="000000"/>
                </a:solidFill>
                <a:latin typeface="微软雅黑" panose="020B0503020204020204" charset="-122"/>
              </a:rPr>
              <a:t>		纹理</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29" name="TextBox 28"/>
          <p:cNvSpPr txBox="1"/>
          <p:nvPr/>
        </p:nvSpPr>
        <p:spPr>
          <a:xfrm>
            <a:off x="925982" y="3377666"/>
            <a:ext cx="679673" cy="188513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90500" algn="l"/>
                <a:tab pos="215900" algn="l"/>
              </a:tabLst>
              <a:defRPr/>
            </a:pPr>
            <a:r>
              <a:rPr lang="zh-CN" altLang="en-US" smtClean="0"/>
              <a:t>		</a:t>
            </a:r>
            <a:r>
              <a:rPr lang="zh-CN" altLang="en-US" smtClean="0">
                <a:solidFill>
                  <a:srgbClr val="000000"/>
                </a:solidFill>
                <a:latin typeface="微软雅黑" panose="020B0503020204020204" charset="-122"/>
              </a:rPr>
              <a:t>蜷缩</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90500" algn="l"/>
                <a:tab pos="2159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90500" algn="l"/>
                <a:tab pos="2159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525"/>
              </a:lnSpc>
              <a:buClrTx/>
              <a:buSzTx/>
              <a:buNone/>
              <a:tabLst>
                <a:tab pos="190500" algn="l"/>
                <a:tab pos="215900" algn="l"/>
              </a:tabLst>
              <a:defRPr/>
            </a:pPr>
            <a:r>
              <a:rPr lang="zh-CN" altLang="en-US" sz="2195" smtClean="0">
                <a:solidFill>
                  <a:srgbClr val="000000"/>
                </a:solidFill>
                <a:latin typeface="微软雅黑" panose="020B0503020204020204" charset="-122"/>
              </a:rPr>
              <a:t>好瓜</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90500" algn="l"/>
                <a:tab pos="2159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735"/>
              </a:lnSpc>
              <a:buClrTx/>
              <a:buSzTx/>
              <a:buNone/>
              <a:tabLst>
                <a:tab pos="190500" algn="l"/>
                <a:tab pos="215900" algn="l"/>
              </a:tabLst>
              <a:defRPr/>
            </a:pPr>
            <a:r>
              <a:rPr lang="zh-CN" altLang="en-US" sz="2195" smtClean="0">
                <a:solidFill>
                  <a:srgbClr val="000000"/>
                </a:solidFill>
                <a:latin typeface="微软雅黑" panose="020B0503020204020204" charset="-122"/>
              </a:rPr>
              <a:t>	</a:t>
            </a:r>
            <a:r>
              <a:rPr lang="zh-CN" altLang="en-US" smtClean="0">
                <a:solidFill>
                  <a:srgbClr val="000000"/>
                </a:solidFill>
                <a:latin typeface="微软雅黑" panose="020B0503020204020204" charset="-122"/>
              </a:rPr>
              <a:t>青绿</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90500" algn="l"/>
                <a:tab pos="2159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90500" algn="l"/>
                <a:tab pos="2159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720"/>
              </a:lnSpc>
              <a:buClrTx/>
              <a:buSzTx/>
              <a:buNone/>
              <a:tabLst>
                <a:tab pos="190500" algn="l"/>
                <a:tab pos="215900" algn="l"/>
              </a:tabLst>
              <a:defRPr/>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30" name="TextBox 29"/>
          <p:cNvSpPr txBox="1"/>
          <p:nvPr/>
        </p:nvSpPr>
        <p:spPr>
          <a:xfrm>
            <a:off x="3349497" y="3394811"/>
            <a:ext cx="692497" cy="188513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27000" algn="l"/>
                <a:tab pos="139700" algn="l"/>
              </a:tabLst>
              <a:defRPr/>
            </a:pPr>
            <a:r>
              <a:rPr lang="zh-CN" altLang="en-US" smtClean="0"/>
              <a:t>		</a:t>
            </a:r>
            <a:r>
              <a:rPr lang="zh-CN" altLang="en-US" smtClean="0">
                <a:solidFill>
                  <a:srgbClr val="000000"/>
                </a:solidFill>
                <a:latin typeface="微软雅黑" panose="020B0503020204020204" charset="-122"/>
              </a:rPr>
              <a:t>硬挺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1397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1397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525"/>
              </a:lnSpc>
              <a:buClrTx/>
              <a:buSzTx/>
              <a:buNone/>
              <a:tabLst>
                <a:tab pos="127000" algn="l"/>
                <a:tab pos="139700" algn="l"/>
              </a:tabLst>
              <a:defRPr/>
            </a:pPr>
            <a:r>
              <a:rPr lang="zh-CN" altLang="en-US"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坏瓜</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13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735"/>
              </a:lnSpc>
              <a:buClrTx/>
              <a:buSzTx/>
              <a:buNone/>
              <a:tabLst>
                <a:tab pos="127000" algn="l"/>
                <a:tab pos="139700" algn="l"/>
              </a:tabLst>
              <a:defRPr/>
            </a:pPr>
            <a:r>
              <a:rPr lang="zh-CN" altLang="en-US" smtClean="0">
                <a:solidFill>
                  <a:srgbClr val="000000"/>
                </a:solidFill>
                <a:latin typeface="微软雅黑" panose="020B0503020204020204" charset="-122"/>
              </a:rPr>
              <a:t>浅白</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1397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 pos="1397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720"/>
              </a:lnSpc>
              <a:buClrTx/>
              <a:buSzTx/>
              <a:buNone/>
              <a:tabLst>
                <a:tab pos="127000" algn="l"/>
                <a:tab pos="139700" algn="l"/>
              </a:tabLst>
              <a:defRPr/>
            </a:pPr>
            <a:r>
              <a:rPr lang="zh-CN" altLang="en-US"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31" name="TextBox 30"/>
          <p:cNvSpPr txBox="1"/>
          <p:nvPr/>
        </p:nvSpPr>
        <p:spPr>
          <a:xfrm>
            <a:off x="2036191" y="3389731"/>
            <a:ext cx="910506" cy="1910779"/>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31800" algn="l"/>
                <a:tab pos="444500" algn="l"/>
              </a:tabLst>
              <a:defRPr/>
            </a:pPr>
            <a:r>
              <a:rPr lang="zh-CN" altLang="en-US" smtClean="0"/>
              <a:t>		</a:t>
            </a:r>
            <a:r>
              <a:rPr lang="zh-CN" altLang="en-US" smtClean="0">
                <a:solidFill>
                  <a:srgbClr val="000000"/>
                </a:solidFill>
                <a:latin typeface="微软雅黑" panose="020B0503020204020204" charset="-122"/>
              </a:rPr>
              <a:t>稍蜷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31800" algn="l"/>
                <a:tab pos="4445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31800" algn="l"/>
                <a:tab pos="4445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640"/>
              </a:lnSpc>
              <a:buClrTx/>
              <a:buSzTx/>
              <a:buNone/>
              <a:tabLst>
                <a:tab pos="431800" algn="l"/>
                <a:tab pos="444500" algn="l"/>
              </a:tabLst>
              <a:defRPr/>
            </a:pPr>
            <a:r>
              <a:rPr lang="zh-CN" altLang="en-US" sz="2195" smtClean="0">
                <a:solidFill>
                  <a:srgbClr val="000000"/>
                </a:solidFill>
                <a:latin typeface="微软雅黑" panose="020B0503020204020204" charset="-122"/>
              </a:rPr>
              <a:t>色泽</a:t>
            </a:r>
            <a:r>
              <a:rPr lang="en-US" altLang="zh-CN" sz="2195" smtClean="0">
                <a:solidFill>
                  <a:srgbClr val="000000"/>
                </a:solidFill>
                <a:latin typeface="微软雅黑" panose="020B0503020204020204" charset="-122"/>
              </a:rPr>
              <a:t>=?</a:t>
            </a:r>
            <a:endParaRPr lang="en-US" altLang="zh-CN"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31800" algn="l"/>
                <a:tab pos="444500" algn="l"/>
              </a:tabLst>
              <a:defRPr/>
            </a:pPr>
            <a:endParaRPr lang="en-US" altLang="zh-CN" sz="2195" smtClean="0">
              <a:solidFill>
                <a:srgbClr val="000000"/>
              </a:solidFill>
              <a:latin typeface="微软雅黑" panose="020B0503020204020204" charset="-122"/>
            </a:endParaRPr>
          </a:p>
          <a:p>
            <a:pPr marL="0" marR="0" lvl="0" indent="0" defTabSz="914400" eaLnBrk="1" fontAlgn="auto" latinLnBrk="0" hangingPunct="1">
              <a:lnSpc>
                <a:spcPts val="2660"/>
              </a:lnSpc>
              <a:buClrTx/>
              <a:buSzTx/>
              <a:buNone/>
              <a:tabLst>
                <a:tab pos="431800" algn="l"/>
                <a:tab pos="444500" algn="l"/>
              </a:tabLst>
              <a:defRPr/>
            </a:pPr>
            <a:r>
              <a:rPr lang="en-US" altLang="zh-CN" sz="2195" smtClean="0">
                <a:solidFill>
                  <a:srgbClr val="000000"/>
                </a:solidFill>
                <a:latin typeface="微软雅黑" panose="020B0503020204020204" charset="-122"/>
              </a:rPr>
              <a:t>	</a:t>
            </a:r>
            <a:r>
              <a:rPr lang="zh-CN" altLang="en-US" sz="1800" smtClean="0">
                <a:solidFill>
                  <a:srgbClr val="000000"/>
                </a:solidFill>
                <a:latin typeface="微软雅黑" panose="020B0503020204020204" charset="-122"/>
              </a:rPr>
              <a:t>乌黑</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31800" algn="l"/>
                <a:tab pos="4445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31800" algn="l"/>
                <a:tab pos="4445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795"/>
              </a:lnSpc>
              <a:buClrTx/>
              <a:buSzTx/>
              <a:buNone/>
              <a:tabLst>
                <a:tab pos="431800" algn="l"/>
                <a:tab pos="444500" algn="l"/>
              </a:tabLst>
              <a:defRPr/>
            </a:pPr>
            <a:r>
              <a:rPr lang="zh-CN" altLang="en-US" sz="2195" smtClean="0">
                <a:solidFill>
                  <a:srgbClr val="000000"/>
                </a:solidFill>
                <a:latin typeface="微软雅黑" panose="020B0503020204020204" charset="-122"/>
              </a:rPr>
              <a:t>触感</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32" name="TextBox 31"/>
          <p:cNvSpPr txBox="1"/>
          <p:nvPr/>
        </p:nvSpPr>
        <p:spPr>
          <a:xfrm>
            <a:off x="1489710" y="5453176"/>
            <a:ext cx="654025" cy="70532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88900" algn="l"/>
              </a:tabLst>
              <a:defRPr/>
            </a:pPr>
            <a:r>
              <a:rPr lang="zh-CN" altLang="en-US" smtClean="0">
                <a:solidFill>
                  <a:srgbClr val="000000"/>
                </a:solidFill>
                <a:latin typeface="微软雅黑" panose="020B0503020204020204" charset="-122"/>
              </a:rPr>
              <a:t>硬滑</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889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680"/>
              </a:lnSpc>
              <a:buClrTx/>
              <a:buSzTx/>
              <a:buNone/>
              <a:tabLst>
                <a:tab pos="88900" algn="l"/>
              </a:tabLst>
              <a:defRPr/>
            </a:pPr>
            <a:r>
              <a:rPr lang="zh-CN" altLang="en-US"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33" name="TextBox 32"/>
          <p:cNvSpPr txBox="1"/>
          <p:nvPr/>
        </p:nvSpPr>
        <p:spPr>
          <a:xfrm>
            <a:off x="2825750" y="5453100"/>
            <a:ext cx="692497" cy="70532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28600" algn="l"/>
              </a:tabLst>
              <a:defRPr/>
            </a:pPr>
            <a:r>
              <a:rPr lang="zh-CN" altLang="en-US" smtClean="0"/>
              <a:t>	</a:t>
            </a:r>
            <a:r>
              <a:rPr lang="zh-CN" altLang="en-US" smtClean="0">
                <a:solidFill>
                  <a:srgbClr val="000000"/>
                </a:solidFill>
                <a:latin typeface="微软雅黑" panose="020B0503020204020204" charset="-122"/>
              </a:rPr>
              <a:t>软粘</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670"/>
              </a:lnSpc>
              <a:buClrTx/>
              <a:buSzTx/>
              <a:buNone/>
              <a:tabLst>
                <a:tab pos="228600" algn="l"/>
              </a:tabLst>
              <a:defRPr/>
            </a:pPr>
            <a:r>
              <a:rPr lang="zh-CN" altLang="en-US" sz="2195" smtClean="0">
                <a:solidFill>
                  <a:srgbClr val="000000"/>
                </a:solidFill>
                <a:latin typeface="微软雅黑" panose="020B0503020204020204" charset="-122"/>
              </a:rPr>
              <a:t>坏瓜</a:t>
            </a:r>
            <a:endParaRPr lang="zh-CN" altLang="en-US" sz="2195">
              <a:solidFill>
                <a:srgbClr val="000000"/>
              </a:solidFill>
              <a:latin typeface="微软雅黑" panose="020B0503020204020204" charset="-122"/>
            </a:endParaRPr>
          </a:p>
        </p:txBody>
      </p:sp>
      <p:sp>
        <p:nvSpPr>
          <p:cNvPr id="34" name="TextBox 33"/>
          <p:cNvSpPr txBox="1"/>
          <p:nvPr/>
        </p:nvSpPr>
        <p:spPr>
          <a:xfrm>
            <a:off x="5528817" y="2806238"/>
            <a:ext cx="908903"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触感</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35" name="TextBox 34"/>
          <p:cNvSpPr txBox="1"/>
          <p:nvPr/>
        </p:nvSpPr>
        <p:spPr>
          <a:xfrm>
            <a:off x="5074030" y="3377666"/>
            <a:ext cx="615553" cy="80791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50800" algn="l"/>
              </a:tabLst>
              <a:defRPr/>
            </a:pPr>
            <a:r>
              <a:rPr lang="zh-CN" altLang="en-US" smtClean="0">
                <a:solidFill>
                  <a:srgbClr val="000000"/>
                </a:solidFill>
                <a:latin typeface="微软雅黑" panose="020B0503020204020204" charset="-122"/>
              </a:rPr>
              <a:t>硬滑</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508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508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525"/>
              </a:lnSpc>
              <a:buClrTx/>
              <a:buSzTx/>
              <a:buNone/>
              <a:tabLst>
                <a:tab pos="50800" algn="l"/>
              </a:tabLst>
              <a:defRPr/>
            </a:pPr>
            <a:r>
              <a:rPr lang="zh-CN" altLang="en-US"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坏瓜</a:t>
            </a:r>
            <a:endParaRPr lang="zh-CN" altLang="en-US" sz="2195">
              <a:solidFill>
                <a:srgbClr val="000000"/>
              </a:solidFill>
              <a:latin typeface="微软雅黑" panose="020B0503020204020204" charset="-122"/>
            </a:endParaRPr>
          </a:p>
        </p:txBody>
      </p:sp>
      <p:sp>
        <p:nvSpPr>
          <p:cNvPr id="36" name="TextBox 35"/>
          <p:cNvSpPr txBox="1"/>
          <p:nvPr/>
        </p:nvSpPr>
        <p:spPr>
          <a:xfrm>
            <a:off x="6335521" y="3384397"/>
            <a:ext cx="705321" cy="80791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41300" algn="l"/>
              </a:tabLst>
              <a:defRPr/>
            </a:pPr>
            <a:r>
              <a:rPr lang="zh-CN" altLang="en-US" smtClean="0"/>
              <a:t>	</a:t>
            </a:r>
            <a:r>
              <a:rPr lang="zh-CN" altLang="en-US" smtClean="0">
                <a:solidFill>
                  <a:srgbClr val="000000"/>
                </a:solidFill>
                <a:latin typeface="微软雅黑" panose="020B0503020204020204" charset="-122"/>
              </a:rPr>
              <a:t>软粘</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413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413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470"/>
              </a:lnSpc>
              <a:buClrTx/>
              <a:buSzTx/>
              <a:buNone/>
              <a:tabLst>
                <a:tab pos="241300" algn="l"/>
              </a:tabLst>
              <a:defRPr/>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813560" y="5126735"/>
            <a:ext cx="6527293" cy="769621"/>
          </a:xfrm>
          <a:custGeom>
            <a:avLst/>
            <a:gdLst/>
            <a:ahLst/>
            <a:cxnLst/>
            <a:rect l="0" t="0" r="0" b="0"/>
            <a:pathLst>
              <a:path w="6527293" h="769621">
                <a:moveTo>
                  <a:pt x="0" y="769620"/>
                </a:moveTo>
                <a:lnTo>
                  <a:pt x="6527292" y="769620"/>
                </a:lnTo>
                <a:lnTo>
                  <a:pt x="6527292" y="0"/>
                </a:lnTo>
                <a:lnTo>
                  <a:pt x="0" y="0"/>
                </a:lnTo>
                <a:close/>
              </a:path>
            </a:pathLst>
          </a:custGeom>
          <a:solidFill>
            <a:srgbClr val="FFFF00"/>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99E6.tmp"/>
          <p:cNvPicPr/>
          <p:nvPr/>
        </p:nvPicPr>
        <p:blipFill>
          <a:blip r:embed="rId1" cstate="print"/>
          <a:stretch>
            <a:fillRect/>
          </a:stretch>
        </p:blipFill>
        <p:spPr>
          <a:xfrm>
            <a:off x="1930400" y="2171700"/>
            <a:ext cx="4343400" cy="1028700"/>
          </a:xfrm>
          <a:prstGeom prst="rect">
            <a:avLst/>
          </a:prstGeom>
        </p:spPr>
      </p:pic>
      <p:pic>
        <p:nvPicPr>
          <p:cNvPr id="4" name="图片 3" descr="ws_99E7.tmp"/>
          <p:cNvPicPr/>
          <p:nvPr/>
        </p:nvPicPr>
        <p:blipFill>
          <a:blip r:embed="rId2" cstate="print"/>
          <a:stretch>
            <a:fillRect/>
          </a:stretch>
        </p:blipFill>
        <p:spPr>
          <a:xfrm>
            <a:off x="2794000" y="3200400"/>
            <a:ext cx="3454400" cy="1054100"/>
          </a:xfrm>
          <a:prstGeom prst="rect">
            <a:avLst/>
          </a:prstGeom>
        </p:spPr>
      </p:pic>
      <p:pic>
        <p:nvPicPr>
          <p:cNvPr id="5" name="图片 4" descr="ws_99E8.tmp"/>
          <p:cNvPicPr/>
          <p:nvPr/>
        </p:nvPicPr>
        <p:blipFill>
          <a:blip r:embed="rId3" cstate="print"/>
          <a:stretch>
            <a:fillRect/>
          </a:stretch>
        </p:blipFill>
        <p:spPr>
          <a:xfrm>
            <a:off x="0" y="0"/>
            <a:ext cx="9144000" cy="6858000"/>
          </a:xfrm>
          <a:prstGeom prst="rect">
            <a:avLst/>
          </a:prstGeom>
        </p:spPr>
      </p:pic>
      <p:sp>
        <p:nvSpPr>
          <p:cNvPr id="27" name="TextBox 26"/>
          <p:cNvSpPr txBox="1"/>
          <p:nvPr/>
        </p:nvSpPr>
        <p:spPr>
          <a:xfrm>
            <a:off x="218541" y="321726"/>
            <a:ext cx="1077218"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增益率</a:t>
            </a:r>
            <a:endParaRPr lang="zh-CN" altLang="en-US" sz="2795">
              <a:solidFill>
                <a:srgbClr val="000000"/>
              </a:solidFill>
              <a:latin typeface="微软雅黑" panose="020B0503020204020204" charset="-122"/>
            </a:endParaRPr>
          </a:p>
        </p:txBody>
      </p:sp>
      <p:sp>
        <p:nvSpPr>
          <p:cNvPr id="28" name="TextBox 27"/>
          <p:cNvSpPr txBox="1"/>
          <p:nvPr/>
        </p:nvSpPr>
        <p:spPr>
          <a:xfrm>
            <a:off x="1410335" y="357121"/>
            <a:ext cx="1136658"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(gain ratio)</a:t>
            </a:r>
            <a:endParaRPr lang="zh-CN" altLang="en-US" sz="2005">
              <a:solidFill>
                <a:srgbClr val="000000"/>
              </a:solidFill>
              <a:latin typeface="Times New Roman" panose="02020603050405020304"/>
            </a:endParaRPr>
          </a:p>
        </p:txBody>
      </p:sp>
      <p:sp>
        <p:nvSpPr>
          <p:cNvPr id="29" name="TextBox 28"/>
          <p:cNvSpPr txBox="1"/>
          <p:nvPr/>
        </p:nvSpPr>
        <p:spPr>
          <a:xfrm>
            <a:off x="218541" y="1144432"/>
            <a:ext cx="8194551" cy="5578450"/>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292100" algn="l"/>
                <a:tab pos="406400" algn="l"/>
                <a:tab pos="533400" algn="l"/>
                <a:tab pos="749300" algn="l"/>
                <a:tab pos="1689100" algn="l"/>
                <a:tab pos="1803400" algn="l"/>
              </a:tabLst>
              <a:defRPr/>
            </a:pPr>
            <a:r>
              <a:rPr lang="zh-CN" altLang="en-US" smtClean="0"/>
              <a:t>	</a:t>
            </a:r>
            <a:r>
              <a:rPr lang="zh-CN" altLang="en-US" sz="2195" smtClean="0">
                <a:solidFill>
                  <a:srgbClr val="000000"/>
                </a:solidFill>
                <a:latin typeface="微软雅黑" panose="020B0503020204020204" charset="-122"/>
              </a:rPr>
              <a:t>信息增益：对可取值数目较多的属性有所偏好</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620"/>
              </a:lnSpc>
              <a:buClrTx/>
              <a:buSzTx/>
              <a:buNone/>
              <a:tabLst>
                <a:tab pos="292100" algn="l"/>
                <a:tab pos="406400" algn="l"/>
                <a:tab pos="533400" algn="l"/>
                <a:tab pos="749300" algn="l"/>
                <a:tab pos="1689100" algn="l"/>
                <a:tab pos="1803400" algn="l"/>
              </a:tabLst>
              <a:defRPr/>
            </a:pPr>
            <a:r>
              <a:rPr lang="zh-CN" altLang="en-US" sz="2195" smtClean="0">
                <a:solidFill>
                  <a:srgbClr val="000000"/>
                </a:solidFill>
                <a:latin typeface="微软雅黑" panose="020B0503020204020204" charset="-122"/>
              </a:rPr>
              <a:t>				</a:t>
            </a:r>
            <a:r>
              <a:rPr lang="zh-CN" altLang="en-US" sz="2005" smtClean="0">
                <a:solidFill>
                  <a:srgbClr val="00B050"/>
                </a:solidFill>
                <a:latin typeface="微软雅黑" panose="020B0503020204020204" charset="-122"/>
              </a:rPr>
              <a:t>有明显弱点，例如：考虑将“编号”作为一个属性</a:t>
            </a:r>
            <a:endParaRPr lang="zh-CN" altLang="en-US" sz="2005" smtClean="0">
              <a:solidFill>
                <a:srgbClr val="00B05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005" smtClean="0">
              <a:solidFill>
                <a:srgbClr val="00B05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005" smtClean="0">
              <a:solidFill>
                <a:srgbClr val="00B05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005" smtClean="0">
              <a:solidFill>
                <a:srgbClr val="00B05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005" smtClean="0">
              <a:solidFill>
                <a:srgbClr val="00B05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005" smtClean="0">
              <a:solidFill>
                <a:srgbClr val="00B050"/>
              </a:solidFill>
              <a:latin typeface="微软雅黑" panose="020B0503020204020204" charset="-122"/>
            </a:endParaRPr>
          </a:p>
          <a:p>
            <a:pPr marL="0" marR="0" lvl="0" indent="0" defTabSz="914400" eaLnBrk="1" fontAlgn="auto" latinLnBrk="0" hangingPunct="1">
              <a:lnSpc>
                <a:spcPts val="2940"/>
              </a:lnSpc>
              <a:buClrTx/>
              <a:buSzTx/>
              <a:buNone/>
              <a:tabLst>
                <a:tab pos="292100" algn="l"/>
                <a:tab pos="406400" algn="l"/>
                <a:tab pos="533400" algn="l"/>
                <a:tab pos="749300" algn="l"/>
                <a:tab pos="1689100" algn="l"/>
                <a:tab pos="1803400" algn="l"/>
              </a:tabLst>
              <a:defRPr/>
            </a:pPr>
            <a:r>
              <a:rPr lang="zh-CN" altLang="en-US" sz="2005" smtClean="0">
                <a:solidFill>
                  <a:srgbClr val="00B050"/>
                </a:solidFill>
                <a:latin typeface="微软雅黑" panose="020B0503020204020204" charset="-122"/>
              </a:rPr>
              <a:t>		</a:t>
            </a:r>
            <a:r>
              <a:rPr lang="zh-CN" altLang="en-US" sz="2400" smtClean="0">
                <a:solidFill>
                  <a:srgbClr val="FF0000"/>
                </a:solidFill>
                <a:latin typeface="微软雅黑" panose="020B0503020204020204" charset="-122"/>
              </a:rPr>
              <a:t>增益率：</a:t>
            </a:r>
            <a:endParaRPr lang="zh-CN" altLang="en-US" sz="2400" smtClean="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400" smtClean="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400" smtClean="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400" smtClean="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400" smtClean="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400" smtClean="0">
              <a:solidFill>
                <a:srgbClr val="FF0000"/>
              </a:solidFill>
              <a:latin typeface="微软雅黑" panose="020B0503020204020204" charset="-122"/>
            </a:endParaRPr>
          </a:p>
          <a:p>
            <a:pPr marL="0" marR="0" lvl="0" indent="0" defTabSz="914400" eaLnBrk="1" fontAlgn="auto" latinLnBrk="0" hangingPunct="1">
              <a:lnSpc>
                <a:spcPts val="2965"/>
              </a:lnSpc>
              <a:buClrTx/>
              <a:buSzTx/>
              <a:buNone/>
              <a:tabLst>
                <a:tab pos="292100" algn="l"/>
                <a:tab pos="406400" algn="l"/>
                <a:tab pos="533400" algn="l"/>
                <a:tab pos="749300" algn="l"/>
                <a:tab pos="1689100" algn="l"/>
                <a:tab pos="1803400" algn="l"/>
              </a:tabLst>
              <a:defRPr/>
            </a:pPr>
            <a:r>
              <a:rPr lang="zh-CN" altLang="en-US" sz="2400" smtClean="0">
                <a:solidFill>
                  <a:srgbClr val="FF0000"/>
                </a:solidFill>
                <a:latin typeface="微软雅黑" panose="020B0503020204020204" charset="-122"/>
              </a:rPr>
              <a:t>						</a:t>
            </a:r>
            <a:r>
              <a:rPr lang="zh-CN" altLang="en-US" sz="2400" smtClean="0">
                <a:solidFill>
                  <a:srgbClr val="000000"/>
                </a:solidFill>
                <a:latin typeface="微软雅黑" panose="020B0503020204020204" charset="-122"/>
              </a:rPr>
              <a:t>其中</a:t>
            </a: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3235"/>
              </a:lnSpc>
              <a:buClrTx/>
              <a:buSzTx/>
              <a:buNone/>
              <a:tabLst>
                <a:tab pos="292100" algn="l"/>
                <a:tab pos="406400" algn="l"/>
                <a:tab pos="533400" algn="l"/>
                <a:tab pos="749300" algn="l"/>
                <a:tab pos="1689100" algn="l"/>
                <a:tab pos="1803400" algn="l"/>
              </a:tabLst>
              <a:defRPr/>
            </a:pPr>
            <a:r>
              <a:rPr lang="zh-CN" altLang="en-US" sz="2400" smtClean="0">
                <a:solidFill>
                  <a:srgbClr val="000000"/>
                </a:solidFill>
                <a:latin typeface="微软雅黑" panose="020B0503020204020204" charset="-122"/>
              </a:rPr>
              <a:t>			</a:t>
            </a:r>
            <a:r>
              <a:rPr lang="zh-CN" altLang="en-US" sz="2005" smtClean="0">
                <a:solidFill>
                  <a:srgbClr val="000000"/>
                </a:solidFill>
                <a:latin typeface="微软雅黑" panose="020B0503020204020204" charset="-122"/>
              </a:rPr>
              <a:t>属性 </a:t>
            </a:r>
            <a:r>
              <a:rPr lang="en-US" altLang="zh-CN" sz="2005" i="1" smtClean="0">
                <a:solidFill>
                  <a:srgbClr val="000000"/>
                </a:solidFill>
                <a:latin typeface="Palatino Linotype" panose="02040502050505030304"/>
              </a:rPr>
              <a:t>a </a:t>
            </a:r>
            <a:r>
              <a:rPr lang="zh-CN" altLang="en-US" sz="2005" smtClean="0">
                <a:solidFill>
                  <a:srgbClr val="000000"/>
                </a:solidFill>
                <a:latin typeface="微软雅黑" panose="020B0503020204020204" charset="-122"/>
              </a:rPr>
              <a:t>的可能取值数目越多 </a:t>
            </a:r>
            <a:r>
              <a:rPr lang="en-US" altLang="zh-CN" sz="2005" smtClean="0">
                <a:solidFill>
                  <a:srgbClr val="000000"/>
                </a:solidFill>
                <a:latin typeface="Times New Roman" panose="02020603050405020304"/>
              </a:rPr>
              <a:t>(</a:t>
            </a:r>
            <a:r>
              <a:rPr lang="zh-CN" altLang="en-US" sz="2005" smtClean="0">
                <a:solidFill>
                  <a:srgbClr val="000000"/>
                </a:solidFill>
                <a:latin typeface="微软雅黑" panose="020B0503020204020204" charset="-122"/>
              </a:rPr>
              <a:t>即 </a:t>
            </a:r>
            <a:r>
              <a:rPr lang="en-US" altLang="zh-CN" sz="2005" i="1" smtClean="0">
                <a:solidFill>
                  <a:srgbClr val="000000"/>
                </a:solidFill>
                <a:latin typeface="Palatino Linotype" panose="02040502050505030304"/>
              </a:rPr>
              <a:t>V </a:t>
            </a:r>
            <a:r>
              <a:rPr lang="zh-CN" altLang="en-US" sz="2005" smtClean="0">
                <a:solidFill>
                  <a:srgbClr val="000000"/>
                </a:solidFill>
                <a:latin typeface="微软雅黑" panose="020B0503020204020204" charset="-122"/>
              </a:rPr>
              <a:t>越大</a:t>
            </a:r>
            <a:r>
              <a:rPr lang="en-US" altLang="zh-CN" sz="2005" smtClean="0">
                <a:solidFill>
                  <a:srgbClr val="000000"/>
                </a:solidFill>
                <a:latin typeface="Times New Roman" panose="02020603050405020304"/>
              </a:rPr>
              <a:t>)</a:t>
            </a:r>
            <a:r>
              <a:rPr lang="zh-CN" altLang="en-US" sz="2005" smtClean="0">
                <a:solidFill>
                  <a:srgbClr val="000000"/>
                </a:solidFill>
                <a:latin typeface="微软雅黑" panose="020B0503020204020204" charset="-122"/>
              </a:rPr>
              <a:t>，则 </a:t>
            </a:r>
            <a:r>
              <a:rPr lang="en-US" altLang="zh-CN" sz="2005" smtClean="0">
                <a:solidFill>
                  <a:srgbClr val="000000"/>
                </a:solidFill>
                <a:latin typeface="Palatino Linotype" panose="02040502050505030304"/>
              </a:rPr>
              <a:t>IV(</a:t>
            </a:r>
            <a:r>
              <a:rPr lang="en-US" altLang="zh-CN" sz="2005" i="1" smtClean="0">
                <a:solidFill>
                  <a:srgbClr val="000000"/>
                </a:solidFill>
                <a:latin typeface="Palatino Linotype" panose="02040502050505030304"/>
              </a:rPr>
              <a:t>a</a:t>
            </a:r>
            <a:r>
              <a:rPr lang="en-US" altLang="zh-CN" sz="2005" smtClean="0">
                <a:solidFill>
                  <a:srgbClr val="000000"/>
                </a:solidFill>
                <a:latin typeface="Palatino Linotype" panose="02040502050505030304"/>
              </a:rPr>
              <a:t>) </a:t>
            </a:r>
            <a:r>
              <a:rPr lang="zh-CN" altLang="en-US" sz="2005" smtClean="0">
                <a:solidFill>
                  <a:srgbClr val="000000"/>
                </a:solidFill>
                <a:latin typeface="微软雅黑" panose="020B0503020204020204" charset="-122"/>
              </a:rPr>
              <a:t>的值通常就越大</a:t>
            </a: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3435"/>
              </a:lnSpc>
              <a:buClrTx/>
              <a:buSzTx/>
              <a:buNone/>
              <a:tabLst>
                <a:tab pos="292100" algn="l"/>
                <a:tab pos="406400" algn="l"/>
                <a:tab pos="533400" algn="l"/>
                <a:tab pos="749300" algn="l"/>
                <a:tab pos="1689100" algn="l"/>
                <a:tab pos="1803400" algn="l"/>
              </a:tabLst>
              <a:defRPr/>
            </a:pPr>
            <a:r>
              <a:rPr lang="zh-CN" altLang="en-US" sz="2005"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启发式：  </a:t>
            </a:r>
            <a:r>
              <a:rPr lang="zh-CN" altLang="en-US" sz="2200" smtClean="0">
                <a:solidFill>
                  <a:srgbClr val="000000"/>
                </a:solidFill>
                <a:latin typeface="微软雅黑" panose="020B0503020204020204" charset="-122"/>
              </a:rPr>
              <a:t>先从候选划分属性中找出信息增益高于平均水平的，</a:t>
            </a: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2570"/>
              </a:lnSpc>
              <a:buClrTx/>
              <a:buSzTx/>
              <a:buNone/>
              <a:tabLst>
                <a:tab pos="292100" algn="l"/>
                <a:tab pos="406400" algn="l"/>
                <a:tab pos="533400" algn="l"/>
                <a:tab pos="749300" algn="l"/>
                <a:tab pos="1689100" algn="l"/>
                <a:tab pos="1803400" algn="l"/>
              </a:tabLst>
              <a:defRPr/>
            </a:pPr>
            <a:r>
              <a:rPr lang="zh-CN" altLang="en-US" sz="2200"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再从中选取增益率最高的</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92100" algn="l"/>
                <a:tab pos="406400" algn="l"/>
                <a:tab pos="533400" algn="l"/>
                <a:tab pos="749300" algn="l"/>
                <a:tab pos="1689100" algn="l"/>
                <a:tab pos="18034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670"/>
              </a:lnSpc>
              <a:buClrTx/>
              <a:buSzTx/>
              <a:buNone/>
              <a:tabLst>
                <a:tab pos="292100" algn="l"/>
                <a:tab pos="406400" algn="l"/>
                <a:tab pos="533400" algn="l"/>
                <a:tab pos="749300" algn="l"/>
                <a:tab pos="1689100" algn="l"/>
                <a:tab pos="1803400" algn="l"/>
              </a:tabLst>
              <a:defRPr/>
            </a:pPr>
            <a:r>
              <a:rPr lang="en-US" altLang="zh-CN" smtClean="0">
                <a:solidFill>
                  <a:srgbClr val="000000"/>
                </a:solidFill>
                <a:latin typeface="Times New Roman" panose="02020603050405020304"/>
              </a:rPr>
              <a:t>C4.5</a:t>
            </a:r>
            <a:r>
              <a:rPr lang="zh-CN" altLang="en-US" smtClean="0">
                <a:solidFill>
                  <a:srgbClr val="000000"/>
                </a:solidFill>
                <a:latin typeface="微软雅黑" panose="020B0503020204020204" charset="-122"/>
              </a:rPr>
              <a:t>算法中使用</a:t>
            </a:r>
            <a:endParaRPr lang="zh-CN" altLang="en-US">
              <a:solidFill>
                <a:srgbClr val="000000"/>
              </a:solidFill>
              <a:latin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4012691" y="1303019"/>
            <a:ext cx="4523233" cy="769621"/>
          </a:xfrm>
          <a:custGeom>
            <a:avLst/>
            <a:gdLst/>
            <a:ahLst/>
            <a:cxnLst/>
            <a:rect l="0" t="0" r="0" b="0"/>
            <a:pathLst>
              <a:path w="4523233" h="769621">
                <a:moveTo>
                  <a:pt x="0" y="769620"/>
                </a:moveTo>
                <a:lnTo>
                  <a:pt x="4523232" y="769620"/>
                </a:lnTo>
                <a:lnTo>
                  <a:pt x="4523232"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9E4C.tmp"/>
          <p:cNvPicPr/>
          <p:nvPr/>
        </p:nvPicPr>
        <p:blipFill>
          <a:blip r:embed="rId1" cstate="print"/>
          <a:stretch>
            <a:fillRect/>
          </a:stretch>
        </p:blipFill>
        <p:spPr>
          <a:xfrm>
            <a:off x="787400" y="1003300"/>
            <a:ext cx="3035300" cy="2133600"/>
          </a:xfrm>
          <a:prstGeom prst="rect">
            <a:avLst/>
          </a:prstGeom>
        </p:spPr>
      </p:pic>
      <p:pic>
        <p:nvPicPr>
          <p:cNvPr id="4" name="图片 3" descr="ws_9E4D.tmp"/>
          <p:cNvPicPr/>
          <p:nvPr/>
        </p:nvPicPr>
        <p:blipFill>
          <a:blip r:embed="rId2" cstate="print"/>
          <a:stretch>
            <a:fillRect/>
          </a:stretch>
        </p:blipFill>
        <p:spPr>
          <a:xfrm>
            <a:off x="3086100" y="3289300"/>
            <a:ext cx="5029200" cy="1206500"/>
          </a:xfrm>
          <a:prstGeom prst="rect">
            <a:avLst/>
          </a:prstGeom>
        </p:spPr>
      </p:pic>
      <p:pic>
        <p:nvPicPr>
          <p:cNvPr id="5" name="图片 4" descr="ws_9E5E.tmp"/>
          <p:cNvPicPr/>
          <p:nvPr/>
        </p:nvPicPr>
        <p:blipFill>
          <a:blip r:embed="rId3" cstate="print"/>
          <a:stretch>
            <a:fillRect/>
          </a:stretch>
        </p:blipFill>
        <p:spPr>
          <a:xfrm>
            <a:off x="0" y="0"/>
            <a:ext cx="9144000" cy="6858000"/>
          </a:xfrm>
          <a:prstGeom prst="rect">
            <a:avLst/>
          </a:prstGeom>
        </p:spPr>
      </p:pic>
      <p:sp>
        <p:nvSpPr>
          <p:cNvPr id="27" name="TextBox 26"/>
          <p:cNvSpPr txBox="1"/>
          <p:nvPr/>
        </p:nvSpPr>
        <p:spPr>
          <a:xfrm>
            <a:off x="218541" y="321726"/>
            <a:ext cx="1436291"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基尼指数</a:t>
            </a:r>
            <a:endParaRPr lang="zh-CN" altLang="en-US" sz="2795">
              <a:solidFill>
                <a:srgbClr val="000000"/>
              </a:solidFill>
              <a:latin typeface="微软雅黑" panose="020B0503020204020204" charset="-122"/>
            </a:endParaRPr>
          </a:p>
        </p:txBody>
      </p:sp>
      <p:sp>
        <p:nvSpPr>
          <p:cNvPr id="28" name="TextBox 27"/>
          <p:cNvSpPr txBox="1"/>
          <p:nvPr/>
        </p:nvSpPr>
        <p:spPr>
          <a:xfrm>
            <a:off x="1767204" y="357121"/>
            <a:ext cx="1205458"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(gini index)</a:t>
            </a:r>
            <a:endParaRPr lang="zh-CN" altLang="en-US" sz="2005">
              <a:solidFill>
                <a:srgbClr val="000000"/>
              </a:solidFill>
              <a:latin typeface="Times New Roman" panose="02020603050405020304"/>
            </a:endParaRPr>
          </a:p>
        </p:txBody>
      </p:sp>
      <p:sp>
        <p:nvSpPr>
          <p:cNvPr id="29" name="TextBox 28"/>
          <p:cNvSpPr txBox="1"/>
          <p:nvPr/>
        </p:nvSpPr>
        <p:spPr>
          <a:xfrm>
            <a:off x="218541" y="1387383"/>
            <a:ext cx="8406147" cy="5347618"/>
          </a:xfrm>
          <a:prstGeom prst="rect">
            <a:avLst/>
          </a:prstGeom>
          <a:noFill/>
        </p:spPr>
        <p:txBody>
          <a:bodyPr vert="horz" wrap="none" lIns="0" tIns="0" rIns="0" bIns="0" rtlCol="0">
            <a:spAutoFit/>
          </a:bodyPr>
          <a:lstStyle/>
          <a:p>
            <a:pPr marL="0" marR="0" lvl="0" indent="0" defTabSz="914400" eaLnBrk="1" fontAlgn="auto" latinLnBrk="0" hangingPunct="1">
              <a:lnSpc>
                <a:spcPts val="2425"/>
              </a:lnSpc>
              <a:buClrTx/>
              <a:buSzTx/>
              <a:buNone/>
              <a:tabLst>
                <a:tab pos="406400" algn="l"/>
                <a:tab pos="3886200" algn="l"/>
              </a:tabLst>
              <a:defRPr/>
            </a:pPr>
            <a:r>
              <a:rPr lang="zh-CN" altLang="en-US" smtClean="0"/>
              <a:t>		</a:t>
            </a:r>
            <a:r>
              <a:rPr lang="zh-CN" altLang="en-US" sz="2195" smtClean="0">
                <a:solidFill>
                  <a:srgbClr val="000000"/>
                </a:solidFill>
                <a:latin typeface="微软雅黑" panose="020B0503020204020204" charset="-122"/>
              </a:rPr>
              <a:t>反映了从 </a:t>
            </a:r>
            <a:r>
              <a:rPr lang="en-US" altLang="zh-CN" sz="2195" i="1" smtClean="0">
                <a:solidFill>
                  <a:srgbClr val="000000"/>
                </a:solidFill>
                <a:latin typeface="Palatino Linotype" panose="02040502050505030304"/>
              </a:rPr>
              <a:t>D  </a:t>
            </a:r>
            <a:r>
              <a:rPr lang="zh-CN" altLang="en-US" sz="2195" smtClean="0">
                <a:solidFill>
                  <a:srgbClr val="000000"/>
                </a:solidFill>
                <a:latin typeface="微软雅黑" panose="020B0503020204020204" charset="-122"/>
              </a:rPr>
              <a:t>中随机抽取两个样例，</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495"/>
              </a:lnSpc>
              <a:buClrTx/>
              <a:buSzTx/>
              <a:buNone/>
              <a:tabLst>
                <a:tab pos="406400" algn="l"/>
                <a:tab pos="3886200" algn="l"/>
              </a:tabLst>
              <a:defRPr/>
            </a:pPr>
            <a:r>
              <a:rPr lang="zh-CN" altLang="en-US" sz="2195" smtClean="0">
                <a:solidFill>
                  <a:srgbClr val="000000"/>
                </a:solidFill>
                <a:latin typeface="微软雅黑" panose="020B0503020204020204" charset="-122"/>
              </a:rPr>
              <a:t>		其类别标记不一致的概率</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465"/>
              </a:lnSpc>
              <a:buClrTx/>
              <a:buSzTx/>
              <a:buNone/>
              <a:tabLst>
                <a:tab pos="406400" algn="l"/>
                <a:tab pos="3886200" algn="l"/>
              </a:tabLst>
              <a:defRPr/>
            </a:pPr>
            <a:r>
              <a:rPr lang="zh-CN" altLang="en-US" sz="2195" smtClean="0">
                <a:solidFill>
                  <a:srgbClr val="000000"/>
                </a:solidFill>
                <a:latin typeface="微软雅黑" panose="020B0503020204020204" charset="-122"/>
              </a:rPr>
              <a:t>		</a:t>
            </a:r>
            <a:r>
              <a:rPr lang="en-US" altLang="zh-CN" sz="2195" smtClean="0">
                <a:solidFill>
                  <a:srgbClr val="0000FF"/>
                </a:solidFill>
                <a:latin typeface="Palatino Linotype" panose="02040502050505030304"/>
              </a:rPr>
              <a:t>Gini(</a:t>
            </a:r>
            <a:r>
              <a:rPr lang="en-US" altLang="zh-CN" sz="2195" i="1" smtClean="0">
                <a:solidFill>
                  <a:srgbClr val="0000FF"/>
                </a:solidFill>
                <a:latin typeface="Palatino Linotype" panose="02040502050505030304"/>
              </a:rPr>
              <a:t>D</a:t>
            </a:r>
            <a:r>
              <a:rPr lang="en-US" altLang="zh-CN" sz="2195" smtClean="0">
                <a:solidFill>
                  <a:srgbClr val="0000FF"/>
                </a:solidFill>
                <a:latin typeface="Palatino Linotype" panose="02040502050505030304"/>
              </a:rPr>
              <a:t>) </a:t>
            </a:r>
            <a:r>
              <a:rPr lang="zh-CN" altLang="en-US" sz="2195" smtClean="0">
                <a:solidFill>
                  <a:srgbClr val="0000FF"/>
                </a:solidFill>
                <a:latin typeface="微软雅黑" panose="020B0503020204020204" charset="-122"/>
              </a:rPr>
              <a:t>越小，数据集 </a:t>
            </a:r>
            <a:r>
              <a:rPr lang="en-US" altLang="zh-CN" sz="2195" i="1" smtClean="0">
                <a:solidFill>
                  <a:srgbClr val="0000FF"/>
                </a:solidFill>
                <a:latin typeface="Palatino Linotype" panose="02040502050505030304"/>
              </a:rPr>
              <a:t>D </a:t>
            </a:r>
            <a:r>
              <a:rPr lang="zh-CN" altLang="en-US" sz="2195" smtClean="0">
                <a:solidFill>
                  <a:srgbClr val="0000FF"/>
                </a:solidFill>
                <a:latin typeface="微软雅黑" panose="020B0503020204020204" charset="-122"/>
              </a:rPr>
              <a:t>的纯度越高</a:t>
            </a: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2895"/>
              </a:lnSpc>
              <a:buClrTx/>
              <a:buSzTx/>
              <a:buNone/>
              <a:tabLst>
                <a:tab pos="406400" algn="l"/>
                <a:tab pos="3886200" algn="l"/>
              </a:tabLst>
              <a:defRPr/>
            </a:pPr>
            <a:r>
              <a:rPr lang="zh-CN" altLang="en-US" sz="2195" smtClean="0">
                <a:solidFill>
                  <a:srgbClr val="0000FF"/>
                </a:solidFill>
                <a:latin typeface="微软雅黑" panose="020B0503020204020204" charset="-122"/>
              </a:rPr>
              <a:t>	</a:t>
            </a:r>
            <a:r>
              <a:rPr lang="zh-CN" altLang="en-US" sz="2195" smtClean="0">
                <a:solidFill>
                  <a:srgbClr val="000000"/>
                </a:solidFill>
                <a:latin typeface="微软雅黑" panose="020B0503020204020204" charset="-122"/>
              </a:rPr>
              <a:t>属性 </a:t>
            </a:r>
            <a:r>
              <a:rPr lang="en-US" altLang="zh-CN" sz="2195" i="1" smtClean="0">
                <a:solidFill>
                  <a:srgbClr val="000000"/>
                </a:solidFill>
                <a:latin typeface="Palatino Linotype" panose="02040502050505030304"/>
              </a:rPr>
              <a:t>a </a:t>
            </a:r>
            <a:r>
              <a:rPr lang="zh-CN" altLang="en-US" sz="2195" smtClean="0">
                <a:solidFill>
                  <a:srgbClr val="000000"/>
                </a:solidFill>
                <a:latin typeface="微软雅黑" panose="020B0503020204020204" charset="-122"/>
              </a:rPr>
              <a:t>的基尼指数：</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460"/>
              </a:lnSpc>
              <a:buClrTx/>
              <a:buSzTx/>
              <a:buNone/>
              <a:tabLst>
                <a:tab pos="406400" algn="l"/>
                <a:tab pos="3886200" algn="l"/>
              </a:tabLst>
              <a:defRPr/>
            </a:pPr>
            <a:r>
              <a:rPr lang="zh-CN" altLang="en-US" sz="2195" smtClean="0">
                <a:solidFill>
                  <a:srgbClr val="000000"/>
                </a:solidFill>
                <a:latin typeface="微软雅黑" panose="020B0503020204020204" charset="-122"/>
              </a:rPr>
              <a:t>	</a:t>
            </a:r>
            <a:r>
              <a:rPr lang="zh-CN" altLang="en-US" sz="2400" smtClean="0">
                <a:solidFill>
                  <a:srgbClr val="000000"/>
                </a:solidFill>
                <a:latin typeface="微软雅黑" panose="020B0503020204020204" charset="-122"/>
              </a:rPr>
              <a:t>在候选属性集合中，选取那个使划分后基尼指数</a:t>
            </a:r>
            <a:r>
              <a:rPr lang="zh-CN" altLang="en-US" sz="2400" smtClean="0">
                <a:solidFill>
                  <a:srgbClr val="FF0000"/>
                </a:solidFill>
                <a:latin typeface="微软雅黑" panose="020B0503020204020204" charset="-122"/>
              </a:rPr>
              <a:t>最小</a:t>
            </a:r>
            <a:r>
              <a:rPr lang="zh-CN" altLang="en-US" sz="2400" smtClean="0">
                <a:solidFill>
                  <a:srgbClr val="000000"/>
                </a:solidFill>
                <a:latin typeface="微软雅黑" panose="020B0503020204020204" charset="-122"/>
              </a:rPr>
              <a:t>的属性</a:t>
            </a: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06400" algn="l"/>
                <a:tab pos="3886200" algn="l"/>
              </a:tabLst>
              <a:defRPr/>
            </a:pP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2900"/>
              </a:lnSpc>
              <a:buClrTx/>
              <a:buSzTx/>
              <a:buNone/>
              <a:tabLst>
                <a:tab pos="406400" algn="l"/>
                <a:tab pos="3886200" algn="l"/>
              </a:tabLst>
              <a:defRPr/>
            </a:pPr>
            <a:r>
              <a:rPr lang="en-US" altLang="zh-CN" smtClean="0">
                <a:solidFill>
                  <a:srgbClr val="000000"/>
                </a:solidFill>
                <a:latin typeface="Times New Roman" panose="02020603050405020304"/>
              </a:rPr>
              <a:t>CART</a:t>
            </a:r>
            <a:r>
              <a:rPr lang="zh-CN" altLang="en-US" smtClean="0">
                <a:solidFill>
                  <a:srgbClr val="000000"/>
                </a:solidFill>
                <a:latin typeface="微软雅黑" panose="020B0503020204020204" charset="-122"/>
              </a:rPr>
              <a:t>算法中使用</a:t>
            </a:r>
            <a:endParaRPr lang="zh-CN" altLang="en-US">
              <a:solidFill>
                <a:srgbClr val="000000"/>
              </a:solidFill>
              <a:latin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57272" y="4914900"/>
            <a:ext cx="5817109" cy="832104"/>
          </a:xfrm>
          <a:custGeom>
            <a:avLst/>
            <a:gdLst/>
            <a:ahLst/>
            <a:cxnLst/>
            <a:rect l="0" t="0" r="0" b="0"/>
            <a:pathLst>
              <a:path w="5817109" h="832104">
                <a:moveTo>
                  <a:pt x="0" y="832103"/>
                </a:moveTo>
                <a:lnTo>
                  <a:pt x="5817108" y="832103"/>
                </a:lnTo>
                <a:lnTo>
                  <a:pt x="5817108"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A274.tmp"/>
          <p:cNvPicPr/>
          <p:nvPr/>
        </p:nvPicPr>
        <p:blipFill>
          <a:blip r:embed="rId1" cstate="print"/>
          <a:stretch>
            <a:fillRect/>
          </a:stretch>
        </p:blipFill>
        <p:spPr>
          <a:xfrm>
            <a:off x="0" y="0"/>
            <a:ext cx="9144000" cy="6858000"/>
          </a:xfrm>
          <a:prstGeom prst="rect">
            <a:avLst/>
          </a:prstGeom>
        </p:spPr>
      </p:pic>
      <p:sp>
        <p:nvSpPr>
          <p:cNvPr id="25" name="TextBox 24"/>
          <p:cNvSpPr txBox="1"/>
          <p:nvPr/>
        </p:nvSpPr>
        <p:spPr>
          <a:xfrm>
            <a:off x="218541" y="256034"/>
            <a:ext cx="8045472" cy="3872855"/>
          </a:xfrm>
          <a:prstGeom prst="rect">
            <a:avLst/>
          </a:prstGeom>
          <a:noFill/>
        </p:spPr>
        <p:txBody>
          <a:bodyPr vert="horz" wrap="none" lIns="0" tIns="0" rIns="0" bIns="0" rtlCol="0">
            <a:spAutoFit/>
          </a:bodyPr>
          <a:lstStyle/>
          <a:p>
            <a:pPr marL="0" marR="0" lvl="0" indent="0" defTabSz="914400" eaLnBrk="1" fontAlgn="auto" latinLnBrk="0" hangingPunct="1">
              <a:lnSpc>
                <a:spcPts val="3390"/>
              </a:lnSpc>
              <a:buClrTx/>
              <a:buSzTx/>
              <a:buNone/>
              <a:tabLst>
                <a:tab pos="381000" algn="l"/>
                <a:tab pos="838200" algn="l"/>
              </a:tabLst>
              <a:defRPr/>
            </a:pPr>
            <a:r>
              <a:rPr lang="zh-CN" altLang="en-US" sz="2795" smtClean="0">
                <a:solidFill>
                  <a:srgbClr val="000000"/>
                </a:solidFill>
                <a:latin typeface="微软雅黑" panose="020B0503020204020204" charset="-122"/>
              </a:rPr>
              <a:t>划分选择 </a:t>
            </a:r>
            <a:r>
              <a:rPr lang="en-US" altLang="zh-CN" sz="2795" smtClean="0">
                <a:solidFill>
                  <a:srgbClr val="000000"/>
                </a:solidFill>
                <a:latin typeface="Times New Roman" panose="02020603050405020304"/>
              </a:rPr>
              <a:t>vs. </a:t>
            </a:r>
            <a:r>
              <a:rPr lang="zh-CN" altLang="en-US" sz="2795" smtClean="0">
                <a:solidFill>
                  <a:srgbClr val="000000"/>
                </a:solidFill>
                <a:latin typeface="微软雅黑" panose="020B0503020204020204" charset="-122"/>
              </a:rPr>
              <a:t>剪枝</a:t>
            </a: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3040"/>
              </a:lnSpc>
              <a:buClrTx/>
              <a:buSzTx/>
              <a:buNone/>
              <a:tabLst>
                <a:tab pos="381000" algn="l"/>
                <a:tab pos="838200" algn="l"/>
              </a:tabLst>
              <a:defRPr/>
            </a:pPr>
            <a:r>
              <a:rPr lang="zh-CN" altLang="en-US" sz="2795" smtClean="0">
                <a:solidFill>
                  <a:srgbClr val="000000"/>
                </a:solidFill>
                <a:latin typeface="微软雅黑" panose="020B0503020204020204" charset="-122"/>
              </a:rPr>
              <a:t>	</a:t>
            </a:r>
            <a:r>
              <a:rPr lang="zh-CN" altLang="en-US" sz="2400" smtClean="0">
                <a:solidFill>
                  <a:srgbClr val="000000"/>
                </a:solidFill>
                <a:latin typeface="微软雅黑" panose="020B0503020204020204" charset="-122"/>
              </a:rPr>
              <a:t>研究表明</a:t>
            </a:r>
            <a:r>
              <a:rPr lang="en-US" altLang="zh-CN" sz="2400" smtClean="0">
                <a:solidFill>
                  <a:srgbClr val="000000"/>
                </a:solidFill>
                <a:latin typeface="Times New Roman" panose="02020603050405020304"/>
              </a:rPr>
              <a:t>: </a:t>
            </a:r>
            <a:r>
              <a:rPr lang="zh-CN" altLang="en-US" sz="2400" smtClean="0">
                <a:solidFill>
                  <a:srgbClr val="000000"/>
                </a:solidFill>
                <a:latin typeface="微软雅黑" panose="020B0503020204020204" charset="-122"/>
              </a:rPr>
              <a:t>划分选择的各种准则虽然对决策树的尺寸有较</a:t>
            </a:r>
            <a:endParaRPr lang="zh-CN" altLang="en-US" sz="2400" smtClean="0">
              <a:solidFill>
                <a:srgbClr val="000000"/>
              </a:solidFill>
              <a:latin typeface="微软雅黑" panose="020B0503020204020204" charset="-122"/>
            </a:endParaRPr>
          </a:p>
          <a:p>
            <a:pPr marL="0" marR="0" lvl="0" indent="0" defTabSz="914400" eaLnBrk="1" fontAlgn="auto" latinLnBrk="0" hangingPunct="1">
              <a:lnSpc>
                <a:spcPts val="2720"/>
              </a:lnSpc>
              <a:buClrTx/>
              <a:buSzTx/>
              <a:buNone/>
              <a:tabLst>
                <a:tab pos="381000" algn="l"/>
                <a:tab pos="838200" algn="l"/>
              </a:tabLst>
              <a:defRPr/>
            </a:pPr>
            <a:r>
              <a:rPr lang="zh-CN" altLang="en-US" sz="2400" smtClean="0">
                <a:solidFill>
                  <a:srgbClr val="000000"/>
                </a:solidFill>
                <a:latin typeface="微软雅黑" panose="020B0503020204020204" charset="-122"/>
              </a:rPr>
              <a:t>	大影响，但</a:t>
            </a:r>
            <a:r>
              <a:rPr lang="zh-CN" altLang="en-US" sz="2400" smtClean="0">
                <a:solidFill>
                  <a:srgbClr val="0000FF"/>
                </a:solidFill>
                <a:latin typeface="微软雅黑" panose="020B0503020204020204" charset="-122"/>
              </a:rPr>
              <a:t>对泛化性能的影响很有限</a:t>
            </a:r>
            <a:endParaRPr lang="zh-CN" altLang="en-US" sz="2400"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400" smtClean="0">
              <a:solidFill>
                <a:srgbClr val="0000FF"/>
              </a:solidFill>
              <a:latin typeface="微软雅黑" panose="020B0503020204020204" charset="-122"/>
            </a:endParaRPr>
          </a:p>
          <a:p>
            <a:pPr marL="0" marR="0" lvl="0" indent="0" defTabSz="914400" eaLnBrk="1" fontAlgn="auto" latinLnBrk="0" hangingPunct="1">
              <a:lnSpc>
                <a:spcPts val="2760"/>
              </a:lnSpc>
              <a:buClrTx/>
              <a:buSzTx/>
              <a:buNone/>
              <a:tabLst>
                <a:tab pos="381000" algn="l"/>
                <a:tab pos="838200" algn="l"/>
              </a:tabLst>
              <a:defRPr/>
            </a:pPr>
            <a:r>
              <a:rPr lang="zh-CN" altLang="en-US" sz="2400" smtClean="0">
                <a:solidFill>
                  <a:srgbClr val="0000FF"/>
                </a:solidFill>
                <a:latin typeface="微软雅黑" panose="020B0503020204020204" charset="-122"/>
              </a:rPr>
              <a:t>		</a:t>
            </a:r>
            <a:r>
              <a:rPr lang="zh-CN" altLang="en-US" sz="2005" smtClean="0">
                <a:solidFill>
                  <a:srgbClr val="000000"/>
                </a:solidFill>
                <a:latin typeface="微软雅黑" panose="020B0503020204020204" charset="-122"/>
              </a:rPr>
              <a:t>例如信息增益与基尼指数产生的结果，仅在约 </a:t>
            </a:r>
            <a:r>
              <a:rPr lang="en-US" altLang="zh-CN" sz="2005" smtClean="0">
                <a:solidFill>
                  <a:srgbClr val="000000"/>
                </a:solidFill>
                <a:latin typeface="Times New Roman" panose="02020603050405020304"/>
              </a:rPr>
              <a:t>2% </a:t>
            </a:r>
            <a:r>
              <a:rPr lang="zh-CN" altLang="en-US" sz="2005" smtClean="0">
                <a:solidFill>
                  <a:srgbClr val="000000"/>
                </a:solidFill>
                <a:latin typeface="微软雅黑" panose="020B0503020204020204" charset="-122"/>
              </a:rPr>
              <a:t>的情况下不同</a:t>
            </a: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005" smtClean="0">
              <a:solidFill>
                <a:srgbClr val="000000"/>
              </a:solidFill>
              <a:latin typeface="微软雅黑" panose="020B0503020204020204" charset="-122"/>
            </a:endParaRPr>
          </a:p>
          <a:p>
            <a:pPr marL="0" marR="0" lvl="0" indent="0" defTabSz="914400" eaLnBrk="1" fontAlgn="auto" latinLnBrk="0" hangingPunct="1">
              <a:lnSpc>
                <a:spcPts val="2480"/>
              </a:lnSpc>
              <a:buClrTx/>
              <a:buSzTx/>
              <a:buNone/>
              <a:tabLst>
                <a:tab pos="381000" algn="l"/>
                <a:tab pos="838200" algn="l"/>
              </a:tabLst>
              <a:defRPr/>
            </a:pPr>
            <a:r>
              <a:rPr lang="zh-CN" altLang="en-US" sz="2005" smtClean="0">
                <a:solidFill>
                  <a:srgbClr val="000000"/>
                </a:solidFill>
                <a:latin typeface="微软雅黑" panose="020B0503020204020204" charset="-122"/>
              </a:rPr>
              <a:t>	</a:t>
            </a:r>
            <a:r>
              <a:rPr lang="zh-CN" altLang="en-US" sz="2400" smtClean="0">
                <a:solidFill>
                  <a:srgbClr val="FF0000"/>
                </a:solidFill>
                <a:latin typeface="微软雅黑" panose="020B0503020204020204" charset="-122"/>
              </a:rPr>
              <a:t>剪枝方法和程度对决策树泛化性能的影响更为显著</a:t>
            </a:r>
            <a:endParaRPr lang="zh-CN" altLang="en-US" sz="2400" smtClean="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381000" algn="l"/>
                <a:tab pos="838200" algn="l"/>
              </a:tabLst>
              <a:defRPr/>
            </a:pPr>
            <a:endParaRPr lang="zh-CN" altLang="en-US" sz="2400" smtClean="0">
              <a:solidFill>
                <a:srgbClr val="FF0000"/>
              </a:solidFill>
              <a:latin typeface="微软雅黑" panose="020B0503020204020204" charset="-122"/>
            </a:endParaRPr>
          </a:p>
          <a:p>
            <a:pPr marL="0" marR="0" lvl="0" indent="0" defTabSz="914400" eaLnBrk="1" fontAlgn="auto" latinLnBrk="0" hangingPunct="1">
              <a:lnSpc>
                <a:spcPts val="2765"/>
              </a:lnSpc>
              <a:buClrTx/>
              <a:buSzTx/>
              <a:buNone/>
              <a:tabLst>
                <a:tab pos="381000" algn="l"/>
                <a:tab pos="838200" algn="l"/>
              </a:tabLst>
              <a:defRPr/>
            </a:pPr>
            <a:r>
              <a:rPr lang="zh-CN" altLang="en-US" sz="2400" smtClean="0">
                <a:solidFill>
                  <a:srgbClr val="FF0000"/>
                </a:solidFill>
                <a:latin typeface="微软雅黑" panose="020B0503020204020204" charset="-122"/>
              </a:rPr>
              <a:t>		</a:t>
            </a:r>
            <a:r>
              <a:rPr lang="zh-CN" altLang="en-US" sz="2005" smtClean="0">
                <a:solidFill>
                  <a:srgbClr val="000000"/>
                </a:solidFill>
                <a:latin typeface="微软雅黑" panose="020B0503020204020204" charset="-122"/>
              </a:rPr>
              <a:t>在数据带噪时甚至可能将泛化性能提升 </a:t>
            </a:r>
            <a:r>
              <a:rPr lang="en-US" altLang="zh-CN" sz="2005" smtClean="0">
                <a:solidFill>
                  <a:srgbClr val="000000"/>
                </a:solidFill>
                <a:latin typeface="Times New Roman" panose="02020603050405020304"/>
              </a:rPr>
              <a:t>25%</a:t>
            </a:r>
            <a:endParaRPr lang="zh-CN" altLang="en-US" sz="2005">
              <a:solidFill>
                <a:srgbClr val="000000"/>
              </a:solidFill>
              <a:latin typeface="Times New Roman" panose="02020603050405020304"/>
            </a:endParaRPr>
          </a:p>
        </p:txBody>
      </p:sp>
      <p:sp>
        <p:nvSpPr>
          <p:cNvPr id="26" name="TextBox 25"/>
          <p:cNvSpPr txBox="1"/>
          <p:nvPr/>
        </p:nvSpPr>
        <p:spPr>
          <a:xfrm>
            <a:off x="1077163" y="4696664"/>
            <a:ext cx="916918" cy="411075"/>
          </a:xfrm>
          <a:prstGeom prst="rect">
            <a:avLst/>
          </a:prstGeom>
          <a:noFill/>
        </p:spPr>
        <p:txBody>
          <a:bodyPr vert="horz" wrap="none" lIns="0" tIns="0" rIns="0" bIns="0" rtlCol="0">
            <a:spAutoFit/>
          </a:bodyPr>
          <a:lstStyle/>
          <a:p>
            <a:pPr>
              <a:lnSpc>
                <a:spcPts val="3390"/>
              </a:lnSpc>
            </a:pPr>
            <a:r>
              <a:rPr lang="en-US" altLang="zh-CN" sz="2800" b="1" smtClean="0">
                <a:solidFill>
                  <a:srgbClr val="000000"/>
                </a:solidFill>
                <a:latin typeface="Times New Roman" panose="02020603050405020304"/>
              </a:rPr>
              <a:t>Why?</a:t>
            </a:r>
            <a:endParaRPr lang="zh-CN" altLang="en-US" sz="2800" b="1">
              <a:solidFill>
                <a:srgbClr val="000000"/>
              </a:solidFill>
              <a:latin typeface="Times New Roman" panose="02020603050405020304"/>
            </a:endParaRPr>
          </a:p>
        </p:txBody>
      </p:sp>
      <p:sp>
        <p:nvSpPr>
          <p:cNvPr id="27" name="TextBox 26"/>
          <p:cNvSpPr txBox="1"/>
          <p:nvPr/>
        </p:nvSpPr>
        <p:spPr>
          <a:xfrm>
            <a:off x="2696210" y="5017008"/>
            <a:ext cx="615553" cy="296491"/>
          </a:xfrm>
          <a:prstGeom prst="rect">
            <a:avLst/>
          </a:prstGeom>
          <a:noFill/>
        </p:spPr>
        <p:txBody>
          <a:bodyPr vert="horz" wrap="none" lIns="0" tIns="0" rIns="0" bIns="0" rtlCol="0">
            <a:spAutoFit/>
          </a:bodyPr>
          <a:lstStyle/>
          <a:p>
            <a:pPr>
              <a:lnSpc>
                <a:spcPts val="2305"/>
              </a:lnSpc>
            </a:pPr>
            <a:r>
              <a:rPr lang="zh-CN" altLang="en-US" sz="2400" smtClean="0">
                <a:solidFill>
                  <a:srgbClr val="000000"/>
                </a:solidFill>
                <a:latin typeface="微软雅黑" panose="020B0503020204020204" charset="-122"/>
              </a:rPr>
              <a:t>剪枝</a:t>
            </a:r>
            <a:endParaRPr lang="zh-CN" altLang="en-US" sz="2400">
              <a:solidFill>
                <a:srgbClr val="000000"/>
              </a:solidFill>
              <a:latin typeface="微软雅黑" panose="020B0503020204020204" charset="-122"/>
            </a:endParaRPr>
          </a:p>
        </p:txBody>
      </p:sp>
      <p:sp>
        <p:nvSpPr>
          <p:cNvPr id="28" name="TextBox 27"/>
          <p:cNvSpPr txBox="1"/>
          <p:nvPr/>
        </p:nvSpPr>
        <p:spPr>
          <a:xfrm>
            <a:off x="3414014" y="5037201"/>
            <a:ext cx="870431" cy="272510"/>
          </a:xfrm>
          <a:prstGeom prst="rect">
            <a:avLst/>
          </a:prstGeom>
          <a:noFill/>
        </p:spPr>
        <p:txBody>
          <a:bodyPr vert="horz" wrap="none" lIns="0" tIns="0" rIns="0" bIns="0" rtlCol="0">
            <a:spAutoFit/>
          </a:bodyPr>
          <a:lstStyle/>
          <a:p>
            <a:pPr>
              <a:lnSpc>
                <a:spcPts val="2180"/>
              </a:lnSpc>
            </a:pPr>
            <a:r>
              <a:rPr lang="en-US" altLang="zh-CN" smtClean="0">
                <a:solidFill>
                  <a:srgbClr val="000000"/>
                </a:solidFill>
                <a:latin typeface="Times New Roman" panose="02020603050405020304"/>
              </a:rPr>
              <a:t>(pruning)</a:t>
            </a:r>
            <a:endParaRPr lang="zh-CN" altLang="en-US">
              <a:solidFill>
                <a:srgbClr val="000000"/>
              </a:solidFill>
              <a:latin typeface="Times New Roman" panose="02020603050405020304"/>
            </a:endParaRPr>
          </a:p>
        </p:txBody>
      </p:sp>
      <p:sp>
        <p:nvSpPr>
          <p:cNvPr id="29" name="TextBox 28"/>
          <p:cNvSpPr txBox="1"/>
          <p:nvPr/>
        </p:nvSpPr>
        <p:spPr>
          <a:xfrm>
            <a:off x="4580254" y="5017008"/>
            <a:ext cx="3693319" cy="296491"/>
          </a:xfrm>
          <a:prstGeom prst="rect">
            <a:avLst/>
          </a:prstGeom>
          <a:noFill/>
        </p:spPr>
        <p:txBody>
          <a:bodyPr vert="horz" wrap="none" lIns="0" tIns="0" rIns="0" bIns="0" rtlCol="0">
            <a:spAutoFit/>
          </a:bodyPr>
          <a:lstStyle/>
          <a:p>
            <a:pPr>
              <a:lnSpc>
                <a:spcPts val="2305"/>
              </a:lnSpc>
            </a:pPr>
            <a:r>
              <a:rPr lang="zh-CN" altLang="en-US" sz="2400" smtClean="0">
                <a:solidFill>
                  <a:srgbClr val="000000"/>
                </a:solidFill>
                <a:latin typeface="微软雅黑" panose="020B0503020204020204" charset="-122"/>
              </a:rPr>
              <a:t>是决策树对付“过拟合”的</a:t>
            </a:r>
            <a:endParaRPr lang="zh-CN" altLang="en-US" sz="2400">
              <a:solidFill>
                <a:srgbClr val="000000"/>
              </a:solidFill>
              <a:latin typeface="微软雅黑" panose="020B0503020204020204" charset="-122"/>
            </a:endParaRPr>
          </a:p>
        </p:txBody>
      </p:sp>
      <p:sp>
        <p:nvSpPr>
          <p:cNvPr id="30" name="TextBox 29"/>
          <p:cNvSpPr txBox="1"/>
          <p:nvPr/>
        </p:nvSpPr>
        <p:spPr>
          <a:xfrm>
            <a:off x="4705222" y="5382767"/>
            <a:ext cx="1538883" cy="296491"/>
          </a:xfrm>
          <a:prstGeom prst="rect">
            <a:avLst/>
          </a:prstGeom>
          <a:noFill/>
        </p:spPr>
        <p:txBody>
          <a:bodyPr vert="horz" wrap="none" lIns="0" tIns="0" rIns="0" bIns="0" rtlCol="0">
            <a:spAutoFit/>
          </a:bodyPr>
          <a:lstStyle/>
          <a:p>
            <a:pPr>
              <a:lnSpc>
                <a:spcPts val="2305"/>
              </a:lnSpc>
            </a:pPr>
            <a:r>
              <a:rPr lang="zh-CN" altLang="en-US" sz="2400" smtClean="0">
                <a:solidFill>
                  <a:srgbClr val="000000"/>
                </a:solidFill>
                <a:latin typeface="微软雅黑" panose="020B0503020204020204" charset="-122"/>
              </a:rPr>
              <a:t>主要手段！</a:t>
            </a:r>
            <a:endParaRPr lang="zh-CN" altLang="en-US" sz="2400">
              <a:solidFill>
                <a:srgbClr val="000000"/>
              </a:solidFill>
              <a:latin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ws_A6CA.tmp"/>
          <p:cNvPicPr/>
          <p:nvPr/>
        </p:nvPicPr>
        <p:blipFill>
          <a:blip r:embed="rId1" cstate="print"/>
          <a:stretch>
            <a:fillRect/>
          </a:stretch>
        </p:blipFill>
        <p:spPr>
          <a:xfrm>
            <a:off x="0" y="0"/>
            <a:ext cx="9144000" cy="6858000"/>
          </a:xfrm>
          <a:prstGeom prst="rect">
            <a:avLst/>
          </a:prstGeom>
        </p:spPr>
      </p:pic>
      <p:sp>
        <p:nvSpPr>
          <p:cNvPr id="25" name="TextBox 24"/>
          <p:cNvSpPr txBox="1"/>
          <p:nvPr/>
        </p:nvSpPr>
        <p:spPr>
          <a:xfrm>
            <a:off x="218541" y="321726"/>
            <a:ext cx="8156079" cy="3680495"/>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177800" algn="l"/>
                <a:tab pos="1092200" algn="l"/>
              </a:tabLst>
              <a:defRPr/>
            </a:pPr>
            <a:r>
              <a:rPr lang="zh-CN" altLang="en-US" sz="2795" smtClean="0">
                <a:solidFill>
                  <a:srgbClr val="000000"/>
                </a:solidFill>
                <a:latin typeface="微软雅黑" panose="020B0503020204020204" charset="-122"/>
              </a:rPr>
              <a:t>剪枝</a:t>
            </a: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2970"/>
              </a:lnSpc>
              <a:buClrTx/>
              <a:buSzTx/>
              <a:buNone/>
              <a:tabLst>
                <a:tab pos="177800" algn="l"/>
                <a:tab pos="1092200" algn="l"/>
              </a:tabLst>
              <a:defRPr/>
            </a:pPr>
            <a:r>
              <a:rPr lang="zh-CN" altLang="en-US" sz="2795" smtClean="0">
                <a:solidFill>
                  <a:srgbClr val="000000"/>
                </a:solidFill>
                <a:latin typeface="微软雅黑" panose="020B0503020204020204" charset="-122"/>
              </a:rPr>
              <a:t>	</a:t>
            </a:r>
            <a:r>
              <a:rPr lang="zh-CN" altLang="en-US" sz="2200" smtClean="0">
                <a:solidFill>
                  <a:srgbClr val="000000"/>
                </a:solidFill>
                <a:latin typeface="微软雅黑" panose="020B0503020204020204" charset="-122"/>
              </a:rPr>
              <a:t>为了尽可能正确分类训练样本，有可能造成分支过多 </a:t>
            </a:r>
            <a:r>
              <a:rPr lang="zh-CN" altLang="en-US" sz="2200" smtClean="0">
                <a:solidFill>
                  <a:srgbClr val="000000"/>
                </a:solidFill>
                <a:latin typeface="Wingdings" panose="05000000000000000000"/>
              </a:rPr>
              <a:t> </a:t>
            </a:r>
            <a:r>
              <a:rPr lang="zh-CN" altLang="en-US" sz="2200" smtClean="0">
                <a:solidFill>
                  <a:srgbClr val="000000"/>
                </a:solidFill>
                <a:latin typeface="微软雅黑" panose="020B0503020204020204" charset="-122"/>
              </a:rPr>
              <a:t>过拟合</a:t>
            </a: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2335"/>
              </a:lnSpc>
              <a:buClrTx/>
              <a:buSzTx/>
              <a:buNone/>
              <a:tabLst>
                <a:tab pos="177800" algn="l"/>
                <a:tab pos="1092200" algn="l"/>
              </a:tabLst>
              <a:defRPr/>
            </a:pPr>
            <a:r>
              <a:rPr lang="zh-CN" altLang="en-US" sz="2200" smtClean="0">
                <a:solidFill>
                  <a:srgbClr val="000000"/>
                </a:solidFill>
                <a:latin typeface="微软雅黑" panose="020B0503020204020204" charset="-122"/>
              </a:rPr>
              <a:t>		</a:t>
            </a:r>
            <a:r>
              <a:rPr lang="zh-CN" altLang="en-US" sz="2195" smtClean="0">
                <a:solidFill>
                  <a:srgbClr val="0000FF"/>
                </a:solidFill>
                <a:latin typeface="微软雅黑" panose="020B0503020204020204" charset="-122"/>
              </a:rPr>
              <a:t>可通过主动去掉一些分支来降低过拟合的风险</a:t>
            </a: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195" smtClean="0">
              <a:solidFill>
                <a:srgbClr val="0000FF"/>
              </a:solidFill>
              <a:latin typeface="微软雅黑" panose="020B0503020204020204" charset="-122"/>
            </a:endParaRPr>
          </a:p>
          <a:p>
            <a:pPr marL="0" marR="0" lvl="0" indent="0" defTabSz="914400" eaLnBrk="1" fontAlgn="auto" latinLnBrk="0" hangingPunct="1">
              <a:lnSpc>
                <a:spcPts val="2870"/>
              </a:lnSpc>
              <a:buClrTx/>
              <a:buSzTx/>
              <a:buNone/>
              <a:tabLst>
                <a:tab pos="177800" algn="l"/>
                <a:tab pos="1092200" algn="l"/>
              </a:tabLst>
              <a:defRPr/>
            </a:pPr>
            <a:r>
              <a:rPr lang="zh-CN" altLang="en-US" sz="2195" smtClean="0">
                <a:solidFill>
                  <a:srgbClr val="0000FF"/>
                </a:solidFill>
                <a:latin typeface="微软雅黑" panose="020B0503020204020204" charset="-122"/>
              </a:rPr>
              <a:t>	</a:t>
            </a:r>
            <a:r>
              <a:rPr lang="zh-CN" altLang="en-US" sz="2195" smtClean="0">
                <a:solidFill>
                  <a:srgbClr val="000000"/>
                </a:solidFill>
                <a:latin typeface="微软雅黑" panose="020B0503020204020204" charset="-122"/>
              </a:rPr>
              <a:t>基本策略：</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990"/>
              </a:lnSpc>
              <a:buClrTx/>
              <a:buSzTx/>
              <a:buNone/>
              <a:tabLst>
                <a:tab pos="177800" algn="l"/>
                <a:tab pos="1092200" algn="l"/>
              </a:tabLst>
              <a:defRPr/>
            </a:pPr>
            <a:r>
              <a:rPr lang="zh-CN" altLang="en-US" sz="2195" smtClean="0">
                <a:solidFill>
                  <a:srgbClr val="000000"/>
                </a:solidFill>
                <a:latin typeface="微软雅黑" panose="020B0503020204020204" charset="-122"/>
              </a:rPr>
              <a:t>	</a:t>
            </a:r>
            <a:r>
              <a:rPr lang="en-US" altLang="zh-CN" sz="2195" smtClean="0">
                <a:solidFill>
                  <a:srgbClr val="000000"/>
                </a:solidFill>
                <a:latin typeface="Times New Roman" panose="02020603050405020304"/>
              </a:rPr>
              <a:t>•   </a:t>
            </a:r>
            <a:r>
              <a:rPr lang="zh-CN" altLang="en-US" sz="2195" smtClean="0">
                <a:solidFill>
                  <a:srgbClr val="000000"/>
                </a:solidFill>
                <a:latin typeface="微软雅黑" panose="020B0503020204020204" charset="-122"/>
              </a:rPr>
              <a:t>预剪枝 </a:t>
            </a:r>
            <a:r>
              <a:rPr lang="en-US" altLang="zh-CN" smtClean="0">
                <a:solidFill>
                  <a:srgbClr val="000000"/>
                </a:solidFill>
                <a:latin typeface="Times New Roman" panose="02020603050405020304"/>
              </a:rPr>
              <a:t>(pre-pruning): </a:t>
            </a:r>
            <a:r>
              <a:rPr lang="zh-CN" altLang="en-US" smtClean="0">
                <a:solidFill>
                  <a:srgbClr val="000000"/>
                </a:solidFill>
                <a:latin typeface="微软雅黑" panose="020B0503020204020204" charset="-122"/>
              </a:rPr>
              <a:t>提前终止某些分支的生长</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 pos="10922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840"/>
              </a:lnSpc>
              <a:buClrTx/>
              <a:buSzTx/>
              <a:buNone/>
              <a:tabLst>
                <a:tab pos="177800" algn="l"/>
                <a:tab pos="1092200" algn="l"/>
              </a:tabLst>
              <a:defRPr/>
            </a:pPr>
            <a:r>
              <a:rPr lang="zh-CN" altLang="en-US" smtClean="0">
                <a:solidFill>
                  <a:srgbClr val="000000"/>
                </a:solidFill>
                <a:latin typeface="微软雅黑" panose="020B0503020204020204" charset="-122"/>
              </a:rPr>
              <a:t>	</a:t>
            </a:r>
            <a:r>
              <a:rPr lang="en-US" altLang="zh-CN" sz="2195" smtClean="0">
                <a:solidFill>
                  <a:srgbClr val="000000"/>
                </a:solidFill>
                <a:latin typeface="Times New Roman" panose="02020603050405020304"/>
              </a:rPr>
              <a:t>•   </a:t>
            </a:r>
            <a:r>
              <a:rPr lang="zh-CN" altLang="en-US" sz="2195" smtClean="0">
                <a:solidFill>
                  <a:srgbClr val="000000"/>
                </a:solidFill>
                <a:latin typeface="微软雅黑" panose="020B0503020204020204" charset="-122"/>
              </a:rPr>
              <a:t>后剪枝 </a:t>
            </a:r>
            <a:r>
              <a:rPr lang="en-US" altLang="zh-CN" smtClean="0">
                <a:solidFill>
                  <a:srgbClr val="000000"/>
                </a:solidFill>
                <a:latin typeface="Times New Roman" panose="02020603050405020304"/>
              </a:rPr>
              <a:t>(post-pruning): </a:t>
            </a:r>
            <a:r>
              <a:rPr lang="zh-CN" altLang="en-US" smtClean="0">
                <a:solidFill>
                  <a:srgbClr val="000000"/>
                </a:solidFill>
                <a:latin typeface="微软雅黑" panose="020B0503020204020204" charset="-122"/>
              </a:rPr>
              <a:t>生成一棵完全树，再“回头”剪枝</a:t>
            </a:r>
            <a:endParaRPr lang="zh-CN" altLang="en-US">
              <a:solidFill>
                <a:srgbClr val="000000"/>
              </a:solidFill>
              <a:latin typeface="微软雅黑" panose="020B0503020204020204" charset="-122"/>
            </a:endParaRPr>
          </a:p>
        </p:txBody>
      </p:sp>
      <p:sp>
        <p:nvSpPr>
          <p:cNvPr id="27" name="TextBox 26"/>
          <p:cNvSpPr txBox="1"/>
          <p:nvPr/>
        </p:nvSpPr>
        <p:spPr>
          <a:xfrm>
            <a:off x="548640" y="4635662"/>
            <a:ext cx="5078313" cy="802079"/>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469900" algn="l"/>
              </a:tabLst>
              <a:defRPr/>
            </a:pPr>
            <a:r>
              <a:rPr lang="zh-CN" altLang="en-US" sz="2195" smtClean="0">
                <a:solidFill>
                  <a:srgbClr val="000000"/>
                </a:solidFill>
                <a:latin typeface="微软雅黑" panose="020B0503020204020204" charset="-122"/>
              </a:rPr>
              <a:t>剪枝过程中需评估剪枝前后决策树的优劣</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699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699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085"/>
              </a:lnSpc>
              <a:buClrTx/>
              <a:buSzTx/>
              <a:buNone/>
              <a:tabLst>
                <a:tab pos="469900" algn="l"/>
              </a:tabLst>
              <a:defRPr/>
            </a:pPr>
            <a:r>
              <a:rPr lang="zh-CN" altLang="en-US" sz="2195" smtClean="0">
                <a:solidFill>
                  <a:srgbClr val="000000"/>
                </a:solidFill>
                <a:latin typeface="微软雅黑" panose="020B0503020204020204" charset="-122"/>
              </a:rPr>
              <a:t>	</a:t>
            </a:r>
            <a:r>
              <a:rPr lang="zh-CN" altLang="en-US" sz="2005" smtClean="0">
                <a:solidFill>
                  <a:srgbClr val="00B050"/>
                </a:solidFill>
                <a:latin typeface="微软雅黑" panose="020B0503020204020204" charset="-122"/>
              </a:rPr>
              <a:t>现在我们假定使用“留出法”</a:t>
            </a:r>
            <a:endParaRPr lang="zh-CN" altLang="en-US" sz="2005">
              <a:solidFill>
                <a:srgbClr val="00B050"/>
              </a:solidFill>
              <a:latin typeface="微软雅黑" panose="020B0503020204020204" charset="-122"/>
            </a:endParaRPr>
          </a:p>
        </p:txBody>
      </p:sp>
      <p:grpSp>
        <p:nvGrpSpPr>
          <p:cNvPr id="5" name="组合 4"/>
          <p:cNvGrpSpPr/>
          <p:nvPr/>
        </p:nvGrpSpPr>
        <p:grpSpPr>
          <a:xfrm>
            <a:off x="5796280" y="4365625"/>
            <a:ext cx="1943100" cy="1007110"/>
            <a:chOff x="9128" y="6875"/>
            <a:chExt cx="3060" cy="1586"/>
          </a:xfrm>
        </p:grpSpPr>
        <p:pic>
          <p:nvPicPr>
            <p:cNvPr id="2" name="图片 1" descr="ws_A6C9.tmp"/>
            <p:cNvPicPr/>
            <p:nvPr/>
          </p:nvPicPr>
          <p:blipFill>
            <a:blip r:embed="rId2" cstate="print"/>
            <a:stretch>
              <a:fillRect/>
            </a:stretch>
          </p:blipFill>
          <p:spPr>
            <a:xfrm>
              <a:off x="9180" y="7460"/>
              <a:ext cx="740" cy="160"/>
            </a:xfrm>
            <a:prstGeom prst="rect">
              <a:avLst/>
            </a:prstGeom>
          </p:spPr>
        </p:pic>
        <p:sp>
          <p:nvSpPr>
            <p:cNvPr id="26" name="TextBox 25"/>
            <p:cNvSpPr txBox="1"/>
            <p:nvPr/>
          </p:nvSpPr>
          <p:spPr>
            <a:xfrm>
              <a:off x="10116" y="7315"/>
              <a:ext cx="1103" cy="422"/>
            </a:xfrm>
            <a:prstGeom prst="rect">
              <a:avLst/>
            </a:prstGeom>
            <a:noFill/>
          </p:spPr>
          <p:txBody>
            <a:bodyPr vert="horz" wrap="none" lIns="0" tIns="0" rIns="0" bIns="0" rtlCol="0">
              <a:spAutoFit/>
            </a:bodyPr>
            <a:lstStyle/>
            <a:p>
              <a:pPr>
                <a:lnSpc>
                  <a:spcPts val="2185"/>
                </a:lnSpc>
              </a:pPr>
              <a:r>
                <a:rPr lang="zh-CN" altLang="en-US" sz="1800" smtClean="0">
                  <a:solidFill>
                    <a:srgbClr val="00B050"/>
                  </a:solidFill>
                  <a:latin typeface="微软雅黑" panose="020B0503020204020204" charset="-122"/>
                </a:rPr>
                <a:t>第 </a:t>
              </a:r>
              <a:r>
                <a:rPr lang="en-US" altLang="zh-CN" sz="1800" smtClean="0">
                  <a:solidFill>
                    <a:srgbClr val="00B050"/>
                  </a:solidFill>
                  <a:latin typeface="Times New Roman" panose="02020603050405020304"/>
                </a:rPr>
                <a:t>2 </a:t>
              </a:r>
              <a:r>
                <a:rPr lang="zh-CN" altLang="en-US" sz="1800" smtClean="0">
                  <a:solidFill>
                    <a:srgbClr val="00B050"/>
                  </a:solidFill>
                  <a:latin typeface="微软雅黑" panose="020B0503020204020204" charset="-122"/>
                </a:rPr>
                <a:t>章</a:t>
              </a:r>
              <a:endParaRPr lang="zh-CN" altLang="en-US" sz="1800">
                <a:solidFill>
                  <a:srgbClr val="00B050"/>
                </a:solidFill>
                <a:latin typeface="微软雅黑" panose="020B0503020204020204" charset="-122"/>
              </a:endParaRPr>
            </a:p>
          </p:txBody>
        </p:sp>
        <p:sp>
          <p:nvSpPr>
            <p:cNvPr id="4" name="矩形 3"/>
            <p:cNvSpPr/>
            <p:nvPr/>
          </p:nvSpPr>
          <p:spPr>
            <a:xfrm>
              <a:off x="9128" y="6875"/>
              <a:ext cx="3061" cy="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517141" y="1149858"/>
            <a:ext cx="434342" cy="2564893"/>
          </a:xfrm>
          <a:custGeom>
            <a:avLst/>
            <a:gdLst/>
            <a:ahLst/>
            <a:cxnLst/>
            <a:rect l="0" t="0" r="0" b="0"/>
            <a:pathLst>
              <a:path w="434342" h="2564893">
                <a:moveTo>
                  <a:pt x="434341" y="2564892"/>
                </a:moveTo>
                <a:cubicBezTo>
                  <a:pt x="314453" y="2564892"/>
                  <a:pt x="217170" y="2548636"/>
                  <a:pt x="217170" y="2528696"/>
                </a:cubicBezTo>
                <a:lnTo>
                  <a:pt x="217170" y="1318640"/>
                </a:lnTo>
                <a:cubicBezTo>
                  <a:pt x="217170" y="1298702"/>
                  <a:pt x="119888" y="1282446"/>
                  <a:pt x="0" y="1282446"/>
                </a:cubicBezTo>
                <a:cubicBezTo>
                  <a:pt x="119888" y="1282446"/>
                  <a:pt x="217170" y="1266190"/>
                  <a:pt x="217170" y="1246250"/>
                </a:cubicBezTo>
                <a:lnTo>
                  <a:pt x="217170" y="36194"/>
                </a:lnTo>
                <a:cubicBezTo>
                  <a:pt x="217170" y="16255"/>
                  <a:pt x="314453" y="0"/>
                  <a:pt x="434341" y="0"/>
                </a:cubicBezTo>
              </a:path>
            </a:pathLst>
          </a:custGeom>
          <a:ln w="254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任意多边形 2"/>
          <p:cNvSpPr/>
          <p:nvPr/>
        </p:nvSpPr>
        <p:spPr>
          <a:xfrm>
            <a:off x="1543050" y="4360926"/>
            <a:ext cx="434340" cy="1828801"/>
          </a:xfrm>
          <a:custGeom>
            <a:avLst/>
            <a:gdLst/>
            <a:ahLst/>
            <a:cxnLst/>
            <a:rect l="0" t="0" r="0" b="0"/>
            <a:pathLst>
              <a:path w="434340" h="1828801">
                <a:moveTo>
                  <a:pt x="434339" y="1828800"/>
                </a:moveTo>
                <a:cubicBezTo>
                  <a:pt x="314451" y="1828800"/>
                  <a:pt x="217170" y="1812594"/>
                  <a:pt x="217170" y="1792604"/>
                </a:cubicBezTo>
                <a:lnTo>
                  <a:pt x="217170" y="950595"/>
                </a:lnTo>
                <a:cubicBezTo>
                  <a:pt x="217170" y="930656"/>
                  <a:pt x="119888" y="914400"/>
                  <a:pt x="0" y="914400"/>
                </a:cubicBezTo>
                <a:cubicBezTo>
                  <a:pt x="119888" y="914400"/>
                  <a:pt x="217170" y="898144"/>
                  <a:pt x="217170" y="878204"/>
                </a:cubicBezTo>
                <a:lnTo>
                  <a:pt x="217170" y="36195"/>
                </a:lnTo>
                <a:cubicBezTo>
                  <a:pt x="217170" y="16256"/>
                  <a:pt x="314451" y="0"/>
                  <a:pt x="434339" y="0"/>
                </a:cubicBezTo>
              </a:path>
            </a:pathLst>
          </a:custGeom>
          <a:ln w="254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5" name="图片 4" descr="ws_AB8C.tmp"/>
          <p:cNvPicPr/>
          <p:nvPr/>
        </p:nvPicPr>
        <p:blipFill>
          <a:blip r:embed="rId1" cstate="print"/>
          <a:srcRect t="8793"/>
          <a:stretch>
            <a:fillRect/>
          </a:stretch>
        </p:blipFill>
        <p:spPr>
          <a:xfrm>
            <a:off x="1790700" y="669290"/>
            <a:ext cx="7353300" cy="5756910"/>
          </a:xfrm>
          <a:prstGeom prst="rect">
            <a:avLst/>
          </a:prstGeom>
        </p:spPr>
      </p:pic>
      <p:sp>
        <p:nvSpPr>
          <p:cNvPr id="27" name="TextBox 26"/>
          <p:cNvSpPr txBox="1"/>
          <p:nvPr/>
        </p:nvSpPr>
        <p:spPr>
          <a:xfrm>
            <a:off x="218541" y="321726"/>
            <a:ext cx="1077218"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数据集</a:t>
            </a:r>
            <a:endParaRPr lang="zh-CN" altLang="en-US" sz="2795">
              <a:solidFill>
                <a:srgbClr val="000000"/>
              </a:solidFill>
              <a:latin typeface="微软雅黑" panose="020B0503020204020204" charset="-122"/>
            </a:endParaRPr>
          </a:p>
        </p:txBody>
      </p:sp>
      <p:sp>
        <p:nvSpPr>
          <p:cNvPr id="28" name="TextBox 27"/>
          <p:cNvSpPr txBox="1"/>
          <p:nvPr/>
        </p:nvSpPr>
        <p:spPr>
          <a:xfrm>
            <a:off x="374904" y="2301239"/>
            <a:ext cx="923330" cy="296491"/>
          </a:xfrm>
          <a:prstGeom prst="rect">
            <a:avLst/>
          </a:prstGeom>
          <a:noFill/>
        </p:spPr>
        <p:txBody>
          <a:bodyPr vert="horz" wrap="none" lIns="0" tIns="0" rIns="0" bIns="0" rtlCol="0">
            <a:spAutoFit/>
          </a:bodyPr>
          <a:lstStyle/>
          <a:p>
            <a:pPr>
              <a:lnSpc>
                <a:spcPts val="2305"/>
              </a:lnSpc>
            </a:pPr>
            <a:r>
              <a:rPr lang="zh-CN" altLang="en-US" sz="2400" smtClean="0">
                <a:solidFill>
                  <a:srgbClr val="0000FF"/>
                </a:solidFill>
                <a:latin typeface="微软雅黑" panose="020B0503020204020204" charset="-122"/>
              </a:rPr>
              <a:t>训练集</a:t>
            </a:r>
            <a:endParaRPr lang="zh-CN" altLang="en-US" sz="2400">
              <a:solidFill>
                <a:srgbClr val="0000FF"/>
              </a:solidFill>
              <a:latin typeface="微软雅黑" panose="020B0503020204020204" charset="-122"/>
            </a:endParaRPr>
          </a:p>
        </p:txBody>
      </p:sp>
      <p:sp>
        <p:nvSpPr>
          <p:cNvPr id="29" name="TextBox 28"/>
          <p:cNvSpPr txBox="1"/>
          <p:nvPr/>
        </p:nvSpPr>
        <p:spPr>
          <a:xfrm>
            <a:off x="374904" y="5145278"/>
            <a:ext cx="923330" cy="296491"/>
          </a:xfrm>
          <a:prstGeom prst="rect">
            <a:avLst/>
          </a:prstGeom>
          <a:noFill/>
        </p:spPr>
        <p:txBody>
          <a:bodyPr vert="horz" wrap="none" lIns="0" tIns="0" rIns="0" bIns="0" rtlCol="0">
            <a:spAutoFit/>
          </a:bodyPr>
          <a:lstStyle/>
          <a:p>
            <a:pPr>
              <a:lnSpc>
                <a:spcPts val="2305"/>
              </a:lnSpc>
            </a:pPr>
            <a:r>
              <a:rPr lang="zh-CN" altLang="en-US" sz="2400" smtClean="0">
                <a:solidFill>
                  <a:srgbClr val="FF0000"/>
                </a:solidFill>
                <a:latin typeface="微软雅黑" panose="020B0503020204020204" charset="-122"/>
              </a:rPr>
              <a:t>验证集</a:t>
            </a:r>
            <a:endParaRPr lang="zh-CN" altLang="en-US" sz="2400">
              <a:solidFill>
                <a:srgbClr val="FF0000"/>
              </a:solidFill>
              <a:latin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AED8.tmp"/>
          <p:cNvPicPr/>
          <p:nvPr/>
        </p:nvPicPr>
        <p:blipFill>
          <a:blip r:embed="rId1" cstate="print"/>
          <a:stretch>
            <a:fillRect/>
          </a:stretch>
        </p:blipFill>
        <p:spPr>
          <a:xfrm>
            <a:off x="0" y="0"/>
            <a:ext cx="9144000" cy="6858000"/>
          </a:xfrm>
          <a:prstGeom prst="rect">
            <a:avLst/>
          </a:prstGeom>
        </p:spPr>
      </p:pic>
      <p:pic>
        <p:nvPicPr>
          <p:cNvPr id="3" name="图片 2" descr="ws_AED9.tmp"/>
          <p:cNvPicPr/>
          <p:nvPr/>
        </p:nvPicPr>
        <p:blipFill>
          <a:blip r:embed="rId1" cstate="print"/>
          <a:stretch>
            <a:fillRect/>
          </a:stretch>
        </p:blipFill>
        <p:spPr>
          <a:xfrm>
            <a:off x="0" y="0"/>
            <a:ext cx="9144000" cy="6858000"/>
          </a:xfrm>
          <a:prstGeom prst="rect">
            <a:avLst/>
          </a:prstGeom>
        </p:spPr>
      </p:pic>
      <p:sp>
        <p:nvSpPr>
          <p:cNvPr id="25" name="TextBox 24"/>
          <p:cNvSpPr txBox="1"/>
          <p:nvPr/>
        </p:nvSpPr>
        <p:spPr>
          <a:xfrm>
            <a:off x="218541" y="321726"/>
            <a:ext cx="2154436"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未剪枝决策树</a:t>
            </a:r>
            <a:endParaRPr lang="zh-CN" altLang="en-US" sz="2795">
              <a:solidFill>
                <a:srgbClr val="000000"/>
              </a:solidFill>
              <a:latin typeface="微软雅黑" panose="020B0503020204020204" charset="-122"/>
            </a:endParaRPr>
          </a:p>
        </p:txBody>
      </p:sp>
      <p:sp>
        <p:nvSpPr>
          <p:cNvPr id="26" name="TextBox 25"/>
          <p:cNvSpPr txBox="1"/>
          <p:nvPr/>
        </p:nvSpPr>
        <p:spPr>
          <a:xfrm>
            <a:off x="4147692" y="4678345"/>
            <a:ext cx="936154" cy="1346522"/>
          </a:xfrm>
          <a:prstGeom prst="rect">
            <a:avLst/>
          </a:prstGeom>
          <a:noFill/>
        </p:spPr>
        <p:txBody>
          <a:bodyPr vert="horz" wrap="none" lIns="0" tIns="0" rIns="0" bIns="0" rtlCol="0">
            <a:spAutoFit/>
          </a:bodyPr>
          <a:lstStyle/>
          <a:p>
            <a:pPr marL="0" marR="0" lvl="0" indent="0" defTabSz="914400" eaLnBrk="1" fontAlgn="auto" latinLnBrk="0" hangingPunct="1">
              <a:lnSpc>
                <a:spcPts val="2430"/>
              </a:lnSpc>
              <a:buClrTx/>
              <a:buSzTx/>
              <a:buNone/>
              <a:tabLst>
                <a:tab pos="139700" algn="l"/>
                <a:tab pos="469900" algn="l"/>
              </a:tabLst>
              <a:defRPr/>
            </a:pPr>
            <a:r>
              <a:rPr lang="zh-CN" altLang="en-US" sz="2195" smtClean="0">
                <a:solidFill>
                  <a:srgbClr val="000000"/>
                </a:solidFill>
                <a:latin typeface="微软雅黑" panose="020B0503020204020204" charset="-122"/>
              </a:rPr>
              <a:t>纹理</a:t>
            </a:r>
            <a:r>
              <a:rPr lang="en-US" altLang="zh-CN" sz="2195" smtClean="0">
                <a:solidFill>
                  <a:srgbClr val="000000"/>
                </a:solidFill>
                <a:latin typeface="微软雅黑" panose="020B0503020204020204" charset="-122"/>
              </a:rPr>
              <a:t>=?</a:t>
            </a:r>
            <a:endParaRPr lang="en-US" altLang="zh-CN"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39700" algn="l"/>
                <a:tab pos="469900" algn="l"/>
              </a:tabLst>
              <a:defRPr/>
            </a:pPr>
            <a:endParaRPr lang="en-US" altLang="zh-CN"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39700" algn="l"/>
                <a:tab pos="469900" algn="l"/>
              </a:tabLst>
              <a:defRPr/>
            </a:pPr>
            <a:endParaRPr lang="en-US" altLang="zh-CN" sz="2195" smtClean="0">
              <a:solidFill>
                <a:srgbClr val="000000"/>
              </a:solidFill>
              <a:latin typeface="微软雅黑" panose="020B0503020204020204" charset="-122"/>
            </a:endParaRPr>
          </a:p>
          <a:p>
            <a:pPr marL="0" marR="0" lvl="0" indent="0" defTabSz="914400" eaLnBrk="1" fontAlgn="auto" latinLnBrk="0" hangingPunct="1">
              <a:lnSpc>
                <a:spcPts val="1810"/>
              </a:lnSpc>
              <a:buClrTx/>
              <a:buSzTx/>
              <a:buNone/>
              <a:tabLst>
                <a:tab pos="139700" algn="l"/>
                <a:tab pos="469900" algn="l"/>
              </a:tabLst>
              <a:defRPr/>
            </a:pPr>
            <a:r>
              <a:rPr lang="en-US" altLang="zh-CN" sz="2195" smtClean="0">
                <a:solidFill>
                  <a:srgbClr val="000000"/>
                </a:solidFill>
                <a:latin typeface="微软雅黑" panose="020B0503020204020204" charset="-122"/>
              </a:rPr>
              <a:t>		</a:t>
            </a:r>
            <a:r>
              <a:rPr lang="zh-CN" altLang="en-US" smtClean="0">
                <a:solidFill>
                  <a:srgbClr val="000000"/>
                </a:solidFill>
                <a:latin typeface="微软雅黑" panose="020B0503020204020204" charset="-122"/>
              </a:rPr>
              <a:t>清晰</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39700" algn="l"/>
                <a:tab pos="4699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39700" algn="l"/>
                <a:tab pos="4699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260"/>
              </a:lnSpc>
              <a:buClrTx/>
              <a:buSzTx/>
              <a:buNone/>
              <a:tabLst>
                <a:tab pos="139700" algn="l"/>
                <a:tab pos="469900" algn="l"/>
              </a:tabLst>
              <a:defRPr/>
            </a:pPr>
            <a:r>
              <a:rPr lang="zh-CN" altLang="en-US"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坏瓜</a:t>
            </a:r>
            <a:endParaRPr lang="zh-CN" altLang="en-US" sz="2195">
              <a:solidFill>
                <a:srgbClr val="000000"/>
              </a:solidFill>
              <a:latin typeface="微软雅黑" panose="020B0503020204020204" charset="-122"/>
            </a:endParaRPr>
          </a:p>
        </p:txBody>
      </p:sp>
      <p:sp>
        <p:nvSpPr>
          <p:cNvPr id="27" name="TextBox 26"/>
          <p:cNvSpPr txBox="1"/>
          <p:nvPr/>
        </p:nvSpPr>
        <p:spPr>
          <a:xfrm>
            <a:off x="3038220" y="4704242"/>
            <a:ext cx="602729" cy="1320874"/>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139700" algn="l"/>
              </a:tabLst>
              <a:defRPr/>
            </a:pPr>
            <a:r>
              <a:rPr lang="zh-CN" altLang="en-US" sz="2195" smtClean="0">
                <a:solidFill>
                  <a:srgbClr val="000000"/>
                </a:solidFill>
                <a:latin typeface="微软雅黑" panose="020B0503020204020204" charset="-122"/>
              </a:rPr>
              <a:t>好瓜</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3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397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930"/>
              </a:lnSpc>
              <a:buClrTx/>
              <a:buSzTx/>
              <a:buNone/>
              <a:tabLst>
                <a:tab pos="139700" algn="l"/>
              </a:tabLst>
              <a:defRPr/>
            </a:pPr>
            <a:r>
              <a:rPr lang="zh-CN" altLang="en-US" sz="2195" smtClean="0">
                <a:solidFill>
                  <a:srgbClr val="000000"/>
                </a:solidFill>
                <a:latin typeface="微软雅黑" panose="020B0503020204020204" charset="-122"/>
              </a:rPr>
              <a:t>	</a:t>
            </a:r>
            <a:r>
              <a:rPr lang="zh-CN" altLang="en-US" smtClean="0">
                <a:solidFill>
                  <a:srgbClr val="000000"/>
                </a:solidFill>
                <a:latin typeface="微软雅黑" panose="020B0503020204020204" charset="-122"/>
              </a:rPr>
              <a:t>稍糊</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397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397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260"/>
              </a:lnSpc>
              <a:buClrTx/>
              <a:buSzTx/>
              <a:buNone/>
              <a:tabLst>
                <a:tab pos="139700" algn="l"/>
              </a:tabLst>
              <a:defRPr/>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28" name="TextBox 27"/>
          <p:cNvSpPr txBox="1"/>
          <p:nvPr/>
        </p:nvSpPr>
        <p:spPr>
          <a:xfrm>
            <a:off x="5536691" y="4704242"/>
            <a:ext cx="564257" cy="1320874"/>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好瓜</a:t>
            </a:r>
            <a:endParaRPr lang="zh-CN" altLang="en-US" sz="2195" smtClean="0">
              <a:solidFill>
                <a:srgbClr val="000000"/>
              </a:solidFill>
              <a:latin typeface="微软雅黑" panose="020B0503020204020204" charset="-122"/>
            </a:endParaRPr>
          </a:p>
          <a:p>
            <a:pPr>
              <a:lnSpc>
                <a:spcPts val="1000"/>
              </a:lnSpc>
            </a:pPr>
            <a:endParaRPr lang="zh-CN" altLang="en-US" sz="2195" smtClean="0">
              <a:solidFill>
                <a:srgbClr val="000000"/>
              </a:solidFill>
              <a:latin typeface="微软雅黑" panose="020B0503020204020204" charset="-122"/>
            </a:endParaRPr>
          </a:p>
          <a:p>
            <a:pPr>
              <a:lnSpc>
                <a:spcPts val="1000"/>
              </a:lnSpc>
            </a:pPr>
            <a:endParaRPr lang="zh-CN" altLang="en-US" sz="2195" smtClean="0">
              <a:solidFill>
                <a:srgbClr val="000000"/>
              </a:solidFill>
              <a:latin typeface="微软雅黑" panose="020B0503020204020204" charset="-122"/>
            </a:endParaRPr>
          </a:p>
          <a:p>
            <a:pPr>
              <a:lnSpc>
                <a:spcPts val="1930"/>
              </a:lnSpc>
            </a:pPr>
            <a:r>
              <a:rPr lang="zh-CN" altLang="en-US" smtClean="0">
                <a:solidFill>
                  <a:srgbClr val="000000"/>
                </a:solidFill>
                <a:latin typeface="微软雅黑" panose="020B0503020204020204" charset="-122"/>
              </a:rPr>
              <a:t>模糊</a:t>
            </a:r>
            <a:endParaRPr lang="zh-CN" altLang="en-US" smtClean="0">
              <a:solidFill>
                <a:srgbClr val="000000"/>
              </a:solidFill>
              <a:latin typeface="微软雅黑" panose="020B0503020204020204" charset="-122"/>
            </a:endParaRPr>
          </a:p>
          <a:p>
            <a:pPr>
              <a:lnSpc>
                <a:spcPts val="1000"/>
              </a:lnSpc>
            </a:pPr>
            <a:endParaRPr lang="zh-CN" altLang="en-US" smtClean="0">
              <a:solidFill>
                <a:srgbClr val="000000"/>
              </a:solidFill>
              <a:latin typeface="微软雅黑" panose="020B0503020204020204" charset="-122"/>
            </a:endParaRPr>
          </a:p>
          <a:p>
            <a:pPr>
              <a:lnSpc>
                <a:spcPts val="1000"/>
              </a:lnSpc>
            </a:pPr>
            <a:endParaRPr lang="zh-CN" altLang="en-US" smtClean="0">
              <a:solidFill>
                <a:srgbClr val="000000"/>
              </a:solidFill>
              <a:latin typeface="微软雅黑" panose="020B0503020204020204" charset="-122"/>
            </a:endParaRPr>
          </a:p>
          <a:p>
            <a:pPr>
              <a:lnSpc>
                <a:spcPts val="2260"/>
              </a:lnSpc>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29" name="TextBox 28"/>
          <p:cNvSpPr txBox="1"/>
          <p:nvPr/>
        </p:nvSpPr>
        <p:spPr>
          <a:xfrm>
            <a:off x="4147692" y="3632500"/>
            <a:ext cx="936154" cy="821315"/>
          </a:xfrm>
          <a:prstGeom prst="rect">
            <a:avLst/>
          </a:prstGeom>
          <a:noFill/>
        </p:spPr>
        <p:txBody>
          <a:bodyPr vert="horz" wrap="none" lIns="0" tIns="0" rIns="0" bIns="0" rtlCol="0">
            <a:spAutoFit/>
          </a:bodyPr>
          <a:lstStyle/>
          <a:p>
            <a:pPr marL="0" marR="0" lvl="0" indent="0" defTabSz="914400" eaLnBrk="1" fontAlgn="auto" latinLnBrk="0" hangingPunct="1">
              <a:lnSpc>
                <a:spcPts val="2430"/>
              </a:lnSpc>
              <a:buClrTx/>
              <a:buSzTx/>
              <a:buNone/>
              <a:tabLst>
                <a:tab pos="469900" algn="l"/>
              </a:tabLst>
              <a:defRPr/>
            </a:pPr>
            <a:r>
              <a:rPr lang="zh-CN" altLang="en-US" sz="2195" smtClean="0">
                <a:solidFill>
                  <a:srgbClr val="000000"/>
                </a:solidFill>
                <a:latin typeface="微软雅黑" panose="020B0503020204020204" charset="-122"/>
              </a:rPr>
              <a:t>色泽</a:t>
            </a:r>
            <a:r>
              <a:rPr lang="en-US" altLang="zh-CN" sz="2195" smtClean="0">
                <a:solidFill>
                  <a:srgbClr val="000000"/>
                </a:solidFill>
                <a:latin typeface="微软雅黑" panose="020B0503020204020204" charset="-122"/>
              </a:rPr>
              <a:t>=?</a:t>
            </a:r>
            <a:endParaRPr lang="en-US" altLang="zh-CN"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69900" algn="l"/>
              </a:tabLst>
              <a:defRPr/>
            </a:pPr>
            <a:endParaRPr lang="en-US" altLang="zh-CN"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69900" algn="l"/>
              </a:tabLst>
              <a:defRPr/>
            </a:pPr>
            <a:endParaRPr lang="en-US" altLang="zh-CN" sz="2195" smtClean="0">
              <a:solidFill>
                <a:srgbClr val="000000"/>
              </a:solidFill>
              <a:latin typeface="微软雅黑" panose="020B0503020204020204" charset="-122"/>
            </a:endParaRPr>
          </a:p>
          <a:p>
            <a:pPr marL="0" marR="0" lvl="0" indent="0" defTabSz="914400" eaLnBrk="1" fontAlgn="auto" latinLnBrk="0" hangingPunct="1">
              <a:lnSpc>
                <a:spcPts val="1860"/>
              </a:lnSpc>
              <a:buClrTx/>
              <a:buSzTx/>
              <a:buNone/>
              <a:tabLst>
                <a:tab pos="469900" algn="l"/>
              </a:tabLst>
              <a:defRPr/>
            </a:pPr>
            <a:r>
              <a:rPr lang="en-US" altLang="zh-CN" sz="2195" smtClean="0">
                <a:solidFill>
                  <a:srgbClr val="000000"/>
                </a:solidFill>
                <a:latin typeface="微软雅黑" panose="020B0503020204020204" charset="-122"/>
              </a:rPr>
              <a:t>	</a:t>
            </a:r>
            <a:r>
              <a:rPr lang="zh-CN" altLang="en-US" smtClean="0">
                <a:solidFill>
                  <a:srgbClr val="000000"/>
                </a:solidFill>
                <a:latin typeface="微软雅黑" panose="020B0503020204020204" charset="-122"/>
              </a:rPr>
              <a:t>乌黑</a:t>
            </a:r>
            <a:endParaRPr lang="zh-CN" altLang="en-US">
              <a:solidFill>
                <a:srgbClr val="000000"/>
              </a:solidFill>
              <a:latin typeface="微软雅黑" panose="020B0503020204020204" charset="-122"/>
            </a:endParaRPr>
          </a:p>
        </p:txBody>
      </p:sp>
      <p:sp>
        <p:nvSpPr>
          <p:cNvPr id="30" name="TextBox 29"/>
          <p:cNvSpPr txBox="1"/>
          <p:nvPr/>
        </p:nvSpPr>
        <p:spPr>
          <a:xfrm>
            <a:off x="5536691" y="3658147"/>
            <a:ext cx="564257" cy="782265"/>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坏瓜</a:t>
            </a:r>
            <a:endParaRPr lang="zh-CN" altLang="en-US" sz="2200" smtClean="0">
              <a:solidFill>
                <a:srgbClr val="000000"/>
              </a:solidFill>
              <a:latin typeface="微软雅黑" panose="020B0503020204020204" charset="-122"/>
            </a:endParaRPr>
          </a:p>
          <a:p>
            <a:pPr>
              <a:lnSpc>
                <a:spcPts val="1000"/>
              </a:lnSpc>
            </a:pPr>
            <a:endParaRPr lang="zh-CN" altLang="en-US" sz="2200" smtClean="0">
              <a:solidFill>
                <a:srgbClr val="000000"/>
              </a:solidFill>
              <a:latin typeface="微软雅黑" panose="020B0503020204020204" charset="-122"/>
            </a:endParaRPr>
          </a:p>
          <a:p>
            <a:pPr>
              <a:lnSpc>
                <a:spcPts val="1000"/>
              </a:lnSpc>
            </a:pPr>
            <a:endParaRPr lang="zh-CN" altLang="en-US" sz="2200" smtClean="0">
              <a:solidFill>
                <a:srgbClr val="000000"/>
              </a:solidFill>
              <a:latin typeface="微软雅黑" panose="020B0503020204020204" charset="-122"/>
            </a:endParaRPr>
          </a:p>
          <a:p>
            <a:pPr>
              <a:lnSpc>
                <a:spcPts val="1975"/>
              </a:lnSpc>
            </a:pPr>
            <a:r>
              <a:rPr lang="zh-CN" altLang="en-US" smtClean="0">
                <a:solidFill>
                  <a:srgbClr val="000000"/>
                </a:solidFill>
                <a:latin typeface="微软雅黑" panose="020B0503020204020204" charset="-122"/>
              </a:rPr>
              <a:t>浅白</a:t>
            </a:r>
            <a:endParaRPr lang="zh-CN" altLang="en-US">
              <a:solidFill>
                <a:srgbClr val="000000"/>
              </a:solidFill>
              <a:latin typeface="微软雅黑" panose="020B0503020204020204" charset="-122"/>
            </a:endParaRPr>
          </a:p>
        </p:txBody>
      </p:sp>
      <p:sp>
        <p:nvSpPr>
          <p:cNvPr id="31" name="TextBox 30"/>
          <p:cNvSpPr txBox="1"/>
          <p:nvPr/>
        </p:nvSpPr>
        <p:spPr>
          <a:xfrm>
            <a:off x="6782054" y="3658397"/>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32" name="TextBox 31"/>
          <p:cNvSpPr txBox="1"/>
          <p:nvPr/>
        </p:nvSpPr>
        <p:spPr>
          <a:xfrm>
            <a:off x="5850890" y="315059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蜷缩</a:t>
            </a:r>
            <a:endParaRPr lang="zh-CN" altLang="en-US">
              <a:solidFill>
                <a:srgbClr val="000000"/>
              </a:solidFill>
              <a:latin typeface="微软雅黑" panose="020B0503020204020204" charset="-122"/>
            </a:endParaRPr>
          </a:p>
        </p:txBody>
      </p:sp>
      <p:sp>
        <p:nvSpPr>
          <p:cNvPr id="33" name="TextBox 32"/>
          <p:cNvSpPr txBox="1"/>
          <p:nvPr/>
        </p:nvSpPr>
        <p:spPr>
          <a:xfrm>
            <a:off x="6776593" y="315059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硬挺</a:t>
            </a:r>
            <a:endParaRPr lang="zh-CN" altLang="en-US">
              <a:solidFill>
                <a:srgbClr val="000000"/>
              </a:solidFill>
              <a:latin typeface="微软雅黑" panose="020B0503020204020204" charset="-122"/>
            </a:endParaRPr>
          </a:p>
        </p:txBody>
      </p:sp>
      <p:sp>
        <p:nvSpPr>
          <p:cNvPr id="34" name="TextBox 33"/>
          <p:cNvSpPr txBox="1"/>
          <p:nvPr/>
        </p:nvSpPr>
        <p:spPr>
          <a:xfrm>
            <a:off x="4423536" y="315059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稍蜷</a:t>
            </a:r>
            <a:endParaRPr lang="zh-CN" altLang="en-US">
              <a:solidFill>
                <a:srgbClr val="000000"/>
              </a:solidFill>
              <a:latin typeface="微软雅黑" panose="020B0503020204020204" charset="-122"/>
            </a:endParaRPr>
          </a:p>
        </p:txBody>
      </p:sp>
      <p:sp>
        <p:nvSpPr>
          <p:cNvPr id="35" name="TextBox 34"/>
          <p:cNvSpPr txBox="1"/>
          <p:nvPr/>
        </p:nvSpPr>
        <p:spPr>
          <a:xfrm>
            <a:off x="5408040" y="2587036"/>
            <a:ext cx="908903"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根蒂</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36" name="TextBox 35"/>
          <p:cNvSpPr txBox="1"/>
          <p:nvPr/>
        </p:nvSpPr>
        <p:spPr>
          <a:xfrm>
            <a:off x="1769364" y="3670335"/>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37" name="TextBox 36"/>
          <p:cNvSpPr txBox="1"/>
          <p:nvPr/>
        </p:nvSpPr>
        <p:spPr>
          <a:xfrm>
            <a:off x="3019551" y="3670335"/>
            <a:ext cx="641201" cy="782843"/>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177800" algn="l"/>
              </a:tabLst>
              <a:defRPr/>
            </a:pPr>
            <a:r>
              <a:rPr lang="zh-CN" altLang="en-US" sz="2195" smtClean="0">
                <a:solidFill>
                  <a:srgbClr val="000000"/>
                </a:solidFill>
                <a:latin typeface="微软雅黑" panose="020B0503020204020204" charset="-122"/>
              </a:rPr>
              <a:t>坏瓜</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77800" algn="l"/>
              </a:tabLst>
              <a:defRPr/>
            </a:pP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1880"/>
              </a:lnSpc>
              <a:buClrTx/>
              <a:buSzTx/>
              <a:buNone/>
              <a:tabLst>
                <a:tab pos="177800" algn="l"/>
              </a:tabLst>
              <a:defRPr/>
            </a:pPr>
            <a:r>
              <a:rPr lang="zh-CN" altLang="en-US" sz="2195" smtClean="0">
                <a:solidFill>
                  <a:srgbClr val="000000"/>
                </a:solidFill>
                <a:latin typeface="微软雅黑" panose="020B0503020204020204" charset="-122"/>
              </a:rPr>
              <a:t>	</a:t>
            </a:r>
            <a:r>
              <a:rPr lang="zh-CN" altLang="en-US" smtClean="0">
                <a:solidFill>
                  <a:srgbClr val="000000"/>
                </a:solidFill>
                <a:latin typeface="微软雅黑" panose="020B0503020204020204" charset="-122"/>
              </a:rPr>
              <a:t>青绿</a:t>
            </a:r>
            <a:endParaRPr lang="zh-CN" altLang="en-US">
              <a:solidFill>
                <a:srgbClr val="000000"/>
              </a:solidFill>
              <a:latin typeface="微软雅黑" panose="020B0503020204020204" charset="-122"/>
            </a:endParaRPr>
          </a:p>
        </p:txBody>
      </p:sp>
      <p:sp>
        <p:nvSpPr>
          <p:cNvPr id="38" name="TextBox 37"/>
          <p:cNvSpPr txBox="1"/>
          <p:nvPr/>
        </p:nvSpPr>
        <p:spPr>
          <a:xfrm>
            <a:off x="540410" y="3670335"/>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39" name="TextBox 38"/>
          <p:cNvSpPr txBox="1"/>
          <p:nvPr/>
        </p:nvSpPr>
        <p:spPr>
          <a:xfrm>
            <a:off x="2113533" y="315313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乌黑</a:t>
            </a:r>
            <a:endParaRPr lang="zh-CN" altLang="en-US">
              <a:solidFill>
                <a:srgbClr val="000000"/>
              </a:solidFill>
              <a:latin typeface="微软雅黑" panose="020B0503020204020204" charset="-122"/>
            </a:endParaRPr>
          </a:p>
        </p:txBody>
      </p:sp>
      <p:sp>
        <p:nvSpPr>
          <p:cNvPr id="40" name="TextBox 39"/>
          <p:cNvSpPr txBox="1"/>
          <p:nvPr/>
        </p:nvSpPr>
        <p:spPr>
          <a:xfrm>
            <a:off x="3039110" y="315313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浅白</a:t>
            </a:r>
            <a:endParaRPr lang="zh-CN" altLang="en-US">
              <a:solidFill>
                <a:srgbClr val="000000"/>
              </a:solidFill>
              <a:latin typeface="微软雅黑" panose="020B0503020204020204" charset="-122"/>
            </a:endParaRPr>
          </a:p>
        </p:txBody>
      </p:sp>
      <p:sp>
        <p:nvSpPr>
          <p:cNvPr id="41" name="TextBox 40"/>
          <p:cNvSpPr txBox="1"/>
          <p:nvPr/>
        </p:nvSpPr>
        <p:spPr>
          <a:xfrm>
            <a:off x="685800" y="315313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青绿</a:t>
            </a:r>
            <a:endParaRPr lang="zh-CN" altLang="en-US">
              <a:solidFill>
                <a:srgbClr val="000000"/>
              </a:solidFill>
              <a:latin typeface="微软雅黑" panose="020B0503020204020204" charset="-122"/>
            </a:endParaRPr>
          </a:p>
        </p:txBody>
      </p:sp>
      <p:sp>
        <p:nvSpPr>
          <p:cNvPr id="42" name="TextBox 41"/>
          <p:cNvSpPr txBox="1"/>
          <p:nvPr/>
        </p:nvSpPr>
        <p:spPr>
          <a:xfrm>
            <a:off x="1633473" y="2586401"/>
            <a:ext cx="908903"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色泽</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43" name="TextBox 42"/>
          <p:cNvSpPr txBox="1"/>
          <p:nvPr/>
        </p:nvSpPr>
        <p:spPr>
          <a:xfrm>
            <a:off x="7940929" y="2612044"/>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坏瓜</a:t>
            </a:r>
            <a:endParaRPr lang="zh-CN" altLang="en-US" sz="2195">
              <a:solidFill>
                <a:srgbClr val="000000"/>
              </a:solidFill>
              <a:latin typeface="微软雅黑" panose="020B0503020204020204" charset="-122"/>
            </a:endParaRPr>
          </a:p>
        </p:txBody>
      </p:sp>
      <p:sp>
        <p:nvSpPr>
          <p:cNvPr id="44" name="TextBox 43"/>
          <p:cNvSpPr txBox="1"/>
          <p:nvPr/>
        </p:nvSpPr>
        <p:spPr>
          <a:xfrm>
            <a:off x="4185539" y="1551097"/>
            <a:ext cx="908903"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脐部</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45" name="TextBox 44"/>
          <p:cNvSpPr txBox="1"/>
          <p:nvPr/>
        </p:nvSpPr>
        <p:spPr>
          <a:xfrm>
            <a:off x="7193026" y="2075662"/>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平坦</a:t>
            </a:r>
            <a:endParaRPr lang="zh-CN" altLang="en-US">
              <a:solidFill>
                <a:srgbClr val="000000"/>
              </a:solidFill>
              <a:latin typeface="微软雅黑" panose="020B0503020204020204" charset="-122"/>
            </a:endParaRPr>
          </a:p>
        </p:txBody>
      </p:sp>
      <p:sp>
        <p:nvSpPr>
          <p:cNvPr id="46" name="TextBox 45"/>
          <p:cNvSpPr txBox="1"/>
          <p:nvPr/>
        </p:nvSpPr>
        <p:spPr>
          <a:xfrm>
            <a:off x="4557014" y="2075662"/>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稍凹</a:t>
            </a:r>
            <a:endParaRPr lang="zh-CN" altLang="en-US">
              <a:solidFill>
                <a:srgbClr val="000000"/>
              </a:solidFill>
              <a:latin typeface="微软雅黑" panose="020B0503020204020204" charset="-122"/>
            </a:endParaRPr>
          </a:p>
        </p:txBody>
      </p:sp>
      <p:sp>
        <p:nvSpPr>
          <p:cNvPr id="47" name="TextBox 46"/>
          <p:cNvSpPr txBox="1"/>
          <p:nvPr/>
        </p:nvSpPr>
        <p:spPr>
          <a:xfrm>
            <a:off x="2314955" y="2075662"/>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凹陷</a:t>
            </a:r>
            <a:endParaRPr lang="zh-CN" altLang="en-US">
              <a:solidFill>
                <a:srgbClr val="000000"/>
              </a:solidFill>
              <a:latin typeface="微软雅黑" panose="020B0503020204020204" charset="-122"/>
            </a:endParaRPr>
          </a:p>
        </p:txBody>
      </p:sp>
      <p:sp>
        <p:nvSpPr>
          <p:cNvPr id="48" name="TextBox 47"/>
          <p:cNvSpPr txBox="1"/>
          <p:nvPr/>
        </p:nvSpPr>
        <p:spPr>
          <a:xfrm>
            <a:off x="3796538" y="1368526"/>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9" name="TextBox 48"/>
          <p:cNvSpPr txBox="1"/>
          <p:nvPr/>
        </p:nvSpPr>
        <p:spPr>
          <a:xfrm>
            <a:off x="1444752" y="2388590"/>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2</a:t>
            </a:r>
            <a:endParaRPr lang="zh-CN" altLang="en-US">
              <a:solidFill>
                <a:srgbClr val="000000"/>
              </a:solidFill>
              <a:latin typeface="微软雅黑" panose="020B0503020204020204" charset="-122"/>
            </a:endParaRPr>
          </a:p>
        </p:txBody>
      </p:sp>
      <p:sp>
        <p:nvSpPr>
          <p:cNvPr id="50" name="TextBox 49"/>
          <p:cNvSpPr txBox="1"/>
          <p:nvPr/>
        </p:nvSpPr>
        <p:spPr>
          <a:xfrm>
            <a:off x="5200522" y="2400274"/>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51" name="TextBox 50"/>
          <p:cNvSpPr txBox="1"/>
          <p:nvPr/>
        </p:nvSpPr>
        <p:spPr>
          <a:xfrm>
            <a:off x="7595616" y="2456019"/>
            <a:ext cx="136256" cy="230832"/>
          </a:xfrm>
          <a:prstGeom prst="rect">
            <a:avLst/>
          </a:prstGeom>
          <a:noFill/>
        </p:spPr>
        <p:txBody>
          <a:bodyPr vert="horz" wrap="none" lIns="0" tIns="0" rIns="0" bIns="0" rtlCol="0">
            <a:spAutoFit/>
          </a:bodyPr>
          <a:lstStyle/>
          <a:p>
            <a:pPr>
              <a:lnSpc>
                <a:spcPts val="1800"/>
              </a:lnSpc>
            </a:pPr>
            <a:r>
              <a:rPr lang="en-US" altLang="zh-CN" sz="1800" smtClean="0">
                <a:solidFill>
                  <a:srgbClr val="000000"/>
                </a:solidFill>
                <a:latin typeface="微软雅黑" panose="020B0503020204020204" charset="-122"/>
              </a:rPr>
              <a:t>4</a:t>
            </a:r>
            <a:endParaRPr lang="zh-CN" altLang="en-US" sz="1800">
              <a:solidFill>
                <a:srgbClr val="000000"/>
              </a:solidFill>
              <a:latin typeface="微软雅黑" panose="020B0503020204020204" charset="-122"/>
            </a:endParaRPr>
          </a:p>
        </p:txBody>
      </p:sp>
      <p:sp>
        <p:nvSpPr>
          <p:cNvPr id="52" name="TextBox 51"/>
          <p:cNvSpPr txBox="1"/>
          <p:nvPr/>
        </p:nvSpPr>
        <p:spPr>
          <a:xfrm>
            <a:off x="3954526" y="3398486"/>
            <a:ext cx="136256" cy="230832"/>
          </a:xfrm>
          <a:prstGeom prst="rect">
            <a:avLst/>
          </a:prstGeom>
          <a:noFill/>
        </p:spPr>
        <p:txBody>
          <a:bodyPr vert="horz" wrap="none" lIns="0" tIns="0" rIns="0" bIns="0" rtlCol="0">
            <a:spAutoFit/>
          </a:bodyPr>
          <a:lstStyle/>
          <a:p>
            <a:pPr>
              <a:lnSpc>
                <a:spcPts val="1800"/>
              </a:lnSpc>
            </a:pPr>
            <a:r>
              <a:rPr lang="en-US" altLang="zh-CN" sz="1800" smtClean="0">
                <a:solidFill>
                  <a:srgbClr val="000000"/>
                </a:solidFill>
                <a:latin typeface="微软雅黑" panose="020B0503020204020204" charset="-122"/>
              </a:rPr>
              <a:t>5</a:t>
            </a:r>
            <a:endParaRPr lang="zh-CN" altLang="en-US" sz="1800">
              <a:solidFill>
                <a:srgbClr val="000000"/>
              </a:solidFill>
              <a:latin typeface="微软雅黑" panose="020B0503020204020204" charset="-122"/>
            </a:endParaRPr>
          </a:p>
        </p:txBody>
      </p:sp>
      <p:sp>
        <p:nvSpPr>
          <p:cNvPr id="53" name="TextBox 52"/>
          <p:cNvSpPr txBox="1"/>
          <p:nvPr/>
        </p:nvSpPr>
        <p:spPr>
          <a:xfrm>
            <a:off x="3973703" y="4419828"/>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6</a:t>
            </a:r>
            <a:endParaRPr lang="zh-CN" altLang="en-US">
              <a:solidFill>
                <a:srgbClr val="000000"/>
              </a:solidFill>
              <a:latin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B59D.tmp"/>
          <p:cNvPicPr/>
          <p:nvPr/>
        </p:nvPicPr>
        <p:blipFill>
          <a:blip r:embed="rId1" cstate="print"/>
          <a:stretch>
            <a:fillRect/>
          </a:stretch>
        </p:blipFill>
        <p:spPr>
          <a:xfrm>
            <a:off x="0" y="0"/>
            <a:ext cx="9144000" cy="6858000"/>
          </a:xfrm>
          <a:prstGeom prst="rect">
            <a:avLst/>
          </a:prstGeom>
        </p:spPr>
      </p:pic>
      <p:pic>
        <p:nvPicPr>
          <p:cNvPr id="3" name="图片 2" descr="ws_B5AE.tmp"/>
          <p:cNvPicPr/>
          <p:nvPr/>
        </p:nvPicPr>
        <p:blipFill>
          <a:blip r:embed="rId2" cstate="print"/>
          <a:stretch>
            <a:fillRect/>
          </a:stretch>
        </p:blipFill>
        <p:spPr>
          <a:xfrm>
            <a:off x="698500" y="1104900"/>
            <a:ext cx="4508500" cy="1574800"/>
          </a:xfrm>
          <a:prstGeom prst="rect">
            <a:avLst/>
          </a:prstGeom>
        </p:spPr>
      </p:pic>
      <p:pic>
        <p:nvPicPr>
          <p:cNvPr id="4" name="图片 3" descr="ws_B5AF.tmp"/>
          <p:cNvPicPr/>
          <p:nvPr/>
        </p:nvPicPr>
        <p:blipFill>
          <a:blip r:embed="rId3" cstate="print"/>
          <a:stretch>
            <a:fillRect/>
          </a:stretch>
        </p:blipFill>
        <p:spPr>
          <a:xfrm>
            <a:off x="4686300" y="3340100"/>
            <a:ext cx="1143000" cy="152400"/>
          </a:xfrm>
          <a:prstGeom prst="rect">
            <a:avLst/>
          </a:prstGeom>
        </p:spPr>
      </p:pic>
      <p:pic>
        <p:nvPicPr>
          <p:cNvPr id="5" name="图片 4" descr="ws_B5C0.tmp"/>
          <p:cNvPicPr/>
          <p:nvPr/>
        </p:nvPicPr>
        <p:blipFill>
          <a:blip r:embed="rId4" cstate="print"/>
          <a:stretch>
            <a:fillRect/>
          </a:stretch>
        </p:blipFill>
        <p:spPr>
          <a:xfrm>
            <a:off x="5943600" y="2082800"/>
            <a:ext cx="127000" cy="177800"/>
          </a:xfrm>
          <a:prstGeom prst="rect">
            <a:avLst/>
          </a:prstGeom>
        </p:spPr>
      </p:pic>
      <p:pic>
        <p:nvPicPr>
          <p:cNvPr id="6" name="图片 5" descr="ws_B5C1.tmp"/>
          <p:cNvPicPr/>
          <p:nvPr/>
        </p:nvPicPr>
        <p:blipFill>
          <a:blip r:embed="rId5" cstate="print"/>
          <a:stretch>
            <a:fillRect/>
          </a:stretch>
        </p:blipFill>
        <p:spPr>
          <a:xfrm>
            <a:off x="6388100" y="2082800"/>
            <a:ext cx="127000" cy="190500"/>
          </a:xfrm>
          <a:prstGeom prst="rect">
            <a:avLst/>
          </a:prstGeom>
        </p:spPr>
      </p:pic>
      <p:pic>
        <p:nvPicPr>
          <p:cNvPr id="7" name="图片 6" descr="ws_B5C2.tmp"/>
          <p:cNvPicPr/>
          <p:nvPr/>
        </p:nvPicPr>
        <p:blipFill>
          <a:blip r:embed="rId6" cstate="print"/>
          <a:stretch>
            <a:fillRect/>
          </a:stretch>
        </p:blipFill>
        <p:spPr>
          <a:xfrm>
            <a:off x="7251700" y="2349500"/>
            <a:ext cx="431800" cy="215900"/>
          </a:xfrm>
          <a:prstGeom prst="rect">
            <a:avLst/>
          </a:prstGeom>
        </p:spPr>
      </p:pic>
      <p:pic>
        <p:nvPicPr>
          <p:cNvPr id="8" name="图片 7" descr="ws_B5D2.tmp"/>
          <p:cNvPicPr/>
          <p:nvPr/>
        </p:nvPicPr>
        <p:blipFill>
          <a:blip r:embed="rId7" cstate="print"/>
          <a:stretch>
            <a:fillRect/>
          </a:stretch>
        </p:blipFill>
        <p:spPr>
          <a:xfrm>
            <a:off x="7988300" y="2362200"/>
            <a:ext cx="127000" cy="190500"/>
          </a:xfrm>
          <a:prstGeom prst="rect">
            <a:avLst/>
          </a:prstGeom>
        </p:spPr>
      </p:pic>
      <p:pic>
        <p:nvPicPr>
          <p:cNvPr id="9" name="图片 8" descr="ws_B5D3.tmp"/>
          <p:cNvPicPr/>
          <p:nvPr/>
        </p:nvPicPr>
        <p:blipFill>
          <a:blip r:embed="rId8" cstate="print"/>
          <a:stretch>
            <a:fillRect/>
          </a:stretch>
        </p:blipFill>
        <p:spPr>
          <a:xfrm>
            <a:off x="8293100" y="2349500"/>
            <a:ext cx="317500" cy="215900"/>
          </a:xfrm>
          <a:prstGeom prst="rect">
            <a:avLst/>
          </a:prstGeom>
        </p:spPr>
      </p:pic>
      <p:pic>
        <p:nvPicPr>
          <p:cNvPr id="10" name="图片 9" descr="ws_B5E4.tmp"/>
          <p:cNvPicPr/>
          <p:nvPr/>
        </p:nvPicPr>
        <p:blipFill>
          <a:blip r:embed="rId9" cstate="print"/>
          <a:stretch>
            <a:fillRect/>
          </a:stretch>
        </p:blipFill>
        <p:spPr>
          <a:xfrm>
            <a:off x="0" y="0"/>
            <a:ext cx="9144000" cy="6858000"/>
          </a:xfrm>
          <a:prstGeom prst="rect">
            <a:avLst/>
          </a:prstGeom>
        </p:spPr>
      </p:pic>
      <p:sp>
        <p:nvSpPr>
          <p:cNvPr id="32" name="TextBox 31"/>
          <p:cNvSpPr txBox="1"/>
          <p:nvPr/>
        </p:nvSpPr>
        <p:spPr>
          <a:xfrm>
            <a:off x="3583559" y="3277789"/>
            <a:ext cx="908903"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脐部</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33" name="TextBox 32"/>
          <p:cNvSpPr txBox="1"/>
          <p:nvPr/>
        </p:nvSpPr>
        <p:spPr>
          <a:xfrm>
            <a:off x="3398265" y="3062833"/>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34" name="TextBox 33"/>
          <p:cNvSpPr txBox="1"/>
          <p:nvPr/>
        </p:nvSpPr>
        <p:spPr>
          <a:xfrm>
            <a:off x="5779896" y="2939389"/>
            <a:ext cx="3039294" cy="55656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866900" algn="l"/>
              </a:tabLst>
              <a:defRPr/>
            </a:pPr>
            <a:r>
              <a:rPr lang="zh-CN" altLang="en-US" smtClean="0"/>
              <a:t>	</a:t>
            </a:r>
            <a:r>
              <a:rPr lang="zh-CN" altLang="en-US" smtClean="0">
                <a:solidFill>
                  <a:srgbClr val="FF0000"/>
                </a:solidFill>
                <a:latin typeface="微软雅黑" panose="020B0503020204020204" charset="-122"/>
              </a:rPr>
              <a:t>验证集精度</a:t>
            </a:r>
            <a:endParaRPr lang="zh-CN" altLang="en-US" smtClean="0">
              <a:solidFill>
                <a:srgbClr val="FF0000"/>
              </a:solidFill>
              <a:latin typeface="微软雅黑" panose="020B0503020204020204" charset="-122"/>
            </a:endParaRPr>
          </a:p>
          <a:p>
            <a:pPr marL="0" marR="0" lvl="0" indent="0" defTabSz="914400" eaLnBrk="1" fontAlgn="auto" latinLnBrk="0" hangingPunct="1">
              <a:lnSpc>
                <a:spcPts val="2765"/>
              </a:lnSpc>
              <a:buClrTx/>
              <a:buSzTx/>
              <a:buNone/>
              <a:tabLst>
                <a:tab pos="1866900" algn="l"/>
              </a:tabLst>
              <a:defRPr/>
            </a:pPr>
            <a:r>
              <a:rPr lang="zh-CN" altLang="en-US" smtClean="0">
                <a:solidFill>
                  <a:srgbClr val="FF0000"/>
                </a:solidFill>
                <a:latin typeface="微软雅黑" panose="020B0503020204020204" charset="-122"/>
              </a:rPr>
              <a:t>“脐部</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划分前</a:t>
            </a:r>
            <a:r>
              <a:rPr lang="en-US" altLang="zh-CN" smtClean="0">
                <a:solidFill>
                  <a:srgbClr val="FF0000"/>
                </a:solidFill>
                <a:latin typeface="微软雅黑" panose="020B0503020204020204" charset="-122"/>
              </a:rPr>
              <a:t>: 42.9%</a:t>
            </a:r>
            <a:endParaRPr lang="zh-CN" altLang="en-US">
              <a:solidFill>
                <a:srgbClr val="FF0000"/>
              </a:solidFill>
              <a:latin typeface="微软雅黑" panose="020B0503020204020204" charset="-122"/>
            </a:endParaRPr>
          </a:p>
        </p:txBody>
      </p:sp>
      <p:sp>
        <p:nvSpPr>
          <p:cNvPr id="35" name="TextBox 34"/>
          <p:cNvSpPr txBox="1"/>
          <p:nvPr/>
        </p:nvSpPr>
        <p:spPr>
          <a:xfrm>
            <a:off x="218541" y="321726"/>
            <a:ext cx="8657819" cy="1184683"/>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5257800" algn="l"/>
              </a:tabLst>
              <a:defRPr/>
            </a:pPr>
            <a:r>
              <a:rPr lang="zh-CN" altLang="en-US" sz="2795" smtClean="0">
                <a:solidFill>
                  <a:srgbClr val="000000"/>
                </a:solidFill>
                <a:latin typeface="微软雅黑" panose="020B0503020204020204" charset="-122"/>
              </a:rPr>
              <a:t>预剪枝</a:t>
            </a: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52578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52578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52578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52578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2410"/>
              </a:lnSpc>
              <a:buClrTx/>
              <a:buSzTx/>
              <a:buNone/>
              <a:tabLst>
                <a:tab pos="5257800" algn="l"/>
              </a:tabLst>
              <a:defRPr/>
            </a:pPr>
            <a:r>
              <a:rPr lang="zh-CN" altLang="en-US" sz="2795" smtClean="0">
                <a:solidFill>
                  <a:srgbClr val="000000"/>
                </a:solidFill>
                <a:latin typeface="微软雅黑" panose="020B0503020204020204" charset="-122"/>
              </a:rPr>
              <a:t>	</a:t>
            </a:r>
            <a:r>
              <a:rPr lang="zh-CN" altLang="en-US" smtClean="0">
                <a:solidFill>
                  <a:srgbClr val="000000"/>
                </a:solidFill>
                <a:latin typeface="微软雅黑" panose="020B0503020204020204" charset="-122"/>
              </a:rPr>
              <a:t>结点</a:t>
            </a:r>
            <a:r>
              <a:rPr lang="en-US" altLang="zh-CN" smtClean="0">
                <a:solidFill>
                  <a:srgbClr val="000000"/>
                </a:solidFill>
                <a:latin typeface="Times New Roman" panose="02020603050405020304"/>
              </a:rPr>
              <a:t>1</a:t>
            </a:r>
            <a:r>
              <a:rPr lang="zh-CN" altLang="en-US" smtClean="0">
                <a:solidFill>
                  <a:srgbClr val="000000"/>
                </a:solidFill>
                <a:latin typeface="微软雅黑" panose="020B0503020204020204" charset="-122"/>
              </a:rPr>
              <a:t>：若不划分，则将其标记为</a:t>
            </a:r>
            <a:endParaRPr lang="zh-CN" altLang="en-US">
              <a:solidFill>
                <a:srgbClr val="000000"/>
              </a:solidFill>
              <a:latin typeface="微软雅黑" panose="020B0503020204020204" charset="-122"/>
            </a:endParaRPr>
          </a:p>
        </p:txBody>
      </p:sp>
      <p:sp>
        <p:nvSpPr>
          <p:cNvPr id="36" name="TextBox 35"/>
          <p:cNvSpPr txBox="1"/>
          <p:nvPr/>
        </p:nvSpPr>
        <p:spPr>
          <a:xfrm>
            <a:off x="5473953" y="1524004"/>
            <a:ext cx="3462486" cy="1051570"/>
          </a:xfrm>
          <a:prstGeom prst="rect">
            <a:avLst/>
          </a:prstGeom>
          <a:noFill/>
        </p:spPr>
        <p:txBody>
          <a:bodyPr vert="horz" wrap="none" lIns="0" tIns="0" rIns="0" bIns="0" rtlCol="0">
            <a:spAutoFit/>
          </a:bodyPr>
          <a:lstStyle/>
          <a:p>
            <a:pPr>
              <a:lnSpc>
                <a:spcPts val="1730"/>
              </a:lnSpc>
            </a:pPr>
            <a:r>
              <a:rPr lang="zh-CN" altLang="en-US" sz="1800" smtClean="0">
                <a:solidFill>
                  <a:srgbClr val="000000"/>
                </a:solidFill>
                <a:latin typeface="微软雅黑" panose="020B0503020204020204" charset="-122"/>
              </a:rPr>
              <a:t>叶结点，类别标记为训练样例中最</a:t>
            </a:r>
            <a:endParaRPr lang="zh-CN" altLang="en-US" sz="1800" smtClean="0">
              <a:solidFill>
                <a:srgbClr val="000000"/>
              </a:solidFill>
              <a:latin typeface="微软雅黑" panose="020B0503020204020204" charset="-122"/>
            </a:endParaRPr>
          </a:p>
          <a:p>
            <a:pPr>
              <a:lnSpc>
                <a:spcPts val="2165"/>
              </a:lnSpc>
            </a:pPr>
            <a:r>
              <a:rPr lang="zh-CN" altLang="en-US" smtClean="0">
                <a:solidFill>
                  <a:srgbClr val="000000"/>
                </a:solidFill>
                <a:latin typeface="微软雅黑" panose="020B0503020204020204" charset="-122"/>
              </a:rPr>
              <a:t>多的类别，若选“好瓜”。验证集</a:t>
            </a:r>
            <a:endParaRPr lang="zh-CN" altLang="en-US" smtClean="0">
              <a:solidFill>
                <a:srgbClr val="000000"/>
              </a:solidFill>
              <a:latin typeface="微软雅黑" panose="020B0503020204020204" charset="-122"/>
            </a:endParaRPr>
          </a:p>
          <a:p>
            <a:pPr>
              <a:lnSpc>
                <a:spcPts val="2100"/>
              </a:lnSpc>
            </a:pPr>
            <a:r>
              <a:rPr lang="zh-CN" altLang="en-US" smtClean="0">
                <a:solidFill>
                  <a:srgbClr val="000000"/>
                </a:solidFill>
                <a:latin typeface="微软雅黑" panose="020B0503020204020204" charset="-122"/>
              </a:rPr>
              <a:t>中，           被分类正确，得到验</a:t>
            </a:r>
            <a:endParaRPr lang="zh-CN" altLang="en-US" smtClean="0">
              <a:solidFill>
                <a:srgbClr val="000000"/>
              </a:solidFill>
              <a:latin typeface="微软雅黑" panose="020B0503020204020204" charset="-122"/>
            </a:endParaRPr>
          </a:p>
          <a:p>
            <a:pPr>
              <a:lnSpc>
                <a:spcPts val="2160"/>
              </a:lnSpc>
            </a:pPr>
            <a:r>
              <a:rPr lang="zh-CN" altLang="en-US" smtClean="0">
                <a:solidFill>
                  <a:srgbClr val="000000"/>
                </a:solidFill>
                <a:latin typeface="微软雅黑" panose="020B0503020204020204" charset="-122"/>
              </a:rPr>
              <a:t>证集精度为</a:t>
            </a:r>
            <a:endParaRPr lang="zh-CN" altLang="en-US">
              <a:solidFill>
                <a:srgbClr val="000000"/>
              </a:solidFill>
              <a:latin typeface="微软雅黑" panose="020B0503020204020204" charset="-122"/>
            </a:endParaRPr>
          </a:p>
        </p:txBody>
      </p:sp>
      <p:sp>
        <p:nvSpPr>
          <p:cNvPr id="37" name="TextBox 36"/>
          <p:cNvSpPr txBox="1"/>
          <p:nvPr/>
        </p:nvSpPr>
        <p:spPr>
          <a:xfrm>
            <a:off x="140817" y="1628905"/>
            <a:ext cx="230832" cy="769441"/>
          </a:xfrm>
          <a:prstGeom prst="rect">
            <a:avLst/>
          </a:prstGeom>
          <a:noFill/>
        </p:spPr>
        <p:txBody>
          <a:bodyPr vert="horz" wrap="none" lIns="0" tIns="0" rIns="0" bIns="0" rtlCol="0">
            <a:spAutoFit/>
          </a:bodyPr>
          <a:lstStyle/>
          <a:p>
            <a:pPr>
              <a:lnSpc>
                <a:spcPts val="1730"/>
              </a:lnSpc>
            </a:pPr>
            <a:r>
              <a:rPr lang="zh-CN" altLang="en-US" sz="1800" smtClean="0">
                <a:solidFill>
                  <a:srgbClr val="FF0000"/>
                </a:solidFill>
                <a:latin typeface="微软雅黑" panose="020B0503020204020204" charset="-122"/>
              </a:rPr>
              <a:t>验</a:t>
            </a:r>
            <a:endParaRPr lang="zh-CN" altLang="en-US" sz="1800" smtClean="0">
              <a:solidFill>
                <a:srgbClr val="FF0000"/>
              </a:solidFill>
              <a:latin typeface="微软雅黑" panose="020B0503020204020204" charset="-122"/>
            </a:endParaRPr>
          </a:p>
          <a:p>
            <a:pPr>
              <a:lnSpc>
                <a:spcPts val="2160"/>
              </a:lnSpc>
            </a:pPr>
            <a:r>
              <a:rPr lang="zh-CN" altLang="en-US" smtClean="0">
                <a:solidFill>
                  <a:srgbClr val="FF0000"/>
                </a:solidFill>
                <a:latin typeface="微软雅黑" panose="020B0503020204020204" charset="-122"/>
              </a:rPr>
              <a:t>证</a:t>
            </a:r>
            <a:endParaRPr lang="zh-CN" altLang="en-US" smtClean="0">
              <a:solidFill>
                <a:srgbClr val="FF0000"/>
              </a:solidFill>
              <a:latin typeface="微软雅黑" panose="020B0503020204020204" charset="-122"/>
            </a:endParaRPr>
          </a:p>
          <a:p>
            <a:pPr>
              <a:lnSpc>
                <a:spcPts val="2100"/>
              </a:lnSpc>
            </a:pPr>
            <a:r>
              <a:rPr lang="zh-CN" altLang="en-US" smtClean="0">
                <a:solidFill>
                  <a:srgbClr val="FF0000"/>
                </a:solidFill>
                <a:latin typeface="微软雅黑" panose="020B0503020204020204" charset="-122"/>
              </a:rPr>
              <a:t>集</a:t>
            </a:r>
            <a:endParaRPr lang="zh-CN" altLang="en-US">
              <a:solidFill>
                <a:srgbClr val="FF0000"/>
              </a:solidFill>
              <a:latin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ws_7076.tmp"/>
          <p:cNvPicPr/>
          <p:nvPr/>
        </p:nvPicPr>
        <p:blipFill>
          <a:blip r:embed="rId1" cstate="print"/>
          <a:stretch>
            <a:fillRect/>
          </a:stretch>
        </p:blipFill>
        <p:spPr>
          <a:xfrm>
            <a:off x="5016500" y="2438400"/>
            <a:ext cx="3517900" cy="3886200"/>
          </a:xfrm>
          <a:prstGeom prst="rect">
            <a:avLst/>
          </a:prstGeom>
        </p:spPr>
      </p:pic>
      <p:pic>
        <p:nvPicPr>
          <p:cNvPr id="3" name="图片 2" descr="ws_7077.tmp"/>
          <p:cNvPicPr/>
          <p:nvPr/>
        </p:nvPicPr>
        <p:blipFill>
          <a:blip r:embed="rId2" cstate="print"/>
          <a:stretch>
            <a:fillRect/>
          </a:stretch>
        </p:blipFill>
        <p:spPr>
          <a:xfrm>
            <a:off x="0" y="0"/>
            <a:ext cx="9144000" cy="6858000"/>
          </a:xfrm>
          <a:prstGeom prst="rect">
            <a:avLst/>
          </a:prstGeom>
        </p:spPr>
      </p:pic>
      <p:sp>
        <p:nvSpPr>
          <p:cNvPr id="25" name="TextBox 24"/>
          <p:cNvSpPr txBox="1"/>
          <p:nvPr/>
        </p:nvSpPr>
        <p:spPr>
          <a:xfrm>
            <a:off x="218541" y="321726"/>
            <a:ext cx="1795363"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决策树模型</a:t>
            </a:r>
            <a:endParaRPr lang="zh-CN" altLang="en-US" sz="2795">
              <a:solidFill>
                <a:srgbClr val="000000"/>
              </a:solidFill>
              <a:latin typeface="微软雅黑" panose="020B0503020204020204" charset="-122"/>
            </a:endParaRPr>
          </a:p>
        </p:txBody>
      </p:sp>
      <p:sp>
        <p:nvSpPr>
          <p:cNvPr id="26" name="TextBox 25"/>
          <p:cNvSpPr txBox="1"/>
          <p:nvPr/>
        </p:nvSpPr>
        <p:spPr>
          <a:xfrm>
            <a:off x="560527" y="1155918"/>
            <a:ext cx="3590727"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微软雅黑" panose="020B0503020204020204" charset="-122"/>
              </a:rPr>
              <a:t>决策树基于“树”结构进行决策</a:t>
            </a:r>
            <a:endParaRPr lang="zh-CN" altLang="en-US" sz="2005">
              <a:solidFill>
                <a:srgbClr val="000000"/>
              </a:solidFill>
              <a:latin typeface="微软雅黑" panose="020B0503020204020204" charset="-122"/>
            </a:endParaRPr>
          </a:p>
        </p:txBody>
      </p:sp>
      <p:sp>
        <p:nvSpPr>
          <p:cNvPr id="27" name="TextBox 26"/>
          <p:cNvSpPr txBox="1"/>
          <p:nvPr/>
        </p:nvSpPr>
        <p:spPr>
          <a:xfrm>
            <a:off x="560527" y="1592738"/>
            <a:ext cx="6499664" cy="282129"/>
          </a:xfrm>
          <a:prstGeom prst="rect">
            <a:avLst/>
          </a:prstGeom>
          <a:noFill/>
        </p:spPr>
        <p:txBody>
          <a:bodyPr vert="horz" wrap="none" lIns="0" tIns="0" rIns="0" bIns="0" rtlCol="0">
            <a:spAutoFit/>
          </a:bodyPr>
          <a:lstStyle/>
          <a:p>
            <a:pPr>
              <a:lnSpc>
                <a:spcPts val="2215"/>
              </a:lnSpc>
            </a:pPr>
            <a:r>
              <a:rPr lang="zh-CN" altLang="en-US" sz="2005" smtClean="0">
                <a:solidFill>
                  <a:srgbClr val="000000"/>
                </a:solidFill>
                <a:latin typeface="Wingdings" panose="05000000000000000000"/>
              </a:rPr>
              <a:t> </a:t>
            </a:r>
            <a:r>
              <a:rPr lang="zh-CN" altLang="en-US" sz="2005" smtClean="0">
                <a:solidFill>
                  <a:srgbClr val="000000"/>
                </a:solidFill>
                <a:latin typeface="微软雅黑" panose="020B0503020204020204" charset="-122"/>
              </a:rPr>
              <a:t>每个“内部结点”对应于某个属性上的“测试”</a:t>
            </a:r>
            <a:r>
              <a:rPr lang="en-US" altLang="zh-CN" sz="2005" smtClean="0">
                <a:solidFill>
                  <a:srgbClr val="000000"/>
                </a:solidFill>
                <a:latin typeface="微软雅黑" panose="020B0503020204020204" charset="-122"/>
              </a:rPr>
              <a:t>(test)</a:t>
            </a:r>
            <a:endParaRPr lang="zh-CN" altLang="en-US" sz="2005">
              <a:solidFill>
                <a:srgbClr val="000000"/>
              </a:solidFill>
              <a:latin typeface="微软雅黑" panose="020B0503020204020204" charset="-122"/>
            </a:endParaRPr>
          </a:p>
        </p:txBody>
      </p:sp>
      <p:sp>
        <p:nvSpPr>
          <p:cNvPr id="28" name="TextBox 27"/>
          <p:cNvSpPr txBox="1"/>
          <p:nvPr/>
        </p:nvSpPr>
        <p:spPr>
          <a:xfrm>
            <a:off x="560527" y="2050466"/>
            <a:ext cx="7667164" cy="743793"/>
          </a:xfrm>
          <a:prstGeom prst="rect">
            <a:avLst/>
          </a:prstGeom>
          <a:noFill/>
        </p:spPr>
        <p:txBody>
          <a:bodyPr vert="horz" wrap="none" lIns="0" tIns="0" rIns="0" bIns="0" rtlCol="0">
            <a:spAutoFit/>
          </a:bodyPr>
          <a:lstStyle/>
          <a:p>
            <a:pPr>
              <a:lnSpc>
                <a:spcPts val="2210"/>
              </a:lnSpc>
            </a:pPr>
            <a:r>
              <a:rPr lang="zh-CN" altLang="en-US" sz="2005" smtClean="0">
                <a:solidFill>
                  <a:srgbClr val="000000"/>
                </a:solidFill>
                <a:latin typeface="Wingdings" panose="05000000000000000000"/>
              </a:rPr>
              <a:t> </a:t>
            </a:r>
            <a:r>
              <a:rPr lang="zh-CN" altLang="en-US" sz="2005" smtClean="0">
                <a:solidFill>
                  <a:srgbClr val="000000"/>
                </a:solidFill>
                <a:latin typeface="微软雅黑" panose="020B0503020204020204" charset="-122"/>
              </a:rPr>
              <a:t>每个分支对应于该测试的一种可能结果（即该属性的某个取值）</a:t>
            </a:r>
            <a:endParaRPr lang="zh-CN" altLang="en-US" sz="2005" smtClean="0">
              <a:solidFill>
                <a:srgbClr val="000000"/>
              </a:solidFill>
              <a:latin typeface="微软雅黑" panose="020B0503020204020204" charset="-122"/>
            </a:endParaRPr>
          </a:p>
          <a:p>
            <a:pPr>
              <a:lnSpc>
                <a:spcPts val="1000"/>
              </a:lnSpc>
            </a:pPr>
            <a:endParaRPr lang="zh-CN" altLang="en-US" sz="2005" smtClean="0">
              <a:solidFill>
                <a:srgbClr val="000000"/>
              </a:solidFill>
              <a:latin typeface="微软雅黑" panose="020B0503020204020204" charset="-122"/>
            </a:endParaRPr>
          </a:p>
          <a:p>
            <a:pPr>
              <a:lnSpc>
                <a:spcPts val="2600"/>
              </a:lnSpc>
            </a:pPr>
            <a:r>
              <a:rPr lang="zh-CN" altLang="en-US" sz="2005" smtClean="0">
                <a:solidFill>
                  <a:srgbClr val="000000"/>
                </a:solidFill>
                <a:latin typeface="Wingdings" panose="05000000000000000000"/>
              </a:rPr>
              <a:t> </a:t>
            </a:r>
            <a:r>
              <a:rPr lang="zh-CN" altLang="en-US" sz="2005" smtClean="0">
                <a:solidFill>
                  <a:srgbClr val="000000"/>
                </a:solidFill>
                <a:latin typeface="微软雅黑" panose="020B0503020204020204" charset="-122"/>
              </a:rPr>
              <a:t>每个“叶结点”对应于一个“预测结果”</a:t>
            </a:r>
            <a:endParaRPr lang="zh-CN" altLang="en-US" sz="2005">
              <a:solidFill>
                <a:srgbClr val="000000"/>
              </a:solidFill>
              <a:latin typeface="微软雅黑" panose="020B0503020204020204" charset="-122"/>
            </a:endParaRPr>
          </a:p>
        </p:txBody>
      </p:sp>
      <p:sp>
        <p:nvSpPr>
          <p:cNvPr id="29" name="TextBox 28"/>
          <p:cNvSpPr txBox="1"/>
          <p:nvPr/>
        </p:nvSpPr>
        <p:spPr>
          <a:xfrm>
            <a:off x="560527" y="3526631"/>
            <a:ext cx="4103688" cy="910506"/>
          </a:xfrm>
          <a:prstGeom prst="rect">
            <a:avLst/>
          </a:prstGeom>
          <a:noFill/>
        </p:spPr>
        <p:txBody>
          <a:bodyPr vert="horz" wrap="none" lIns="0" tIns="0" rIns="0" bIns="0" rtlCol="0">
            <a:spAutoFit/>
          </a:bodyPr>
          <a:lstStyle/>
          <a:p>
            <a:pPr>
              <a:lnSpc>
                <a:spcPts val="1930"/>
              </a:lnSpc>
            </a:pPr>
            <a:r>
              <a:rPr lang="zh-CN" altLang="en-US" sz="2005" smtClean="0">
                <a:solidFill>
                  <a:srgbClr val="000000"/>
                </a:solidFill>
                <a:latin typeface="微软雅黑" panose="020B0503020204020204" charset="-122"/>
              </a:rPr>
              <a:t>学习过程：通过对训练样本的分析来</a:t>
            </a:r>
            <a:endParaRPr lang="zh-CN" altLang="en-US" sz="2005" smtClean="0">
              <a:solidFill>
                <a:srgbClr val="000000"/>
              </a:solidFill>
              <a:latin typeface="微软雅黑" panose="020B0503020204020204" charset="-122"/>
            </a:endParaRPr>
          </a:p>
          <a:p>
            <a:pPr>
              <a:lnSpc>
                <a:spcPts val="2645"/>
              </a:lnSpc>
            </a:pPr>
            <a:r>
              <a:rPr lang="zh-CN" altLang="en-US" sz="2005" smtClean="0">
                <a:solidFill>
                  <a:srgbClr val="000000"/>
                </a:solidFill>
                <a:latin typeface="微软雅黑" panose="020B0503020204020204" charset="-122"/>
              </a:rPr>
              <a:t>确定“划分属性”（即内部结点所对</a:t>
            </a:r>
            <a:endParaRPr lang="zh-CN" altLang="en-US" sz="2005" smtClean="0">
              <a:solidFill>
                <a:srgbClr val="000000"/>
              </a:solidFill>
              <a:latin typeface="微软雅黑" panose="020B0503020204020204" charset="-122"/>
            </a:endParaRPr>
          </a:p>
          <a:p>
            <a:pPr>
              <a:lnSpc>
                <a:spcPts val="2640"/>
              </a:lnSpc>
            </a:pPr>
            <a:r>
              <a:rPr lang="zh-CN" altLang="en-US" sz="2005" smtClean="0">
                <a:solidFill>
                  <a:srgbClr val="000000"/>
                </a:solidFill>
                <a:latin typeface="微软雅黑" panose="020B0503020204020204" charset="-122"/>
              </a:rPr>
              <a:t>应的属性）</a:t>
            </a:r>
            <a:endParaRPr lang="zh-CN" altLang="en-US" sz="2005">
              <a:solidFill>
                <a:srgbClr val="000000"/>
              </a:solidFill>
              <a:latin typeface="微软雅黑" panose="020B0503020204020204" charset="-122"/>
            </a:endParaRPr>
          </a:p>
        </p:txBody>
      </p:sp>
      <p:sp>
        <p:nvSpPr>
          <p:cNvPr id="30" name="TextBox 29"/>
          <p:cNvSpPr txBox="1"/>
          <p:nvPr/>
        </p:nvSpPr>
        <p:spPr>
          <a:xfrm>
            <a:off x="560527" y="4685502"/>
            <a:ext cx="4360168" cy="910506"/>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微软雅黑" panose="020B0503020204020204" charset="-122"/>
              </a:rPr>
              <a:t>预测过程：将测试示例从根结点开始，</a:t>
            </a:r>
            <a:endParaRPr lang="zh-CN" altLang="en-US" sz="2005" smtClean="0">
              <a:solidFill>
                <a:srgbClr val="000000"/>
              </a:solidFill>
              <a:latin typeface="微软雅黑" panose="020B0503020204020204" charset="-122"/>
            </a:endParaRPr>
          </a:p>
          <a:p>
            <a:pPr>
              <a:lnSpc>
                <a:spcPts val="2640"/>
              </a:lnSpc>
            </a:pPr>
            <a:r>
              <a:rPr lang="zh-CN" altLang="en-US" sz="2005" smtClean="0">
                <a:solidFill>
                  <a:srgbClr val="000000"/>
                </a:solidFill>
                <a:latin typeface="微软雅黑" panose="020B0503020204020204" charset="-122"/>
              </a:rPr>
              <a:t>沿着划分属性所构成的“判定测试序</a:t>
            </a:r>
            <a:endParaRPr lang="zh-CN" altLang="en-US" sz="2005" smtClean="0">
              <a:solidFill>
                <a:srgbClr val="000000"/>
              </a:solidFill>
              <a:latin typeface="微软雅黑" panose="020B0503020204020204" charset="-122"/>
            </a:endParaRPr>
          </a:p>
          <a:p>
            <a:pPr>
              <a:lnSpc>
                <a:spcPts val="2640"/>
              </a:lnSpc>
            </a:pPr>
            <a:r>
              <a:rPr lang="zh-CN" altLang="en-US" sz="2005" smtClean="0">
                <a:solidFill>
                  <a:srgbClr val="000000"/>
                </a:solidFill>
                <a:latin typeface="微软雅黑" panose="020B0503020204020204" charset="-122"/>
              </a:rPr>
              <a:t>列”下行，直到叶结点</a:t>
            </a:r>
            <a:endParaRPr lang="zh-CN" altLang="en-US" sz="2005">
              <a:solidFill>
                <a:srgbClr val="000000"/>
              </a:solidFill>
              <a:latin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BA29.tmp"/>
          <p:cNvPicPr/>
          <p:nvPr/>
        </p:nvPicPr>
        <p:blipFill>
          <a:blip r:embed="rId1" cstate="print"/>
          <a:stretch>
            <a:fillRect/>
          </a:stretch>
        </p:blipFill>
        <p:spPr>
          <a:xfrm>
            <a:off x="0" y="0"/>
            <a:ext cx="9144000" cy="6858000"/>
          </a:xfrm>
          <a:prstGeom prst="rect">
            <a:avLst/>
          </a:prstGeom>
        </p:spPr>
      </p:pic>
      <p:pic>
        <p:nvPicPr>
          <p:cNvPr id="3" name="图片 2" descr="ws_BA39.tmp"/>
          <p:cNvPicPr/>
          <p:nvPr/>
        </p:nvPicPr>
        <p:blipFill>
          <a:blip r:embed="rId2" cstate="print"/>
          <a:stretch>
            <a:fillRect/>
          </a:stretch>
        </p:blipFill>
        <p:spPr>
          <a:xfrm>
            <a:off x="698500" y="1104900"/>
            <a:ext cx="4508500" cy="1574800"/>
          </a:xfrm>
          <a:prstGeom prst="rect">
            <a:avLst/>
          </a:prstGeom>
        </p:spPr>
      </p:pic>
      <p:pic>
        <p:nvPicPr>
          <p:cNvPr id="4" name="图片 3" descr="ws_BA3A.tmp"/>
          <p:cNvPicPr/>
          <p:nvPr/>
        </p:nvPicPr>
        <p:blipFill>
          <a:blip r:embed="rId3" cstate="print"/>
          <a:stretch>
            <a:fillRect/>
          </a:stretch>
        </p:blipFill>
        <p:spPr>
          <a:xfrm>
            <a:off x="5486400" y="1257300"/>
            <a:ext cx="241300" cy="241300"/>
          </a:xfrm>
          <a:prstGeom prst="rect">
            <a:avLst/>
          </a:prstGeom>
        </p:spPr>
      </p:pic>
      <p:pic>
        <p:nvPicPr>
          <p:cNvPr id="5" name="图片 4" descr="ws_BA3B.tmp"/>
          <p:cNvPicPr/>
          <p:nvPr/>
        </p:nvPicPr>
        <p:blipFill>
          <a:blip r:embed="rId4" cstate="print"/>
          <a:stretch>
            <a:fillRect/>
          </a:stretch>
        </p:blipFill>
        <p:spPr>
          <a:xfrm>
            <a:off x="5600700" y="2108200"/>
            <a:ext cx="127000" cy="190500"/>
          </a:xfrm>
          <a:prstGeom prst="rect">
            <a:avLst/>
          </a:prstGeom>
        </p:spPr>
      </p:pic>
      <p:pic>
        <p:nvPicPr>
          <p:cNvPr id="6" name="图片 5" descr="ws_BA4C.tmp"/>
          <p:cNvPicPr/>
          <p:nvPr/>
        </p:nvPicPr>
        <p:blipFill>
          <a:blip r:embed="rId5" cstate="print"/>
          <a:stretch>
            <a:fillRect/>
          </a:stretch>
        </p:blipFill>
        <p:spPr>
          <a:xfrm>
            <a:off x="5969000" y="1270000"/>
            <a:ext cx="241300" cy="241300"/>
          </a:xfrm>
          <a:prstGeom prst="rect">
            <a:avLst/>
          </a:prstGeom>
        </p:spPr>
      </p:pic>
      <p:pic>
        <p:nvPicPr>
          <p:cNvPr id="7" name="图片 6" descr="ws_BA4D.tmp"/>
          <p:cNvPicPr/>
          <p:nvPr/>
        </p:nvPicPr>
        <p:blipFill>
          <a:blip r:embed="rId6" cstate="print"/>
          <a:stretch>
            <a:fillRect/>
          </a:stretch>
        </p:blipFill>
        <p:spPr>
          <a:xfrm>
            <a:off x="6057900" y="2108200"/>
            <a:ext cx="127000" cy="190500"/>
          </a:xfrm>
          <a:prstGeom prst="rect">
            <a:avLst/>
          </a:prstGeom>
        </p:spPr>
      </p:pic>
      <p:pic>
        <p:nvPicPr>
          <p:cNvPr id="8" name="图片 7" descr="ws_BA5E.tmp"/>
          <p:cNvPicPr/>
          <p:nvPr/>
        </p:nvPicPr>
        <p:blipFill>
          <a:blip r:embed="rId7" cstate="print"/>
          <a:stretch>
            <a:fillRect/>
          </a:stretch>
        </p:blipFill>
        <p:spPr>
          <a:xfrm>
            <a:off x="4686300" y="3086100"/>
            <a:ext cx="1143000" cy="152400"/>
          </a:xfrm>
          <a:prstGeom prst="rect">
            <a:avLst/>
          </a:prstGeom>
        </p:spPr>
      </p:pic>
      <p:pic>
        <p:nvPicPr>
          <p:cNvPr id="9" name="图片 8" descr="ws_BA5F.tmp"/>
          <p:cNvPicPr/>
          <p:nvPr/>
        </p:nvPicPr>
        <p:blipFill>
          <a:blip r:embed="rId8" cstate="print"/>
          <a:stretch>
            <a:fillRect/>
          </a:stretch>
        </p:blipFill>
        <p:spPr>
          <a:xfrm>
            <a:off x="7429500" y="2374900"/>
            <a:ext cx="431800" cy="215900"/>
          </a:xfrm>
          <a:prstGeom prst="rect">
            <a:avLst/>
          </a:prstGeom>
        </p:spPr>
      </p:pic>
      <p:pic>
        <p:nvPicPr>
          <p:cNvPr id="10" name="图片 9" descr="ws_BA6F.tmp"/>
          <p:cNvPicPr/>
          <p:nvPr/>
        </p:nvPicPr>
        <p:blipFill>
          <a:blip r:embed="rId9" cstate="print"/>
          <a:stretch>
            <a:fillRect/>
          </a:stretch>
        </p:blipFill>
        <p:spPr>
          <a:xfrm>
            <a:off x="8178800" y="977900"/>
            <a:ext cx="241300" cy="254000"/>
          </a:xfrm>
          <a:prstGeom prst="rect">
            <a:avLst/>
          </a:prstGeom>
        </p:spPr>
      </p:pic>
      <p:pic>
        <p:nvPicPr>
          <p:cNvPr id="11" name="图片 10" descr="ws_BA70.tmp"/>
          <p:cNvPicPr/>
          <p:nvPr/>
        </p:nvPicPr>
        <p:blipFill>
          <a:blip r:embed="rId10" cstate="print"/>
          <a:stretch>
            <a:fillRect/>
          </a:stretch>
        </p:blipFill>
        <p:spPr>
          <a:xfrm>
            <a:off x="8102600" y="1270000"/>
            <a:ext cx="139700" cy="203200"/>
          </a:xfrm>
          <a:prstGeom prst="rect">
            <a:avLst/>
          </a:prstGeom>
        </p:spPr>
      </p:pic>
      <p:pic>
        <p:nvPicPr>
          <p:cNvPr id="12" name="图片 11" descr="ws_BA81.tmp"/>
          <p:cNvPicPr/>
          <p:nvPr/>
        </p:nvPicPr>
        <p:blipFill>
          <a:blip r:embed="rId11" cstate="print"/>
          <a:stretch>
            <a:fillRect/>
          </a:stretch>
        </p:blipFill>
        <p:spPr>
          <a:xfrm>
            <a:off x="8470900" y="2374900"/>
            <a:ext cx="317500" cy="215900"/>
          </a:xfrm>
          <a:prstGeom prst="rect">
            <a:avLst/>
          </a:prstGeom>
        </p:spPr>
      </p:pic>
      <p:pic>
        <p:nvPicPr>
          <p:cNvPr id="13" name="图片 12" descr="ws_BA82.tmp"/>
          <p:cNvPicPr/>
          <p:nvPr/>
        </p:nvPicPr>
        <p:blipFill>
          <a:blip r:embed="rId12" cstate="print"/>
          <a:stretch>
            <a:fillRect/>
          </a:stretch>
        </p:blipFill>
        <p:spPr>
          <a:xfrm>
            <a:off x="0" y="0"/>
            <a:ext cx="9144000" cy="6858000"/>
          </a:xfrm>
          <a:prstGeom prst="rect">
            <a:avLst/>
          </a:prstGeom>
        </p:spPr>
      </p:pic>
      <p:sp>
        <p:nvSpPr>
          <p:cNvPr id="21" name="TextBox 20"/>
          <p:cNvSpPr txBox="1"/>
          <p:nvPr/>
        </p:nvSpPr>
        <p:spPr>
          <a:xfrm rot="18900000">
            <a:off x="3394609" y="4052304"/>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2" name="TextBox 21"/>
          <p:cNvSpPr txBox="1"/>
          <p:nvPr/>
        </p:nvSpPr>
        <p:spPr>
          <a:xfrm rot="18900000">
            <a:off x="3622884" y="3824030"/>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3" name="TextBox 22"/>
          <p:cNvSpPr txBox="1"/>
          <p:nvPr/>
        </p:nvSpPr>
        <p:spPr>
          <a:xfrm rot="18900000">
            <a:off x="3851158" y="3595756"/>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4" name="TextBox 23"/>
          <p:cNvSpPr txBox="1"/>
          <p:nvPr/>
        </p:nvSpPr>
        <p:spPr>
          <a:xfrm rot="18900000">
            <a:off x="4079433" y="3367481"/>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30" name="TextBox 29"/>
          <p:cNvSpPr txBox="1"/>
          <p:nvPr/>
        </p:nvSpPr>
        <p:spPr>
          <a:xfrm rot="18900000">
            <a:off x="5449079" y="1997835"/>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31" name="TextBox 30"/>
          <p:cNvSpPr txBox="1"/>
          <p:nvPr/>
        </p:nvSpPr>
        <p:spPr>
          <a:xfrm rot="18900000">
            <a:off x="5677354" y="1769560"/>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32" name="TextBox 31"/>
          <p:cNvSpPr txBox="1"/>
          <p:nvPr/>
        </p:nvSpPr>
        <p:spPr>
          <a:xfrm rot="18900000">
            <a:off x="5905628" y="1541286"/>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35" name="TextBox 34"/>
          <p:cNvSpPr txBox="1"/>
          <p:nvPr/>
        </p:nvSpPr>
        <p:spPr>
          <a:xfrm>
            <a:off x="218541" y="306577"/>
            <a:ext cx="1695977"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预剪枝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zh-CN" altLang="en-US" sz="2400">
              <a:solidFill>
                <a:srgbClr val="000000"/>
              </a:solidFill>
              <a:latin typeface="Times New Roman" panose="02020603050405020304"/>
            </a:endParaRPr>
          </a:p>
        </p:txBody>
      </p:sp>
      <p:sp>
        <p:nvSpPr>
          <p:cNvPr id="36" name="TextBox 35"/>
          <p:cNvSpPr txBox="1"/>
          <p:nvPr/>
        </p:nvSpPr>
        <p:spPr>
          <a:xfrm>
            <a:off x="140817" y="1628905"/>
            <a:ext cx="230832" cy="769441"/>
          </a:xfrm>
          <a:prstGeom prst="rect">
            <a:avLst/>
          </a:prstGeom>
          <a:noFill/>
        </p:spPr>
        <p:txBody>
          <a:bodyPr vert="horz" wrap="none" lIns="0" tIns="0" rIns="0" bIns="0" rtlCol="0">
            <a:spAutoFit/>
          </a:bodyPr>
          <a:lstStyle/>
          <a:p>
            <a:pPr>
              <a:lnSpc>
                <a:spcPts val="1730"/>
              </a:lnSpc>
            </a:pPr>
            <a:r>
              <a:rPr lang="zh-CN" altLang="en-US" sz="1800" smtClean="0">
                <a:solidFill>
                  <a:srgbClr val="FF0000"/>
                </a:solidFill>
                <a:latin typeface="微软雅黑" panose="020B0503020204020204" charset="-122"/>
              </a:rPr>
              <a:t>验</a:t>
            </a:r>
            <a:endParaRPr lang="zh-CN" altLang="en-US" sz="1800" smtClean="0">
              <a:solidFill>
                <a:srgbClr val="FF0000"/>
              </a:solidFill>
              <a:latin typeface="微软雅黑" panose="020B0503020204020204" charset="-122"/>
            </a:endParaRPr>
          </a:p>
          <a:p>
            <a:pPr>
              <a:lnSpc>
                <a:spcPts val="2160"/>
              </a:lnSpc>
            </a:pPr>
            <a:r>
              <a:rPr lang="zh-CN" altLang="en-US" smtClean="0">
                <a:solidFill>
                  <a:srgbClr val="FF0000"/>
                </a:solidFill>
                <a:latin typeface="微软雅黑" panose="020B0503020204020204" charset="-122"/>
              </a:rPr>
              <a:t>证</a:t>
            </a:r>
            <a:endParaRPr lang="zh-CN" altLang="en-US" smtClean="0">
              <a:solidFill>
                <a:srgbClr val="FF0000"/>
              </a:solidFill>
              <a:latin typeface="微软雅黑" panose="020B0503020204020204" charset="-122"/>
            </a:endParaRPr>
          </a:p>
          <a:p>
            <a:pPr>
              <a:lnSpc>
                <a:spcPts val="2100"/>
              </a:lnSpc>
            </a:pPr>
            <a:r>
              <a:rPr lang="zh-CN" altLang="en-US" smtClean="0">
                <a:solidFill>
                  <a:srgbClr val="FF0000"/>
                </a:solidFill>
                <a:latin typeface="微软雅黑" panose="020B0503020204020204" charset="-122"/>
              </a:rPr>
              <a:t>集</a:t>
            </a:r>
            <a:endParaRPr lang="zh-CN" altLang="en-US">
              <a:solidFill>
                <a:srgbClr val="FF0000"/>
              </a:solidFill>
              <a:latin typeface="微软雅黑" panose="020B0503020204020204" charset="-122"/>
            </a:endParaRPr>
          </a:p>
        </p:txBody>
      </p:sp>
      <p:sp>
        <p:nvSpPr>
          <p:cNvPr id="37" name="TextBox 36"/>
          <p:cNvSpPr txBox="1"/>
          <p:nvPr/>
        </p:nvSpPr>
        <p:spPr>
          <a:xfrm>
            <a:off x="3719448" y="4107723"/>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38" name="TextBox 37"/>
          <p:cNvSpPr txBox="1"/>
          <p:nvPr/>
        </p:nvSpPr>
        <p:spPr>
          <a:xfrm>
            <a:off x="5903340" y="4107723"/>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坏瓜</a:t>
            </a:r>
            <a:endParaRPr lang="zh-CN" altLang="en-US" sz="2195">
              <a:solidFill>
                <a:srgbClr val="000000"/>
              </a:solidFill>
              <a:latin typeface="微软雅黑" panose="020B0503020204020204" charset="-122"/>
            </a:endParaRPr>
          </a:p>
        </p:txBody>
      </p:sp>
      <p:sp>
        <p:nvSpPr>
          <p:cNvPr id="39" name="TextBox 38"/>
          <p:cNvSpPr txBox="1"/>
          <p:nvPr/>
        </p:nvSpPr>
        <p:spPr>
          <a:xfrm>
            <a:off x="1791335" y="4107723"/>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40" name="TextBox 39"/>
          <p:cNvSpPr txBox="1"/>
          <p:nvPr/>
        </p:nvSpPr>
        <p:spPr>
          <a:xfrm>
            <a:off x="4063619" y="3590518"/>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稍凹</a:t>
            </a:r>
            <a:endParaRPr lang="zh-CN" altLang="en-US">
              <a:solidFill>
                <a:srgbClr val="000000"/>
              </a:solidFill>
              <a:latin typeface="微软雅黑" panose="020B0503020204020204" charset="-122"/>
            </a:endParaRPr>
          </a:p>
        </p:txBody>
      </p:sp>
      <p:sp>
        <p:nvSpPr>
          <p:cNvPr id="41" name="TextBox 40"/>
          <p:cNvSpPr txBox="1"/>
          <p:nvPr/>
        </p:nvSpPr>
        <p:spPr>
          <a:xfrm>
            <a:off x="5688457" y="3590518"/>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平坦</a:t>
            </a:r>
            <a:endParaRPr lang="zh-CN" altLang="en-US">
              <a:solidFill>
                <a:srgbClr val="000000"/>
              </a:solidFill>
              <a:latin typeface="微软雅黑" panose="020B0503020204020204" charset="-122"/>
            </a:endParaRPr>
          </a:p>
        </p:txBody>
      </p:sp>
      <p:sp>
        <p:nvSpPr>
          <p:cNvPr id="42" name="TextBox 41"/>
          <p:cNvSpPr txBox="1"/>
          <p:nvPr/>
        </p:nvSpPr>
        <p:spPr>
          <a:xfrm>
            <a:off x="2100072" y="3590518"/>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凹陷</a:t>
            </a:r>
            <a:endParaRPr lang="zh-CN" altLang="en-US">
              <a:solidFill>
                <a:srgbClr val="000000"/>
              </a:solidFill>
              <a:latin typeface="微软雅黑" panose="020B0503020204020204" charset="-122"/>
            </a:endParaRPr>
          </a:p>
        </p:txBody>
      </p:sp>
      <p:sp>
        <p:nvSpPr>
          <p:cNvPr id="43" name="TextBox 42"/>
          <p:cNvSpPr txBox="1"/>
          <p:nvPr/>
        </p:nvSpPr>
        <p:spPr>
          <a:xfrm>
            <a:off x="3583559" y="3023789"/>
            <a:ext cx="908903"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脐部</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44" name="TextBox 43"/>
          <p:cNvSpPr txBox="1"/>
          <p:nvPr/>
        </p:nvSpPr>
        <p:spPr>
          <a:xfrm>
            <a:off x="3398265" y="2808706"/>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5" name="TextBox 44"/>
          <p:cNvSpPr txBox="1"/>
          <p:nvPr/>
        </p:nvSpPr>
        <p:spPr>
          <a:xfrm>
            <a:off x="1517650" y="3888841"/>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2</a:t>
            </a:r>
            <a:endParaRPr lang="zh-CN" altLang="en-US">
              <a:solidFill>
                <a:srgbClr val="000000"/>
              </a:solidFill>
              <a:latin typeface="微软雅黑" panose="020B0503020204020204" charset="-122"/>
            </a:endParaRPr>
          </a:p>
        </p:txBody>
      </p:sp>
      <p:sp>
        <p:nvSpPr>
          <p:cNvPr id="46" name="TextBox 45"/>
          <p:cNvSpPr txBox="1"/>
          <p:nvPr/>
        </p:nvSpPr>
        <p:spPr>
          <a:xfrm>
            <a:off x="3429889" y="3873347"/>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7" name="TextBox 46"/>
          <p:cNvSpPr txBox="1"/>
          <p:nvPr/>
        </p:nvSpPr>
        <p:spPr>
          <a:xfrm>
            <a:off x="5547359" y="3904081"/>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8" name="TextBox 47"/>
          <p:cNvSpPr txBox="1"/>
          <p:nvPr/>
        </p:nvSpPr>
        <p:spPr>
          <a:xfrm>
            <a:off x="5779896" y="2685516"/>
            <a:ext cx="3039294" cy="846386"/>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193800" algn="l"/>
                <a:tab pos="1866900" algn="l"/>
              </a:tabLst>
              <a:defRPr/>
            </a:pPr>
            <a:r>
              <a:rPr lang="zh-CN" altLang="en-US" smtClean="0"/>
              <a:t>		</a:t>
            </a:r>
            <a:r>
              <a:rPr lang="zh-CN" altLang="en-US" smtClean="0">
                <a:solidFill>
                  <a:srgbClr val="FF0000"/>
                </a:solidFill>
                <a:latin typeface="微软雅黑" panose="020B0503020204020204" charset="-122"/>
              </a:rPr>
              <a:t>验证集精度</a:t>
            </a:r>
            <a:endParaRPr lang="zh-CN" altLang="en-US" smtClean="0">
              <a:solidFill>
                <a:srgbClr val="FF0000"/>
              </a:solidFill>
              <a:latin typeface="微软雅黑" panose="020B0503020204020204" charset="-122"/>
            </a:endParaRPr>
          </a:p>
          <a:p>
            <a:pPr marL="0" marR="0" lvl="0" indent="0" defTabSz="914400" eaLnBrk="1" fontAlgn="auto" latinLnBrk="0" hangingPunct="1">
              <a:lnSpc>
                <a:spcPts val="2765"/>
              </a:lnSpc>
              <a:buClrTx/>
              <a:buSzTx/>
              <a:buNone/>
              <a:tabLst>
                <a:tab pos="1193800" algn="l"/>
                <a:tab pos="1866900" algn="l"/>
              </a:tabLst>
              <a:defRPr/>
            </a:pPr>
            <a:r>
              <a:rPr lang="zh-CN" altLang="en-US" smtClean="0">
                <a:solidFill>
                  <a:srgbClr val="FF0000"/>
                </a:solidFill>
                <a:latin typeface="微软雅黑" panose="020B0503020204020204" charset="-122"/>
              </a:rPr>
              <a:t>“脐部</a:t>
            </a:r>
            <a:r>
              <a:rPr lang="en-US" altLang="zh-CN" smtClean="0">
                <a:solidFill>
                  <a:srgbClr val="FF0000"/>
                </a:solidFill>
                <a:latin typeface="微软雅黑" panose="020B0503020204020204" charset="-122"/>
              </a:rPr>
              <a:t>=?” </a:t>
            </a:r>
            <a:r>
              <a:rPr lang="zh-CN" altLang="en-US" sz="1800" smtClean="0">
                <a:solidFill>
                  <a:srgbClr val="FF0000"/>
                </a:solidFill>
                <a:latin typeface="微软雅黑" panose="020B0503020204020204" charset="-122"/>
              </a:rPr>
              <a:t>划分前</a:t>
            </a:r>
            <a:r>
              <a:rPr lang="en-US" altLang="zh-CN" sz="1800" smtClean="0">
                <a:solidFill>
                  <a:srgbClr val="FF0000"/>
                </a:solidFill>
                <a:latin typeface="微软雅黑" panose="020B0503020204020204" charset="-122"/>
              </a:rPr>
              <a:t>: 42.9%</a:t>
            </a:r>
            <a:endParaRPr lang="en-US" altLang="zh-CN" sz="1800" smtClean="0">
              <a:solidFill>
                <a:srgbClr val="FF0000"/>
              </a:solidFill>
              <a:latin typeface="微软雅黑" panose="020B0503020204020204" charset="-122"/>
            </a:endParaRPr>
          </a:p>
          <a:p>
            <a:pPr marL="0" marR="0" lvl="0" indent="0" defTabSz="914400" eaLnBrk="1" fontAlgn="auto" latinLnBrk="0" hangingPunct="1">
              <a:lnSpc>
                <a:spcPts val="2035"/>
              </a:lnSpc>
              <a:buClrTx/>
              <a:buSzTx/>
              <a:buNone/>
              <a:tabLst>
                <a:tab pos="1193800" algn="l"/>
                <a:tab pos="1866900" algn="l"/>
              </a:tabLst>
              <a:defRPr/>
            </a:pPr>
            <a:r>
              <a:rPr lang="en-US" altLang="zh-CN" sz="1800"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划分后</a:t>
            </a:r>
            <a:r>
              <a:rPr lang="en-US" altLang="zh-CN" smtClean="0">
                <a:solidFill>
                  <a:srgbClr val="FF0000"/>
                </a:solidFill>
                <a:latin typeface="微软雅黑" panose="020B0503020204020204" charset="-122"/>
              </a:rPr>
              <a:t>: 71.4%</a:t>
            </a:r>
            <a:endParaRPr lang="zh-CN" altLang="en-US">
              <a:solidFill>
                <a:srgbClr val="FF0000"/>
              </a:solidFill>
              <a:latin typeface="微软雅黑" panose="020B0503020204020204" charset="-122"/>
            </a:endParaRPr>
          </a:p>
        </p:txBody>
      </p:sp>
      <p:sp>
        <p:nvSpPr>
          <p:cNvPr id="49" name="TextBox 48"/>
          <p:cNvSpPr txBox="1"/>
          <p:nvPr/>
        </p:nvSpPr>
        <p:spPr>
          <a:xfrm>
            <a:off x="6537706" y="3566134"/>
            <a:ext cx="1731243" cy="230832"/>
          </a:xfrm>
          <a:prstGeom prst="rect">
            <a:avLst/>
          </a:prstGeom>
          <a:noFill/>
        </p:spPr>
        <p:txBody>
          <a:bodyPr vert="horz" wrap="none" lIns="0" tIns="0" rIns="0" bIns="0" rtlCol="0">
            <a:spAutoFit/>
          </a:bodyPr>
          <a:lstStyle/>
          <a:p>
            <a:pPr>
              <a:lnSpc>
                <a:spcPts val="1800"/>
              </a:lnSpc>
            </a:pPr>
            <a:r>
              <a:rPr lang="zh-CN" altLang="en-US" smtClean="0">
                <a:solidFill>
                  <a:srgbClr val="FF0000"/>
                </a:solidFill>
                <a:latin typeface="微软雅黑" panose="020B0503020204020204" charset="-122"/>
              </a:rPr>
              <a:t>预剪枝决策</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划分</a:t>
            </a:r>
            <a:endParaRPr lang="zh-CN" altLang="en-US">
              <a:solidFill>
                <a:srgbClr val="FF0000"/>
              </a:solidFill>
              <a:latin typeface="微软雅黑" panose="020B0503020204020204" charset="-122"/>
            </a:endParaRPr>
          </a:p>
        </p:txBody>
      </p:sp>
      <p:sp>
        <p:nvSpPr>
          <p:cNvPr id="50" name="TextBox 49"/>
          <p:cNvSpPr txBox="1"/>
          <p:nvPr/>
        </p:nvSpPr>
        <p:spPr>
          <a:xfrm>
            <a:off x="5473953" y="946150"/>
            <a:ext cx="2654573" cy="268022"/>
          </a:xfrm>
          <a:prstGeom prst="rect">
            <a:avLst/>
          </a:prstGeom>
          <a:noFill/>
        </p:spPr>
        <p:txBody>
          <a:bodyPr vert="horz" wrap="none" lIns="0" tIns="0" rIns="0" bIns="0" rtlCol="0">
            <a:spAutoFit/>
          </a:bodyPr>
          <a:lstStyle/>
          <a:p>
            <a:pPr>
              <a:lnSpc>
                <a:spcPts val="2180"/>
              </a:lnSpc>
            </a:pPr>
            <a:r>
              <a:rPr lang="zh-CN" altLang="en-US" smtClean="0">
                <a:solidFill>
                  <a:srgbClr val="000000"/>
                </a:solidFill>
                <a:latin typeface="微软雅黑" panose="020B0503020204020204" charset="-122"/>
              </a:rPr>
              <a:t>结点</a:t>
            </a:r>
            <a:r>
              <a:rPr lang="en-US" altLang="zh-CN" smtClean="0">
                <a:solidFill>
                  <a:srgbClr val="000000"/>
                </a:solidFill>
                <a:latin typeface="Times New Roman" panose="02020603050405020304"/>
              </a:rPr>
              <a:t>1</a:t>
            </a:r>
            <a:r>
              <a:rPr lang="zh-CN" altLang="en-US" smtClean="0">
                <a:solidFill>
                  <a:srgbClr val="000000"/>
                </a:solidFill>
                <a:latin typeface="微软雅黑" panose="020B0503020204020204" charset="-122"/>
              </a:rPr>
              <a:t>：若划分，根据结点</a:t>
            </a:r>
            <a:endParaRPr lang="zh-CN" altLang="en-US">
              <a:solidFill>
                <a:srgbClr val="000000"/>
              </a:solidFill>
              <a:latin typeface="微软雅黑" panose="020B0503020204020204" charset="-122"/>
            </a:endParaRPr>
          </a:p>
        </p:txBody>
      </p:sp>
      <p:sp>
        <p:nvSpPr>
          <p:cNvPr id="51" name="TextBox 50"/>
          <p:cNvSpPr txBox="1"/>
          <p:nvPr/>
        </p:nvSpPr>
        <p:spPr>
          <a:xfrm>
            <a:off x="8458200" y="988441"/>
            <a:ext cx="230832"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微软雅黑" panose="020B0503020204020204" charset="-122"/>
              </a:rPr>
              <a:t>，</a:t>
            </a:r>
            <a:endParaRPr lang="zh-CN" altLang="en-US">
              <a:solidFill>
                <a:srgbClr val="000000"/>
              </a:solidFill>
              <a:latin typeface="微软雅黑" panose="020B0503020204020204" charset="-122"/>
            </a:endParaRPr>
          </a:p>
        </p:txBody>
      </p:sp>
      <p:sp>
        <p:nvSpPr>
          <p:cNvPr id="52" name="TextBox 51"/>
          <p:cNvSpPr txBox="1"/>
          <p:nvPr/>
        </p:nvSpPr>
        <p:spPr>
          <a:xfrm>
            <a:off x="5797041" y="1262761"/>
            <a:ext cx="230832"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微软雅黑" panose="020B0503020204020204" charset="-122"/>
              </a:rPr>
              <a:t>，</a:t>
            </a:r>
            <a:endParaRPr lang="zh-CN" altLang="en-US">
              <a:solidFill>
                <a:srgbClr val="000000"/>
              </a:solidFill>
              <a:latin typeface="微软雅黑" panose="020B0503020204020204" charset="-122"/>
            </a:endParaRPr>
          </a:p>
        </p:txBody>
      </p:sp>
      <p:sp>
        <p:nvSpPr>
          <p:cNvPr id="53" name="TextBox 52"/>
          <p:cNvSpPr txBox="1"/>
          <p:nvPr/>
        </p:nvSpPr>
        <p:spPr>
          <a:xfrm>
            <a:off x="6269482" y="1262761"/>
            <a:ext cx="2677015" cy="218008"/>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微软雅黑" panose="020B0503020204020204" charset="-122"/>
              </a:rPr>
              <a:t>的训练样例，将这  个结点</a:t>
            </a:r>
            <a:endParaRPr lang="zh-CN" altLang="en-US">
              <a:solidFill>
                <a:srgbClr val="000000"/>
              </a:solidFill>
              <a:latin typeface="微软雅黑" panose="020B0503020204020204" charset="-122"/>
            </a:endParaRPr>
          </a:p>
        </p:txBody>
      </p:sp>
      <p:sp>
        <p:nvSpPr>
          <p:cNvPr id="54" name="TextBox 53"/>
          <p:cNvSpPr txBox="1"/>
          <p:nvPr/>
        </p:nvSpPr>
        <p:spPr>
          <a:xfrm>
            <a:off x="5473953" y="1616455"/>
            <a:ext cx="3629199" cy="1051570"/>
          </a:xfrm>
          <a:prstGeom prst="rect">
            <a:avLst/>
          </a:prstGeom>
          <a:noFill/>
        </p:spPr>
        <p:txBody>
          <a:bodyPr vert="horz" wrap="none" lIns="0" tIns="0" rIns="0" bIns="0" rtlCol="0">
            <a:spAutoFit/>
          </a:bodyPr>
          <a:lstStyle/>
          <a:p>
            <a:pPr marL="0" marR="0" lvl="0" indent="0" defTabSz="914400" eaLnBrk="1" fontAlgn="auto" latinLnBrk="0" hangingPunct="1">
              <a:lnSpc>
                <a:spcPts val="1730"/>
              </a:lnSpc>
              <a:buClrTx/>
              <a:buSzTx/>
              <a:buNone/>
              <a:tabLst>
                <a:tab pos="1536700" algn="l"/>
              </a:tabLst>
              <a:defRPr/>
            </a:pPr>
            <a:r>
              <a:rPr lang="zh-CN" altLang="en-US" smtClean="0">
                <a:solidFill>
                  <a:srgbClr val="000000"/>
                </a:solidFill>
                <a:latin typeface="微软雅黑" panose="020B0503020204020204" charset="-122"/>
              </a:rPr>
              <a:t>分别标记为“好瓜”、“好瓜”、</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100"/>
              </a:lnSpc>
              <a:buClrTx/>
              <a:buSzTx/>
              <a:buNone/>
              <a:tabLst>
                <a:tab pos="1536700" algn="l"/>
              </a:tabLst>
              <a:defRPr/>
            </a:pPr>
            <a:r>
              <a:rPr lang="zh-CN" altLang="en-US" smtClean="0">
                <a:solidFill>
                  <a:srgbClr val="000000"/>
                </a:solidFill>
                <a:latin typeface="微软雅黑" panose="020B0503020204020204" charset="-122"/>
              </a:rPr>
              <a:t>“坏瓜”。此时，验证集中编号为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160"/>
              </a:lnSpc>
              <a:buClrTx/>
              <a:buSzTx/>
              <a:buNone/>
              <a:tabLst>
                <a:tab pos="1536700" algn="l"/>
              </a:tabLst>
              <a:defRPr/>
            </a:pPr>
            <a:r>
              <a:rPr lang="zh-CN" altLang="en-US" smtClean="0">
                <a:solidFill>
                  <a:srgbClr val="000000"/>
                </a:solidFill>
                <a:latin typeface="微软雅黑" panose="020B0503020204020204" charset="-122"/>
              </a:rPr>
              <a:t>	</a:t>
            </a:r>
            <a:r>
              <a:rPr lang="zh-CN" altLang="en-US" sz="1800" smtClean="0">
                <a:solidFill>
                  <a:srgbClr val="000000"/>
                </a:solidFill>
                <a:latin typeface="微软雅黑" panose="020B0503020204020204" charset="-122"/>
              </a:rPr>
              <a:t>的样例被划分正确，</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165"/>
              </a:lnSpc>
              <a:buClrTx/>
              <a:buSzTx/>
              <a:buNone/>
              <a:tabLst>
                <a:tab pos="1536700" algn="l"/>
              </a:tabLst>
              <a:defRPr/>
            </a:pPr>
            <a:r>
              <a:rPr lang="zh-CN" altLang="en-US" smtClean="0">
                <a:solidFill>
                  <a:srgbClr val="000000"/>
                </a:solidFill>
                <a:latin typeface="微软雅黑" panose="020B0503020204020204" charset="-122"/>
              </a:rPr>
              <a:t>验证集精度为</a:t>
            </a:r>
            <a:endParaRPr lang="zh-CN" altLang="en-US">
              <a:solidFill>
                <a:srgbClr val="000000"/>
              </a:solidFill>
              <a:latin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C0AA.tmp"/>
          <p:cNvPicPr/>
          <p:nvPr/>
        </p:nvPicPr>
        <p:blipFill>
          <a:blip r:embed="rId1" cstate="print"/>
          <a:stretch>
            <a:fillRect/>
          </a:stretch>
        </p:blipFill>
        <p:spPr>
          <a:xfrm>
            <a:off x="0" y="0"/>
            <a:ext cx="9144000" cy="6858000"/>
          </a:xfrm>
          <a:prstGeom prst="rect">
            <a:avLst/>
          </a:prstGeom>
        </p:spPr>
      </p:pic>
      <p:pic>
        <p:nvPicPr>
          <p:cNvPr id="3" name="图片 2" descr="ws_C0BB.tmp"/>
          <p:cNvPicPr/>
          <p:nvPr/>
        </p:nvPicPr>
        <p:blipFill>
          <a:blip r:embed="rId2" cstate="print"/>
          <a:stretch>
            <a:fillRect/>
          </a:stretch>
        </p:blipFill>
        <p:spPr>
          <a:xfrm>
            <a:off x="698500" y="1104900"/>
            <a:ext cx="4508500" cy="1574800"/>
          </a:xfrm>
          <a:prstGeom prst="rect">
            <a:avLst/>
          </a:prstGeom>
        </p:spPr>
      </p:pic>
      <p:pic>
        <p:nvPicPr>
          <p:cNvPr id="4" name="图片 3" descr="ws_C0BC.tmp"/>
          <p:cNvPicPr/>
          <p:nvPr/>
        </p:nvPicPr>
        <p:blipFill>
          <a:blip r:embed="rId3" cstate="print"/>
          <a:stretch>
            <a:fillRect/>
          </a:stretch>
        </p:blipFill>
        <p:spPr>
          <a:xfrm>
            <a:off x="5727700" y="1536700"/>
            <a:ext cx="254000" cy="254000"/>
          </a:xfrm>
          <a:prstGeom prst="rect">
            <a:avLst/>
          </a:prstGeom>
        </p:spPr>
      </p:pic>
      <p:pic>
        <p:nvPicPr>
          <p:cNvPr id="5" name="图片 4" descr="ws_C0CD.tmp"/>
          <p:cNvPicPr/>
          <p:nvPr/>
        </p:nvPicPr>
        <p:blipFill>
          <a:blip r:embed="rId4" cstate="print"/>
          <a:stretch>
            <a:fillRect/>
          </a:stretch>
        </p:blipFill>
        <p:spPr>
          <a:xfrm>
            <a:off x="6184900" y="977900"/>
            <a:ext cx="241300" cy="254000"/>
          </a:xfrm>
          <a:prstGeom prst="rect">
            <a:avLst/>
          </a:prstGeom>
        </p:spPr>
      </p:pic>
      <p:pic>
        <p:nvPicPr>
          <p:cNvPr id="6" name="图片 5" descr="ws_C0CE.tmp"/>
          <p:cNvPicPr/>
          <p:nvPr/>
        </p:nvPicPr>
        <p:blipFill>
          <a:blip r:embed="rId5" cstate="print"/>
          <a:stretch>
            <a:fillRect/>
          </a:stretch>
        </p:blipFill>
        <p:spPr>
          <a:xfrm>
            <a:off x="6565900" y="990600"/>
            <a:ext cx="241300" cy="241300"/>
          </a:xfrm>
          <a:prstGeom prst="rect">
            <a:avLst/>
          </a:prstGeom>
        </p:spPr>
      </p:pic>
      <p:pic>
        <p:nvPicPr>
          <p:cNvPr id="7" name="图片 6" descr="ws_C0DE.tmp"/>
          <p:cNvPicPr/>
          <p:nvPr/>
        </p:nvPicPr>
        <p:blipFill>
          <a:blip r:embed="rId6" cstate="print"/>
          <a:stretch>
            <a:fillRect/>
          </a:stretch>
        </p:blipFill>
        <p:spPr>
          <a:xfrm>
            <a:off x="6413500" y="1257300"/>
            <a:ext cx="254000" cy="254000"/>
          </a:xfrm>
          <a:prstGeom prst="rect">
            <a:avLst/>
          </a:prstGeom>
        </p:spPr>
      </p:pic>
      <p:pic>
        <p:nvPicPr>
          <p:cNvPr id="8" name="图片 7" descr="ws_C0DF.tmp"/>
          <p:cNvPicPr/>
          <p:nvPr/>
        </p:nvPicPr>
        <p:blipFill>
          <a:blip r:embed="rId7" cstate="print"/>
          <a:stretch>
            <a:fillRect/>
          </a:stretch>
        </p:blipFill>
        <p:spPr>
          <a:xfrm>
            <a:off x="4686300" y="3086100"/>
            <a:ext cx="1143000" cy="152400"/>
          </a:xfrm>
          <a:prstGeom prst="rect">
            <a:avLst/>
          </a:prstGeom>
        </p:spPr>
      </p:pic>
      <p:pic>
        <p:nvPicPr>
          <p:cNvPr id="9" name="图片 8" descr="ws_C0E0.tmp"/>
          <p:cNvPicPr/>
          <p:nvPr/>
        </p:nvPicPr>
        <p:blipFill>
          <a:blip r:embed="rId8" cstate="print"/>
          <a:stretch>
            <a:fillRect/>
          </a:stretch>
        </p:blipFill>
        <p:spPr>
          <a:xfrm>
            <a:off x="1854200" y="4508500"/>
            <a:ext cx="152400" cy="520700"/>
          </a:xfrm>
          <a:prstGeom prst="rect">
            <a:avLst/>
          </a:prstGeom>
        </p:spPr>
      </p:pic>
      <p:pic>
        <p:nvPicPr>
          <p:cNvPr id="10" name="图片 9" descr="ws_C0F1.tmp"/>
          <p:cNvPicPr/>
          <p:nvPr/>
        </p:nvPicPr>
        <p:blipFill>
          <a:blip r:embed="rId9" cstate="print"/>
          <a:stretch>
            <a:fillRect/>
          </a:stretch>
        </p:blipFill>
        <p:spPr>
          <a:xfrm>
            <a:off x="4368800" y="4521200"/>
            <a:ext cx="1104900" cy="520700"/>
          </a:xfrm>
          <a:prstGeom prst="rect">
            <a:avLst/>
          </a:prstGeom>
        </p:spPr>
      </p:pic>
      <p:pic>
        <p:nvPicPr>
          <p:cNvPr id="11" name="图片 10" descr="ws_C0F2.tmp"/>
          <p:cNvPicPr/>
          <p:nvPr/>
        </p:nvPicPr>
        <p:blipFill>
          <a:blip r:embed="rId10" cstate="print"/>
          <a:stretch>
            <a:fillRect/>
          </a:stretch>
        </p:blipFill>
        <p:spPr>
          <a:xfrm>
            <a:off x="6896100" y="977900"/>
            <a:ext cx="241300" cy="254000"/>
          </a:xfrm>
          <a:prstGeom prst="rect">
            <a:avLst/>
          </a:prstGeom>
        </p:spPr>
      </p:pic>
      <p:pic>
        <p:nvPicPr>
          <p:cNvPr id="12" name="图片 11" descr="ws_C102.tmp"/>
          <p:cNvPicPr/>
          <p:nvPr/>
        </p:nvPicPr>
        <p:blipFill>
          <a:blip r:embed="rId11" cstate="print"/>
          <a:stretch>
            <a:fillRect/>
          </a:stretch>
        </p:blipFill>
        <p:spPr>
          <a:xfrm>
            <a:off x="6819900" y="1257300"/>
            <a:ext cx="254000" cy="254000"/>
          </a:xfrm>
          <a:prstGeom prst="rect">
            <a:avLst/>
          </a:prstGeom>
        </p:spPr>
      </p:pic>
      <p:pic>
        <p:nvPicPr>
          <p:cNvPr id="13" name="图片 12" descr="ws_C103.tmp"/>
          <p:cNvPicPr/>
          <p:nvPr/>
        </p:nvPicPr>
        <p:blipFill>
          <a:blip r:embed="rId12" cstate="print"/>
          <a:stretch>
            <a:fillRect/>
          </a:stretch>
        </p:blipFill>
        <p:spPr>
          <a:xfrm>
            <a:off x="0" y="0"/>
            <a:ext cx="9144000" cy="6858000"/>
          </a:xfrm>
          <a:prstGeom prst="rect">
            <a:avLst/>
          </a:prstGeom>
        </p:spPr>
      </p:pic>
      <p:sp>
        <p:nvSpPr>
          <p:cNvPr id="35" name="TextBox 34"/>
          <p:cNvSpPr txBox="1"/>
          <p:nvPr/>
        </p:nvSpPr>
        <p:spPr>
          <a:xfrm>
            <a:off x="140817" y="1628905"/>
            <a:ext cx="230832" cy="769441"/>
          </a:xfrm>
          <a:prstGeom prst="rect">
            <a:avLst/>
          </a:prstGeom>
          <a:noFill/>
        </p:spPr>
        <p:txBody>
          <a:bodyPr vert="horz" wrap="none" lIns="0" tIns="0" rIns="0" bIns="0" rtlCol="0">
            <a:spAutoFit/>
          </a:bodyPr>
          <a:lstStyle/>
          <a:p>
            <a:pPr>
              <a:lnSpc>
                <a:spcPts val="1730"/>
              </a:lnSpc>
            </a:pPr>
            <a:r>
              <a:rPr lang="zh-CN" altLang="en-US" sz="1800" smtClean="0">
                <a:solidFill>
                  <a:srgbClr val="FF0000"/>
                </a:solidFill>
                <a:latin typeface="微软雅黑" panose="020B0503020204020204" charset="-122"/>
              </a:rPr>
              <a:t>验</a:t>
            </a:r>
            <a:endParaRPr lang="zh-CN" altLang="en-US" sz="1800" smtClean="0">
              <a:solidFill>
                <a:srgbClr val="FF0000"/>
              </a:solidFill>
              <a:latin typeface="微软雅黑" panose="020B0503020204020204" charset="-122"/>
            </a:endParaRPr>
          </a:p>
          <a:p>
            <a:pPr>
              <a:lnSpc>
                <a:spcPts val="2160"/>
              </a:lnSpc>
            </a:pPr>
            <a:r>
              <a:rPr lang="zh-CN" altLang="en-US" smtClean="0">
                <a:solidFill>
                  <a:srgbClr val="FF0000"/>
                </a:solidFill>
                <a:latin typeface="微软雅黑" panose="020B0503020204020204" charset="-122"/>
              </a:rPr>
              <a:t>证</a:t>
            </a:r>
            <a:endParaRPr lang="zh-CN" altLang="en-US" smtClean="0">
              <a:solidFill>
                <a:srgbClr val="FF0000"/>
              </a:solidFill>
              <a:latin typeface="微软雅黑" panose="020B0503020204020204" charset="-122"/>
            </a:endParaRPr>
          </a:p>
          <a:p>
            <a:pPr>
              <a:lnSpc>
                <a:spcPts val="2100"/>
              </a:lnSpc>
            </a:pPr>
            <a:r>
              <a:rPr lang="zh-CN" altLang="en-US" smtClean="0">
                <a:solidFill>
                  <a:srgbClr val="FF0000"/>
                </a:solidFill>
                <a:latin typeface="微软雅黑" panose="020B0503020204020204" charset="-122"/>
              </a:rPr>
              <a:t>集</a:t>
            </a:r>
            <a:endParaRPr lang="zh-CN" altLang="en-US">
              <a:solidFill>
                <a:srgbClr val="FF0000"/>
              </a:solidFill>
              <a:latin typeface="微软雅黑" panose="020B0503020204020204" charset="-122"/>
            </a:endParaRPr>
          </a:p>
        </p:txBody>
      </p:sp>
      <p:sp>
        <p:nvSpPr>
          <p:cNvPr id="36" name="TextBox 35"/>
          <p:cNvSpPr txBox="1"/>
          <p:nvPr/>
        </p:nvSpPr>
        <p:spPr>
          <a:xfrm>
            <a:off x="3719448" y="4107723"/>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37" name="TextBox 36"/>
          <p:cNvSpPr txBox="1"/>
          <p:nvPr/>
        </p:nvSpPr>
        <p:spPr>
          <a:xfrm>
            <a:off x="5903340" y="4107723"/>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坏瓜</a:t>
            </a:r>
            <a:endParaRPr lang="zh-CN" altLang="en-US" sz="2195">
              <a:solidFill>
                <a:srgbClr val="000000"/>
              </a:solidFill>
              <a:latin typeface="微软雅黑" panose="020B0503020204020204" charset="-122"/>
            </a:endParaRPr>
          </a:p>
        </p:txBody>
      </p:sp>
      <p:sp>
        <p:nvSpPr>
          <p:cNvPr id="38" name="TextBox 37"/>
          <p:cNvSpPr txBox="1"/>
          <p:nvPr/>
        </p:nvSpPr>
        <p:spPr>
          <a:xfrm>
            <a:off x="1791335" y="4107723"/>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好瓜</a:t>
            </a:r>
            <a:endParaRPr lang="zh-CN" altLang="en-US" sz="2195">
              <a:solidFill>
                <a:srgbClr val="000000"/>
              </a:solidFill>
              <a:latin typeface="微软雅黑" panose="020B0503020204020204" charset="-122"/>
            </a:endParaRPr>
          </a:p>
        </p:txBody>
      </p:sp>
      <p:sp>
        <p:nvSpPr>
          <p:cNvPr id="39" name="TextBox 38"/>
          <p:cNvSpPr txBox="1"/>
          <p:nvPr/>
        </p:nvSpPr>
        <p:spPr>
          <a:xfrm>
            <a:off x="4063619" y="3590518"/>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稍凹</a:t>
            </a:r>
            <a:endParaRPr lang="zh-CN" altLang="en-US">
              <a:solidFill>
                <a:srgbClr val="000000"/>
              </a:solidFill>
              <a:latin typeface="微软雅黑" panose="020B0503020204020204" charset="-122"/>
            </a:endParaRPr>
          </a:p>
        </p:txBody>
      </p:sp>
      <p:sp>
        <p:nvSpPr>
          <p:cNvPr id="40" name="TextBox 39"/>
          <p:cNvSpPr txBox="1"/>
          <p:nvPr/>
        </p:nvSpPr>
        <p:spPr>
          <a:xfrm>
            <a:off x="5688457" y="3590518"/>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平坦</a:t>
            </a:r>
            <a:endParaRPr lang="zh-CN" altLang="en-US">
              <a:solidFill>
                <a:srgbClr val="000000"/>
              </a:solidFill>
              <a:latin typeface="微软雅黑" panose="020B0503020204020204" charset="-122"/>
            </a:endParaRPr>
          </a:p>
        </p:txBody>
      </p:sp>
      <p:sp>
        <p:nvSpPr>
          <p:cNvPr id="41" name="TextBox 40"/>
          <p:cNvSpPr txBox="1"/>
          <p:nvPr/>
        </p:nvSpPr>
        <p:spPr>
          <a:xfrm>
            <a:off x="2100072" y="3590518"/>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凹陷</a:t>
            </a:r>
            <a:endParaRPr lang="zh-CN" altLang="en-US">
              <a:solidFill>
                <a:srgbClr val="000000"/>
              </a:solidFill>
              <a:latin typeface="微软雅黑" panose="020B0503020204020204" charset="-122"/>
            </a:endParaRPr>
          </a:p>
        </p:txBody>
      </p:sp>
      <p:sp>
        <p:nvSpPr>
          <p:cNvPr id="42" name="TextBox 41"/>
          <p:cNvSpPr txBox="1"/>
          <p:nvPr/>
        </p:nvSpPr>
        <p:spPr>
          <a:xfrm>
            <a:off x="3583559" y="3023789"/>
            <a:ext cx="908903"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脐部</a:t>
            </a:r>
            <a:r>
              <a:rPr lang="en-US" altLang="zh-CN"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43" name="TextBox 42"/>
          <p:cNvSpPr txBox="1"/>
          <p:nvPr/>
        </p:nvSpPr>
        <p:spPr>
          <a:xfrm>
            <a:off x="3398265" y="2808706"/>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4" name="TextBox 43"/>
          <p:cNvSpPr txBox="1"/>
          <p:nvPr/>
        </p:nvSpPr>
        <p:spPr>
          <a:xfrm>
            <a:off x="1517650" y="3888841"/>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2</a:t>
            </a:r>
            <a:endParaRPr lang="zh-CN" altLang="en-US">
              <a:solidFill>
                <a:srgbClr val="000000"/>
              </a:solidFill>
              <a:latin typeface="微软雅黑" panose="020B0503020204020204" charset="-122"/>
            </a:endParaRPr>
          </a:p>
        </p:txBody>
      </p:sp>
      <p:sp>
        <p:nvSpPr>
          <p:cNvPr id="45" name="TextBox 44"/>
          <p:cNvSpPr txBox="1"/>
          <p:nvPr/>
        </p:nvSpPr>
        <p:spPr>
          <a:xfrm>
            <a:off x="3429889" y="3873347"/>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6" name="TextBox 45"/>
          <p:cNvSpPr txBox="1"/>
          <p:nvPr/>
        </p:nvSpPr>
        <p:spPr>
          <a:xfrm>
            <a:off x="5547359" y="3904081"/>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7" name="TextBox 46"/>
          <p:cNvSpPr txBox="1"/>
          <p:nvPr/>
        </p:nvSpPr>
        <p:spPr>
          <a:xfrm>
            <a:off x="5779896" y="2685516"/>
            <a:ext cx="3039294" cy="846386"/>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193800" algn="l"/>
                <a:tab pos="1866900" algn="l"/>
              </a:tabLst>
              <a:defRPr/>
            </a:pPr>
            <a:r>
              <a:rPr lang="zh-CN" altLang="en-US" smtClean="0"/>
              <a:t>		</a:t>
            </a:r>
            <a:r>
              <a:rPr lang="zh-CN" altLang="en-US" smtClean="0">
                <a:solidFill>
                  <a:srgbClr val="FF0000"/>
                </a:solidFill>
                <a:latin typeface="微软雅黑" panose="020B0503020204020204" charset="-122"/>
              </a:rPr>
              <a:t>验证集精度</a:t>
            </a:r>
            <a:endParaRPr lang="zh-CN" altLang="en-US" smtClean="0">
              <a:solidFill>
                <a:srgbClr val="FF0000"/>
              </a:solidFill>
              <a:latin typeface="微软雅黑" panose="020B0503020204020204" charset="-122"/>
            </a:endParaRPr>
          </a:p>
          <a:p>
            <a:pPr marL="0" marR="0" lvl="0" indent="0" defTabSz="914400" eaLnBrk="1" fontAlgn="auto" latinLnBrk="0" hangingPunct="1">
              <a:lnSpc>
                <a:spcPts val="2765"/>
              </a:lnSpc>
              <a:buClrTx/>
              <a:buSzTx/>
              <a:buNone/>
              <a:tabLst>
                <a:tab pos="1193800" algn="l"/>
                <a:tab pos="1866900" algn="l"/>
              </a:tabLst>
              <a:defRPr/>
            </a:pPr>
            <a:r>
              <a:rPr lang="zh-CN" altLang="en-US" smtClean="0">
                <a:solidFill>
                  <a:srgbClr val="FF0000"/>
                </a:solidFill>
                <a:latin typeface="微软雅黑" panose="020B0503020204020204" charset="-122"/>
              </a:rPr>
              <a:t>“脐部</a:t>
            </a:r>
            <a:r>
              <a:rPr lang="en-US" altLang="zh-CN" smtClean="0">
                <a:solidFill>
                  <a:srgbClr val="FF0000"/>
                </a:solidFill>
                <a:latin typeface="微软雅黑" panose="020B0503020204020204" charset="-122"/>
              </a:rPr>
              <a:t>=?” </a:t>
            </a:r>
            <a:r>
              <a:rPr lang="zh-CN" altLang="en-US" sz="1800" smtClean="0">
                <a:solidFill>
                  <a:srgbClr val="FF0000"/>
                </a:solidFill>
                <a:latin typeface="微软雅黑" panose="020B0503020204020204" charset="-122"/>
              </a:rPr>
              <a:t>划分前</a:t>
            </a:r>
            <a:r>
              <a:rPr lang="en-US" altLang="zh-CN" sz="1800" smtClean="0">
                <a:solidFill>
                  <a:srgbClr val="FF0000"/>
                </a:solidFill>
                <a:latin typeface="微软雅黑" panose="020B0503020204020204" charset="-122"/>
              </a:rPr>
              <a:t>: 42.9%</a:t>
            </a:r>
            <a:endParaRPr lang="en-US" altLang="zh-CN" sz="1800" smtClean="0">
              <a:solidFill>
                <a:srgbClr val="FF0000"/>
              </a:solidFill>
              <a:latin typeface="微软雅黑" panose="020B0503020204020204" charset="-122"/>
            </a:endParaRPr>
          </a:p>
          <a:p>
            <a:pPr marL="0" marR="0" lvl="0" indent="0" defTabSz="914400" eaLnBrk="1" fontAlgn="auto" latinLnBrk="0" hangingPunct="1">
              <a:lnSpc>
                <a:spcPts val="2035"/>
              </a:lnSpc>
              <a:buClrTx/>
              <a:buSzTx/>
              <a:buNone/>
              <a:tabLst>
                <a:tab pos="1193800" algn="l"/>
                <a:tab pos="1866900" algn="l"/>
              </a:tabLst>
              <a:defRPr/>
            </a:pPr>
            <a:r>
              <a:rPr lang="en-US" altLang="zh-CN" sz="1800"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划分后</a:t>
            </a:r>
            <a:r>
              <a:rPr lang="en-US" altLang="zh-CN" smtClean="0">
                <a:solidFill>
                  <a:srgbClr val="FF0000"/>
                </a:solidFill>
                <a:latin typeface="微软雅黑" panose="020B0503020204020204" charset="-122"/>
              </a:rPr>
              <a:t>: 71.4%</a:t>
            </a:r>
            <a:endParaRPr lang="zh-CN" altLang="en-US">
              <a:solidFill>
                <a:srgbClr val="FF0000"/>
              </a:solidFill>
              <a:latin typeface="微软雅黑" panose="020B0503020204020204" charset="-122"/>
            </a:endParaRPr>
          </a:p>
        </p:txBody>
      </p:sp>
      <p:sp>
        <p:nvSpPr>
          <p:cNvPr id="48" name="TextBox 47"/>
          <p:cNvSpPr txBox="1"/>
          <p:nvPr/>
        </p:nvSpPr>
        <p:spPr>
          <a:xfrm>
            <a:off x="6537706" y="3566134"/>
            <a:ext cx="1731243" cy="230832"/>
          </a:xfrm>
          <a:prstGeom prst="rect">
            <a:avLst/>
          </a:prstGeom>
          <a:noFill/>
        </p:spPr>
        <p:txBody>
          <a:bodyPr vert="horz" wrap="none" lIns="0" tIns="0" rIns="0" bIns="0" rtlCol="0">
            <a:spAutoFit/>
          </a:bodyPr>
          <a:lstStyle/>
          <a:p>
            <a:pPr>
              <a:lnSpc>
                <a:spcPts val="1800"/>
              </a:lnSpc>
            </a:pPr>
            <a:r>
              <a:rPr lang="zh-CN" altLang="en-US" smtClean="0">
                <a:solidFill>
                  <a:srgbClr val="FF0000"/>
                </a:solidFill>
                <a:latin typeface="微软雅黑" panose="020B0503020204020204" charset="-122"/>
              </a:rPr>
              <a:t>预剪枝决策</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划分</a:t>
            </a:r>
            <a:endParaRPr lang="zh-CN" altLang="en-US">
              <a:solidFill>
                <a:srgbClr val="FF0000"/>
              </a:solidFill>
              <a:latin typeface="微软雅黑" panose="020B0503020204020204" charset="-122"/>
            </a:endParaRPr>
          </a:p>
        </p:txBody>
      </p:sp>
      <p:sp>
        <p:nvSpPr>
          <p:cNvPr id="49" name="TextBox 48"/>
          <p:cNvSpPr txBox="1"/>
          <p:nvPr/>
        </p:nvSpPr>
        <p:spPr>
          <a:xfrm>
            <a:off x="784859" y="4929733"/>
            <a:ext cx="3064942" cy="1141338"/>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787400" algn="l"/>
                <a:tab pos="1231900" algn="l"/>
                <a:tab pos="1892300" algn="l"/>
              </a:tabLst>
              <a:defRPr/>
            </a:pPr>
            <a:r>
              <a:rPr lang="zh-CN" altLang="en-US" smtClean="0"/>
              <a:t>			</a:t>
            </a:r>
            <a:r>
              <a:rPr lang="zh-CN" altLang="en-US" smtClean="0">
                <a:solidFill>
                  <a:srgbClr val="FF0000"/>
                </a:solidFill>
                <a:latin typeface="微软雅黑" panose="020B0503020204020204" charset="-122"/>
              </a:rPr>
              <a:t>验证集精度</a:t>
            </a:r>
            <a:endParaRPr lang="zh-CN" altLang="en-US" smtClean="0">
              <a:solidFill>
                <a:srgbClr val="FF0000"/>
              </a:solidFill>
              <a:latin typeface="微软雅黑" panose="020B0503020204020204" charset="-122"/>
            </a:endParaRPr>
          </a:p>
          <a:p>
            <a:pPr marL="0" marR="0" lvl="0" indent="0" defTabSz="914400" eaLnBrk="1" fontAlgn="auto" latinLnBrk="0" hangingPunct="1">
              <a:lnSpc>
                <a:spcPts val="2640"/>
              </a:lnSpc>
              <a:buClrTx/>
              <a:buSzTx/>
              <a:buNone/>
              <a:tabLst>
                <a:tab pos="787400" algn="l"/>
                <a:tab pos="1231900" algn="l"/>
                <a:tab pos="1892300" algn="l"/>
              </a:tabLst>
              <a:defRPr/>
            </a:pPr>
            <a:r>
              <a:rPr lang="zh-CN" altLang="en-US" smtClean="0">
                <a:solidFill>
                  <a:srgbClr val="FF0000"/>
                </a:solidFill>
                <a:latin typeface="微软雅黑" panose="020B0503020204020204" charset="-122"/>
              </a:rPr>
              <a:t>“色泽</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划分前</a:t>
            </a:r>
            <a:r>
              <a:rPr lang="en-US" altLang="zh-CN" smtClean="0">
                <a:solidFill>
                  <a:srgbClr val="FF0000"/>
                </a:solidFill>
                <a:latin typeface="微软雅黑" panose="020B0503020204020204" charset="-122"/>
              </a:rPr>
              <a:t>: 71.4%</a:t>
            </a:r>
            <a:endParaRPr lang="en-US" altLang="zh-CN" smtClean="0">
              <a:solidFill>
                <a:srgbClr val="FF0000"/>
              </a:solidFill>
              <a:latin typeface="微软雅黑" panose="020B0503020204020204" charset="-122"/>
            </a:endParaRPr>
          </a:p>
          <a:p>
            <a:pPr marL="0" marR="0" lvl="0" indent="0" defTabSz="914400" eaLnBrk="1" fontAlgn="auto" latinLnBrk="0" hangingPunct="1">
              <a:lnSpc>
                <a:spcPts val="2160"/>
              </a:lnSpc>
              <a:buClrTx/>
              <a:buSzTx/>
              <a:buNone/>
              <a:tabLst>
                <a:tab pos="787400" algn="l"/>
                <a:tab pos="1231900" algn="l"/>
                <a:tab pos="1892300" algn="l"/>
              </a:tabLst>
              <a:defRPr/>
            </a:pP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划分后</a:t>
            </a:r>
            <a:r>
              <a:rPr lang="en-US" altLang="zh-CN" smtClean="0">
                <a:solidFill>
                  <a:srgbClr val="FF0000"/>
                </a:solidFill>
                <a:latin typeface="微软雅黑" panose="020B0503020204020204" charset="-122"/>
              </a:rPr>
              <a:t>: 57.1%</a:t>
            </a:r>
            <a:endParaRPr lang="en-US" altLang="zh-CN" smtClean="0">
              <a:solidFill>
                <a:srgbClr val="FF0000"/>
              </a:solidFill>
              <a:latin typeface="微软雅黑" panose="020B0503020204020204" charset="-122"/>
            </a:endParaRPr>
          </a:p>
          <a:p>
            <a:pPr marL="0" marR="0" lvl="0" indent="0" defTabSz="914400" eaLnBrk="1" fontAlgn="auto" latinLnBrk="0" hangingPunct="1">
              <a:lnSpc>
                <a:spcPts val="2345"/>
              </a:lnSpc>
              <a:buClrTx/>
              <a:buSzTx/>
              <a:buNone/>
              <a:tabLst>
                <a:tab pos="787400" algn="l"/>
                <a:tab pos="1231900" algn="l"/>
                <a:tab pos="1892300" algn="l"/>
              </a:tabLst>
              <a:defRPr/>
            </a:pP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预剪枝决策</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禁止划分</a:t>
            </a:r>
            <a:endParaRPr lang="zh-CN" altLang="en-US">
              <a:solidFill>
                <a:srgbClr val="FF0000"/>
              </a:solidFill>
              <a:latin typeface="微软雅黑" panose="020B0503020204020204" charset="-122"/>
            </a:endParaRPr>
          </a:p>
        </p:txBody>
      </p:sp>
      <p:sp>
        <p:nvSpPr>
          <p:cNvPr id="50" name="TextBox 49"/>
          <p:cNvSpPr txBox="1"/>
          <p:nvPr/>
        </p:nvSpPr>
        <p:spPr>
          <a:xfrm>
            <a:off x="4605782" y="4929733"/>
            <a:ext cx="3039294" cy="1141338"/>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762000" algn="l"/>
                <a:tab pos="1206500" algn="l"/>
                <a:tab pos="1866900" algn="l"/>
              </a:tabLst>
              <a:defRPr/>
            </a:pPr>
            <a:r>
              <a:rPr lang="zh-CN" altLang="en-US" smtClean="0"/>
              <a:t>			</a:t>
            </a:r>
            <a:r>
              <a:rPr lang="zh-CN" altLang="en-US" smtClean="0">
                <a:solidFill>
                  <a:srgbClr val="FF0000"/>
                </a:solidFill>
                <a:latin typeface="微软雅黑" panose="020B0503020204020204" charset="-122"/>
              </a:rPr>
              <a:t>验证集精度</a:t>
            </a:r>
            <a:endParaRPr lang="zh-CN" altLang="en-US" smtClean="0">
              <a:solidFill>
                <a:srgbClr val="FF0000"/>
              </a:solidFill>
              <a:latin typeface="微软雅黑" panose="020B0503020204020204" charset="-122"/>
            </a:endParaRPr>
          </a:p>
          <a:p>
            <a:pPr marL="0" marR="0" lvl="0" indent="0" defTabSz="914400" eaLnBrk="1" fontAlgn="auto" latinLnBrk="0" hangingPunct="1">
              <a:lnSpc>
                <a:spcPts val="2640"/>
              </a:lnSpc>
              <a:buClrTx/>
              <a:buSzTx/>
              <a:buNone/>
              <a:tabLst>
                <a:tab pos="762000" algn="l"/>
                <a:tab pos="1206500" algn="l"/>
                <a:tab pos="1866900" algn="l"/>
              </a:tabLst>
              <a:defRPr/>
            </a:pPr>
            <a:r>
              <a:rPr lang="zh-CN" altLang="en-US" smtClean="0">
                <a:solidFill>
                  <a:srgbClr val="FF0000"/>
                </a:solidFill>
                <a:latin typeface="微软雅黑" panose="020B0503020204020204" charset="-122"/>
              </a:rPr>
              <a:t>“根蒂</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划分前</a:t>
            </a:r>
            <a:r>
              <a:rPr lang="en-US" altLang="zh-CN" smtClean="0">
                <a:solidFill>
                  <a:srgbClr val="FF0000"/>
                </a:solidFill>
                <a:latin typeface="微软雅黑" panose="020B0503020204020204" charset="-122"/>
              </a:rPr>
              <a:t>: 71.4%</a:t>
            </a:r>
            <a:endParaRPr lang="en-US" altLang="zh-CN" smtClean="0">
              <a:solidFill>
                <a:srgbClr val="FF0000"/>
              </a:solidFill>
              <a:latin typeface="微软雅黑" panose="020B0503020204020204" charset="-122"/>
            </a:endParaRPr>
          </a:p>
          <a:p>
            <a:pPr marL="0" marR="0" lvl="0" indent="0" defTabSz="914400" eaLnBrk="1" fontAlgn="auto" latinLnBrk="0" hangingPunct="1">
              <a:lnSpc>
                <a:spcPts val="2160"/>
              </a:lnSpc>
              <a:buClrTx/>
              <a:buSzTx/>
              <a:buNone/>
              <a:tabLst>
                <a:tab pos="762000" algn="l"/>
                <a:tab pos="1206500" algn="l"/>
                <a:tab pos="1866900" algn="l"/>
              </a:tabLst>
              <a:defRPr/>
            </a:pP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划分后</a:t>
            </a:r>
            <a:r>
              <a:rPr lang="en-US" altLang="zh-CN" smtClean="0">
                <a:solidFill>
                  <a:srgbClr val="FF0000"/>
                </a:solidFill>
                <a:latin typeface="微软雅黑" panose="020B0503020204020204" charset="-122"/>
              </a:rPr>
              <a:t>: 71.4%</a:t>
            </a:r>
            <a:endParaRPr lang="en-US" altLang="zh-CN" smtClean="0">
              <a:solidFill>
                <a:srgbClr val="FF0000"/>
              </a:solidFill>
              <a:latin typeface="微软雅黑" panose="020B0503020204020204" charset="-122"/>
            </a:endParaRPr>
          </a:p>
          <a:p>
            <a:pPr marL="0" marR="0" lvl="0" indent="0" defTabSz="914400" eaLnBrk="1" fontAlgn="auto" latinLnBrk="0" hangingPunct="1">
              <a:lnSpc>
                <a:spcPts val="2345"/>
              </a:lnSpc>
              <a:buClrTx/>
              <a:buSzTx/>
              <a:buNone/>
              <a:tabLst>
                <a:tab pos="762000" algn="l"/>
                <a:tab pos="1206500" algn="l"/>
                <a:tab pos="1866900" algn="l"/>
              </a:tabLst>
              <a:defRPr/>
            </a:pP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预剪枝决策</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禁止划分</a:t>
            </a:r>
            <a:endParaRPr lang="zh-CN" altLang="en-US">
              <a:solidFill>
                <a:srgbClr val="FF0000"/>
              </a:solidFill>
              <a:latin typeface="微软雅黑" panose="020B0503020204020204" charset="-122"/>
            </a:endParaRPr>
          </a:p>
        </p:txBody>
      </p:sp>
      <p:sp>
        <p:nvSpPr>
          <p:cNvPr id="51" name="TextBox 50"/>
          <p:cNvSpPr txBox="1"/>
          <p:nvPr/>
        </p:nvSpPr>
        <p:spPr>
          <a:xfrm>
            <a:off x="5473953" y="988441"/>
            <a:ext cx="914400" cy="498475"/>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微软雅黑" panose="020B0503020204020204" charset="-122"/>
              </a:rPr>
              <a:t>对结点</a:t>
            </a:r>
            <a:endParaRPr lang="zh-CN" altLang="en-US" smtClean="0">
              <a:solidFill>
                <a:srgbClr val="000000"/>
              </a:solidFill>
              <a:latin typeface="微软雅黑" panose="020B0503020204020204" charset="-122"/>
            </a:endParaRPr>
          </a:p>
          <a:p>
            <a:pPr>
              <a:lnSpc>
                <a:spcPts val="2160"/>
              </a:lnSpc>
            </a:pPr>
            <a:r>
              <a:rPr lang="zh-CN" altLang="en-US" smtClean="0">
                <a:solidFill>
                  <a:srgbClr val="000000"/>
                </a:solidFill>
                <a:latin typeface="微软雅黑" panose="020B0503020204020204" charset="-122"/>
              </a:rPr>
              <a:t>断，结点</a:t>
            </a:r>
            <a:endParaRPr lang="zh-CN" altLang="en-US">
              <a:solidFill>
                <a:srgbClr val="000000"/>
              </a:solidFill>
              <a:latin typeface="微软雅黑" panose="020B0503020204020204" charset="-122"/>
            </a:endParaRPr>
          </a:p>
        </p:txBody>
      </p:sp>
      <p:sp>
        <p:nvSpPr>
          <p:cNvPr id="52" name="TextBox 51"/>
          <p:cNvSpPr txBox="1"/>
          <p:nvPr/>
        </p:nvSpPr>
        <p:spPr>
          <a:xfrm>
            <a:off x="6402070" y="988441"/>
            <a:ext cx="2353208" cy="481542"/>
          </a:xfrm>
          <a:prstGeom prst="rect">
            <a:avLst/>
          </a:prstGeom>
          <a:noFill/>
        </p:spPr>
        <p:txBody>
          <a:bodyPr vert="horz" wrap="none" lIns="0" tIns="0" rIns="0" bIns="0" rtlCol="0">
            <a:spAutoFit/>
          </a:bodyPr>
          <a:lstStyle/>
          <a:p>
            <a:pPr marL="0" marR="0" lvl="0" indent="0" defTabSz="914400" eaLnBrk="1" fontAlgn="auto" latinLnBrk="0" hangingPunct="1">
              <a:lnSpc>
                <a:spcPts val="1730"/>
              </a:lnSpc>
              <a:buClrTx/>
              <a:buSzTx/>
              <a:buNone/>
              <a:tabLst>
                <a:tab pos="304800" algn="l"/>
              </a:tabLst>
              <a:defRPr/>
            </a:pPr>
            <a:r>
              <a:rPr lang="zh-CN" altLang="en-US" smtClean="0">
                <a:solidFill>
                  <a:srgbClr val="000000"/>
                </a:solidFill>
                <a:latin typeface="微软雅黑" panose="020B0503020204020204" charset="-122"/>
              </a:rPr>
              <a:t>，  ，  分别进行剪枝判</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160"/>
              </a:lnSpc>
              <a:buClrTx/>
              <a:buSzTx/>
              <a:buNone/>
              <a:tabLst>
                <a:tab pos="304800" algn="l"/>
              </a:tabLst>
              <a:defRPr/>
            </a:pPr>
            <a:r>
              <a:rPr lang="zh-CN" altLang="en-US" smtClean="0">
                <a:solidFill>
                  <a:srgbClr val="000000"/>
                </a:solidFill>
                <a:latin typeface="微软雅黑" panose="020B0503020204020204" charset="-122"/>
              </a:rPr>
              <a:t>	，  都禁止划分，结</a:t>
            </a:r>
            <a:endParaRPr lang="zh-CN" altLang="en-US">
              <a:solidFill>
                <a:srgbClr val="000000"/>
              </a:solidFill>
              <a:latin typeface="微软雅黑" panose="020B0503020204020204" charset="-122"/>
            </a:endParaRPr>
          </a:p>
        </p:txBody>
      </p:sp>
      <p:sp>
        <p:nvSpPr>
          <p:cNvPr id="53" name="TextBox 52"/>
          <p:cNvSpPr txBox="1"/>
          <p:nvPr/>
        </p:nvSpPr>
        <p:spPr>
          <a:xfrm>
            <a:off x="5473953" y="1537080"/>
            <a:ext cx="3345468" cy="782265"/>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微软雅黑" panose="020B0503020204020204" charset="-122"/>
              </a:rPr>
              <a:t>点     本身为叶子结点。最终得到</a:t>
            </a:r>
            <a:endParaRPr lang="zh-CN" altLang="en-US" smtClean="0">
              <a:solidFill>
                <a:srgbClr val="000000"/>
              </a:solidFill>
              <a:latin typeface="微软雅黑" panose="020B0503020204020204" charset="-122"/>
            </a:endParaRPr>
          </a:p>
          <a:p>
            <a:pPr>
              <a:lnSpc>
                <a:spcPts val="2220"/>
              </a:lnSpc>
            </a:pPr>
            <a:r>
              <a:rPr lang="zh-CN" altLang="en-US" smtClean="0">
                <a:solidFill>
                  <a:srgbClr val="000000"/>
                </a:solidFill>
                <a:latin typeface="微软雅黑" panose="020B0503020204020204" charset="-122"/>
              </a:rPr>
              <a:t>仅有一层划分的决策树，称为</a:t>
            </a:r>
            <a:endParaRPr lang="zh-CN" altLang="en-US" smtClean="0">
              <a:solidFill>
                <a:srgbClr val="000000"/>
              </a:solidFill>
              <a:latin typeface="微软雅黑" panose="020B0503020204020204" charset="-122"/>
            </a:endParaRPr>
          </a:p>
          <a:p>
            <a:pPr>
              <a:lnSpc>
                <a:spcPts val="2215"/>
              </a:lnSpc>
            </a:pPr>
            <a:r>
              <a:rPr lang="zh-CN" altLang="en-US" sz="1800" smtClean="0">
                <a:solidFill>
                  <a:srgbClr val="000000"/>
                </a:solidFill>
                <a:latin typeface="微软雅黑" panose="020B0503020204020204" charset="-122"/>
              </a:rPr>
              <a:t>“</a:t>
            </a:r>
            <a:r>
              <a:rPr lang="zh-CN" altLang="en-US" sz="1800" smtClean="0">
                <a:solidFill>
                  <a:srgbClr val="0000FF"/>
                </a:solidFill>
                <a:latin typeface="微软雅黑" panose="020B0503020204020204" charset="-122"/>
              </a:rPr>
              <a:t>决策树桩</a:t>
            </a:r>
            <a:r>
              <a:rPr lang="zh-CN" altLang="en-US" sz="1800" smtClean="0">
                <a:solidFill>
                  <a:srgbClr val="000000"/>
                </a:solidFill>
                <a:latin typeface="微软雅黑" panose="020B0503020204020204" charset="-122"/>
              </a:rPr>
              <a:t>”</a:t>
            </a:r>
            <a:r>
              <a:rPr lang="en-US" altLang="zh-CN" sz="1600" smtClean="0">
                <a:solidFill>
                  <a:srgbClr val="000000"/>
                </a:solidFill>
                <a:latin typeface="Times New Roman" panose="02020603050405020304"/>
              </a:rPr>
              <a:t>(decision stump)</a:t>
            </a:r>
            <a:endParaRPr lang="zh-CN" altLang="en-US" sz="1600">
              <a:solidFill>
                <a:srgbClr val="000000"/>
              </a:solidFill>
              <a:latin typeface="Times New Roman" panose="02020603050405020304"/>
            </a:endParaRPr>
          </a:p>
        </p:txBody>
      </p:sp>
      <p:sp>
        <p:nvSpPr>
          <p:cNvPr id="54" name="TextBox 53"/>
          <p:cNvSpPr txBox="1"/>
          <p:nvPr/>
        </p:nvSpPr>
        <p:spPr>
          <a:xfrm>
            <a:off x="218541" y="306577"/>
            <a:ext cx="1695977"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预剪枝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zh-CN" altLang="en-US" sz="2400">
              <a:solidFill>
                <a:srgbClr val="000000"/>
              </a:solidFill>
              <a:latin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C806.tmp"/>
          <p:cNvPicPr/>
          <p:nvPr/>
        </p:nvPicPr>
        <p:blipFill>
          <a:blip r:embed="rId1" cstate="print"/>
          <a:stretch>
            <a:fillRect/>
          </a:stretch>
        </p:blipFill>
        <p:spPr>
          <a:xfrm>
            <a:off x="0" y="0"/>
            <a:ext cx="9144000" cy="6858000"/>
          </a:xfrm>
          <a:prstGeom prst="rect">
            <a:avLst/>
          </a:prstGeom>
        </p:spPr>
      </p:pic>
      <p:pic>
        <p:nvPicPr>
          <p:cNvPr id="3" name="图片 2" descr="ws_C807.tmp"/>
          <p:cNvPicPr/>
          <p:nvPr/>
        </p:nvPicPr>
        <p:blipFill>
          <a:blip r:embed="rId1" cstate="print"/>
          <a:stretch>
            <a:fillRect/>
          </a:stretch>
        </p:blipFill>
        <p:spPr>
          <a:xfrm>
            <a:off x="0" y="0"/>
            <a:ext cx="9144000" cy="6858000"/>
          </a:xfrm>
          <a:prstGeom prst="rect">
            <a:avLst/>
          </a:prstGeom>
        </p:spPr>
      </p:pic>
      <p:sp>
        <p:nvSpPr>
          <p:cNvPr id="10" name="TextBox 9"/>
          <p:cNvSpPr txBox="1"/>
          <p:nvPr/>
        </p:nvSpPr>
        <p:spPr>
          <a:xfrm rot="18900000">
            <a:off x="4764256" y="2682658"/>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5" name="TextBox 24"/>
          <p:cNvSpPr txBox="1"/>
          <p:nvPr/>
        </p:nvSpPr>
        <p:spPr>
          <a:xfrm>
            <a:off x="3317494" y="5565434"/>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26" name="TextBox 25"/>
          <p:cNvSpPr txBox="1"/>
          <p:nvPr/>
        </p:nvSpPr>
        <p:spPr>
          <a:xfrm>
            <a:off x="4235450" y="5565434"/>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27" name="TextBox 26"/>
          <p:cNvSpPr txBox="1"/>
          <p:nvPr/>
        </p:nvSpPr>
        <p:spPr>
          <a:xfrm>
            <a:off x="5153533" y="5565434"/>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28" name="TextBox 27"/>
          <p:cNvSpPr txBox="1"/>
          <p:nvPr/>
        </p:nvSpPr>
        <p:spPr>
          <a:xfrm>
            <a:off x="4132453" y="4647473"/>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纹理</a:t>
            </a:r>
            <a:endParaRPr lang="zh-CN" altLang="en-US" sz="2195">
              <a:solidFill>
                <a:srgbClr val="000000"/>
              </a:solidFill>
              <a:latin typeface="微软雅黑" panose="020B0503020204020204" charset="-122"/>
            </a:endParaRPr>
          </a:p>
        </p:txBody>
      </p:sp>
      <p:sp>
        <p:nvSpPr>
          <p:cNvPr id="29" name="TextBox 28"/>
          <p:cNvSpPr txBox="1"/>
          <p:nvPr/>
        </p:nvSpPr>
        <p:spPr>
          <a:xfrm>
            <a:off x="4467097" y="5136743"/>
            <a:ext cx="1130118"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清晰   模糊</a:t>
            </a:r>
            <a:endParaRPr lang="zh-CN" altLang="en-US">
              <a:solidFill>
                <a:srgbClr val="000000"/>
              </a:solidFill>
              <a:latin typeface="微软雅黑" panose="020B0503020204020204" charset="-122"/>
            </a:endParaRPr>
          </a:p>
        </p:txBody>
      </p:sp>
      <p:sp>
        <p:nvSpPr>
          <p:cNvPr id="30" name="TextBox 29"/>
          <p:cNvSpPr txBox="1"/>
          <p:nvPr/>
        </p:nvSpPr>
        <p:spPr>
          <a:xfrm>
            <a:off x="3420109" y="5136743"/>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稍糊</a:t>
            </a:r>
            <a:endParaRPr lang="zh-CN" altLang="en-US">
              <a:solidFill>
                <a:srgbClr val="000000"/>
              </a:solidFill>
              <a:latin typeface="微软雅黑" panose="020B0503020204020204" charset="-122"/>
            </a:endParaRPr>
          </a:p>
        </p:txBody>
      </p:sp>
      <p:sp>
        <p:nvSpPr>
          <p:cNvPr id="31" name="TextBox 30"/>
          <p:cNvSpPr txBox="1"/>
          <p:nvPr/>
        </p:nvSpPr>
        <p:spPr>
          <a:xfrm>
            <a:off x="3317494" y="4696424"/>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2" name="TextBox 31"/>
          <p:cNvSpPr txBox="1"/>
          <p:nvPr/>
        </p:nvSpPr>
        <p:spPr>
          <a:xfrm>
            <a:off x="5151373" y="4696424"/>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3" name="TextBox 32"/>
          <p:cNvSpPr txBox="1"/>
          <p:nvPr/>
        </p:nvSpPr>
        <p:spPr>
          <a:xfrm>
            <a:off x="4467097" y="4268063"/>
            <a:ext cx="1130118"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乌黑   浅白</a:t>
            </a:r>
            <a:endParaRPr lang="zh-CN" altLang="en-US">
              <a:solidFill>
                <a:srgbClr val="000000"/>
              </a:solidFill>
              <a:latin typeface="微软雅黑" panose="020B0503020204020204" charset="-122"/>
            </a:endParaRPr>
          </a:p>
        </p:txBody>
      </p:sp>
      <p:sp>
        <p:nvSpPr>
          <p:cNvPr id="34" name="TextBox 33"/>
          <p:cNvSpPr txBox="1"/>
          <p:nvPr/>
        </p:nvSpPr>
        <p:spPr>
          <a:xfrm>
            <a:off x="3420109" y="4268063"/>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青绿</a:t>
            </a:r>
            <a:endParaRPr lang="zh-CN" altLang="en-US">
              <a:solidFill>
                <a:srgbClr val="000000"/>
              </a:solidFill>
              <a:latin typeface="微软雅黑" panose="020B0503020204020204" charset="-122"/>
            </a:endParaRPr>
          </a:p>
        </p:txBody>
      </p:sp>
      <p:sp>
        <p:nvSpPr>
          <p:cNvPr id="35" name="TextBox 34"/>
          <p:cNvSpPr txBox="1"/>
          <p:nvPr/>
        </p:nvSpPr>
        <p:spPr>
          <a:xfrm>
            <a:off x="5151373" y="3388969"/>
            <a:ext cx="1360950"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28600" algn="l"/>
              </a:tabLst>
              <a:defRPr/>
            </a:pPr>
            <a:r>
              <a:rPr lang="zh-CN" altLang="en-US" smtClean="0"/>
              <a:t>	</a:t>
            </a:r>
            <a:r>
              <a:rPr lang="zh-CN" altLang="en-US" smtClean="0">
                <a:solidFill>
                  <a:srgbClr val="000000"/>
                </a:solidFill>
                <a:latin typeface="微软雅黑" panose="020B0503020204020204" charset="-122"/>
              </a:rPr>
              <a:t>蜷缩   硬挺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65"/>
              </a:lnSpc>
              <a:buClrTx/>
              <a:buSzTx/>
              <a:buNone/>
              <a:tabLst>
                <a:tab pos="228600" algn="l"/>
              </a:tabLst>
              <a:defRPr/>
            </a:pPr>
            <a:r>
              <a:rPr lang="zh-CN" altLang="en-US" sz="1405" smtClean="0">
                <a:solidFill>
                  <a:srgbClr val="000000"/>
                </a:solidFill>
                <a:latin typeface="微软雅黑" panose="020B0503020204020204" charset="-122"/>
              </a:rPr>
              <a:t>坏瓜          好瓜</a:t>
            </a:r>
            <a:endParaRPr lang="zh-CN" altLang="en-US" sz="1405">
              <a:solidFill>
                <a:srgbClr val="000000"/>
              </a:solidFill>
              <a:latin typeface="微软雅黑" panose="020B0503020204020204" charset="-122"/>
            </a:endParaRPr>
          </a:p>
        </p:txBody>
      </p:sp>
      <p:sp>
        <p:nvSpPr>
          <p:cNvPr id="36" name="TextBox 35"/>
          <p:cNvSpPr txBox="1"/>
          <p:nvPr/>
        </p:nvSpPr>
        <p:spPr>
          <a:xfrm>
            <a:off x="4132453" y="3388969"/>
            <a:ext cx="654025" cy="65402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90500" algn="l"/>
              </a:tabLst>
              <a:defRPr/>
            </a:pPr>
            <a:r>
              <a:rPr lang="zh-CN" altLang="en-US" smtClean="0"/>
              <a:t>	</a:t>
            </a:r>
            <a:r>
              <a:rPr lang="zh-CN" altLang="en-US" smtClean="0">
                <a:solidFill>
                  <a:srgbClr val="000000"/>
                </a:solidFill>
                <a:latin typeface="微软雅黑" panose="020B0503020204020204" charset="-122"/>
              </a:rPr>
              <a:t>稍蜷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905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340"/>
              </a:lnSpc>
              <a:buClrTx/>
              <a:buSzTx/>
              <a:buNone/>
              <a:tabLst>
                <a:tab pos="1905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37" name="TextBox 36"/>
          <p:cNvSpPr txBox="1"/>
          <p:nvPr/>
        </p:nvSpPr>
        <p:spPr>
          <a:xfrm>
            <a:off x="5056885" y="2900080"/>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根蒂</a:t>
            </a:r>
            <a:endParaRPr lang="zh-CN" altLang="en-US" sz="2195">
              <a:solidFill>
                <a:srgbClr val="000000"/>
              </a:solidFill>
              <a:latin typeface="微软雅黑" panose="020B0503020204020204" charset="-122"/>
            </a:endParaRPr>
          </a:p>
        </p:txBody>
      </p:sp>
      <p:sp>
        <p:nvSpPr>
          <p:cNvPr id="38" name="TextBox 37"/>
          <p:cNvSpPr txBox="1"/>
          <p:nvPr/>
        </p:nvSpPr>
        <p:spPr>
          <a:xfrm>
            <a:off x="2386583" y="3390874"/>
            <a:ext cx="1386598"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54000" algn="l"/>
              </a:tabLst>
              <a:defRPr/>
            </a:pPr>
            <a:r>
              <a:rPr lang="zh-CN" altLang="en-US" smtClean="0"/>
              <a:t>	</a:t>
            </a:r>
            <a:r>
              <a:rPr lang="zh-CN" altLang="en-US" smtClean="0">
                <a:solidFill>
                  <a:srgbClr val="000000"/>
                </a:solidFill>
                <a:latin typeface="微软雅黑" panose="020B0503020204020204" charset="-122"/>
              </a:rPr>
              <a:t>乌黑   浅白</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540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254000" algn="l"/>
              </a:tabLst>
              <a:defRPr/>
            </a:pPr>
            <a:r>
              <a:rPr lang="zh-CN" altLang="en-US" sz="1405" smtClean="0">
                <a:solidFill>
                  <a:srgbClr val="000000"/>
                </a:solidFill>
                <a:latin typeface="微软雅黑" panose="020B0503020204020204" charset="-122"/>
              </a:rPr>
              <a:t>好瓜          坏瓜</a:t>
            </a:r>
            <a:endParaRPr lang="zh-CN" altLang="en-US" sz="1405">
              <a:solidFill>
                <a:srgbClr val="000000"/>
              </a:solidFill>
              <a:latin typeface="微软雅黑" panose="020B0503020204020204" charset="-122"/>
            </a:endParaRPr>
          </a:p>
        </p:txBody>
      </p:sp>
      <p:sp>
        <p:nvSpPr>
          <p:cNvPr id="39" name="TextBox 38"/>
          <p:cNvSpPr txBox="1"/>
          <p:nvPr/>
        </p:nvSpPr>
        <p:spPr>
          <a:xfrm>
            <a:off x="1485264" y="3390874"/>
            <a:ext cx="577081"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14300" algn="l"/>
              </a:tabLst>
              <a:defRPr/>
            </a:pPr>
            <a:r>
              <a:rPr lang="zh-CN" altLang="en-US" smtClean="0"/>
              <a:t>	</a:t>
            </a:r>
            <a:r>
              <a:rPr lang="zh-CN" altLang="en-US" smtClean="0">
                <a:solidFill>
                  <a:srgbClr val="000000"/>
                </a:solidFill>
                <a:latin typeface="微软雅黑" panose="020B0503020204020204" charset="-122"/>
              </a:rPr>
              <a:t>青绿</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143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114300" algn="l"/>
              </a:tabLst>
              <a:defRPr/>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40" name="TextBox 39"/>
          <p:cNvSpPr txBox="1"/>
          <p:nvPr/>
        </p:nvSpPr>
        <p:spPr>
          <a:xfrm>
            <a:off x="6913753" y="2948142"/>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41" name="TextBox 40"/>
          <p:cNvSpPr txBox="1"/>
          <p:nvPr/>
        </p:nvSpPr>
        <p:spPr>
          <a:xfrm>
            <a:off x="4160265" y="2034448"/>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脐部</a:t>
            </a:r>
            <a:endParaRPr lang="zh-CN" altLang="en-US" sz="2195">
              <a:solidFill>
                <a:srgbClr val="000000"/>
              </a:solidFill>
              <a:latin typeface="微软雅黑" panose="020B0503020204020204" charset="-122"/>
            </a:endParaRPr>
          </a:p>
        </p:txBody>
      </p:sp>
      <p:sp>
        <p:nvSpPr>
          <p:cNvPr id="42" name="TextBox 41"/>
          <p:cNvSpPr txBox="1"/>
          <p:nvPr/>
        </p:nvSpPr>
        <p:spPr>
          <a:xfrm>
            <a:off x="2288158" y="2490444"/>
            <a:ext cx="961802" cy="67967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95300" algn="l"/>
              </a:tabLst>
              <a:defRPr/>
            </a:pPr>
            <a:r>
              <a:rPr lang="zh-CN" altLang="en-US" smtClean="0"/>
              <a:t>	</a:t>
            </a:r>
            <a:r>
              <a:rPr lang="zh-CN" altLang="en-US" smtClean="0">
                <a:solidFill>
                  <a:srgbClr val="000000"/>
                </a:solidFill>
                <a:latin typeface="微软雅黑" panose="020B0503020204020204" charset="-122"/>
              </a:rPr>
              <a:t>凹陷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953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530"/>
              </a:lnSpc>
              <a:buClrTx/>
              <a:buSzTx/>
              <a:buNone/>
              <a:tabLst>
                <a:tab pos="4953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43" name="TextBox 42"/>
          <p:cNvSpPr txBox="1"/>
          <p:nvPr/>
        </p:nvSpPr>
        <p:spPr>
          <a:xfrm>
            <a:off x="3830065" y="1865858"/>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4" name="TextBox 43"/>
          <p:cNvSpPr txBox="1"/>
          <p:nvPr/>
        </p:nvSpPr>
        <p:spPr>
          <a:xfrm>
            <a:off x="2104898" y="2717893"/>
            <a:ext cx="136256" cy="230832"/>
          </a:xfrm>
          <a:prstGeom prst="rect">
            <a:avLst/>
          </a:prstGeom>
          <a:noFill/>
        </p:spPr>
        <p:txBody>
          <a:bodyPr vert="horz" wrap="none" lIns="0" tIns="0" rIns="0" bIns="0" rtlCol="0">
            <a:spAutoFit/>
          </a:bodyPr>
          <a:lstStyle/>
          <a:p>
            <a:pPr>
              <a:lnSpc>
                <a:spcPts val="1800"/>
              </a:lnSpc>
            </a:pPr>
            <a:r>
              <a:rPr lang="en-US" altLang="zh-CN" sz="1800" smtClean="0">
                <a:solidFill>
                  <a:srgbClr val="000000"/>
                </a:solidFill>
                <a:latin typeface="微软雅黑" panose="020B0503020204020204" charset="-122"/>
              </a:rPr>
              <a:t>2</a:t>
            </a:r>
            <a:endParaRPr lang="zh-CN" altLang="en-US" sz="1800">
              <a:solidFill>
                <a:srgbClr val="000000"/>
              </a:solidFill>
              <a:latin typeface="微软雅黑" panose="020B0503020204020204" charset="-122"/>
            </a:endParaRPr>
          </a:p>
        </p:txBody>
      </p:sp>
      <p:sp>
        <p:nvSpPr>
          <p:cNvPr id="45" name="TextBox 44"/>
          <p:cNvSpPr txBox="1"/>
          <p:nvPr/>
        </p:nvSpPr>
        <p:spPr>
          <a:xfrm>
            <a:off x="4427473" y="2490444"/>
            <a:ext cx="570669" cy="474489"/>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31800" algn="l"/>
              </a:tabLst>
              <a:defRPr/>
            </a:pPr>
            <a:r>
              <a:rPr lang="zh-CN" altLang="en-US" smtClean="0">
                <a:solidFill>
                  <a:srgbClr val="000000"/>
                </a:solidFill>
                <a:latin typeface="微软雅黑" panose="020B0503020204020204" charset="-122"/>
              </a:rPr>
              <a:t>稍凹</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870"/>
              </a:lnSpc>
              <a:buClrTx/>
              <a:buSzTx/>
              <a:buNone/>
              <a:tabLst>
                <a:tab pos="431800" algn="l"/>
              </a:tabLst>
              <a:defRPr/>
            </a:pPr>
            <a:r>
              <a:rPr lang="zh-CN" altLang="en-US"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6" name="TextBox 45"/>
          <p:cNvSpPr txBox="1"/>
          <p:nvPr/>
        </p:nvSpPr>
        <p:spPr>
          <a:xfrm>
            <a:off x="6361176" y="2490444"/>
            <a:ext cx="461665" cy="51296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66700" algn="l"/>
              </a:tabLst>
              <a:defRPr/>
            </a:pPr>
            <a:r>
              <a:rPr lang="zh-CN" altLang="en-US" smtClean="0">
                <a:solidFill>
                  <a:srgbClr val="000000"/>
                </a:solidFill>
                <a:latin typeface="微软雅黑" panose="020B0503020204020204" charset="-122"/>
              </a:rPr>
              <a:t>平坦</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240"/>
              </a:lnSpc>
              <a:buClrTx/>
              <a:buSzTx/>
              <a:buNone/>
              <a:tabLst>
                <a:tab pos="266700" algn="l"/>
              </a:tabLst>
              <a:defRPr/>
            </a:pPr>
            <a:r>
              <a:rPr lang="zh-CN" altLang="en-US"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7" name="TextBox 46"/>
          <p:cNvSpPr txBox="1"/>
          <p:nvPr/>
        </p:nvSpPr>
        <p:spPr>
          <a:xfrm>
            <a:off x="3945890" y="3562451"/>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5</a:t>
            </a:r>
            <a:endParaRPr lang="zh-CN" altLang="en-US">
              <a:solidFill>
                <a:srgbClr val="000000"/>
              </a:solidFill>
              <a:latin typeface="微软雅黑" panose="020B0503020204020204" charset="-122"/>
            </a:endParaRPr>
          </a:p>
        </p:txBody>
      </p:sp>
      <p:sp>
        <p:nvSpPr>
          <p:cNvPr id="48" name="TextBox 47"/>
          <p:cNvSpPr txBox="1"/>
          <p:nvPr/>
        </p:nvSpPr>
        <p:spPr>
          <a:xfrm>
            <a:off x="3959986" y="4415510"/>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6</a:t>
            </a:r>
            <a:endParaRPr lang="zh-CN" altLang="en-US">
              <a:solidFill>
                <a:srgbClr val="000000"/>
              </a:solidFill>
              <a:latin typeface="微软雅黑" panose="020B0503020204020204" charset="-122"/>
            </a:endParaRPr>
          </a:p>
        </p:txBody>
      </p:sp>
      <p:sp>
        <p:nvSpPr>
          <p:cNvPr id="49" name="TextBox 48"/>
          <p:cNvSpPr txBox="1"/>
          <p:nvPr/>
        </p:nvSpPr>
        <p:spPr>
          <a:xfrm>
            <a:off x="218541" y="321726"/>
            <a:ext cx="7574189" cy="1256754"/>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127000" algn="l"/>
              </a:tabLst>
              <a:defRPr/>
            </a:pPr>
            <a:r>
              <a:rPr lang="zh-CN" altLang="en-US" sz="2795" smtClean="0">
                <a:solidFill>
                  <a:srgbClr val="000000"/>
                </a:solidFill>
                <a:latin typeface="微软雅黑" panose="020B0503020204020204" charset="-122"/>
              </a:rPr>
              <a:t>后剪枝</a:t>
            </a: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270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3060"/>
              </a:lnSpc>
              <a:buClrTx/>
              <a:buSzTx/>
              <a:buNone/>
              <a:tabLst>
                <a:tab pos="127000" algn="l"/>
              </a:tabLst>
              <a:defRPr/>
            </a:pPr>
            <a:r>
              <a:rPr lang="zh-CN" altLang="en-US" sz="2795" smtClean="0">
                <a:solidFill>
                  <a:srgbClr val="000000"/>
                </a:solidFill>
                <a:latin typeface="微软雅黑" panose="020B0503020204020204" charset="-122"/>
              </a:rPr>
              <a:t>	</a:t>
            </a:r>
            <a:r>
              <a:rPr lang="zh-CN" altLang="en-US" sz="2400" smtClean="0">
                <a:solidFill>
                  <a:srgbClr val="000000"/>
                </a:solidFill>
                <a:latin typeface="微软雅黑" panose="020B0503020204020204" charset="-122"/>
              </a:rPr>
              <a:t>先生成一棵完整的决策树，其验证集精度测得为 </a:t>
            </a:r>
            <a:r>
              <a:rPr lang="en-US" altLang="zh-CN" sz="2005" smtClean="0">
                <a:solidFill>
                  <a:srgbClr val="000000"/>
                </a:solidFill>
                <a:latin typeface="Times New Roman" panose="02020603050405020304"/>
              </a:rPr>
              <a:t>42.9%</a:t>
            </a:r>
            <a:endParaRPr lang="zh-CN" altLang="en-US" sz="2005">
              <a:solidFill>
                <a:srgbClr val="000000"/>
              </a:solidFill>
              <a:latin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CF1A.tmp"/>
          <p:cNvPicPr/>
          <p:nvPr/>
        </p:nvPicPr>
        <p:blipFill>
          <a:blip r:embed="rId1" cstate="print"/>
          <a:stretch>
            <a:fillRect/>
          </a:stretch>
        </p:blipFill>
        <p:spPr>
          <a:xfrm>
            <a:off x="0" y="0"/>
            <a:ext cx="9144000" cy="6858000"/>
          </a:xfrm>
          <a:prstGeom prst="rect">
            <a:avLst/>
          </a:prstGeom>
        </p:spPr>
      </p:pic>
      <p:pic>
        <p:nvPicPr>
          <p:cNvPr id="3" name="图片 2" descr="ws_CF2B.tmp"/>
          <p:cNvPicPr/>
          <p:nvPr/>
        </p:nvPicPr>
        <p:blipFill>
          <a:blip r:embed="rId2" cstate="print"/>
          <a:stretch>
            <a:fillRect/>
          </a:stretch>
        </p:blipFill>
        <p:spPr>
          <a:xfrm>
            <a:off x="2057400" y="1270000"/>
            <a:ext cx="266700" cy="279400"/>
          </a:xfrm>
          <a:prstGeom prst="rect">
            <a:avLst/>
          </a:prstGeom>
        </p:spPr>
      </p:pic>
      <p:pic>
        <p:nvPicPr>
          <p:cNvPr id="4" name="图片 3" descr="ws_CF3B.tmp"/>
          <p:cNvPicPr/>
          <p:nvPr/>
        </p:nvPicPr>
        <p:blipFill>
          <a:blip r:embed="rId3" cstate="print"/>
          <a:stretch>
            <a:fillRect/>
          </a:stretch>
        </p:blipFill>
        <p:spPr>
          <a:xfrm>
            <a:off x="965200" y="2133600"/>
            <a:ext cx="6261100" cy="3987800"/>
          </a:xfrm>
          <a:prstGeom prst="rect">
            <a:avLst/>
          </a:prstGeom>
        </p:spPr>
      </p:pic>
      <p:pic>
        <p:nvPicPr>
          <p:cNvPr id="5" name="图片 4" descr="ws_CF3C.tmp"/>
          <p:cNvPicPr/>
          <p:nvPr/>
        </p:nvPicPr>
        <p:blipFill>
          <a:blip r:embed="rId4" cstate="print"/>
          <a:stretch>
            <a:fillRect/>
          </a:stretch>
        </p:blipFill>
        <p:spPr>
          <a:xfrm>
            <a:off x="0" y="0"/>
            <a:ext cx="9144000" cy="6858000"/>
          </a:xfrm>
          <a:prstGeom prst="rect">
            <a:avLst/>
          </a:prstGeom>
        </p:spPr>
      </p:pic>
      <p:sp>
        <p:nvSpPr>
          <p:cNvPr id="27" name="TextBox 26"/>
          <p:cNvSpPr txBox="1"/>
          <p:nvPr/>
        </p:nvSpPr>
        <p:spPr>
          <a:xfrm>
            <a:off x="3777360" y="4892370"/>
            <a:ext cx="706925" cy="346249"/>
          </a:xfrm>
          <a:prstGeom prst="rect">
            <a:avLst/>
          </a:prstGeom>
          <a:noFill/>
        </p:spPr>
        <p:txBody>
          <a:bodyPr vert="horz" wrap="none" lIns="0" tIns="0" rIns="0" bIns="0" rtlCol="0">
            <a:spAutoFit/>
          </a:bodyPr>
          <a:lstStyle/>
          <a:p>
            <a:pPr>
              <a:lnSpc>
                <a:spcPts val="2655"/>
              </a:lnSpc>
            </a:pPr>
            <a:r>
              <a:rPr lang="zh-CN" altLang="en-US" sz="2195" smtClean="0">
                <a:solidFill>
                  <a:srgbClr val="0000FF"/>
                </a:solidFill>
                <a:latin typeface="微软雅黑" panose="020B0503020204020204" charset="-122"/>
              </a:rPr>
              <a:t>纹理</a:t>
            </a:r>
            <a:r>
              <a:rPr lang="en-US" altLang="zh-CN" sz="2400" b="1" smtClean="0">
                <a:solidFill>
                  <a:srgbClr val="0000FF"/>
                </a:solidFill>
                <a:latin typeface="微软雅黑" panose="020B0503020204020204" charset="-122"/>
              </a:rPr>
              <a:t>?</a:t>
            </a:r>
            <a:endParaRPr lang="zh-CN" altLang="en-US" sz="2400" b="1">
              <a:solidFill>
                <a:srgbClr val="0000FF"/>
              </a:solidFill>
              <a:latin typeface="微软雅黑" panose="020B0503020204020204" charset="-122"/>
            </a:endParaRPr>
          </a:p>
        </p:txBody>
      </p:sp>
      <p:sp>
        <p:nvSpPr>
          <p:cNvPr id="28" name="TextBox 27"/>
          <p:cNvSpPr txBox="1"/>
          <p:nvPr/>
        </p:nvSpPr>
        <p:spPr>
          <a:xfrm>
            <a:off x="218541" y="306577"/>
            <a:ext cx="1695977"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后剪枝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zh-CN" altLang="en-US" sz="2400">
              <a:solidFill>
                <a:srgbClr val="000000"/>
              </a:solidFill>
              <a:latin typeface="Times New Roman" panose="02020603050405020304"/>
            </a:endParaRPr>
          </a:p>
        </p:txBody>
      </p:sp>
      <p:sp>
        <p:nvSpPr>
          <p:cNvPr id="29" name="TextBox 28"/>
          <p:cNvSpPr txBox="1"/>
          <p:nvPr/>
        </p:nvSpPr>
        <p:spPr>
          <a:xfrm>
            <a:off x="3039110" y="5847069"/>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0" name="TextBox 29"/>
          <p:cNvSpPr txBox="1"/>
          <p:nvPr/>
        </p:nvSpPr>
        <p:spPr>
          <a:xfrm>
            <a:off x="3957192" y="5847069"/>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31" name="TextBox 30"/>
          <p:cNvSpPr txBox="1"/>
          <p:nvPr/>
        </p:nvSpPr>
        <p:spPr>
          <a:xfrm>
            <a:off x="4875276" y="5847069"/>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2" name="TextBox 31"/>
          <p:cNvSpPr txBox="1"/>
          <p:nvPr/>
        </p:nvSpPr>
        <p:spPr>
          <a:xfrm>
            <a:off x="4189221" y="4549622"/>
            <a:ext cx="1154162" cy="1102866"/>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685800" algn="l"/>
              </a:tabLst>
              <a:defRPr/>
            </a:pPr>
            <a:r>
              <a:rPr lang="zh-CN" altLang="en-US" smtClean="0">
                <a:solidFill>
                  <a:srgbClr val="000000"/>
                </a:solidFill>
                <a:latin typeface="微软雅黑" panose="020B0503020204020204" charset="-122"/>
              </a:rPr>
              <a:t>乌黑   浅白</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858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25"/>
              </a:lnSpc>
              <a:buClrTx/>
              <a:buSzTx/>
              <a:buNone/>
              <a:tabLst>
                <a:tab pos="685800" algn="l"/>
              </a:tabLst>
              <a:defRPr/>
            </a:pPr>
            <a:r>
              <a:rPr lang="zh-CN" altLang="en-US" smtClean="0">
                <a:solidFill>
                  <a:srgbClr val="000000"/>
                </a:solidFill>
                <a:latin typeface="微软雅黑" panose="020B0503020204020204" charset="-122"/>
              </a:rPr>
              <a:t>	</a:t>
            </a:r>
            <a:r>
              <a:rPr lang="zh-CN" altLang="en-US" sz="1405" smtClean="0">
                <a:solidFill>
                  <a:srgbClr val="000000"/>
                </a:solidFill>
                <a:latin typeface="微软雅黑" panose="020B0503020204020204" charset="-122"/>
              </a:rPr>
              <a:t>好瓜</a:t>
            </a:r>
            <a:endParaRPr lang="zh-CN" altLang="en-US" sz="14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85800" algn="l"/>
              </a:tabLst>
              <a:defRPr/>
            </a:pPr>
            <a:endParaRPr lang="zh-CN" altLang="en-US" sz="14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85800" algn="l"/>
              </a:tabLst>
              <a:defRPr/>
            </a:pPr>
            <a:endParaRPr lang="zh-CN" altLang="en-US" sz="1405" smtClean="0">
              <a:solidFill>
                <a:srgbClr val="000000"/>
              </a:solidFill>
              <a:latin typeface="微软雅黑" panose="020B0503020204020204" charset="-122"/>
            </a:endParaRPr>
          </a:p>
          <a:p>
            <a:pPr marL="0" marR="0" lvl="0" indent="0" defTabSz="914400" eaLnBrk="1" fontAlgn="auto" latinLnBrk="0" hangingPunct="1">
              <a:lnSpc>
                <a:spcPts val="1920"/>
              </a:lnSpc>
              <a:buClrTx/>
              <a:buSzTx/>
              <a:buNone/>
              <a:tabLst>
                <a:tab pos="685800" algn="l"/>
              </a:tabLst>
              <a:defRPr/>
            </a:pPr>
            <a:r>
              <a:rPr lang="zh-CN" altLang="en-US" smtClean="0">
                <a:solidFill>
                  <a:srgbClr val="000000"/>
                </a:solidFill>
                <a:latin typeface="微软雅黑" panose="020B0503020204020204" charset="-122"/>
              </a:rPr>
              <a:t>清晰   模糊</a:t>
            </a:r>
            <a:endParaRPr lang="zh-CN" altLang="en-US">
              <a:solidFill>
                <a:srgbClr val="000000"/>
              </a:solidFill>
              <a:latin typeface="微软雅黑" panose="020B0503020204020204" charset="-122"/>
            </a:endParaRPr>
          </a:p>
        </p:txBody>
      </p:sp>
      <p:sp>
        <p:nvSpPr>
          <p:cNvPr id="33" name="TextBox 32"/>
          <p:cNvSpPr txBox="1"/>
          <p:nvPr/>
        </p:nvSpPr>
        <p:spPr>
          <a:xfrm>
            <a:off x="3039110" y="4549622"/>
            <a:ext cx="564257" cy="1102866"/>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01600" algn="l"/>
              </a:tabLst>
              <a:defRPr/>
            </a:pPr>
            <a:r>
              <a:rPr lang="zh-CN" altLang="en-US" smtClean="0"/>
              <a:t>	</a:t>
            </a:r>
            <a:r>
              <a:rPr lang="zh-CN" altLang="en-US" smtClean="0">
                <a:solidFill>
                  <a:srgbClr val="000000"/>
                </a:solidFill>
                <a:latin typeface="微软雅黑" panose="020B0503020204020204" charset="-122"/>
              </a:rPr>
              <a:t>青绿</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01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25"/>
              </a:lnSpc>
              <a:buClrTx/>
              <a:buSzTx/>
              <a:buNone/>
              <a:tabLst>
                <a:tab pos="101600" algn="l"/>
              </a:tabLst>
              <a:defRPr/>
            </a:pPr>
            <a:r>
              <a:rPr lang="zh-CN" altLang="en-US" sz="1405" smtClean="0">
                <a:solidFill>
                  <a:srgbClr val="000000"/>
                </a:solidFill>
                <a:latin typeface="微软雅黑" panose="020B0503020204020204" charset="-122"/>
              </a:rPr>
              <a:t>好瓜</a:t>
            </a:r>
            <a:endParaRPr lang="zh-CN" altLang="en-US" sz="14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01600" algn="l"/>
              </a:tabLst>
              <a:defRPr/>
            </a:pPr>
            <a:endParaRPr lang="zh-CN" altLang="en-US" sz="140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01600" algn="l"/>
              </a:tabLst>
              <a:defRPr/>
            </a:pPr>
            <a:endParaRPr lang="zh-CN" altLang="en-US" sz="1405" smtClean="0">
              <a:solidFill>
                <a:srgbClr val="000000"/>
              </a:solidFill>
              <a:latin typeface="微软雅黑" panose="020B0503020204020204" charset="-122"/>
            </a:endParaRPr>
          </a:p>
          <a:p>
            <a:pPr marL="0" marR="0" lvl="0" indent="0" defTabSz="914400" eaLnBrk="1" fontAlgn="auto" latinLnBrk="0" hangingPunct="1">
              <a:lnSpc>
                <a:spcPts val="1920"/>
              </a:lnSpc>
              <a:buClrTx/>
              <a:buSzTx/>
              <a:buNone/>
              <a:tabLst>
                <a:tab pos="101600" algn="l"/>
              </a:tabLst>
              <a:defRPr/>
            </a:pPr>
            <a:r>
              <a:rPr lang="zh-CN" altLang="en-US" sz="1405" smtClean="0">
                <a:solidFill>
                  <a:srgbClr val="000000"/>
                </a:solidFill>
                <a:latin typeface="微软雅黑" panose="020B0503020204020204" charset="-122"/>
              </a:rPr>
              <a:t>	</a:t>
            </a:r>
            <a:r>
              <a:rPr lang="zh-CN" altLang="en-US" smtClean="0">
                <a:solidFill>
                  <a:srgbClr val="000000"/>
                </a:solidFill>
                <a:latin typeface="微软雅黑" panose="020B0503020204020204" charset="-122"/>
              </a:rPr>
              <a:t>稍糊</a:t>
            </a:r>
            <a:endParaRPr lang="zh-CN" altLang="en-US">
              <a:solidFill>
                <a:srgbClr val="000000"/>
              </a:solidFill>
              <a:latin typeface="微软雅黑" panose="020B0503020204020204" charset="-122"/>
            </a:endParaRPr>
          </a:p>
        </p:txBody>
      </p:sp>
      <p:sp>
        <p:nvSpPr>
          <p:cNvPr id="34" name="TextBox 33"/>
          <p:cNvSpPr txBox="1"/>
          <p:nvPr/>
        </p:nvSpPr>
        <p:spPr>
          <a:xfrm>
            <a:off x="4873116" y="3670655"/>
            <a:ext cx="1360950"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28600" algn="l"/>
              </a:tabLst>
              <a:defRPr/>
            </a:pPr>
            <a:r>
              <a:rPr lang="zh-CN" altLang="en-US" smtClean="0"/>
              <a:t>	</a:t>
            </a:r>
            <a:r>
              <a:rPr lang="zh-CN" altLang="en-US" smtClean="0">
                <a:solidFill>
                  <a:srgbClr val="000000"/>
                </a:solidFill>
                <a:latin typeface="微软雅黑" panose="020B0503020204020204" charset="-122"/>
              </a:rPr>
              <a:t>蜷缩   硬挺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65"/>
              </a:lnSpc>
              <a:buClrTx/>
              <a:buSzTx/>
              <a:buNone/>
              <a:tabLst>
                <a:tab pos="228600" algn="l"/>
              </a:tabLst>
              <a:defRPr/>
            </a:pPr>
            <a:r>
              <a:rPr lang="zh-CN" altLang="en-US" sz="1405" smtClean="0">
                <a:solidFill>
                  <a:srgbClr val="000000"/>
                </a:solidFill>
                <a:latin typeface="微软雅黑" panose="020B0503020204020204" charset="-122"/>
              </a:rPr>
              <a:t>坏瓜          好瓜</a:t>
            </a:r>
            <a:endParaRPr lang="zh-CN" altLang="en-US" sz="1405">
              <a:solidFill>
                <a:srgbClr val="000000"/>
              </a:solidFill>
              <a:latin typeface="微软雅黑" panose="020B0503020204020204" charset="-122"/>
            </a:endParaRPr>
          </a:p>
        </p:txBody>
      </p:sp>
      <p:sp>
        <p:nvSpPr>
          <p:cNvPr id="35" name="TextBox 34"/>
          <p:cNvSpPr txBox="1"/>
          <p:nvPr/>
        </p:nvSpPr>
        <p:spPr>
          <a:xfrm>
            <a:off x="3854196" y="3670655"/>
            <a:ext cx="666849" cy="65402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03200" algn="l"/>
              </a:tabLst>
              <a:defRPr/>
            </a:pPr>
            <a:r>
              <a:rPr lang="zh-CN" altLang="en-US" smtClean="0"/>
              <a:t>	</a:t>
            </a:r>
            <a:r>
              <a:rPr lang="zh-CN" altLang="en-US" smtClean="0">
                <a:solidFill>
                  <a:srgbClr val="000000"/>
                </a:solidFill>
                <a:latin typeface="微软雅黑" panose="020B0503020204020204" charset="-122"/>
              </a:rPr>
              <a:t>稍蜷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032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340"/>
              </a:lnSpc>
              <a:buClrTx/>
              <a:buSzTx/>
              <a:buNone/>
              <a:tabLst>
                <a:tab pos="2032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36" name="TextBox 35"/>
          <p:cNvSpPr txBox="1"/>
          <p:nvPr/>
        </p:nvSpPr>
        <p:spPr>
          <a:xfrm>
            <a:off x="4778628" y="3181766"/>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根蒂</a:t>
            </a:r>
            <a:endParaRPr lang="zh-CN" altLang="en-US" sz="2195">
              <a:solidFill>
                <a:srgbClr val="000000"/>
              </a:solidFill>
              <a:latin typeface="微软雅黑" panose="020B0503020204020204" charset="-122"/>
            </a:endParaRPr>
          </a:p>
        </p:txBody>
      </p:sp>
      <p:sp>
        <p:nvSpPr>
          <p:cNvPr id="37" name="TextBox 36"/>
          <p:cNvSpPr txBox="1"/>
          <p:nvPr/>
        </p:nvSpPr>
        <p:spPr>
          <a:xfrm>
            <a:off x="2108326" y="3672171"/>
            <a:ext cx="1373774"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41300" algn="l"/>
              </a:tabLst>
              <a:defRPr/>
            </a:pPr>
            <a:r>
              <a:rPr lang="zh-CN" altLang="en-US" smtClean="0"/>
              <a:t>	</a:t>
            </a:r>
            <a:r>
              <a:rPr lang="zh-CN" altLang="en-US" sz="1800" smtClean="0">
                <a:solidFill>
                  <a:srgbClr val="000000"/>
                </a:solidFill>
                <a:latin typeface="微软雅黑" panose="020B0503020204020204" charset="-122"/>
              </a:rPr>
              <a:t>乌黑   浅白</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413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241300" algn="l"/>
              </a:tabLst>
              <a:defRPr/>
            </a:pPr>
            <a:r>
              <a:rPr lang="zh-CN" altLang="en-US" sz="1405" smtClean="0">
                <a:solidFill>
                  <a:srgbClr val="000000"/>
                </a:solidFill>
                <a:latin typeface="微软雅黑" panose="020B0503020204020204" charset="-122"/>
              </a:rPr>
              <a:t>好瓜          坏瓜</a:t>
            </a:r>
            <a:endParaRPr lang="zh-CN" altLang="en-US" sz="1405">
              <a:solidFill>
                <a:srgbClr val="000000"/>
              </a:solidFill>
              <a:latin typeface="微软雅黑" panose="020B0503020204020204" charset="-122"/>
            </a:endParaRPr>
          </a:p>
        </p:txBody>
      </p:sp>
      <p:sp>
        <p:nvSpPr>
          <p:cNvPr id="38" name="TextBox 37"/>
          <p:cNvSpPr txBox="1"/>
          <p:nvPr/>
        </p:nvSpPr>
        <p:spPr>
          <a:xfrm>
            <a:off x="1207008" y="3672171"/>
            <a:ext cx="564257"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01600" algn="l"/>
              </a:tabLst>
              <a:defRPr/>
            </a:pPr>
            <a:r>
              <a:rPr lang="zh-CN" altLang="en-US" smtClean="0"/>
              <a:t>	</a:t>
            </a:r>
            <a:r>
              <a:rPr lang="zh-CN" altLang="en-US" sz="1800" smtClean="0">
                <a:solidFill>
                  <a:srgbClr val="000000"/>
                </a:solidFill>
                <a:latin typeface="微软雅黑" panose="020B0503020204020204" charset="-122"/>
              </a:rPr>
              <a:t>青绿</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016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101600" algn="l"/>
              </a:tabLst>
              <a:defRPr/>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9" name="TextBox 38"/>
          <p:cNvSpPr txBox="1"/>
          <p:nvPr/>
        </p:nvSpPr>
        <p:spPr>
          <a:xfrm>
            <a:off x="6635750" y="3230082"/>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40" name="TextBox 39"/>
          <p:cNvSpPr txBox="1"/>
          <p:nvPr/>
        </p:nvSpPr>
        <p:spPr>
          <a:xfrm>
            <a:off x="3881882" y="2315884"/>
            <a:ext cx="564257"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脐部</a:t>
            </a:r>
            <a:endParaRPr lang="zh-CN" altLang="en-US" sz="2200">
              <a:solidFill>
                <a:srgbClr val="000000"/>
              </a:solidFill>
              <a:latin typeface="微软雅黑" panose="020B0503020204020204" charset="-122"/>
            </a:endParaRPr>
          </a:p>
        </p:txBody>
      </p:sp>
      <p:sp>
        <p:nvSpPr>
          <p:cNvPr id="41" name="TextBox 40"/>
          <p:cNvSpPr txBox="1"/>
          <p:nvPr/>
        </p:nvSpPr>
        <p:spPr>
          <a:xfrm>
            <a:off x="2009901" y="2772130"/>
            <a:ext cx="961802" cy="67967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95300" algn="l"/>
              </a:tabLst>
              <a:defRPr/>
            </a:pPr>
            <a:r>
              <a:rPr lang="zh-CN" altLang="en-US" smtClean="0"/>
              <a:t>	</a:t>
            </a:r>
            <a:r>
              <a:rPr lang="zh-CN" altLang="en-US" smtClean="0">
                <a:solidFill>
                  <a:srgbClr val="000000"/>
                </a:solidFill>
                <a:latin typeface="微软雅黑" panose="020B0503020204020204" charset="-122"/>
              </a:rPr>
              <a:t>凹陷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953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535"/>
              </a:lnSpc>
              <a:buClrTx/>
              <a:buSzTx/>
              <a:buNone/>
              <a:tabLst>
                <a:tab pos="4953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42" name="TextBox 41"/>
          <p:cNvSpPr txBox="1"/>
          <p:nvPr/>
        </p:nvSpPr>
        <p:spPr>
          <a:xfrm>
            <a:off x="3551809" y="2147544"/>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3" name="TextBox 42"/>
          <p:cNvSpPr txBox="1"/>
          <p:nvPr/>
        </p:nvSpPr>
        <p:spPr>
          <a:xfrm>
            <a:off x="1826641" y="3000095"/>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2</a:t>
            </a:r>
            <a:endParaRPr lang="zh-CN" altLang="en-US">
              <a:solidFill>
                <a:srgbClr val="000000"/>
              </a:solidFill>
              <a:latin typeface="微软雅黑" panose="020B0503020204020204" charset="-122"/>
            </a:endParaRPr>
          </a:p>
        </p:txBody>
      </p:sp>
      <p:sp>
        <p:nvSpPr>
          <p:cNvPr id="44" name="TextBox 43"/>
          <p:cNvSpPr txBox="1"/>
          <p:nvPr/>
        </p:nvSpPr>
        <p:spPr>
          <a:xfrm>
            <a:off x="4149216" y="2772130"/>
            <a:ext cx="570669" cy="474489"/>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31800" algn="l"/>
              </a:tabLst>
              <a:defRPr/>
            </a:pPr>
            <a:r>
              <a:rPr lang="zh-CN" altLang="en-US" smtClean="0">
                <a:solidFill>
                  <a:srgbClr val="000000"/>
                </a:solidFill>
                <a:latin typeface="微软雅黑" panose="020B0503020204020204" charset="-122"/>
              </a:rPr>
              <a:t>稍凹</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870"/>
              </a:lnSpc>
              <a:buClrTx/>
              <a:buSzTx/>
              <a:buNone/>
              <a:tabLst>
                <a:tab pos="431800" algn="l"/>
              </a:tabLst>
              <a:defRPr/>
            </a:pPr>
            <a:r>
              <a:rPr lang="zh-CN" altLang="en-US"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5" name="TextBox 44"/>
          <p:cNvSpPr txBox="1"/>
          <p:nvPr/>
        </p:nvSpPr>
        <p:spPr>
          <a:xfrm>
            <a:off x="6082919" y="2772130"/>
            <a:ext cx="461665" cy="51296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66700" algn="l"/>
              </a:tabLst>
              <a:defRPr/>
            </a:pPr>
            <a:r>
              <a:rPr lang="zh-CN" altLang="en-US" smtClean="0">
                <a:solidFill>
                  <a:srgbClr val="000000"/>
                </a:solidFill>
                <a:latin typeface="微软雅黑" panose="020B0503020204020204" charset="-122"/>
              </a:rPr>
              <a:t>平坦</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240"/>
              </a:lnSpc>
              <a:buClrTx/>
              <a:buSzTx/>
              <a:buNone/>
              <a:tabLst>
                <a:tab pos="266700" algn="l"/>
              </a:tabLst>
              <a:defRPr/>
            </a:pPr>
            <a:r>
              <a:rPr lang="zh-CN" altLang="en-US"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6" name="TextBox 45"/>
          <p:cNvSpPr txBox="1"/>
          <p:nvPr/>
        </p:nvSpPr>
        <p:spPr>
          <a:xfrm>
            <a:off x="3668014" y="3844010"/>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5</a:t>
            </a:r>
            <a:endParaRPr lang="zh-CN" altLang="en-US">
              <a:solidFill>
                <a:srgbClr val="000000"/>
              </a:solidFill>
              <a:latin typeface="微软雅黑" panose="020B0503020204020204" charset="-122"/>
            </a:endParaRPr>
          </a:p>
        </p:txBody>
      </p:sp>
      <p:sp>
        <p:nvSpPr>
          <p:cNvPr id="47" name="TextBox 46"/>
          <p:cNvSpPr txBox="1"/>
          <p:nvPr/>
        </p:nvSpPr>
        <p:spPr>
          <a:xfrm>
            <a:off x="3681984" y="4696934"/>
            <a:ext cx="136256" cy="230832"/>
          </a:xfrm>
          <a:prstGeom prst="rect">
            <a:avLst/>
          </a:prstGeom>
          <a:noFill/>
        </p:spPr>
        <p:txBody>
          <a:bodyPr vert="horz" wrap="none" lIns="0" tIns="0" rIns="0" bIns="0" rtlCol="0">
            <a:spAutoFit/>
          </a:bodyPr>
          <a:lstStyle/>
          <a:p>
            <a:pPr>
              <a:lnSpc>
                <a:spcPts val="1800"/>
              </a:lnSpc>
            </a:pPr>
            <a:r>
              <a:rPr lang="en-US" altLang="zh-CN" sz="1800" smtClean="0">
                <a:solidFill>
                  <a:srgbClr val="000000"/>
                </a:solidFill>
                <a:latin typeface="微软雅黑" panose="020B0503020204020204" charset="-122"/>
              </a:rPr>
              <a:t>6</a:t>
            </a:r>
            <a:endParaRPr lang="zh-CN" altLang="en-US" sz="1800">
              <a:solidFill>
                <a:srgbClr val="000000"/>
              </a:solidFill>
              <a:latin typeface="微软雅黑" panose="020B0503020204020204" charset="-122"/>
            </a:endParaRPr>
          </a:p>
        </p:txBody>
      </p:sp>
      <p:sp>
        <p:nvSpPr>
          <p:cNvPr id="48" name="TextBox 47"/>
          <p:cNvSpPr txBox="1"/>
          <p:nvPr/>
        </p:nvSpPr>
        <p:spPr>
          <a:xfrm>
            <a:off x="6631813" y="4899634"/>
            <a:ext cx="1482778" cy="846386"/>
          </a:xfrm>
          <a:prstGeom prst="rect">
            <a:avLst/>
          </a:prstGeom>
          <a:noFill/>
        </p:spPr>
        <p:txBody>
          <a:bodyPr vert="horz" wrap="none" lIns="0" tIns="0" rIns="0" bIns="0" rtlCol="0">
            <a:spAutoFit/>
          </a:bodyPr>
          <a:lstStyle/>
          <a:p>
            <a:pPr>
              <a:lnSpc>
                <a:spcPts val="1800"/>
              </a:lnSpc>
            </a:pPr>
            <a:r>
              <a:rPr lang="zh-CN" altLang="en-US" smtClean="0">
                <a:solidFill>
                  <a:srgbClr val="FF0000"/>
                </a:solidFill>
                <a:latin typeface="微软雅黑" panose="020B0503020204020204" charset="-122"/>
              </a:rPr>
              <a:t>验证集精度</a:t>
            </a:r>
            <a:endParaRPr lang="zh-CN" altLang="en-US" smtClean="0">
              <a:solidFill>
                <a:srgbClr val="FF0000"/>
              </a:solidFill>
              <a:latin typeface="微软雅黑" panose="020B0503020204020204" charset="-122"/>
            </a:endParaRPr>
          </a:p>
          <a:p>
            <a:pPr>
              <a:lnSpc>
                <a:spcPts val="2640"/>
              </a:lnSpc>
            </a:pPr>
            <a:r>
              <a:rPr lang="zh-CN" altLang="en-US" smtClean="0">
                <a:solidFill>
                  <a:srgbClr val="FF0000"/>
                </a:solidFill>
                <a:latin typeface="微软雅黑" panose="020B0503020204020204" charset="-122"/>
              </a:rPr>
              <a:t>剪枝前</a:t>
            </a:r>
            <a:r>
              <a:rPr lang="en-US" altLang="zh-CN" smtClean="0">
                <a:solidFill>
                  <a:srgbClr val="FF0000"/>
                </a:solidFill>
                <a:latin typeface="微软雅黑" panose="020B0503020204020204" charset="-122"/>
              </a:rPr>
              <a:t>: 42.9%</a:t>
            </a:r>
            <a:endParaRPr lang="en-US" altLang="zh-CN" smtClean="0">
              <a:solidFill>
                <a:srgbClr val="FF0000"/>
              </a:solidFill>
              <a:latin typeface="微软雅黑" panose="020B0503020204020204" charset="-122"/>
            </a:endParaRPr>
          </a:p>
          <a:p>
            <a:pPr>
              <a:lnSpc>
                <a:spcPts val="2160"/>
              </a:lnSpc>
            </a:pPr>
            <a:r>
              <a:rPr lang="zh-CN" altLang="en-US" smtClean="0">
                <a:solidFill>
                  <a:srgbClr val="FF0000"/>
                </a:solidFill>
                <a:latin typeface="微软雅黑" panose="020B0503020204020204" charset="-122"/>
              </a:rPr>
              <a:t>剪枝后</a:t>
            </a:r>
            <a:r>
              <a:rPr lang="en-US" altLang="zh-CN" smtClean="0">
                <a:solidFill>
                  <a:srgbClr val="FF0000"/>
                </a:solidFill>
                <a:latin typeface="微软雅黑" panose="020B0503020204020204" charset="-122"/>
              </a:rPr>
              <a:t>: 57.1%</a:t>
            </a:r>
            <a:endParaRPr lang="zh-CN" altLang="en-US">
              <a:solidFill>
                <a:srgbClr val="FF0000"/>
              </a:solidFill>
              <a:latin typeface="微软雅黑" panose="020B0503020204020204" charset="-122"/>
            </a:endParaRPr>
          </a:p>
        </p:txBody>
      </p:sp>
      <p:sp>
        <p:nvSpPr>
          <p:cNvPr id="49" name="TextBox 48"/>
          <p:cNvSpPr txBox="1"/>
          <p:nvPr/>
        </p:nvSpPr>
        <p:spPr>
          <a:xfrm>
            <a:off x="6185661" y="5806973"/>
            <a:ext cx="1731243" cy="230832"/>
          </a:xfrm>
          <a:prstGeom prst="rect">
            <a:avLst/>
          </a:prstGeom>
          <a:noFill/>
        </p:spPr>
        <p:txBody>
          <a:bodyPr vert="horz" wrap="none" lIns="0" tIns="0" rIns="0" bIns="0" rtlCol="0">
            <a:spAutoFit/>
          </a:bodyPr>
          <a:lstStyle/>
          <a:p>
            <a:pPr>
              <a:lnSpc>
                <a:spcPts val="1800"/>
              </a:lnSpc>
            </a:pPr>
            <a:r>
              <a:rPr lang="zh-CN" altLang="en-US" smtClean="0">
                <a:solidFill>
                  <a:srgbClr val="FF0000"/>
                </a:solidFill>
                <a:latin typeface="微软雅黑" panose="020B0503020204020204" charset="-122"/>
              </a:rPr>
              <a:t>后剪枝决策</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剪枝</a:t>
            </a:r>
            <a:endParaRPr lang="zh-CN" altLang="en-US">
              <a:solidFill>
                <a:srgbClr val="FF0000"/>
              </a:solidFill>
              <a:latin typeface="微软雅黑" panose="020B0503020204020204" charset="-122"/>
            </a:endParaRPr>
          </a:p>
        </p:txBody>
      </p:sp>
      <p:sp>
        <p:nvSpPr>
          <p:cNvPr id="50" name="TextBox 49"/>
          <p:cNvSpPr txBox="1"/>
          <p:nvPr/>
        </p:nvSpPr>
        <p:spPr>
          <a:xfrm>
            <a:off x="351739" y="1253271"/>
            <a:ext cx="1692771"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首先考虑结点</a:t>
            </a:r>
            <a:endParaRPr lang="zh-CN" altLang="en-US" sz="2195">
              <a:solidFill>
                <a:srgbClr val="000000"/>
              </a:solidFill>
              <a:latin typeface="微软雅黑" panose="020B0503020204020204" charset="-122"/>
            </a:endParaRPr>
          </a:p>
        </p:txBody>
      </p:sp>
      <p:sp>
        <p:nvSpPr>
          <p:cNvPr id="51" name="TextBox 50"/>
          <p:cNvSpPr txBox="1"/>
          <p:nvPr/>
        </p:nvSpPr>
        <p:spPr>
          <a:xfrm>
            <a:off x="2324100" y="1253271"/>
            <a:ext cx="620682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，若将其替换为叶结点，根据落在其上的训练样例</a:t>
            </a:r>
            <a:endParaRPr lang="zh-CN" altLang="en-US" sz="2195">
              <a:solidFill>
                <a:srgbClr val="000000"/>
              </a:solidFill>
              <a:latin typeface="微软雅黑" panose="020B0503020204020204" charset="-122"/>
            </a:endParaRPr>
          </a:p>
        </p:txBody>
      </p:sp>
      <p:sp>
        <p:nvSpPr>
          <p:cNvPr id="52" name="TextBox 51"/>
          <p:cNvSpPr txBox="1"/>
          <p:nvPr/>
        </p:nvSpPr>
        <p:spPr>
          <a:xfrm>
            <a:off x="1237488" y="1594990"/>
            <a:ext cx="7235955"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将其标记为“好瓜”，测得验证集精度提高至 </a:t>
            </a:r>
            <a:r>
              <a:rPr lang="en-US" altLang="zh-CN" sz="2005" smtClean="0">
                <a:solidFill>
                  <a:srgbClr val="000000"/>
                </a:solidFill>
                <a:latin typeface="Times New Roman" panose="02020603050405020304"/>
              </a:rPr>
              <a:t>57.1%</a:t>
            </a:r>
            <a:r>
              <a:rPr lang="zh-CN" altLang="en-US" sz="2195" smtClean="0">
                <a:solidFill>
                  <a:srgbClr val="000000"/>
                </a:solidFill>
                <a:latin typeface="微软雅黑" panose="020B0503020204020204" charset="-122"/>
              </a:rPr>
              <a:t>，于是</a:t>
            </a:r>
            <a:endParaRPr lang="zh-CN" altLang="en-US" sz="2195">
              <a:solidFill>
                <a:srgbClr val="000000"/>
              </a:solidFill>
              <a:latin typeface="微软雅黑" panose="020B0503020204020204" charset="-122"/>
            </a:endParaRPr>
          </a:p>
        </p:txBody>
      </p:sp>
      <p:sp>
        <p:nvSpPr>
          <p:cNvPr id="53" name="TextBox 52"/>
          <p:cNvSpPr txBox="1"/>
          <p:nvPr/>
        </p:nvSpPr>
        <p:spPr>
          <a:xfrm>
            <a:off x="351739" y="1990637"/>
            <a:ext cx="1128514"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决定剪枝</a:t>
            </a:r>
            <a:endParaRPr lang="zh-CN" altLang="en-US" sz="2200">
              <a:solidFill>
                <a:srgbClr val="000000"/>
              </a:solidFill>
              <a:latin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D758.tmp"/>
          <p:cNvPicPr/>
          <p:nvPr/>
        </p:nvPicPr>
        <p:blipFill>
          <a:blip r:embed="rId1" cstate="print"/>
          <a:stretch>
            <a:fillRect/>
          </a:stretch>
        </p:blipFill>
        <p:spPr>
          <a:xfrm>
            <a:off x="0" y="0"/>
            <a:ext cx="9144000" cy="6858000"/>
          </a:xfrm>
          <a:prstGeom prst="rect">
            <a:avLst/>
          </a:prstGeom>
        </p:spPr>
      </p:pic>
      <p:pic>
        <p:nvPicPr>
          <p:cNvPr id="3" name="图片 2" descr="ws_D769.tmp"/>
          <p:cNvPicPr/>
          <p:nvPr/>
        </p:nvPicPr>
        <p:blipFill>
          <a:blip r:embed="rId2" cstate="print"/>
          <a:stretch>
            <a:fillRect/>
          </a:stretch>
        </p:blipFill>
        <p:spPr>
          <a:xfrm>
            <a:off x="2057400" y="1270000"/>
            <a:ext cx="266700" cy="279400"/>
          </a:xfrm>
          <a:prstGeom prst="rect">
            <a:avLst/>
          </a:prstGeom>
        </p:spPr>
      </p:pic>
      <p:pic>
        <p:nvPicPr>
          <p:cNvPr id="4" name="图片 3" descr="ws_D76A.tmp"/>
          <p:cNvPicPr/>
          <p:nvPr/>
        </p:nvPicPr>
        <p:blipFill>
          <a:blip r:embed="rId3" cstate="print"/>
          <a:stretch>
            <a:fillRect/>
          </a:stretch>
        </p:blipFill>
        <p:spPr>
          <a:xfrm>
            <a:off x="0" y="0"/>
            <a:ext cx="9144000" cy="6858000"/>
          </a:xfrm>
          <a:prstGeom prst="rect">
            <a:avLst/>
          </a:prstGeom>
        </p:spPr>
      </p:pic>
      <p:sp>
        <p:nvSpPr>
          <p:cNvPr id="12" name="TextBox 11"/>
          <p:cNvSpPr txBox="1"/>
          <p:nvPr/>
        </p:nvSpPr>
        <p:spPr>
          <a:xfrm rot="18900000">
            <a:off x="3394609" y="4052304"/>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17" name="TextBox 16"/>
          <p:cNvSpPr txBox="1"/>
          <p:nvPr/>
        </p:nvSpPr>
        <p:spPr>
          <a:xfrm rot="18900000">
            <a:off x="2938060" y="4508853"/>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19" name="TextBox 18"/>
          <p:cNvSpPr txBox="1"/>
          <p:nvPr/>
        </p:nvSpPr>
        <p:spPr>
          <a:xfrm rot="18900000">
            <a:off x="2253237" y="5193677"/>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0" name="TextBox 19"/>
          <p:cNvSpPr txBox="1"/>
          <p:nvPr/>
        </p:nvSpPr>
        <p:spPr>
          <a:xfrm rot="18900000">
            <a:off x="2481511" y="4965402"/>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1" name="TextBox 20"/>
          <p:cNvSpPr txBox="1"/>
          <p:nvPr/>
        </p:nvSpPr>
        <p:spPr>
          <a:xfrm rot="18900000">
            <a:off x="2709786" y="4737128"/>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2" name="TextBox 21"/>
          <p:cNvSpPr txBox="1"/>
          <p:nvPr/>
        </p:nvSpPr>
        <p:spPr>
          <a:xfrm rot="18900000">
            <a:off x="3166335" y="4280579"/>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6" name="TextBox 25"/>
          <p:cNvSpPr txBox="1"/>
          <p:nvPr/>
        </p:nvSpPr>
        <p:spPr>
          <a:xfrm>
            <a:off x="218541" y="306577"/>
            <a:ext cx="1695977"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后剪枝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zh-CN" altLang="en-US" sz="2400">
              <a:solidFill>
                <a:srgbClr val="000000"/>
              </a:solidFill>
              <a:latin typeface="Times New Roman" panose="02020603050405020304"/>
            </a:endParaRPr>
          </a:p>
        </p:txBody>
      </p:sp>
      <p:sp>
        <p:nvSpPr>
          <p:cNvPr id="27" name="TextBox 26"/>
          <p:cNvSpPr txBox="1"/>
          <p:nvPr/>
        </p:nvSpPr>
        <p:spPr>
          <a:xfrm>
            <a:off x="3039745" y="4980777"/>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28" name="TextBox 27"/>
          <p:cNvSpPr txBox="1"/>
          <p:nvPr/>
        </p:nvSpPr>
        <p:spPr>
          <a:xfrm>
            <a:off x="4874005" y="4980777"/>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29" name="TextBox 28"/>
          <p:cNvSpPr txBox="1"/>
          <p:nvPr/>
        </p:nvSpPr>
        <p:spPr>
          <a:xfrm>
            <a:off x="4189729" y="4552416"/>
            <a:ext cx="1130118"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乌黑   浅白</a:t>
            </a:r>
            <a:endParaRPr lang="zh-CN" altLang="en-US">
              <a:solidFill>
                <a:srgbClr val="000000"/>
              </a:solidFill>
              <a:latin typeface="微软雅黑" panose="020B0503020204020204" charset="-122"/>
            </a:endParaRPr>
          </a:p>
        </p:txBody>
      </p:sp>
      <p:sp>
        <p:nvSpPr>
          <p:cNvPr id="30" name="TextBox 29"/>
          <p:cNvSpPr txBox="1"/>
          <p:nvPr/>
        </p:nvSpPr>
        <p:spPr>
          <a:xfrm>
            <a:off x="3142488" y="4552416"/>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青绿</a:t>
            </a:r>
            <a:endParaRPr lang="zh-CN" altLang="en-US">
              <a:solidFill>
                <a:srgbClr val="000000"/>
              </a:solidFill>
              <a:latin typeface="微软雅黑" panose="020B0503020204020204" charset="-122"/>
            </a:endParaRPr>
          </a:p>
        </p:txBody>
      </p:sp>
      <p:sp>
        <p:nvSpPr>
          <p:cNvPr id="31" name="TextBox 30"/>
          <p:cNvSpPr txBox="1"/>
          <p:nvPr/>
        </p:nvSpPr>
        <p:spPr>
          <a:xfrm>
            <a:off x="4874005" y="3673322"/>
            <a:ext cx="1360950"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28600" algn="l"/>
              </a:tabLst>
              <a:defRPr/>
            </a:pPr>
            <a:r>
              <a:rPr lang="zh-CN" altLang="en-US" smtClean="0"/>
              <a:t>	</a:t>
            </a:r>
            <a:r>
              <a:rPr lang="zh-CN" altLang="en-US" smtClean="0">
                <a:solidFill>
                  <a:srgbClr val="000000"/>
                </a:solidFill>
                <a:latin typeface="微软雅黑" panose="020B0503020204020204" charset="-122"/>
              </a:rPr>
              <a:t>蜷缩   硬挺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65"/>
              </a:lnSpc>
              <a:buClrTx/>
              <a:buSzTx/>
              <a:buNone/>
              <a:tabLst>
                <a:tab pos="228600" algn="l"/>
              </a:tabLst>
              <a:defRPr/>
            </a:pPr>
            <a:r>
              <a:rPr lang="zh-CN" altLang="en-US" sz="1405" smtClean="0">
                <a:solidFill>
                  <a:srgbClr val="000000"/>
                </a:solidFill>
                <a:latin typeface="微软雅黑" panose="020B0503020204020204" charset="-122"/>
              </a:rPr>
              <a:t>坏瓜          好瓜</a:t>
            </a:r>
            <a:endParaRPr lang="zh-CN" altLang="en-US" sz="1405">
              <a:solidFill>
                <a:srgbClr val="000000"/>
              </a:solidFill>
              <a:latin typeface="微软雅黑" panose="020B0503020204020204" charset="-122"/>
            </a:endParaRPr>
          </a:p>
        </p:txBody>
      </p:sp>
      <p:sp>
        <p:nvSpPr>
          <p:cNvPr id="32" name="TextBox 31"/>
          <p:cNvSpPr txBox="1"/>
          <p:nvPr/>
        </p:nvSpPr>
        <p:spPr>
          <a:xfrm>
            <a:off x="3854830" y="3673322"/>
            <a:ext cx="666849" cy="65402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03200" algn="l"/>
              </a:tabLst>
              <a:defRPr/>
            </a:pPr>
            <a:r>
              <a:rPr lang="zh-CN" altLang="en-US" smtClean="0"/>
              <a:t>	</a:t>
            </a:r>
            <a:r>
              <a:rPr lang="zh-CN" altLang="en-US" smtClean="0">
                <a:solidFill>
                  <a:srgbClr val="000000"/>
                </a:solidFill>
                <a:latin typeface="微软雅黑" panose="020B0503020204020204" charset="-122"/>
              </a:rPr>
              <a:t>稍蜷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032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340"/>
              </a:lnSpc>
              <a:buClrTx/>
              <a:buSzTx/>
              <a:buNone/>
              <a:tabLst>
                <a:tab pos="2032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33" name="TextBox 32"/>
          <p:cNvSpPr txBox="1"/>
          <p:nvPr/>
        </p:nvSpPr>
        <p:spPr>
          <a:xfrm>
            <a:off x="4779264" y="3184183"/>
            <a:ext cx="564257"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根蒂</a:t>
            </a:r>
            <a:endParaRPr lang="zh-CN" altLang="en-US" sz="2200">
              <a:solidFill>
                <a:srgbClr val="000000"/>
              </a:solidFill>
              <a:latin typeface="微软雅黑" panose="020B0503020204020204" charset="-122"/>
            </a:endParaRPr>
          </a:p>
        </p:txBody>
      </p:sp>
      <p:sp>
        <p:nvSpPr>
          <p:cNvPr id="34" name="TextBox 33"/>
          <p:cNvSpPr txBox="1"/>
          <p:nvPr/>
        </p:nvSpPr>
        <p:spPr>
          <a:xfrm>
            <a:off x="2109216" y="3674965"/>
            <a:ext cx="1373774"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41300" algn="l"/>
              </a:tabLst>
              <a:defRPr/>
            </a:pPr>
            <a:r>
              <a:rPr lang="zh-CN" altLang="en-US" smtClean="0"/>
              <a:t>	</a:t>
            </a:r>
            <a:r>
              <a:rPr lang="zh-CN" altLang="en-US" sz="1800" smtClean="0">
                <a:solidFill>
                  <a:srgbClr val="000000"/>
                </a:solidFill>
                <a:latin typeface="微软雅黑" panose="020B0503020204020204" charset="-122"/>
              </a:rPr>
              <a:t>乌黑   浅白</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413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241300" algn="l"/>
              </a:tabLst>
              <a:defRPr/>
            </a:pPr>
            <a:r>
              <a:rPr lang="zh-CN" altLang="en-US" sz="1405" smtClean="0">
                <a:solidFill>
                  <a:srgbClr val="000000"/>
                </a:solidFill>
                <a:latin typeface="微软雅黑" panose="020B0503020204020204" charset="-122"/>
              </a:rPr>
              <a:t>好瓜          坏瓜</a:t>
            </a:r>
            <a:endParaRPr lang="zh-CN" altLang="en-US" sz="1405">
              <a:solidFill>
                <a:srgbClr val="000000"/>
              </a:solidFill>
              <a:latin typeface="微软雅黑" panose="020B0503020204020204" charset="-122"/>
            </a:endParaRPr>
          </a:p>
        </p:txBody>
      </p:sp>
      <p:sp>
        <p:nvSpPr>
          <p:cNvPr id="35" name="TextBox 34"/>
          <p:cNvSpPr txBox="1"/>
          <p:nvPr/>
        </p:nvSpPr>
        <p:spPr>
          <a:xfrm>
            <a:off x="1207617" y="3674965"/>
            <a:ext cx="564257"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01600" algn="l"/>
              </a:tabLst>
              <a:defRPr/>
            </a:pPr>
            <a:r>
              <a:rPr lang="zh-CN" altLang="en-US" smtClean="0"/>
              <a:t>	</a:t>
            </a:r>
            <a:r>
              <a:rPr lang="zh-CN" altLang="en-US" sz="1800" smtClean="0">
                <a:solidFill>
                  <a:srgbClr val="000000"/>
                </a:solidFill>
                <a:latin typeface="微软雅黑" panose="020B0503020204020204" charset="-122"/>
              </a:rPr>
              <a:t>青绿</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016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101600" algn="l"/>
              </a:tabLst>
              <a:defRPr/>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6" name="TextBox 35"/>
          <p:cNvSpPr txBox="1"/>
          <p:nvPr/>
        </p:nvSpPr>
        <p:spPr>
          <a:xfrm>
            <a:off x="6636384" y="3232749"/>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37" name="TextBox 36"/>
          <p:cNvSpPr txBox="1"/>
          <p:nvPr/>
        </p:nvSpPr>
        <p:spPr>
          <a:xfrm>
            <a:off x="3882516" y="2319182"/>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脐部</a:t>
            </a:r>
            <a:endParaRPr lang="zh-CN" altLang="en-US" sz="2195">
              <a:solidFill>
                <a:srgbClr val="000000"/>
              </a:solidFill>
              <a:latin typeface="微软雅黑" panose="020B0503020204020204" charset="-122"/>
            </a:endParaRPr>
          </a:p>
        </p:txBody>
      </p:sp>
      <p:sp>
        <p:nvSpPr>
          <p:cNvPr id="38" name="TextBox 37"/>
          <p:cNvSpPr txBox="1"/>
          <p:nvPr/>
        </p:nvSpPr>
        <p:spPr>
          <a:xfrm>
            <a:off x="2010410" y="2774535"/>
            <a:ext cx="961802" cy="67967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95300" algn="l"/>
              </a:tabLst>
              <a:defRPr/>
            </a:pPr>
            <a:r>
              <a:rPr lang="zh-CN" altLang="en-US" smtClean="0"/>
              <a:t>	</a:t>
            </a:r>
            <a:r>
              <a:rPr lang="zh-CN" altLang="en-US" sz="1800" smtClean="0">
                <a:solidFill>
                  <a:srgbClr val="000000"/>
                </a:solidFill>
                <a:latin typeface="微软雅黑" panose="020B0503020204020204" charset="-122"/>
              </a:rPr>
              <a:t>凹陷</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953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535"/>
              </a:lnSpc>
              <a:buClrTx/>
              <a:buSzTx/>
              <a:buNone/>
              <a:tabLst>
                <a:tab pos="4953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39" name="TextBox 38"/>
          <p:cNvSpPr txBox="1"/>
          <p:nvPr/>
        </p:nvSpPr>
        <p:spPr>
          <a:xfrm>
            <a:off x="3552444" y="2150338"/>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0" name="TextBox 39"/>
          <p:cNvSpPr txBox="1"/>
          <p:nvPr/>
        </p:nvSpPr>
        <p:spPr>
          <a:xfrm>
            <a:off x="1827276" y="3002762"/>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2</a:t>
            </a:r>
            <a:endParaRPr lang="zh-CN" altLang="en-US">
              <a:solidFill>
                <a:srgbClr val="000000"/>
              </a:solidFill>
              <a:latin typeface="微软雅黑" panose="020B0503020204020204" charset="-122"/>
            </a:endParaRPr>
          </a:p>
        </p:txBody>
      </p:sp>
      <p:sp>
        <p:nvSpPr>
          <p:cNvPr id="41" name="TextBox 40"/>
          <p:cNvSpPr txBox="1"/>
          <p:nvPr/>
        </p:nvSpPr>
        <p:spPr>
          <a:xfrm>
            <a:off x="4149852" y="2774535"/>
            <a:ext cx="570669" cy="474489"/>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31800" algn="l"/>
              </a:tabLst>
              <a:defRPr/>
            </a:pPr>
            <a:r>
              <a:rPr lang="zh-CN" altLang="en-US" sz="1800" smtClean="0">
                <a:solidFill>
                  <a:srgbClr val="000000"/>
                </a:solidFill>
                <a:latin typeface="微软雅黑" panose="020B0503020204020204" charset="-122"/>
              </a:rPr>
              <a:t>稍凹</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870"/>
              </a:lnSpc>
              <a:buClrTx/>
              <a:buSzTx/>
              <a:buNone/>
              <a:tabLst>
                <a:tab pos="431800" algn="l"/>
              </a:tabLst>
              <a:defRPr/>
            </a:pPr>
            <a:r>
              <a:rPr lang="zh-CN" altLang="en-US" sz="1800"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2" name="TextBox 41"/>
          <p:cNvSpPr txBox="1"/>
          <p:nvPr/>
        </p:nvSpPr>
        <p:spPr>
          <a:xfrm>
            <a:off x="6083553" y="2774535"/>
            <a:ext cx="461665" cy="51296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54000" algn="l"/>
              </a:tabLst>
              <a:defRPr/>
            </a:pPr>
            <a:r>
              <a:rPr lang="zh-CN" altLang="en-US" sz="1800" smtClean="0">
                <a:solidFill>
                  <a:srgbClr val="000000"/>
                </a:solidFill>
                <a:latin typeface="微软雅黑" panose="020B0503020204020204" charset="-122"/>
              </a:rPr>
              <a:t>平坦</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240"/>
              </a:lnSpc>
              <a:buClrTx/>
              <a:buSzTx/>
              <a:buNone/>
              <a:tabLst>
                <a:tab pos="254000" algn="l"/>
              </a:tabLst>
              <a:defRPr/>
            </a:pPr>
            <a:r>
              <a:rPr lang="zh-CN" altLang="en-US" sz="1800"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3" name="TextBox 42"/>
          <p:cNvSpPr txBox="1"/>
          <p:nvPr/>
        </p:nvSpPr>
        <p:spPr>
          <a:xfrm>
            <a:off x="3668521" y="3846542"/>
            <a:ext cx="136256" cy="230832"/>
          </a:xfrm>
          <a:prstGeom prst="rect">
            <a:avLst/>
          </a:prstGeom>
          <a:noFill/>
        </p:spPr>
        <p:txBody>
          <a:bodyPr vert="horz" wrap="none" lIns="0" tIns="0" rIns="0" bIns="0" rtlCol="0">
            <a:spAutoFit/>
          </a:bodyPr>
          <a:lstStyle/>
          <a:p>
            <a:pPr>
              <a:lnSpc>
                <a:spcPts val="1800"/>
              </a:lnSpc>
            </a:pPr>
            <a:r>
              <a:rPr lang="en-US" altLang="zh-CN" sz="1800" smtClean="0">
                <a:solidFill>
                  <a:srgbClr val="000000"/>
                </a:solidFill>
                <a:latin typeface="微软雅黑" panose="020B0503020204020204" charset="-122"/>
              </a:rPr>
              <a:t>5</a:t>
            </a:r>
            <a:endParaRPr lang="zh-CN" altLang="en-US" sz="1800">
              <a:solidFill>
                <a:srgbClr val="000000"/>
              </a:solidFill>
              <a:latin typeface="微软雅黑" panose="020B0503020204020204" charset="-122"/>
            </a:endParaRPr>
          </a:p>
        </p:txBody>
      </p:sp>
      <p:sp>
        <p:nvSpPr>
          <p:cNvPr id="44" name="TextBox 43"/>
          <p:cNvSpPr txBox="1"/>
          <p:nvPr/>
        </p:nvSpPr>
        <p:spPr>
          <a:xfrm>
            <a:off x="3999229" y="4984841"/>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45" name="TextBox 44"/>
          <p:cNvSpPr txBox="1"/>
          <p:nvPr/>
        </p:nvSpPr>
        <p:spPr>
          <a:xfrm>
            <a:off x="351739" y="1253271"/>
            <a:ext cx="1692771"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首先考虑结点</a:t>
            </a:r>
            <a:endParaRPr lang="zh-CN" altLang="en-US" sz="2195">
              <a:solidFill>
                <a:srgbClr val="000000"/>
              </a:solidFill>
              <a:latin typeface="微软雅黑" panose="020B0503020204020204" charset="-122"/>
            </a:endParaRPr>
          </a:p>
        </p:txBody>
      </p:sp>
      <p:sp>
        <p:nvSpPr>
          <p:cNvPr id="46" name="TextBox 45"/>
          <p:cNvSpPr txBox="1"/>
          <p:nvPr/>
        </p:nvSpPr>
        <p:spPr>
          <a:xfrm>
            <a:off x="2324100" y="1253271"/>
            <a:ext cx="620682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，若将其替换为叶结点，根据落在其上的训练样例</a:t>
            </a:r>
            <a:endParaRPr lang="zh-CN" altLang="en-US" sz="2195">
              <a:solidFill>
                <a:srgbClr val="000000"/>
              </a:solidFill>
              <a:latin typeface="微软雅黑" panose="020B0503020204020204" charset="-122"/>
            </a:endParaRPr>
          </a:p>
        </p:txBody>
      </p:sp>
      <p:sp>
        <p:nvSpPr>
          <p:cNvPr id="47" name="TextBox 46"/>
          <p:cNvSpPr txBox="1"/>
          <p:nvPr/>
        </p:nvSpPr>
        <p:spPr>
          <a:xfrm>
            <a:off x="1237488" y="1594990"/>
            <a:ext cx="7235955"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将其标记为“好瓜”，测得验证集精度提高至 </a:t>
            </a:r>
            <a:r>
              <a:rPr lang="en-US" altLang="zh-CN" sz="2005" smtClean="0">
                <a:solidFill>
                  <a:srgbClr val="000000"/>
                </a:solidFill>
                <a:latin typeface="Times New Roman" panose="02020603050405020304"/>
              </a:rPr>
              <a:t>57.1%</a:t>
            </a:r>
            <a:r>
              <a:rPr lang="zh-CN" altLang="en-US" sz="2195" smtClean="0">
                <a:solidFill>
                  <a:srgbClr val="000000"/>
                </a:solidFill>
                <a:latin typeface="微软雅黑" panose="020B0503020204020204" charset="-122"/>
              </a:rPr>
              <a:t>，于是</a:t>
            </a:r>
            <a:endParaRPr lang="zh-CN" altLang="en-US" sz="2195">
              <a:solidFill>
                <a:srgbClr val="000000"/>
              </a:solidFill>
              <a:latin typeface="微软雅黑" panose="020B0503020204020204" charset="-122"/>
            </a:endParaRPr>
          </a:p>
        </p:txBody>
      </p:sp>
      <p:sp>
        <p:nvSpPr>
          <p:cNvPr id="48" name="TextBox 47"/>
          <p:cNvSpPr txBox="1"/>
          <p:nvPr/>
        </p:nvSpPr>
        <p:spPr>
          <a:xfrm>
            <a:off x="351739" y="1990637"/>
            <a:ext cx="1128514"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决定剪枝</a:t>
            </a:r>
            <a:endParaRPr lang="zh-CN" altLang="en-US" sz="2200">
              <a:solidFill>
                <a:srgbClr val="000000"/>
              </a:solidFill>
              <a:latin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DE5D.tmp"/>
          <p:cNvPicPr/>
          <p:nvPr/>
        </p:nvPicPr>
        <p:blipFill>
          <a:blip r:embed="rId1" cstate="print"/>
          <a:stretch>
            <a:fillRect/>
          </a:stretch>
        </p:blipFill>
        <p:spPr>
          <a:xfrm>
            <a:off x="0" y="0"/>
            <a:ext cx="9144000" cy="6858000"/>
          </a:xfrm>
          <a:prstGeom prst="rect">
            <a:avLst/>
          </a:prstGeom>
        </p:spPr>
      </p:pic>
      <p:pic>
        <p:nvPicPr>
          <p:cNvPr id="3" name="图片 2" descr="ws_DE6E.tmp"/>
          <p:cNvPicPr/>
          <p:nvPr/>
        </p:nvPicPr>
        <p:blipFill>
          <a:blip r:embed="rId2" cstate="print"/>
          <a:stretch>
            <a:fillRect/>
          </a:stretch>
        </p:blipFill>
        <p:spPr>
          <a:xfrm>
            <a:off x="482600" y="1651000"/>
            <a:ext cx="127000" cy="203200"/>
          </a:xfrm>
          <a:prstGeom prst="rect">
            <a:avLst/>
          </a:prstGeom>
        </p:spPr>
      </p:pic>
      <p:pic>
        <p:nvPicPr>
          <p:cNvPr id="4" name="图片 3" descr="ws_DE7E.tmp"/>
          <p:cNvPicPr/>
          <p:nvPr/>
        </p:nvPicPr>
        <p:blipFill>
          <a:blip r:embed="rId3" cstate="print"/>
          <a:stretch>
            <a:fillRect/>
          </a:stretch>
        </p:blipFill>
        <p:spPr>
          <a:xfrm>
            <a:off x="2057400" y="1257300"/>
            <a:ext cx="266700" cy="279400"/>
          </a:xfrm>
          <a:prstGeom prst="rect">
            <a:avLst/>
          </a:prstGeom>
        </p:spPr>
      </p:pic>
      <p:pic>
        <p:nvPicPr>
          <p:cNvPr id="5" name="图片 4" descr="ws_DE7F.tmp"/>
          <p:cNvPicPr/>
          <p:nvPr/>
        </p:nvPicPr>
        <p:blipFill>
          <a:blip r:embed="rId4" cstate="print"/>
          <a:stretch>
            <a:fillRect/>
          </a:stretch>
        </p:blipFill>
        <p:spPr>
          <a:xfrm>
            <a:off x="4597400" y="4292600"/>
            <a:ext cx="1549400" cy="520700"/>
          </a:xfrm>
          <a:prstGeom prst="rect">
            <a:avLst/>
          </a:prstGeom>
        </p:spPr>
      </p:pic>
      <p:pic>
        <p:nvPicPr>
          <p:cNvPr id="6" name="图片 5" descr="ws_DE90.tmp"/>
          <p:cNvPicPr/>
          <p:nvPr/>
        </p:nvPicPr>
        <p:blipFill>
          <a:blip r:embed="rId5" cstate="print"/>
          <a:stretch>
            <a:fillRect/>
          </a:stretch>
        </p:blipFill>
        <p:spPr>
          <a:xfrm>
            <a:off x="0" y="0"/>
            <a:ext cx="9144000" cy="6858000"/>
          </a:xfrm>
          <a:prstGeom prst="rect">
            <a:avLst/>
          </a:prstGeom>
        </p:spPr>
      </p:pic>
      <p:sp>
        <p:nvSpPr>
          <p:cNvPr id="17" name="TextBox 16"/>
          <p:cNvSpPr txBox="1"/>
          <p:nvPr/>
        </p:nvSpPr>
        <p:spPr>
          <a:xfrm rot="18900000">
            <a:off x="4079433" y="3367481"/>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8" name="TextBox 27"/>
          <p:cNvSpPr txBox="1"/>
          <p:nvPr/>
        </p:nvSpPr>
        <p:spPr>
          <a:xfrm>
            <a:off x="218541" y="306577"/>
            <a:ext cx="1695977"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后剪枝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zh-CN" altLang="en-US" sz="2400">
              <a:solidFill>
                <a:srgbClr val="000000"/>
              </a:solidFill>
              <a:latin typeface="Times New Roman" panose="02020603050405020304"/>
            </a:endParaRPr>
          </a:p>
        </p:txBody>
      </p:sp>
      <p:sp>
        <p:nvSpPr>
          <p:cNvPr id="29" name="TextBox 28"/>
          <p:cNvSpPr txBox="1"/>
          <p:nvPr/>
        </p:nvSpPr>
        <p:spPr>
          <a:xfrm>
            <a:off x="3039110"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0" name="TextBox 29"/>
          <p:cNvSpPr txBox="1"/>
          <p:nvPr/>
        </p:nvSpPr>
        <p:spPr>
          <a:xfrm>
            <a:off x="4873116"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1" name="TextBox 30"/>
          <p:cNvSpPr txBox="1"/>
          <p:nvPr/>
        </p:nvSpPr>
        <p:spPr>
          <a:xfrm>
            <a:off x="4189221" y="4549622"/>
            <a:ext cx="1130118"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乌黑   浅白</a:t>
            </a:r>
            <a:endParaRPr lang="zh-CN" altLang="en-US">
              <a:solidFill>
                <a:srgbClr val="000000"/>
              </a:solidFill>
              <a:latin typeface="微软雅黑" panose="020B0503020204020204" charset="-122"/>
            </a:endParaRPr>
          </a:p>
        </p:txBody>
      </p:sp>
      <p:sp>
        <p:nvSpPr>
          <p:cNvPr id="32" name="TextBox 31"/>
          <p:cNvSpPr txBox="1"/>
          <p:nvPr/>
        </p:nvSpPr>
        <p:spPr>
          <a:xfrm>
            <a:off x="3141852" y="4549622"/>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青绿</a:t>
            </a:r>
            <a:endParaRPr lang="zh-CN" altLang="en-US">
              <a:solidFill>
                <a:srgbClr val="000000"/>
              </a:solidFill>
              <a:latin typeface="微软雅黑" panose="020B0503020204020204" charset="-122"/>
            </a:endParaRPr>
          </a:p>
        </p:txBody>
      </p:sp>
      <p:sp>
        <p:nvSpPr>
          <p:cNvPr id="33" name="TextBox 32"/>
          <p:cNvSpPr txBox="1"/>
          <p:nvPr/>
        </p:nvSpPr>
        <p:spPr>
          <a:xfrm>
            <a:off x="4873116" y="3670655"/>
            <a:ext cx="1360950"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28600" algn="l"/>
              </a:tabLst>
              <a:defRPr/>
            </a:pPr>
            <a:r>
              <a:rPr lang="zh-CN" altLang="en-US" smtClean="0"/>
              <a:t>	</a:t>
            </a:r>
            <a:r>
              <a:rPr lang="zh-CN" altLang="en-US" smtClean="0">
                <a:solidFill>
                  <a:srgbClr val="000000"/>
                </a:solidFill>
                <a:latin typeface="微软雅黑" panose="020B0503020204020204" charset="-122"/>
              </a:rPr>
              <a:t>蜷缩   硬挺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65"/>
              </a:lnSpc>
              <a:buClrTx/>
              <a:buSzTx/>
              <a:buNone/>
              <a:tabLst>
                <a:tab pos="228600" algn="l"/>
              </a:tabLst>
              <a:defRPr/>
            </a:pPr>
            <a:r>
              <a:rPr lang="zh-CN" altLang="en-US" sz="1405" smtClean="0">
                <a:solidFill>
                  <a:srgbClr val="000000"/>
                </a:solidFill>
                <a:latin typeface="微软雅黑" panose="020B0503020204020204" charset="-122"/>
              </a:rPr>
              <a:t>坏瓜          好瓜</a:t>
            </a:r>
            <a:endParaRPr lang="zh-CN" altLang="en-US" sz="1405">
              <a:solidFill>
                <a:srgbClr val="000000"/>
              </a:solidFill>
              <a:latin typeface="微软雅黑" panose="020B0503020204020204" charset="-122"/>
            </a:endParaRPr>
          </a:p>
        </p:txBody>
      </p:sp>
      <p:sp>
        <p:nvSpPr>
          <p:cNvPr id="34" name="TextBox 33"/>
          <p:cNvSpPr txBox="1"/>
          <p:nvPr/>
        </p:nvSpPr>
        <p:spPr>
          <a:xfrm>
            <a:off x="4778628" y="3181766"/>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根蒂</a:t>
            </a:r>
            <a:endParaRPr lang="zh-CN" altLang="en-US" sz="2195">
              <a:solidFill>
                <a:srgbClr val="000000"/>
              </a:solidFill>
              <a:latin typeface="微软雅黑" panose="020B0503020204020204" charset="-122"/>
            </a:endParaRPr>
          </a:p>
        </p:txBody>
      </p:sp>
      <p:sp>
        <p:nvSpPr>
          <p:cNvPr id="35" name="TextBox 34"/>
          <p:cNvSpPr txBox="1"/>
          <p:nvPr/>
        </p:nvSpPr>
        <p:spPr>
          <a:xfrm>
            <a:off x="2108326" y="3672171"/>
            <a:ext cx="1373774"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41300" algn="l"/>
              </a:tabLst>
              <a:defRPr/>
            </a:pPr>
            <a:r>
              <a:rPr lang="zh-CN" altLang="en-US" smtClean="0"/>
              <a:t>	</a:t>
            </a:r>
            <a:r>
              <a:rPr lang="zh-CN" altLang="en-US" sz="1800" smtClean="0">
                <a:solidFill>
                  <a:srgbClr val="000000"/>
                </a:solidFill>
                <a:latin typeface="微软雅黑" panose="020B0503020204020204" charset="-122"/>
              </a:rPr>
              <a:t>乌黑   浅白</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413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241300" algn="l"/>
              </a:tabLst>
              <a:defRPr/>
            </a:pPr>
            <a:r>
              <a:rPr lang="zh-CN" altLang="en-US" sz="1405" smtClean="0">
                <a:solidFill>
                  <a:srgbClr val="000000"/>
                </a:solidFill>
                <a:latin typeface="微软雅黑" panose="020B0503020204020204" charset="-122"/>
              </a:rPr>
              <a:t>好瓜          坏瓜</a:t>
            </a:r>
            <a:endParaRPr lang="zh-CN" altLang="en-US" sz="1405">
              <a:solidFill>
                <a:srgbClr val="000000"/>
              </a:solidFill>
              <a:latin typeface="微软雅黑" panose="020B0503020204020204" charset="-122"/>
            </a:endParaRPr>
          </a:p>
        </p:txBody>
      </p:sp>
      <p:sp>
        <p:nvSpPr>
          <p:cNvPr id="36" name="TextBox 35"/>
          <p:cNvSpPr txBox="1"/>
          <p:nvPr/>
        </p:nvSpPr>
        <p:spPr>
          <a:xfrm>
            <a:off x="1207008" y="3672171"/>
            <a:ext cx="564257"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01600" algn="l"/>
              </a:tabLst>
              <a:defRPr/>
            </a:pPr>
            <a:r>
              <a:rPr lang="zh-CN" altLang="en-US" smtClean="0"/>
              <a:t>	</a:t>
            </a:r>
            <a:r>
              <a:rPr lang="zh-CN" altLang="en-US" sz="1800" smtClean="0">
                <a:solidFill>
                  <a:srgbClr val="000000"/>
                </a:solidFill>
                <a:latin typeface="微软雅黑" panose="020B0503020204020204" charset="-122"/>
              </a:rPr>
              <a:t>青绿</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016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101600" algn="l"/>
              </a:tabLst>
              <a:defRPr/>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7" name="TextBox 36"/>
          <p:cNvSpPr txBox="1"/>
          <p:nvPr/>
        </p:nvSpPr>
        <p:spPr>
          <a:xfrm>
            <a:off x="6635750" y="3230082"/>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38" name="TextBox 37"/>
          <p:cNvSpPr txBox="1"/>
          <p:nvPr/>
        </p:nvSpPr>
        <p:spPr>
          <a:xfrm>
            <a:off x="3881882" y="2315884"/>
            <a:ext cx="564257"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脐部</a:t>
            </a:r>
            <a:endParaRPr lang="zh-CN" altLang="en-US" sz="2200">
              <a:solidFill>
                <a:srgbClr val="000000"/>
              </a:solidFill>
              <a:latin typeface="微软雅黑" panose="020B0503020204020204" charset="-122"/>
            </a:endParaRPr>
          </a:p>
        </p:txBody>
      </p:sp>
      <p:sp>
        <p:nvSpPr>
          <p:cNvPr id="39" name="TextBox 38"/>
          <p:cNvSpPr txBox="1"/>
          <p:nvPr/>
        </p:nvSpPr>
        <p:spPr>
          <a:xfrm>
            <a:off x="2009901" y="2772130"/>
            <a:ext cx="961802" cy="67967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95300" algn="l"/>
              </a:tabLst>
              <a:defRPr/>
            </a:pPr>
            <a:r>
              <a:rPr lang="zh-CN" altLang="en-US" smtClean="0"/>
              <a:t>	</a:t>
            </a:r>
            <a:r>
              <a:rPr lang="zh-CN" altLang="en-US" smtClean="0">
                <a:solidFill>
                  <a:srgbClr val="000000"/>
                </a:solidFill>
                <a:latin typeface="微软雅黑" panose="020B0503020204020204" charset="-122"/>
              </a:rPr>
              <a:t>凹陷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953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535"/>
              </a:lnSpc>
              <a:buClrTx/>
              <a:buSzTx/>
              <a:buNone/>
              <a:tabLst>
                <a:tab pos="4953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40" name="TextBox 39"/>
          <p:cNvSpPr txBox="1"/>
          <p:nvPr/>
        </p:nvSpPr>
        <p:spPr>
          <a:xfrm>
            <a:off x="3551809" y="2147544"/>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1" name="TextBox 40"/>
          <p:cNvSpPr txBox="1"/>
          <p:nvPr/>
        </p:nvSpPr>
        <p:spPr>
          <a:xfrm>
            <a:off x="1826641" y="3000095"/>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2</a:t>
            </a:r>
            <a:endParaRPr lang="zh-CN" altLang="en-US">
              <a:solidFill>
                <a:srgbClr val="000000"/>
              </a:solidFill>
              <a:latin typeface="微软雅黑" panose="020B0503020204020204" charset="-122"/>
            </a:endParaRPr>
          </a:p>
        </p:txBody>
      </p:sp>
      <p:sp>
        <p:nvSpPr>
          <p:cNvPr id="42" name="TextBox 41"/>
          <p:cNvSpPr txBox="1"/>
          <p:nvPr/>
        </p:nvSpPr>
        <p:spPr>
          <a:xfrm>
            <a:off x="4149216" y="2772130"/>
            <a:ext cx="570669" cy="474489"/>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31800" algn="l"/>
              </a:tabLst>
              <a:defRPr/>
            </a:pPr>
            <a:r>
              <a:rPr lang="zh-CN" altLang="en-US" smtClean="0">
                <a:solidFill>
                  <a:srgbClr val="000000"/>
                </a:solidFill>
                <a:latin typeface="微软雅黑" panose="020B0503020204020204" charset="-122"/>
              </a:rPr>
              <a:t>稍凹</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870"/>
              </a:lnSpc>
              <a:buClrTx/>
              <a:buSzTx/>
              <a:buNone/>
              <a:tabLst>
                <a:tab pos="431800" algn="l"/>
              </a:tabLst>
              <a:defRPr/>
            </a:pPr>
            <a:r>
              <a:rPr lang="zh-CN" altLang="en-US"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3" name="TextBox 42"/>
          <p:cNvSpPr txBox="1"/>
          <p:nvPr/>
        </p:nvSpPr>
        <p:spPr>
          <a:xfrm>
            <a:off x="6082919" y="2772130"/>
            <a:ext cx="461665" cy="51296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66700" algn="l"/>
              </a:tabLst>
              <a:defRPr/>
            </a:pPr>
            <a:r>
              <a:rPr lang="zh-CN" altLang="en-US" smtClean="0">
                <a:solidFill>
                  <a:srgbClr val="000000"/>
                </a:solidFill>
                <a:latin typeface="微软雅黑" panose="020B0503020204020204" charset="-122"/>
              </a:rPr>
              <a:t>平坦</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240"/>
              </a:lnSpc>
              <a:buClrTx/>
              <a:buSzTx/>
              <a:buNone/>
              <a:tabLst>
                <a:tab pos="266700" algn="l"/>
              </a:tabLst>
              <a:defRPr/>
            </a:pPr>
            <a:r>
              <a:rPr lang="zh-CN" altLang="en-US"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4" name="TextBox 43"/>
          <p:cNvSpPr txBox="1"/>
          <p:nvPr/>
        </p:nvSpPr>
        <p:spPr>
          <a:xfrm>
            <a:off x="3668014" y="3670655"/>
            <a:ext cx="859210" cy="692497"/>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14300" algn="l"/>
                <a:tab pos="393700" algn="l"/>
              </a:tabLst>
              <a:defRPr/>
            </a:pPr>
            <a:r>
              <a:rPr lang="zh-CN" altLang="en-US" smtClean="0"/>
              <a:t>		</a:t>
            </a:r>
            <a:r>
              <a:rPr lang="zh-CN" altLang="en-US" smtClean="0">
                <a:solidFill>
                  <a:srgbClr val="000000"/>
                </a:solidFill>
                <a:latin typeface="微软雅黑" panose="020B0503020204020204" charset="-122"/>
              </a:rPr>
              <a:t>稍蜷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365"/>
              </a:lnSpc>
              <a:buClrTx/>
              <a:buSzTx/>
              <a:buNone/>
              <a:tabLst>
                <a:tab pos="114300" algn="l"/>
                <a:tab pos="393700" algn="l"/>
              </a:tabLst>
              <a:defRPr/>
            </a:pPr>
            <a:r>
              <a:rPr lang="en-US" altLang="zh-CN" smtClean="0">
                <a:solidFill>
                  <a:srgbClr val="000000"/>
                </a:solidFill>
                <a:latin typeface="微软雅黑" panose="020B0503020204020204" charset="-122"/>
              </a:rPr>
              <a:t>5</a:t>
            </a:r>
            <a:endParaRPr lang="en-US" altLang="zh-CN" smtClean="0">
              <a:solidFill>
                <a:srgbClr val="000000"/>
              </a:solidFill>
              <a:latin typeface="微软雅黑" panose="020B0503020204020204" charset="-122"/>
            </a:endParaRPr>
          </a:p>
          <a:p>
            <a:pPr marL="0" marR="0" lvl="0" indent="0" defTabSz="914400" eaLnBrk="1" fontAlgn="auto" latinLnBrk="0" hangingPunct="1">
              <a:lnSpc>
                <a:spcPts val="2230"/>
              </a:lnSpc>
              <a:buClrTx/>
              <a:buSzTx/>
              <a:buNone/>
              <a:tabLst>
                <a:tab pos="114300" algn="l"/>
                <a:tab pos="393700" algn="l"/>
              </a:tabLst>
              <a:defRPr/>
            </a:pPr>
            <a:r>
              <a:rPr lang="en-US" altLang="zh-CN" smtClean="0">
                <a:solidFill>
                  <a:srgbClr val="000000"/>
                </a:solidFill>
                <a:latin typeface="微软雅黑" panose="020B0503020204020204" charset="-122"/>
              </a:rPr>
              <a:t>	</a:t>
            </a:r>
            <a:r>
              <a:rPr lang="zh-CN" altLang="en-US" sz="2195" smtClean="0">
                <a:solidFill>
                  <a:srgbClr val="0000FF"/>
                </a:solidFill>
                <a:latin typeface="微软雅黑" panose="020B0503020204020204" charset="-122"/>
              </a:rPr>
              <a:t>色泽</a:t>
            </a:r>
            <a:r>
              <a:rPr lang="en-US" altLang="zh-CN" sz="2400" b="1" smtClean="0">
                <a:solidFill>
                  <a:srgbClr val="0000FF"/>
                </a:solidFill>
                <a:latin typeface="微软雅黑" panose="020B0503020204020204" charset="-122"/>
              </a:rPr>
              <a:t>?</a:t>
            </a:r>
            <a:endParaRPr lang="zh-CN" altLang="en-US" sz="2400" b="1">
              <a:solidFill>
                <a:srgbClr val="0000FF"/>
              </a:solidFill>
              <a:latin typeface="微软雅黑" panose="020B0503020204020204" charset="-122"/>
            </a:endParaRPr>
          </a:p>
        </p:txBody>
      </p:sp>
      <p:sp>
        <p:nvSpPr>
          <p:cNvPr id="45" name="TextBox 44"/>
          <p:cNvSpPr txBox="1"/>
          <p:nvPr/>
        </p:nvSpPr>
        <p:spPr>
          <a:xfrm>
            <a:off x="6654038" y="4284827"/>
            <a:ext cx="1154162" cy="230832"/>
          </a:xfrm>
          <a:prstGeom prst="rect">
            <a:avLst/>
          </a:prstGeom>
          <a:noFill/>
        </p:spPr>
        <p:txBody>
          <a:bodyPr vert="horz" wrap="none" lIns="0" tIns="0" rIns="0" bIns="0" rtlCol="0">
            <a:spAutoFit/>
          </a:bodyPr>
          <a:lstStyle/>
          <a:p>
            <a:pPr>
              <a:lnSpc>
                <a:spcPts val="1800"/>
              </a:lnSpc>
            </a:pPr>
            <a:r>
              <a:rPr lang="zh-CN" altLang="en-US" smtClean="0">
                <a:solidFill>
                  <a:srgbClr val="FF0000"/>
                </a:solidFill>
                <a:latin typeface="微软雅黑" panose="020B0503020204020204" charset="-122"/>
              </a:rPr>
              <a:t>验证集精度</a:t>
            </a:r>
            <a:endParaRPr lang="zh-CN" altLang="en-US">
              <a:solidFill>
                <a:srgbClr val="FF0000"/>
              </a:solidFill>
              <a:latin typeface="微软雅黑" panose="020B0503020204020204" charset="-122"/>
            </a:endParaRPr>
          </a:p>
        </p:txBody>
      </p:sp>
      <p:sp>
        <p:nvSpPr>
          <p:cNvPr id="46" name="TextBox 45"/>
          <p:cNvSpPr txBox="1"/>
          <p:nvPr/>
        </p:nvSpPr>
        <p:spPr>
          <a:xfrm>
            <a:off x="6654038" y="4620107"/>
            <a:ext cx="1482778" cy="230832"/>
          </a:xfrm>
          <a:prstGeom prst="rect">
            <a:avLst/>
          </a:prstGeom>
          <a:noFill/>
        </p:spPr>
        <p:txBody>
          <a:bodyPr vert="horz" wrap="none" lIns="0" tIns="0" rIns="0" bIns="0" rtlCol="0">
            <a:spAutoFit/>
          </a:bodyPr>
          <a:lstStyle/>
          <a:p>
            <a:pPr>
              <a:lnSpc>
                <a:spcPts val="1800"/>
              </a:lnSpc>
            </a:pPr>
            <a:r>
              <a:rPr lang="zh-CN" altLang="en-US" smtClean="0">
                <a:solidFill>
                  <a:srgbClr val="FF0000"/>
                </a:solidFill>
                <a:latin typeface="微软雅黑" panose="020B0503020204020204" charset="-122"/>
              </a:rPr>
              <a:t>剪枝前</a:t>
            </a:r>
            <a:r>
              <a:rPr lang="en-US" altLang="zh-CN" smtClean="0">
                <a:solidFill>
                  <a:srgbClr val="FF0000"/>
                </a:solidFill>
                <a:latin typeface="微软雅黑" panose="020B0503020204020204" charset="-122"/>
              </a:rPr>
              <a:t>: 57.1%</a:t>
            </a:r>
            <a:endParaRPr lang="zh-CN" altLang="en-US">
              <a:solidFill>
                <a:srgbClr val="FF0000"/>
              </a:solidFill>
              <a:latin typeface="微软雅黑" panose="020B0503020204020204" charset="-122"/>
            </a:endParaRPr>
          </a:p>
        </p:txBody>
      </p:sp>
      <p:sp>
        <p:nvSpPr>
          <p:cNvPr id="47" name="TextBox 46"/>
          <p:cNvSpPr txBox="1"/>
          <p:nvPr/>
        </p:nvSpPr>
        <p:spPr>
          <a:xfrm>
            <a:off x="6654038" y="4894427"/>
            <a:ext cx="1482778" cy="230832"/>
          </a:xfrm>
          <a:prstGeom prst="rect">
            <a:avLst/>
          </a:prstGeom>
          <a:noFill/>
        </p:spPr>
        <p:txBody>
          <a:bodyPr vert="horz" wrap="none" lIns="0" tIns="0" rIns="0" bIns="0" rtlCol="0">
            <a:spAutoFit/>
          </a:bodyPr>
          <a:lstStyle/>
          <a:p>
            <a:pPr>
              <a:lnSpc>
                <a:spcPts val="1800"/>
              </a:lnSpc>
            </a:pPr>
            <a:r>
              <a:rPr lang="zh-CN" altLang="en-US" smtClean="0">
                <a:solidFill>
                  <a:srgbClr val="FF0000"/>
                </a:solidFill>
                <a:latin typeface="微软雅黑" panose="020B0503020204020204" charset="-122"/>
              </a:rPr>
              <a:t>剪枝后</a:t>
            </a:r>
            <a:r>
              <a:rPr lang="en-US" altLang="zh-CN" smtClean="0">
                <a:solidFill>
                  <a:srgbClr val="FF0000"/>
                </a:solidFill>
                <a:latin typeface="微软雅黑" panose="020B0503020204020204" charset="-122"/>
              </a:rPr>
              <a:t>: 57.1%</a:t>
            </a:r>
            <a:endParaRPr lang="zh-CN" altLang="en-US">
              <a:solidFill>
                <a:srgbClr val="FF0000"/>
              </a:solidFill>
              <a:latin typeface="微软雅黑" panose="020B0503020204020204" charset="-122"/>
            </a:endParaRPr>
          </a:p>
        </p:txBody>
      </p:sp>
      <p:sp>
        <p:nvSpPr>
          <p:cNvPr id="48" name="TextBox 47"/>
          <p:cNvSpPr txBox="1"/>
          <p:nvPr/>
        </p:nvSpPr>
        <p:spPr>
          <a:xfrm>
            <a:off x="6208140" y="5192242"/>
            <a:ext cx="1962076" cy="230832"/>
          </a:xfrm>
          <a:prstGeom prst="rect">
            <a:avLst/>
          </a:prstGeom>
          <a:noFill/>
        </p:spPr>
        <p:txBody>
          <a:bodyPr vert="horz" wrap="none" lIns="0" tIns="0" rIns="0" bIns="0" rtlCol="0">
            <a:spAutoFit/>
          </a:bodyPr>
          <a:lstStyle/>
          <a:p>
            <a:pPr>
              <a:lnSpc>
                <a:spcPts val="1800"/>
              </a:lnSpc>
            </a:pPr>
            <a:r>
              <a:rPr lang="zh-CN" altLang="en-US" smtClean="0">
                <a:solidFill>
                  <a:srgbClr val="FF0000"/>
                </a:solidFill>
                <a:latin typeface="微软雅黑" panose="020B0503020204020204" charset="-122"/>
              </a:rPr>
              <a:t>后剪枝决策</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不剪枝</a:t>
            </a:r>
            <a:endParaRPr lang="zh-CN" altLang="en-US">
              <a:solidFill>
                <a:srgbClr val="FF0000"/>
              </a:solidFill>
              <a:latin typeface="微软雅黑" panose="020B0503020204020204" charset="-122"/>
            </a:endParaRPr>
          </a:p>
        </p:txBody>
      </p:sp>
      <p:sp>
        <p:nvSpPr>
          <p:cNvPr id="49" name="TextBox 48"/>
          <p:cNvSpPr txBox="1"/>
          <p:nvPr/>
        </p:nvSpPr>
        <p:spPr>
          <a:xfrm>
            <a:off x="4003547" y="4989413"/>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50" name="TextBox 49"/>
          <p:cNvSpPr txBox="1"/>
          <p:nvPr/>
        </p:nvSpPr>
        <p:spPr>
          <a:xfrm>
            <a:off x="351739" y="1253271"/>
            <a:ext cx="1692771"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然后考虑结点</a:t>
            </a:r>
            <a:endParaRPr lang="zh-CN" altLang="en-US" sz="2195">
              <a:solidFill>
                <a:srgbClr val="000000"/>
              </a:solidFill>
              <a:latin typeface="微软雅黑" panose="020B0503020204020204" charset="-122"/>
            </a:endParaRPr>
          </a:p>
        </p:txBody>
      </p:sp>
      <p:sp>
        <p:nvSpPr>
          <p:cNvPr id="51" name="TextBox 50"/>
          <p:cNvSpPr txBox="1"/>
          <p:nvPr/>
        </p:nvSpPr>
        <p:spPr>
          <a:xfrm>
            <a:off x="2324100" y="1253271"/>
            <a:ext cx="620682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，若将其替换为叶结点，根据落在其上的训练样例</a:t>
            </a:r>
            <a:endParaRPr lang="zh-CN" altLang="en-US" sz="2195">
              <a:solidFill>
                <a:srgbClr val="000000"/>
              </a:solidFill>
              <a:latin typeface="微软雅黑" panose="020B0503020204020204" charset="-122"/>
            </a:endParaRPr>
          </a:p>
        </p:txBody>
      </p:sp>
      <p:sp>
        <p:nvSpPr>
          <p:cNvPr id="52" name="TextBox 51"/>
          <p:cNvSpPr txBox="1"/>
          <p:nvPr/>
        </p:nvSpPr>
        <p:spPr>
          <a:xfrm>
            <a:off x="1434083" y="1594990"/>
            <a:ext cx="6953827"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将其标记为“好瓜”，测得验证集精度仍为 </a:t>
            </a:r>
            <a:r>
              <a:rPr lang="en-US" altLang="zh-CN" sz="2005" smtClean="0">
                <a:solidFill>
                  <a:srgbClr val="000000"/>
                </a:solidFill>
                <a:latin typeface="Times New Roman" panose="02020603050405020304"/>
              </a:rPr>
              <a:t>57.1%</a:t>
            </a:r>
            <a:r>
              <a:rPr lang="zh-CN" altLang="en-US" sz="2195" smtClean="0">
                <a:solidFill>
                  <a:srgbClr val="000000"/>
                </a:solidFill>
                <a:latin typeface="微软雅黑" panose="020B0503020204020204" charset="-122"/>
              </a:rPr>
              <a:t>，可以</a:t>
            </a:r>
            <a:endParaRPr lang="zh-CN" altLang="en-US" sz="2195">
              <a:solidFill>
                <a:srgbClr val="000000"/>
              </a:solidFill>
              <a:latin typeface="微软雅黑" panose="020B0503020204020204" charset="-122"/>
            </a:endParaRPr>
          </a:p>
        </p:txBody>
      </p:sp>
      <p:sp>
        <p:nvSpPr>
          <p:cNvPr id="53" name="TextBox 52"/>
          <p:cNvSpPr txBox="1"/>
          <p:nvPr/>
        </p:nvSpPr>
        <p:spPr>
          <a:xfrm>
            <a:off x="351739" y="1990637"/>
            <a:ext cx="846386"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不剪枝</a:t>
            </a:r>
            <a:endParaRPr lang="zh-CN" altLang="en-US" sz="2200">
              <a:solidFill>
                <a:srgbClr val="000000"/>
              </a:solidFill>
              <a:latin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E68C.tmp"/>
          <p:cNvPicPr/>
          <p:nvPr/>
        </p:nvPicPr>
        <p:blipFill>
          <a:blip r:embed="rId1" cstate="print"/>
          <a:stretch>
            <a:fillRect/>
          </a:stretch>
        </p:blipFill>
        <p:spPr>
          <a:xfrm>
            <a:off x="0" y="0"/>
            <a:ext cx="9144000" cy="6858000"/>
          </a:xfrm>
          <a:prstGeom prst="rect">
            <a:avLst/>
          </a:prstGeom>
        </p:spPr>
      </p:pic>
      <p:pic>
        <p:nvPicPr>
          <p:cNvPr id="3" name="图片 2" descr="ws_E69D.tmp"/>
          <p:cNvPicPr/>
          <p:nvPr/>
        </p:nvPicPr>
        <p:blipFill>
          <a:blip r:embed="rId2" cstate="print"/>
          <a:stretch>
            <a:fillRect/>
          </a:stretch>
        </p:blipFill>
        <p:spPr>
          <a:xfrm>
            <a:off x="482600" y="1651000"/>
            <a:ext cx="127000" cy="203200"/>
          </a:xfrm>
          <a:prstGeom prst="rect">
            <a:avLst/>
          </a:prstGeom>
        </p:spPr>
      </p:pic>
      <p:pic>
        <p:nvPicPr>
          <p:cNvPr id="4" name="图片 3" descr="ws_E6AE.tmp"/>
          <p:cNvPicPr/>
          <p:nvPr/>
        </p:nvPicPr>
        <p:blipFill>
          <a:blip r:embed="rId3" cstate="print"/>
          <a:stretch>
            <a:fillRect/>
          </a:stretch>
        </p:blipFill>
        <p:spPr>
          <a:xfrm>
            <a:off x="2057400" y="1257300"/>
            <a:ext cx="266700" cy="279400"/>
          </a:xfrm>
          <a:prstGeom prst="rect">
            <a:avLst/>
          </a:prstGeom>
        </p:spPr>
      </p:pic>
      <p:pic>
        <p:nvPicPr>
          <p:cNvPr id="5" name="图片 4" descr="ws_E6AF.tmp"/>
          <p:cNvPicPr/>
          <p:nvPr/>
        </p:nvPicPr>
        <p:blipFill>
          <a:blip r:embed="rId4" cstate="print"/>
          <a:stretch>
            <a:fillRect/>
          </a:stretch>
        </p:blipFill>
        <p:spPr>
          <a:xfrm>
            <a:off x="0" y="0"/>
            <a:ext cx="9144000" cy="6858000"/>
          </a:xfrm>
          <a:prstGeom prst="rect">
            <a:avLst/>
          </a:prstGeom>
        </p:spPr>
      </p:pic>
      <p:sp>
        <p:nvSpPr>
          <p:cNvPr id="6" name="TextBox 5"/>
          <p:cNvSpPr txBox="1"/>
          <p:nvPr/>
        </p:nvSpPr>
        <p:spPr>
          <a:xfrm rot="18900000">
            <a:off x="4307707" y="3139207"/>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7" name="TextBox 6"/>
          <p:cNvSpPr txBox="1"/>
          <p:nvPr/>
        </p:nvSpPr>
        <p:spPr>
          <a:xfrm rot="18900000">
            <a:off x="4535981" y="2910932"/>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3" name="TextBox 22"/>
          <p:cNvSpPr txBox="1"/>
          <p:nvPr/>
        </p:nvSpPr>
        <p:spPr>
          <a:xfrm rot="18900000">
            <a:off x="3166335" y="4280579"/>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7" name="TextBox 26"/>
          <p:cNvSpPr txBox="1"/>
          <p:nvPr/>
        </p:nvSpPr>
        <p:spPr>
          <a:xfrm>
            <a:off x="218541" y="306577"/>
            <a:ext cx="1695977"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后剪枝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zh-CN" altLang="en-US" sz="2400">
              <a:solidFill>
                <a:srgbClr val="000000"/>
              </a:solidFill>
              <a:latin typeface="Times New Roman" panose="02020603050405020304"/>
            </a:endParaRPr>
          </a:p>
        </p:txBody>
      </p:sp>
      <p:sp>
        <p:nvSpPr>
          <p:cNvPr id="28" name="TextBox 27"/>
          <p:cNvSpPr txBox="1"/>
          <p:nvPr/>
        </p:nvSpPr>
        <p:spPr>
          <a:xfrm>
            <a:off x="3039110"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29" name="TextBox 28"/>
          <p:cNvSpPr txBox="1"/>
          <p:nvPr/>
        </p:nvSpPr>
        <p:spPr>
          <a:xfrm>
            <a:off x="4873116"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0" name="TextBox 29"/>
          <p:cNvSpPr txBox="1"/>
          <p:nvPr/>
        </p:nvSpPr>
        <p:spPr>
          <a:xfrm>
            <a:off x="4189221" y="4549622"/>
            <a:ext cx="1130118"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乌黑   浅白</a:t>
            </a:r>
            <a:endParaRPr lang="zh-CN" altLang="en-US">
              <a:solidFill>
                <a:srgbClr val="000000"/>
              </a:solidFill>
              <a:latin typeface="微软雅黑" panose="020B0503020204020204" charset="-122"/>
            </a:endParaRPr>
          </a:p>
        </p:txBody>
      </p:sp>
      <p:sp>
        <p:nvSpPr>
          <p:cNvPr id="31" name="TextBox 30"/>
          <p:cNvSpPr txBox="1"/>
          <p:nvPr/>
        </p:nvSpPr>
        <p:spPr>
          <a:xfrm>
            <a:off x="3141852" y="4549622"/>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青绿</a:t>
            </a:r>
            <a:endParaRPr lang="zh-CN" altLang="en-US">
              <a:solidFill>
                <a:srgbClr val="000000"/>
              </a:solidFill>
              <a:latin typeface="微软雅黑" panose="020B0503020204020204" charset="-122"/>
            </a:endParaRPr>
          </a:p>
        </p:txBody>
      </p:sp>
      <p:sp>
        <p:nvSpPr>
          <p:cNvPr id="32" name="TextBox 31"/>
          <p:cNvSpPr txBox="1"/>
          <p:nvPr/>
        </p:nvSpPr>
        <p:spPr>
          <a:xfrm>
            <a:off x="4873116" y="3670655"/>
            <a:ext cx="1360950"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28600" algn="l"/>
              </a:tabLst>
              <a:defRPr/>
            </a:pPr>
            <a:r>
              <a:rPr lang="zh-CN" altLang="en-US" smtClean="0"/>
              <a:t>	</a:t>
            </a:r>
            <a:r>
              <a:rPr lang="zh-CN" altLang="en-US" smtClean="0">
                <a:solidFill>
                  <a:srgbClr val="000000"/>
                </a:solidFill>
                <a:latin typeface="微软雅黑" panose="020B0503020204020204" charset="-122"/>
              </a:rPr>
              <a:t>蜷缩   硬挺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65"/>
              </a:lnSpc>
              <a:buClrTx/>
              <a:buSzTx/>
              <a:buNone/>
              <a:tabLst>
                <a:tab pos="228600" algn="l"/>
              </a:tabLst>
              <a:defRPr/>
            </a:pPr>
            <a:r>
              <a:rPr lang="zh-CN" altLang="en-US" sz="1405" smtClean="0">
                <a:solidFill>
                  <a:srgbClr val="000000"/>
                </a:solidFill>
                <a:latin typeface="微软雅黑" panose="020B0503020204020204" charset="-122"/>
              </a:rPr>
              <a:t>坏瓜          好瓜</a:t>
            </a:r>
            <a:endParaRPr lang="zh-CN" altLang="en-US" sz="1405">
              <a:solidFill>
                <a:srgbClr val="000000"/>
              </a:solidFill>
              <a:latin typeface="微软雅黑" panose="020B0503020204020204" charset="-122"/>
            </a:endParaRPr>
          </a:p>
        </p:txBody>
      </p:sp>
      <p:sp>
        <p:nvSpPr>
          <p:cNvPr id="33" name="TextBox 32"/>
          <p:cNvSpPr txBox="1"/>
          <p:nvPr/>
        </p:nvSpPr>
        <p:spPr>
          <a:xfrm>
            <a:off x="3854196" y="3670655"/>
            <a:ext cx="666849" cy="65402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03200" algn="l"/>
              </a:tabLst>
              <a:defRPr/>
            </a:pPr>
            <a:r>
              <a:rPr lang="zh-CN" altLang="en-US" smtClean="0"/>
              <a:t>	</a:t>
            </a:r>
            <a:r>
              <a:rPr lang="zh-CN" altLang="en-US" smtClean="0">
                <a:solidFill>
                  <a:srgbClr val="000000"/>
                </a:solidFill>
                <a:latin typeface="微软雅黑" panose="020B0503020204020204" charset="-122"/>
              </a:rPr>
              <a:t>稍蜷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032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340"/>
              </a:lnSpc>
              <a:buClrTx/>
              <a:buSzTx/>
              <a:buNone/>
              <a:tabLst>
                <a:tab pos="2032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34" name="TextBox 33"/>
          <p:cNvSpPr txBox="1"/>
          <p:nvPr/>
        </p:nvSpPr>
        <p:spPr>
          <a:xfrm>
            <a:off x="4778628" y="3181766"/>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根蒂</a:t>
            </a:r>
            <a:endParaRPr lang="zh-CN" altLang="en-US" sz="2195">
              <a:solidFill>
                <a:srgbClr val="000000"/>
              </a:solidFill>
              <a:latin typeface="微软雅黑" panose="020B0503020204020204" charset="-122"/>
            </a:endParaRPr>
          </a:p>
        </p:txBody>
      </p:sp>
      <p:sp>
        <p:nvSpPr>
          <p:cNvPr id="35" name="TextBox 34"/>
          <p:cNvSpPr txBox="1"/>
          <p:nvPr/>
        </p:nvSpPr>
        <p:spPr>
          <a:xfrm>
            <a:off x="2108326" y="3672171"/>
            <a:ext cx="1373774"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41300" algn="l"/>
              </a:tabLst>
              <a:defRPr/>
            </a:pPr>
            <a:r>
              <a:rPr lang="zh-CN" altLang="en-US" smtClean="0"/>
              <a:t>	</a:t>
            </a:r>
            <a:r>
              <a:rPr lang="zh-CN" altLang="en-US" sz="1800" smtClean="0">
                <a:solidFill>
                  <a:srgbClr val="000000"/>
                </a:solidFill>
                <a:latin typeface="微软雅黑" panose="020B0503020204020204" charset="-122"/>
              </a:rPr>
              <a:t>乌黑   浅白</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413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241300" algn="l"/>
              </a:tabLst>
              <a:defRPr/>
            </a:pPr>
            <a:r>
              <a:rPr lang="zh-CN" altLang="en-US" sz="1405" smtClean="0">
                <a:solidFill>
                  <a:srgbClr val="000000"/>
                </a:solidFill>
                <a:latin typeface="微软雅黑" panose="020B0503020204020204" charset="-122"/>
              </a:rPr>
              <a:t>好瓜          坏瓜</a:t>
            </a:r>
            <a:endParaRPr lang="zh-CN" altLang="en-US" sz="1405">
              <a:solidFill>
                <a:srgbClr val="000000"/>
              </a:solidFill>
              <a:latin typeface="微软雅黑" panose="020B0503020204020204" charset="-122"/>
            </a:endParaRPr>
          </a:p>
        </p:txBody>
      </p:sp>
      <p:sp>
        <p:nvSpPr>
          <p:cNvPr id="36" name="TextBox 35"/>
          <p:cNvSpPr txBox="1"/>
          <p:nvPr/>
        </p:nvSpPr>
        <p:spPr>
          <a:xfrm>
            <a:off x="1207008" y="3672171"/>
            <a:ext cx="564257"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01600" algn="l"/>
              </a:tabLst>
              <a:defRPr/>
            </a:pPr>
            <a:r>
              <a:rPr lang="zh-CN" altLang="en-US" smtClean="0"/>
              <a:t>	</a:t>
            </a:r>
            <a:r>
              <a:rPr lang="zh-CN" altLang="en-US" sz="1800" smtClean="0">
                <a:solidFill>
                  <a:srgbClr val="000000"/>
                </a:solidFill>
                <a:latin typeface="微软雅黑" panose="020B0503020204020204" charset="-122"/>
              </a:rPr>
              <a:t>青绿</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016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101600" algn="l"/>
              </a:tabLst>
              <a:defRPr/>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7" name="TextBox 36"/>
          <p:cNvSpPr txBox="1"/>
          <p:nvPr/>
        </p:nvSpPr>
        <p:spPr>
          <a:xfrm>
            <a:off x="6635750" y="3230082"/>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38" name="TextBox 37"/>
          <p:cNvSpPr txBox="1"/>
          <p:nvPr/>
        </p:nvSpPr>
        <p:spPr>
          <a:xfrm>
            <a:off x="3881882" y="2315884"/>
            <a:ext cx="564257"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脐部</a:t>
            </a:r>
            <a:endParaRPr lang="zh-CN" altLang="en-US" sz="2200">
              <a:solidFill>
                <a:srgbClr val="000000"/>
              </a:solidFill>
              <a:latin typeface="微软雅黑" panose="020B0503020204020204" charset="-122"/>
            </a:endParaRPr>
          </a:p>
        </p:txBody>
      </p:sp>
      <p:sp>
        <p:nvSpPr>
          <p:cNvPr id="39" name="TextBox 38"/>
          <p:cNvSpPr txBox="1"/>
          <p:nvPr/>
        </p:nvSpPr>
        <p:spPr>
          <a:xfrm>
            <a:off x="2009901" y="2772130"/>
            <a:ext cx="961802" cy="67967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95300" algn="l"/>
              </a:tabLst>
              <a:defRPr/>
            </a:pPr>
            <a:r>
              <a:rPr lang="zh-CN" altLang="en-US" smtClean="0"/>
              <a:t>	</a:t>
            </a:r>
            <a:r>
              <a:rPr lang="zh-CN" altLang="en-US" smtClean="0">
                <a:solidFill>
                  <a:srgbClr val="000000"/>
                </a:solidFill>
                <a:latin typeface="微软雅黑" panose="020B0503020204020204" charset="-122"/>
              </a:rPr>
              <a:t>凹陷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4953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535"/>
              </a:lnSpc>
              <a:buClrTx/>
              <a:buSzTx/>
              <a:buNone/>
              <a:tabLst>
                <a:tab pos="4953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40" name="TextBox 39"/>
          <p:cNvSpPr txBox="1"/>
          <p:nvPr/>
        </p:nvSpPr>
        <p:spPr>
          <a:xfrm>
            <a:off x="3551809" y="2147544"/>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1" name="TextBox 40"/>
          <p:cNvSpPr txBox="1"/>
          <p:nvPr/>
        </p:nvSpPr>
        <p:spPr>
          <a:xfrm>
            <a:off x="1826641" y="3000095"/>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2</a:t>
            </a:r>
            <a:endParaRPr lang="zh-CN" altLang="en-US">
              <a:solidFill>
                <a:srgbClr val="000000"/>
              </a:solidFill>
              <a:latin typeface="微软雅黑" panose="020B0503020204020204" charset="-122"/>
            </a:endParaRPr>
          </a:p>
        </p:txBody>
      </p:sp>
      <p:sp>
        <p:nvSpPr>
          <p:cNvPr id="42" name="TextBox 41"/>
          <p:cNvSpPr txBox="1"/>
          <p:nvPr/>
        </p:nvSpPr>
        <p:spPr>
          <a:xfrm>
            <a:off x="4149216" y="2772130"/>
            <a:ext cx="457200" cy="47053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31800" algn="l"/>
              </a:tabLst>
              <a:defRPr/>
            </a:pPr>
            <a:r>
              <a:rPr lang="zh-CN" altLang="en-US" smtClean="0">
                <a:solidFill>
                  <a:srgbClr val="000000"/>
                </a:solidFill>
                <a:latin typeface="微软雅黑" panose="020B0503020204020204" charset="-122"/>
              </a:rPr>
              <a:t>稍凹</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870"/>
              </a:lnSpc>
              <a:buClrTx/>
              <a:buSzTx/>
              <a:buNone/>
              <a:tabLst>
                <a:tab pos="431800" algn="l"/>
              </a:tabLst>
              <a:defRPr/>
            </a:pP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3" name="TextBox 42"/>
          <p:cNvSpPr txBox="1"/>
          <p:nvPr/>
        </p:nvSpPr>
        <p:spPr>
          <a:xfrm>
            <a:off x="6082919" y="2772130"/>
            <a:ext cx="461665" cy="51296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66700" algn="l"/>
              </a:tabLst>
              <a:defRPr/>
            </a:pPr>
            <a:r>
              <a:rPr lang="zh-CN" altLang="en-US" smtClean="0">
                <a:solidFill>
                  <a:srgbClr val="000000"/>
                </a:solidFill>
                <a:latin typeface="微软雅黑" panose="020B0503020204020204" charset="-122"/>
              </a:rPr>
              <a:t>平坦</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240"/>
              </a:lnSpc>
              <a:buClrTx/>
              <a:buSzTx/>
              <a:buNone/>
              <a:tabLst>
                <a:tab pos="266700" algn="l"/>
              </a:tabLst>
              <a:defRPr/>
            </a:pPr>
            <a:r>
              <a:rPr lang="zh-CN" altLang="en-US"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4" name="TextBox 43"/>
          <p:cNvSpPr txBox="1"/>
          <p:nvPr/>
        </p:nvSpPr>
        <p:spPr>
          <a:xfrm>
            <a:off x="3668014" y="3844010"/>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5</a:t>
            </a:r>
            <a:endParaRPr lang="zh-CN" altLang="en-US">
              <a:solidFill>
                <a:srgbClr val="000000"/>
              </a:solidFill>
              <a:latin typeface="微软雅黑" panose="020B0503020204020204" charset="-122"/>
            </a:endParaRPr>
          </a:p>
        </p:txBody>
      </p:sp>
      <p:sp>
        <p:nvSpPr>
          <p:cNvPr id="45" name="TextBox 44"/>
          <p:cNvSpPr txBox="1"/>
          <p:nvPr/>
        </p:nvSpPr>
        <p:spPr>
          <a:xfrm>
            <a:off x="3981958" y="4987508"/>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46" name="TextBox 45"/>
          <p:cNvSpPr txBox="1"/>
          <p:nvPr/>
        </p:nvSpPr>
        <p:spPr>
          <a:xfrm>
            <a:off x="351739" y="1253271"/>
            <a:ext cx="1692771"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然后考虑结点</a:t>
            </a:r>
            <a:endParaRPr lang="zh-CN" altLang="en-US" sz="2195">
              <a:solidFill>
                <a:srgbClr val="000000"/>
              </a:solidFill>
              <a:latin typeface="微软雅黑" panose="020B0503020204020204" charset="-122"/>
            </a:endParaRPr>
          </a:p>
        </p:txBody>
      </p:sp>
      <p:sp>
        <p:nvSpPr>
          <p:cNvPr id="47" name="TextBox 46"/>
          <p:cNvSpPr txBox="1"/>
          <p:nvPr/>
        </p:nvSpPr>
        <p:spPr>
          <a:xfrm>
            <a:off x="2324100" y="1253271"/>
            <a:ext cx="620682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，若将其替换为叶结点，根据落在其上的训练样例</a:t>
            </a:r>
            <a:endParaRPr lang="zh-CN" altLang="en-US" sz="2195">
              <a:solidFill>
                <a:srgbClr val="000000"/>
              </a:solidFill>
              <a:latin typeface="微软雅黑" panose="020B0503020204020204" charset="-122"/>
            </a:endParaRPr>
          </a:p>
        </p:txBody>
      </p:sp>
      <p:sp>
        <p:nvSpPr>
          <p:cNvPr id="48" name="TextBox 47"/>
          <p:cNvSpPr txBox="1"/>
          <p:nvPr/>
        </p:nvSpPr>
        <p:spPr>
          <a:xfrm>
            <a:off x="1434083" y="1594990"/>
            <a:ext cx="6953827"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将其标记为“好瓜”，测得验证集精度仍为 </a:t>
            </a:r>
            <a:r>
              <a:rPr lang="en-US" altLang="zh-CN" sz="2005" smtClean="0">
                <a:solidFill>
                  <a:srgbClr val="000000"/>
                </a:solidFill>
                <a:latin typeface="Times New Roman" panose="02020603050405020304"/>
              </a:rPr>
              <a:t>57.1%</a:t>
            </a:r>
            <a:r>
              <a:rPr lang="zh-CN" altLang="en-US" sz="2195" smtClean="0">
                <a:solidFill>
                  <a:srgbClr val="000000"/>
                </a:solidFill>
                <a:latin typeface="微软雅黑" panose="020B0503020204020204" charset="-122"/>
              </a:rPr>
              <a:t>，可以</a:t>
            </a:r>
            <a:endParaRPr lang="zh-CN" altLang="en-US" sz="2195">
              <a:solidFill>
                <a:srgbClr val="000000"/>
              </a:solidFill>
              <a:latin typeface="微软雅黑" panose="020B0503020204020204" charset="-122"/>
            </a:endParaRPr>
          </a:p>
        </p:txBody>
      </p:sp>
      <p:sp>
        <p:nvSpPr>
          <p:cNvPr id="49" name="TextBox 48"/>
          <p:cNvSpPr txBox="1"/>
          <p:nvPr/>
        </p:nvSpPr>
        <p:spPr>
          <a:xfrm>
            <a:off x="351739" y="1990637"/>
            <a:ext cx="846386"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不剪枝</a:t>
            </a:r>
            <a:endParaRPr lang="zh-CN" altLang="en-US" sz="2200">
              <a:solidFill>
                <a:srgbClr val="000000"/>
              </a:solidFill>
              <a:latin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EE0F.tmp"/>
          <p:cNvPicPr/>
          <p:nvPr/>
        </p:nvPicPr>
        <p:blipFill>
          <a:blip r:embed="rId1" cstate="print"/>
          <a:stretch>
            <a:fillRect/>
          </a:stretch>
        </p:blipFill>
        <p:spPr>
          <a:xfrm>
            <a:off x="0" y="0"/>
            <a:ext cx="9144000" cy="6858000"/>
          </a:xfrm>
          <a:prstGeom prst="rect">
            <a:avLst/>
          </a:prstGeom>
        </p:spPr>
      </p:pic>
      <p:pic>
        <p:nvPicPr>
          <p:cNvPr id="3" name="图片 2" descr="ws_EE20.tmp"/>
          <p:cNvPicPr/>
          <p:nvPr/>
        </p:nvPicPr>
        <p:blipFill>
          <a:blip r:embed="rId2" cstate="print"/>
          <a:stretch>
            <a:fillRect/>
          </a:stretch>
        </p:blipFill>
        <p:spPr>
          <a:xfrm>
            <a:off x="1219200" y="1257300"/>
            <a:ext cx="266700" cy="279400"/>
          </a:xfrm>
          <a:prstGeom prst="rect">
            <a:avLst/>
          </a:prstGeom>
        </p:spPr>
      </p:pic>
      <p:pic>
        <p:nvPicPr>
          <p:cNvPr id="4" name="图片 3" descr="ws_EE30.tmp"/>
          <p:cNvPicPr/>
          <p:nvPr/>
        </p:nvPicPr>
        <p:blipFill>
          <a:blip r:embed="rId3" cstate="print"/>
          <a:stretch>
            <a:fillRect/>
          </a:stretch>
        </p:blipFill>
        <p:spPr>
          <a:xfrm>
            <a:off x="1333500" y="1676400"/>
            <a:ext cx="152400" cy="203200"/>
          </a:xfrm>
          <a:prstGeom prst="rect">
            <a:avLst/>
          </a:prstGeom>
        </p:spPr>
      </p:pic>
      <p:pic>
        <p:nvPicPr>
          <p:cNvPr id="5" name="图片 4" descr="ws_EE31.tmp"/>
          <p:cNvPicPr/>
          <p:nvPr/>
        </p:nvPicPr>
        <p:blipFill>
          <a:blip r:embed="rId4" cstate="print"/>
          <a:stretch>
            <a:fillRect/>
          </a:stretch>
        </p:blipFill>
        <p:spPr>
          <a:xfrm>
            <a:off x="1638300" y="3644900"/>
            <a:ext cx="457200" cy="1168400"/>
          </a:xfrm>
          <a:prstGeom prst="rect">
            <a:avLst/>
          </a:prstGeom>
        </p:spPr>
      </p:pic>
      <p:pic>
        <p:nvPicPr>
          <p:cNvPr id="6" name="图片 5" descr="ws_EE42.tmp"/>
          <p:cNvPicPr/>
          <p:nvPr/>
        </p:nvPicPr>
        <p:blipFill>
          <a:blip r:embed="rId5" cstate="print"/>
          <a:stretch>
            <a:fillRect/>
          </a:stretch>
        </p:blipFill>
        <p:spPr>
          <a:xfrm>
            <a:off x="0" y="0"/>
            <a:ext cx="9144000" cy="6858000"/>
          </a:xfrm>
          <a:prstGeom prst="rect">
            <a:avLst/>
          </a:prstGeom>
        </p:spPr>
      </p:pic>
      <p:sp>
        <p:nvSpPr>
          <p:cNvPr id="28" name="TextBox 27"/>
          <p:cNvSpPr txBox="1"/>
          <p:nvPr/>
        </p:nvSpPr>
        <p:spPr>
          <a:xfrm>
            <a:off x="218541" y="306577"/>
            <a:ext cx="1695977"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后剪枝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zh-CN" altLang="en-US" sz="2400">
              <a:solidFill>
                <a:srgbClr val="000000"/>
              </a:solidFill>
              <a:latin typeface="Times New Roman" panose="02020603050405020304"/>
            </a:endParaRPr>
          </a:p>
        </p:txBody>
      </p:sp>
      <p:sp>
        <p:nvSpPr>
          <p:cNvPr id="29" name="TextBox 28"/>
          <p:cNvSpPr txBox="1"/>
          <p:nvPr/>
        </p:nvSpPr>
        <p:spPr>
          <a:xfrm>
            <a:off x="3039110"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0" name="TextBox 29"/>
          <p:cNvSpPr txBox="1"/>
          <p:nvPr/>
        </p:nvSpPr>
        <p:spPr>
          <a:xfrm>
            <a:off x="4873116"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1" name="TextBox 30"/>
          <p:cNvSpPr txBox="1"/>
          <p:nvPr/>
        </p:nvSpPr>
        <p:spPr>
          <a:xfrm>
            <a:off x="4189221" y="4549622"/>
            <a:ext cx="1130118"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乌黑   浅白</a:t>
            </a:r>
            <a:endParaRPr lang="zh-CN" altLang="en-US">
              <a:solidFill>
                <a:srgbClr val="000000"/>
              </a:solidFill>
              <a:latin typeface="微软雅黑" panose="020B0503020204020204" charset="-122"/>
            </a:endParaRPr>
          </a:p>
        </p:txBody>
      </p:sp>
      <p:sp>
        <p:nvSpPr>
          <p:cNvPr id="32" name="TextBox 31"/>
          <p:cNvSpPr txBox="1"/>
          <p:nvPr/>
        </p:nvSpPr>
        <p:spPr>
          <a:xfrm>
            <a:off x="3141852" y="4549622"/>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青绿</a:t>
            </a:r>
            <a:endParaRPr lang="zh-CN" altLang="en-US">
              <a:solidFill>
                <a:srgbClr val="000000"/>
              </a:solidFill>
              <a:latin typeface="微软雅黑" panose="020B0503020204020204" charset="-122"/>
            </a:endParaRPr>
          </a:p>
        </p:txBody>
      </p:sp>
      <p:sp>
        <p:nvSpPr>
          <p:cNvPr id="33" name="TextBox 32"/>
          <p:cNvSpPr txBox="1"/>
          <p:nvPr/>
        </p:nvSpPr>
        <p:spPr>
          <a:xfrm>
            <a:off x="4873116" y="3670655"/>
            <a:ext cx="1360950"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28600" algn="l"/>
              </a:tabLst>
              <a:defRPr/>
            </a:pPr>
            <a:r>
              <a:rPr lang="zh-CN" altLang="en-US" smtClean="0"/>
              <a:t>	</a:t>
            </a:r>
            <a:r>
              <a:rPr lang="zh-CN" altLang="en-US" smtClean="0">
                <a:solidFill>
                  <a:srgbClr val="000000"/>
                </a:solidFill>
                <a:latin typeface="微软雅黑" panose="020B0503020204020204" charset="-122"/>
              </a:rPr>
              <a:t>蜷缩   硬挺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65"/>
              </a:lnSpc>
              <a:buClrTx/>
              <a:buSzTx/>
              <a:buNone/>
              <a:tabLst>
                <a:tab pos="228600" algn="l"/>
              </a:tabLst>
              <a:defRPr/>
            </a:pPr>
            <a:r>
              <a:rPr lang="zh-CN" altLang="en-US" sz="1405" smtClean="0">
                <a:solidFill>
                  <a:srgbClr val="000000"/>
                </a:solidFill>
                <a:latin typeface="微软雅黑" panose="020B0503020204020204" charset="-122"/>
              </a:rPr>
              <a:t>坏瓜          好瓜</a:t>
            </a:r>
            <a:endParaRPr lang="zh-CN" altLang="en-US" sz="1405">
              <a:solidFill>
                <a:srgbClr val="000000"/>
              </a:solidFill>
              <a:latin typeface="微软雅黑" panose="020B0503020204020204" charset="-122"/>
            </a:endParaRPr>
          </a:p>
        </p:txBody>
      </p:sp>
      <p:sp>
        <p:nvSpPr>
          <p:cNvPr id="34" name="TextBox 33"/>
          <p:cNvSpPr txBox="1"/>
          <p:nvPr/>
        </p:nvSpPr>
        <p:spPr>
          <a:xfrm>
            <a:off x="3854196" y="3670655"/>
            <a:ext cx="666849" cy="65402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03200" algn="l"/>
              </a:tabLst>
              <a:defRPr/>
            </a:pPr>
            <a:r>
              <a:rPr lang="zh-CN" altLang="en-US" smtClean="0"/>
              <a:t>	</a:t>
            </a:r>
            <a:r>
              <a:rPr lang="zh-CN" altLang="en-US" smtClean="0">
                <a:solidFill>
                  <a:srgbClr val="000000"/>
                </a:solidFill>
                <a:latin typeface="微软雅黑" panose="020B0503020204020204" charset="-122"/>
              </a:rPr>
              <a:t>稍蜷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032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340"/>
              </a:lnSpc>
              <a:buClrTx/>
              <a:buSzTx/>
              <a:buNone/>
              <a:tabLst>
                <a:tab pos="2032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35" name="TextBox 34"/>
          <p:cNvSpPr txBox="1"/>
          <p:nvPr/>
        </p:nvSpPr>
        <p:spPr>
          <a:xfrm>
            <a:off x="4778628" y="3181766"/>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根蒂</a:t>
            </a:r>
            <a:endParaRPr lang="zh-CN" altLang="en-US" sz="2195">
              <a:solidFill>
                <a:srgbClr val="000000"/>
              </a:solidFill>
              <a:latin typeface="微软雅黑" panose="020B0503020204020204" charset="-122"/>
            </a:endParaRPr>
          </a:p>
        </p:txBody>
      </p:sp>
      <p:sp>
        <p:nvSpPr>
          <p:cNvPr id="36" name="TextBox 35"/>
          <p:cNvSpPr txBox="1"/>
          <p:nvPr/>
        </p:nvSpPr>
        <p:spPr>
          <a:xfrm>
            <a:off x="2108326" y="3672171"/>
            <a:ext cx="1373774"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41300" algn="l"/>
              </a:tabLst>
              <a:defRPr/>
            </a:pPr>
            <a:r>
              <a:rPr lang="zh-CN" altLang="en-US" smtClean="0"/>
              <a:t>	</a:t>
            </a:r>
            <a:r>
              <a:rPr lang="zh-CN" altLang="en-US" sz="1800" smtClean="0">
                <a:solidFill>
                  <a:srgbClr val="000000"/>
                </a:solidFill>
                <a:latin typeface="微软雅黑" panose="020B0503020204020204" charset="-122"/>
              </a:rPr>
              <a:t>乌黑   浅白</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413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241300" algn="l"/>
              </a:tabLst>
              <a:defRPr/>
            </a:pPr>
            <a:r>
              <a:rPr lang="zh-CN" altLang="en-US" sz="1405" smtClean="0">
                <a:solidFill>
                  <a:srgbClr val="000000"/>
                </a:solidFill>
                <a:latin typeface="微软雅黑" panose="020B0503020204020204" charset="-122"/>
              </a:rPr>
              <a:t>好瓜          坏瓜</a:t>
            </a:r>
            <a:endParaRPr lang="zh-CN" altLang="en-US" sz="1405">
              <a:solidFill>
                <a:srgbClr val="000000"/>
              </a:solidFill>
              <a:latin typeface="微软雅黑" panose="020B0503020204020204" charset="-122"/>
            </a:endParaRPr>
          </a:p>
        </p:txBody>
      </p:sp>
      <p:sp>
        <p:nvSpPr>
          <p:cNvPr id="37" name="TextBox 36"/>
          <p:cNvSpPr txBox="1"/>
          <p:nvPr/>
        </p:nvSpPr>
        <p:spPr>
          <a:xfrm>
            <a:off x="1207008" y="3672171"/>
            <a:ext cx="564257"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01600" algn="l"/>
              </a:tabLst>
              <a:defRPr/>
            </a:pPr>
            <a:r>
              <a:rPr lang="zh-CN" altLang="en-US" smtClean="0"/>
              <a:t>	</a:t>
            </a:r>
            <a:r>
              <a:rPr lang="zh-CN" altLang="en-US" sz="1800" smtClean="0">
                <a:solidFill>
                  <a:srgbClr val="000000"/>
                </a:solidFill>
                <a:latin typeface="微软雅黑" panose="020B0503020204020204" charset="-122"/>
              </a:rPr>
              <a:t>青绿</a:t>
            </a: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101600" algn="l"/>
              </a:tabLst>
              <a:defRPr/>
            </a:pPr>
            <a:endParaRPr lang="zh-CN" altLang="en-US" sz="1800" smtClean="0">
              <a:solidFill>
                <a:srgbClr val="000000"/>
              </a:solidFill>
              <a:latin typeface="微软雅黑" panose="020B0503020204020204" charset="-122"/>
            </a:endParaRPr>
          </a:p>
          <a:p>
            <a:pPr marL="0" marR="0" lvl="0" indent="0" defTabSz="914400" eaLnBrk="1" fontAlgn="auto" latinLnBrk="0" hangingPunct="1">
              <a:lnSpc>
                <a:spcPts val="2030"/>
              </a:lnSpc>
              <a:buClrTx/>
              <a:buSzTx/>
              <a:buNone/>
              <a:tabLst>
                <a:tab pos="101600" algn="l"/>
              </a:tabLst>
              <a:defRPr/>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8" name="TextBox 37"/>
          <p:cNvSpPr txBox="1"/>
          <p:nvPr/>
        </p:nvSpPr>
        <p:spPr>
          <a:xfrm>
            <a:off x="6635750" y="3230082"/>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39" name="TextBox 38"/>
          <p:cNvSpPr txBox="1"/>
          <p:nvPr/>
        </p:nvSpPr>
        <p:spPr>
          <a:xfrm>
            <a:off x="3881882" y="2315884"/>
            <a:ext cx="564257"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脐部</a:t>
            </a:r>
            <a:endParaRPr lang="zh-CN" altLang="en-US" sz="2200">
              <a:solidFill>
                <a:srgbClr val="000000"/>
              </a:solidFill>
              <a:latin typeface="微软雅黑" panose="020B0503020204020204" charset="-122"/>
            </a:endParaRPr>
          </a:p>
        </p:txBody>
      </p:sp>
      <p:sp>
        <p:nvSpPr>
          <p:cNvPr id="40" name="TextBox 39"/>
          <p:cNvSpPr txBox="1"/>
          <p:nvPr/>
        </p:nvSpPr>
        <p:spPr>
          <a:xfrm>
            <a:off x="3551809" y="2147544"/>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1" name="TextBox 40"/>
          <p:cNvSpPr txBox="1"/>
          <p:nvPr/>
        </p:nvSpPr>
        <p:spPr>
          <a:xfrm>
            <a:off x="1826641" y="2772130"/>
            <a:ext cx="1154162" cy="71814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114300" algn="l"/>
                <a:tab pos="685800" algn="l"/>
              </a:tabLst>
              <a:defRPr/>
            </a:pPr>
            <a:r>
              <a:rPr lang="zh-CN" altLang="en-US" smtClean="0"/>
              <a:t>		</a:t>
            </a:r>
            <a:r>
              <a:rPr lang="zh-CN" altLang="en-US" smtClean="0">
                <a:solidFill>
                  <a:srgbClr val="000000"/>
                </a:solidFill>
                <a:latin typeface="微软雅黑" panose="020B0503020204020204" charset="-122"/>
              </a:rPr>
              <a:t>凹陷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795"/>
              </a:lnSpc>
              <a:buClrTx/>
              <a:buSzTx/>
              <a:buNone/>
              <a:tabLst>
                <a:tab pos="114300" algn="l"/>
                <a:tab pos="685800" algn="l"/>
              </a:tabLst>
              <a:defRPr/>
            </a:pPr>
            <a:r>
              <a:rPr lang="en-US" altLang="zh-CN" smtClean="0">
                <a:solidFill>
                  <a:srgbClr val="000000"/>
                </a:solidFill>
                <a:latin typeface="微软雅黑" panose="020B0503020204020204" charset="-122"/>
              </a:rPr>
              <a:t>2</a:t>
            </a:r>
            <a:endParaRPr lang="en-US" altLang="zh-CN" smtClean="0">
              <a:solidFill>
                <a:srgbClr val="000000"/>
              </a:solidFill>
              <a:latin typeface="微软雅黑" panose="020B0503020204020204" charset="-122"/>
            </a:endParaRPr>
          </a:p>
          <a:p>
            <a:pPr marL="0" marR="0" lvl="0" indent="0" defTabSz="914400" eaLnBrk="1" fontAlgn="auto" latinLnBrk="0" hangingPunct="1">
              <a:lnSpc>
                <a:spcPts val="1995"/>
              </a:lnSpc>
              <a:buClrTx/>
              <a:buSzTx/>
              <a:buNone/>
              <a:tabLst>
                <a:tab pos="114300" algn="l"/>
                <a:tab pos="685800" algn="l"/>
              </a:tabLst>
              <a:defRPr/>
            </a:pPr>
            <a:r>
              <a:rPr lang="en-US" altLang="zh-CN" smtClean="0">
                <a:solidFill>
                  <a:srgbClr val="000000"/>
                </a:solidFill>
                <a:latin typeface="微软雅黑" panose="020B0503020204020204" charset="-122"/>
              </a:rPr>
              <a:t>	</a:t>
            </a:r>
            <a:r>
              <a:rPr lang="zh-CN" altLang="en-US" sz="2195" smtClean="0">
                <a:solidFill>
                  <a:srgbClr val="0000FF"/>
                </a:solidFill>
                <a:latin typeface="微软雅黑" panose="020B0503020204020204" charset="-122"/>
              </a:rPr>
              <a:t>色泽</a:t>
            </a:r>
            <a:r>
              <a:rPr lang="en-US" altLang="zh-CN" sz="2400" b="1" smtClean="0">
                <a:solidFill>
                  <a:srgbClr val="0000FF"/>
                </a:solidFill>
                <a:latin typeface="微软雅黑" panose="020B0503020204020204" charset="-122"/>
              </a:rPr>
              <a:t>?</a:t>
            </a:r>
            <a:endParaRPr lang="zh-CN" altLang="en-US" sz="2400" b="1">
              <a:solidFill>
                <a:srgbClr val="0000FF"/>
              </a:solidFill>
              <a:latin typeface="微软雅黑" panose="020B0503020204020204" charset="-122"/>
            </a:endParaRPr>
          </a:p>
        </p:txBody>
      </p:sp>
      <p:sp>
        <p:nvSpPr>
          <p:cNvPr id="42" name="TextBox 41"/>
          <p:cNvSpPr txBox="1"/>
          <p:nvPr/>
        </p:nvSpPr>
        <p:spPr>
          <a:xfrm>
            <a:off x="4149216" y="2772130"/>
            <a:ext cx="570669" cy="474489"/>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31800" algn="l"/>
              </a:tabLst>
              <a:defRPr/>
            </a:pPr>
            <a:r>
              <a:rPr lang="zh-CN" altLang="en-US" smtClean="0">
                <a:solidFill>
                  <a:srgbClr val="000000"/>
                </a:solidFill>
                <a:latin typeface="微软雅黑" panose="020B0503020204020204" charset="-122"/>
              </a:rPr>
              <a:t>稍凹</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870"/>
              </a:lnSpc>
              <a:buClrTx/>
              <a:buSzTx/>
              <a:buNone/>
              <a:tabLst>
                <a:tab pos="431800" algn="l"/>
              </a:tabLst>
              <a:defRPr/>
            </a:pPr>
            <a:r>
              <a:rPr lang="zh-CN" altLang="en-US"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3" name="TextBox 42"/>
          <p:cNvSpPr txBox="1"/>
          <p:nvPr/>
        </p:nvSpPr>
        <p:spPr>
          <a:xfrm>
            <a:off x="6082919" y="2772130"/>
            <a:ext cx="461665" cy="512961"/>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66700" algn="l"/>
              </a:tabLst>
              <a:defRPr/>
            </a:pPr>
            <a:r>
              <a:rPr lang="zh-CN" altLang="en-US" smtClean="0">
                <a:solidFill>
                  <a:srgbClr val="000000"/>
                </a:solidFill>
                <a:latin typeface="微软雅黑" panose="020B0503020204020204" charset="-122"/>
              </a:rPr>
              <a:t>平坦</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240"/>
              </a:lnSpc>
              <a:buClrTx/>
              <a:buSzTx/>
              <a:buNone/>
              <a:tabLst>
                <a:tab pos="266700" algn="l"/>
              </a:tabLst>
              <a:defRPr/>
            </a:pPr>
            <a:r>
              <a:rPr lang="zh-CN" altLang="en-US" smtClean="0">
                <a:solidFill>
                  <a:srgbClr val="000000"/>
                </a:solidFill>
                <a:latin typeface="微软雅黑" panose="020B0503020204020204" charset="-122"/>
              </a:rPr>
              <a:t>	</a:t>
            </a: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5" name="TextBox 44"/>
          <p:cNvSpPr txBox="1"/>
          <p:nvPr/>
        </p:nvSpPr>
        <p:spPr>
          <a:xfrm>
            <a:off x="787603" y="4838412"/>
            <a:ext cx="1970091" cy="538609"/>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82600" algn="l"/>
              </a:tabLst>
              <a:defRPr/>
            </a:pPr>
            <a:r>
              <a:rPr lang="zh-CN" altLang="en-US" sz="1800" smtClean="0">
                <a:solidFill>
                  <a:srgbClr val="FF0000"/>
                </a:solidFill>
                <a:latin typeface="微软雅黑" panose="020B0503020204020204" charset="-122"/>
              </a:rPr>
              <a:t>验证集精度</a:t>
            </a:r>
            <a:endParaRPr lang="zh-CN" altLang="en-US" sz="1800" smtClean="0">
              <a:solidFill>
                <a:srgbClr val="FF0000"/>
              </a:solidFill>
              <a:latin typeface="微软雅黑" panose="020B0503020204020204" charset="-122"/>
            </a:endParaRPr>
          </a:p>
          <a:p>
            <a:pPr marL="0" marR="0" lvl="0" indent="0" defTabSz="914400" eaLnBrk="1" fontAlgn="auto" latinLnBrk="0" hangingPunct="1">
              <a:lnSpc>
                <a:spcPts val="2355"/>
              </a:lnSpc>
              <a:buClrTx/>
              <a:buSzTx/>
              <a:buNone/>
              <a:tabLst>
                <a:tab pos="482600" algn="l"/>
              </a:tabLst>
              <a:defRPr/>
            </a:pPr>
            <a:r>
              <a:rPr lang="zh-CN" altLang="en-US" sz="1800"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剪枝前</a:t>
            </a:r>
            <a:r>
              <a:rPr lang="en-US" altLang="zh-CN" smtClean="0">
                <a:solidFill>
                  <a:srgbClr val="FF0000"/>
                </a:solidFill>
                <a:latin typeface="微软雅黑" panose="020B0503020204020204" charset="-122"/>
              </a:rPr>
              <a:t>: 57.1%</a:t>
            </a:r>
            <a:endParaRPr lang="zh-CN" altLang="en-US">
              <a:solidFill>
                <a:srgbClr val="FF0000"/>
              </a:solidFill>
              <a:latin typeface="微软雅黑" panose="020B0503020204020204" charset="-122"/>
            </a:endParaRPr>
          </a:p>
        </p:txBody>
      </p:sp>
      <p:sp>
        <p:nvSpPr>
          <p:cNvPr id="46" name="TextBox 45"/>
          <p:cNvSpPr txBox="1"/>
          <p:nvPr/>
        </p:nvSpPr>
        <p:spPr>
          <a:xfrm>
            <a:off x="828751" y="5411952"/>
            <a:ext cx="1931619" cy="52578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444500" algn="l"/>
              </a:tabLst>
              <a:defRPr/>
            </a:pPr>
            <a:r>
              <a:rPr lang="zh-CN" altLang="en-US" smtClean="0"/>
              <a:t>	</a:t>
            </a:r>
            <a:r>
              <a:rPr lang="zh-CN" altLang="en-US" smtClean="0">
                <a:solidFill>
                  <a:srgbClr val="FF0000"/>
                </a:solidFill>
                <a:latin typeface="微软雅黑" panose="020B0503020204020204" charset="-122"/>
              </a:rPr>
              <a:t>剪枝后</a:t>
            </a:r>
            <a:r>
              <a:rPr lang="en-US" altLang="zh-CN" smtClean="0">
                <a:solidFill>
                  <a:srgbClr val="FF0000"/>
                </a:solidFill>
                <a:latin typeface="微软雅黑" panose="020B0503020204020204" charset="-122"/>
              </a:rPr>
              <a:t>: 71.4%</a:t>
            </a:r>
            <a:endParaRPr lang="en-US" altLang="zh-CN" smtClean="0">
              <a:solidFill>
                <a:srgbClr val="FF0000"/>
              </a:solidFill>
              <a:latin typeface="微软雅黑" panose="020B0503020204020204" charset="-122"/>
            </a:endParaRPr>
          </a:p>
          <a:p>
            <a:pPr marL="0" marR="0" lvl="0" indent="0" defTabSz="914400" eaLnBrk="1" fontAlgn="auto" latinLnBrk="0" hangingPunct="1">
              <a:lnSpc>
                <a:spcPts val="2345"/>
              </a:lnSpc>
              <a:buClrTx/>
              <a:buSzTx/>
              <a:buNone/>
              <a:tabLst>
                <a:tab pos="444500" algn="l"/>
              </a:tabLst>
              <a:defRPr/>
            </a:pPr>
            <a:r>
              <a:rPr lang="zh-CN" altLang="en-US" smtClean="0">
                <a:solidFill>
                  <a:srgbClr val="FF0000"/>
                </a:solidFill>
                <a:latin typeface="微软雅黑" panose="020B0503020204020204" charset="-122"/>
              </a:rPr>
              <a:t>后剪枝决策</a:t>
            </a:r>
            <a:r>
              <a:rPr lang="en-US" altLang="zh-CN" smtClean="0">
                <a:solidFill>
                  <a:srgbClr val="FF0000"/>
                </a:solidFill>
                <a:latin typeface="微软雅黑" panose="020B0503020204020204" charset="-122"/>
              </a:rPr>
              <a:t>: </a:t>
            </a:r>
            <a:r>
              <a:rPr lang="zh-CN" altLang="en-US" smtClean="0">
                <a:solidFill>
                  <a:srgbClr val="FF0000"/>
                </a:solidFill>
                <a:latin typeface="微软雅黑" panose="020B0503020204020204" charset="-122"/>
              </a:rPr>
              <a:t>剪枝</a:t>
            </a:r>
            <a:endParaRPr lang="zh-CN" altLang="en-US">
              <a:solidFill>
                <a:srgbClr val="FF0000"/>
              </a:solidFill>
              <a:latin typeface="微软雅黑" panose="020B0503020204020204" charset="-122"/>
            </a:endParaRPr>
          </a:p>
        </p:txBody>
      </p:sp>
      <p:sp>
        <p:nvSpPr>
          <p:cNvPr id="47" name="TextBox 46"/>
          <p:cNvSpPr txBox="1"/>
          <p:nvPr/>
        </p:nvSpPr>
        <p:spPr>
          <a:xfrm>
            <a:off x="3957192" y="4985984"/>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48" name="TextBox 47"/>
          <p:cNvSpPr txBox="1"/>
          <p:nvPr/>
        </p:nvSpPr>
        <p:spPr>
          <a:xfrm>
            <a:off x="351739" y="1253271"/>
            <a:ext cx="846386"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对结点</a:t>
            </a:r>
            <a:endParaRPr lang="zh-CN" altLang="en-US" sz="2195">
              <a:solidFill>
                <a:srgbClr val="000000"/>
              </a:solidFill>
              <a:latin typeface="微软雅黑" panose="020B0503020204020204" charset="-122"/>
            </a:endParaRPr>
          </a:p>
        </p:txBody>
      </p:sp>
      <p:sp>
        <p:nvSpPr>
          <p:cNvPr id="49" name="TextBox 48"/>
          <p:cNvSpPr txBox="1"/>
          <p:nvPr/>
        </p:nvSpPr>
        <p:spPr>
          <a:xfrm>
            <a:off x="1485900" y="1253271"/>
            <a:ext cx="7043595" cy="654025"/>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139700" algn="l"/>
              </a:tabLst>
              <a:defRPr/>
            </a:pPr>
            <a:r>
              <a:rPr lang="zh-CN" altLang="en-US" sz="2195" smtClean="0">
                <a:solidFill>
                  <a:srgbClr val="000000"/>
                </a:solidFill>
                <a:latin typeface="微软雅黑" panose="020B0503020204020204" charset="-122"/>
              </a:rPr>
              <a:t>，若将其替换为叶结点，根据落在其上的训练样例</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3010"/>
              </a:lnSpc>
              <a:buClrTx/>
              <a:buSzTx/>
              <a:buNone/>
              <a:tabLst>
                <a:tab pos="139700" algn="l"/>
              </a:tabLst>
              <a:defRPr/>
            </a:pPr>
            <a:r>
              <a:rPr lang="zh-CN" altLang="en-US" sz="2195" smtClean="0">
                <a:solidFill>
                  <a:srgbClr val="000000"/>
                </a:solidFill>
                <a:latin typeface="微软雅黑" panose="020B0503020204020204" charset="-122"/>
              </a:rPr>
              <a:t>	，将其标记为“好瓜”，测得验证集精度提升至 </a:t>
            </a:r>
            <a:r>
              <a:rPr lang="en-US" altLang="zh-CN" sz="2005" smtClean="0">
                <a:solidFill>
                  <a:srgbClr val="000000"/>
                </a:solidFill>
                <a:latin typeface="Times New Roman" panose="02020603050405020304"/>
              </a:rPr>
              <a:t>71.4%</a:t>
            </a:r>
            <a:r>
              <a:rPr lang="zh-CN" altLang="en-US"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50" name="TextBox 49"/>
          <p:cNvSpPr txBox="1"/>
          <p:nvPr/>
        </p:nvSpPr>
        <p:spPr>
          <a:xfrm>
            <a:off x="351739" y="1990637"/>
            <a:ext cx="1128514"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决定剪枝</a:t>
            </a:r>
            <a:endParaRPr lang="zh-CN" altLang="en-US" sz="2200">
              <a:solidFill>
                <a:srgbClr val="000000"/>
              </a:solidFill>
              <a:latin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F67D.tmp"/>
          <p:cNvPicPr/>
          <p:nvPr/>
        </p:nvPicPr>
        <p:blipFill>
          <a:blip r:embed="rId1" cstate="print"/>
          <a:stretch>
            <a:fillRect/>
          </a:stretch>
        </p:blipFill>
        <p:spPr>
          <a:xfrm>
            <a:off x="0" y="0"/>
            <a:ext cx="9144000" cy="6858000"/>
          </a:xfrm>
          <a:prstGeom prst="rect">
            <a:avLst/>
          </a:prstGeom>
        </p:spPr>
      </p:pic>
      <p:pic>
        <p:nvPicPr>
          <p:cNvPr id="3" name="图片 2" descr="ws_F68E.tmp"/>
          <p:cNvPicPr/>
          <p:nvPr/>
        </p:nvPicPr>
        <p:blipFill>
          <a:blip r:embed="rId2" cstate="print"/>
          <a:stretch>
            <a:fillRect/>
          </a:stretch>
        </p:blipFill>
        <p:spPr>
          <a:xfrm>
            <a:off x="1193800" y="1257300"/>
            <a:ext cx="254000" cy="279400"/>
          </a:xfrm>
          <a:prstGeom prst="rect">
            <a:avLst/>
          </a:prstGeom>
        </p:spPr>
      </p:pic>
      <p:pic>
        <p:nvPicPr>
          <p:cNvPr id="4" name="图片 3" descr="ws_F69E.tmp"/>
          <p:cNvPicPr/>
          <p:nvPr/>
        </p:nvPicPr>
        <p:blipFill>
          <a:blip r:embed="rId3" cstate="print"/>
          <a:stretch>
            <a:fillRect/>
          </a:stretch>
        </p:blipFill>
        <p:spPr>
          <a:xfrm>
            <a:off x="1778000" y="1257300"/>
            <a:ext cx="266700" cy="279400"/>
          </a:xfrm>
          <a:prstGeom prst="rect">
            <a:avLst/>
          </a:prstGeom>
        </p:spPr>
      </p:pic>
      <p:pic>
        <p:nvPicPr>
          <p:cNvPr id="5" name="图片 4" descr="ws_F6AF.tmp"/>
          <p:cNvPicPr/>
          <p:nvPr/>
        </p:nvPicPr>
        <p:blipFill>
          <a:blip r:embed="rId4" cstate="print"/>
          <a:stretch>
            <a:fillRect/>
          </a:stretch>
        </p:blipFill>
        <p:spPr>
          <a:xfrm>
            <a:off x="0" y="0"/>
            <a:ext cx="9144000" cy="6858000"/>
          </a:xfrm>
          <a:prstGeom prst="rect">
            <a:avLst/>
          </a:prstGeom>
        </p:spPr>
      </p:pic>
      <p:sp>
        <p:nvSpPr>
          <p:cNvPr id="27" name="TextBox 26"/>
          <p:cNvSpPr txBox="1"/>
          <p:nvPr/>
        </p:nvSpPr>
        <p:spPr>
          <a:xfrm>
            <a:off x="218541" y="306577"/>
            <a:ext cx="1695977"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后剪枝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zh-CN" altLang="en-US" sz="2400">
              <a:solidFill>
                <a:srgbClr val="000000"/>
              </a:solidFill>
              <a:latin typeface="Times New Roman" panose="02020603050405020304"/>
            </a:endParaRPr>
          </a:p>
        </p:txBody>
      </p:sp>
      <p:sp>
        <p:nvSpPr>
          <p:cNvPr id="28" name="TextBox 27"/>
          <p:cNvSpPr txBox="1"/>
          <p:nvPr/>
        </p:nvSpPr>
        <p:spPr>
          <a:xfrm>
            <a:off x="3039110"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29" name="TextBox 28"/>
          <p:cNvSpPr txBox="1"/>
          <p:nvPr/>
        </p:nvSpPr>
        <p:spPr>
          <a:xfrm>
            <a:off x="4873116"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30" name="TextBox 29"/>
          <p:cNvSpPr txBox="1"/>
          <p:nvPr/>
        </p:nvSpPr>
        <p:spPr>
          <a:xfrm>
            <a:off x="4189221" y="4549622"/>
            <a:ext cx="1130118"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乌黑   浅白</a:t>
            </a:r>
            <a:endParaRPr lang="zh-CN" altLang="en-US">
              <a:solidFill>
                <a:srgbClr val="000000"/>
              </a:solidFill>
              <a:latin typeface="微软雅黑" panose="020B0503020204020204" charset="-122"/>
            </a:endParaRPr>
          </a:p>
        </p:txBody>
      </p:sp>
      <p:sp>
        <p:nvSpPr>
          <p:cNvPr id="31" name="TextBox 30"/>
          <p:cNvSpPr txBox="1"/>
          <p:nvPr/>
        </p:nvSpPr>
        <p:spPr>
          <a:xfrm>
            <a:off x="3141852" y="4549622"/>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青绿</a:t>
            </a:r>
            <a:endParaRPr lang="zh-CN" altLang="en-US">
              <a:solidFill>
                <a:srgbClr val="000000"/>
              </a:solidFill>
              <a:latin typeface="微软雅黑" panose="020B0503020204020204" charset="-122"/>
            </a:endParaRPr>
          </a:p>
        </p:txBody>
      </p:sp>
      <p:sp>
        <p:nvSpPr>
          <p:cNvPr id="32" name="TextBox 31"/>
          <p:cNvSpPr txBox="1"/>
          <p:nvPr/>
        </p:nvSpPr>
        <p:spPr>
          <a:xfrm>
            <a:off x="4873116" y="3670655"/>
            <a:ext cx="1360950"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28600" algn="l"/>
              </a:tabLst>
              <a:defRPr/>
            </a:pPr>
            <a:r>
              <a:rPr lang="zh-CN" altLang="en-US" smtClean="0"/>
              <a:t>	</a:t>
            </a:r>
            <a:r>
              <a:rPr lang="zh-CN" altLang="en-US" smtClean="0">
                <a:solidFill>
                  <a:srgbClr val="000000"/>
                </a:solidFill>
                <a:latin typeface="微软雅黑" panose="020B0503020204020204" charset="-122"/>
              </a:rPr>
              <a:t>蜷缩   硬挺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65"/>
              </a:lnSpc>
              <a:buClrTx/>
              <a:buSzTx/>
              <a:buNone/>
              <a:tabLst>
                <a:tab pos="228600" algn="l"/>
              </a:tabLst>
              <a:defRPr/>
            </a:pPr>
            <a:r>
              <a:rPr lang="zh-CN" altLang="en-US" sz="1405" smtClean="0">
                <a:solidFill>
                  <a:srgbClr val="000000"/>
                </a:solidFill>
                <a:latin typeface="微软雅黑" panose="020B0503020204020204" charset="-122"/>
              </a:rPr>
              <a:t>坏瓜          好瓜</a:t>
            </a:r>
            <a:endParaRPr lang="zh-CN" altLang="en-US" sz="1405">
              <a:solidFill>
                <a:srgbClr val="000000"/>
              </a:solidFill>
              <a:latin typeface="微软雅黑" panose="020B0503020204020204" charset="-122"/>
            </a:endParaRPr>
          </a:p>
        </p:txBody>
      </p:sp>
      <p:sp>
        <p:nvSpPr>
          <p:cNvPr id="33" name="TextBox 32"/>
          <p:cNvSpPr txBox="1"/>
          <p:nvPr/>
        </p:nvSpPr>
        <p:spPr>
          <a:xfrm>
            <a:off x="3854196" y="3670655"/>
            <a:ext cx="666849" cy="65402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03200" algn="l"/>
              </a:tabLst>
              <a:defRPr/>
            </a:pPr>
            <a:r>
              <a:rPr lang="zh-CN" altLang="en-US" smtClean="0"/>
              <a:t>	</a:t>
            </a:r>
            <a:r>
              <a:rPr lang="zh-CN" altLang="en-US" smtClean="0">
                <a:solidFill>
                  <a:srgbClr val="000000"/>
                </a:solidFill>
                <a:latin typeface="微软雅黑" panose="020B0503020204020204" charset="-122"/>
              </a:rPr>
              <a:t>稍蜷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032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340"/>
              </a:lnSpc>
              <a:buClrTx/>
              <a:buSzTx/>
              <a:buNone/>
              <a:tabLst>
                <a:tab pos="2032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34" name="TextBox 33"/>
          <p:cNvSpPr txBox="1"/>
          <p:nvPr/>
        </p:nvSpPr>
        <p:spPr>
          <a:xfrm>
            <a:off x="4701794" y="3144705"/>
            <a:ext cx="706925" cy="346249"/>
          </a:xfrm>
          <a:prstGeom prst="rect">
            <a:avLst/>
          </a:prstGeom>
          <a:noFill/>
        </p:spPr>
        <p:txBody>
          <a:bodyPr vert="horz" wrap="none" lIns="0" tIns="0" rIns="0" bIns="0" rtlCol="0">
            <a:spAutoFit/>
          </a:bodyPr>
          <a:lstStyle/>
          <a:p>
            <a:pPr>
              <a:lnSpc>
                <a:spcPts val="2660"/>
              </a:lnSpc>
            </a:pPr>
            <a:r>
              <a:rPr lang="zh-CN" altLang="en-US" sz="2195" smtClean="0">
                <a:solidFill>
                  <a:srgbClr val="0000FF"/>
                </a:solidFill>
                <a:latin typeface="微软雅黑" panose="020B0503020204020204" charset="-122"/>
              </a:rPr>
              <a:t>根蒂</a:t>
            </a:r>
            <a:r>
              <a:rPr lang="en-US" altLang="zh-CN" sz="2400" b="1" smtClean="0">
                <a:solidFill>
                  <a:srgbClr val="0000FF"/>
                </a:solidFill>
                <a:latin typeface="微软雅黑" panose="020B0503020204020204" charset="-122"/>
              </a:rPr>
              <a:t>?</a:t>
            </a:r>
            <a:endParaRPr lang="zh-CN" altLang="en-US" sz="2400" b="1">
              <a:solidFill>
                <a:srgbClr val="0000FF"/>
              </a:solidFill>
              <a:latin typeface="微软雅黑" panose="020B0503020204020204" charset="-122"/>
            </a:endParaRPr>
          </a:p>
        </p:txBody>
      </p:sp>
      <p:sp>
        <p:nvSpPr>
          <p:cNvPr id="35" name="TextBox 34"/>
          <p:cNvSpPr txBox="1"/>
          <p:nvPr/>
        </p:nvSpPr>
        <p:spPr>
          <a:xfrm>
            <a:off x="6635750" y="3230082"/>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36" name="TextBox 35"/>
          <p:cNvSpPr txBox="1"/>
          <p:nvPr/>
        </p:nvSpPr>
        <p:spPr>
          <a:xfrm>
            <a:off x="3802634" y="2279073"/>
            <a:ext cx="706925" cy="346249"/>
          </a:xfrm>
          <a:prstGeom prst="rect">
            <a:avLst/>
          </a:prstGeom>
          <a:noFill/>
        </p:spPr>
        <p:txBody>
          <a:bodyPr vert="horz" wrap="none" lIns="0" tIns="0" rIns="0" bIns="0" rtlCol="0">
            <a:spAutoFit/>
          </a:bodyPr>
          <a:lstStyle/>
          <a:p>
            <a:pPr>
              <a:lnSpc>
                <a:spcPts val="2660"/>
              </a:lnSpc>
            </a:pPr>
            <a:r>
              <a:rPr lang="zh-CN" altLang="en-US" sz="2200" smtClean="0">
                <a:solidFill>
                  <a:srgbClr val="0000FF"/>
                </a:solidFill>
                <a:latin typeface="微软雅黑" panose="020B0503020204020204" charset="-122"/>
              </a:rPr>
              <a:t>脐部</a:t>
            </a:r>
            <a:r>
              <a:rPr lang="en-US" altLang="zh-CN" sz="2400" b="1" smtClean="0">
                <a:solidFill>
                  <a:srgbClr val="0000FF"/>
                </a:solidFill>
                <a:latin typeface="微软雅黑" panose="020B0503020204020204" charset="-122"/>
              </a:rPr>
              <a:t>?</a:t>
            </a:r>
            <a:endParaRPr lang="zh-CN" altLang="en-US" sz="2400" b="1">
              <a:solidFill>
                <a:srgbClr val="0000FF"/>
              </a:solidFill>
              <a:latin typeface="微软雅黑" panose="020B0503020204020204" charset="-122"/>
            </a:endParaRPr>
          </a:p>
        </p:txBody>
      </p:sp>
      <p:sp>
        <p:nvSpPr>
          <p:cNvPr id="37" name="TextBox 36"/>
          <p:cNvSpPr txBox="1"/>
          <p:nvPr/>
        </p:nvSpPr>
        <p:spPr>
          <a:xfrm>
            <a:off x="6082919" y="277213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平坦</a:t>
            </a:r>
            <a:endParaRPr lang="zh-CN" altLang="en-US">
              <a:solidFill>
                <a:srgbClr val="000000"/>
              </a:solidFill>
              <a:latin typeface="微软雅黑" panose="020B0503020204020204" charset="-122"/>
            </a:endParaRPr>
          </a:p>
        </p:txBody>
      </p:sp>
      <p:sp>
        <p:nvSpPr>
          <p:cNvPr id="38" name="TextBox 37"/>
          <p:cNvSpPr txBox="1"/>
          <p:nvPr/>
        </p:nvSpPr>
        <p:spPr>
          <a:xfrm>
            <a:off x="4149216" y="277213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稍凹</a:t>
            </a:r>
            <a:endParaRPr lang="zh-CN" altLang="en-US">
              <a:solidFill>
                <a:srgbClr val="000000"/>
              </a:solidFill>
              <a:latin typeface="微软雅黑" panose="020B0503020204020204" charset="-122"/>
            </a:endParaRPr>
          </a:p>
        </p:txBody>
      </p:sp>
      <p:sp>
        <p:nvSpPr>
          <p:cNvPr id="39" name="TextBox 38"/>
          <p:cNvSpPr txBox="1"/>
          <p:nvPr/>
        </p:nvSpPr>
        <p:spPr>
          <a:xfrm>
            <a:off x="2504820" y="277213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凹陷</a:t>
            </a:r>
            <a:endParaRPr lang="zh-CN" altLang="en-US">
              <a:solidFill>
                <a:srgbClr val="000000"/>
              </a:solidFill>
              <a:latin typeface="微软雅黑" panose="020B0503020204020204" charset="-122"/>
            </a:endParaRPr>
          </a:p>
        </p:txBody>
      </p:sp>
      <p:sp>
        <p:nvSpPr>
          <p:cNvPr id="40" name="TextBox 39"/>
          <p:cNvSpPr txBox="1"/>
          <p:nvPr/>
        </p:nvSpPr>
        <p:spPr>
          <a:xfrm>
            <a:off x="3551809" y="2147544"/>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41" name="TextBox 40"/>
          <p:cNvSpPr txBox="1"/>
          <p:nvPr/>
        </p:nvSpPr>
        <p:spPr>
          <a:xfrm>
            <a:off x="4581778" y="3009874"/>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2" name="TextBox 41"/>
          <p:cNvSpPr txBox="1"/>
          <p:nvPr/>
        </p:nvSpPr>
        <p:spPr>
          <a:xfrm>
            <a:off x="6338570" y="3056737"/>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3" name="TextBox 42"/>
          <p:cNvSpPr txBox="1"/>
          <p:nvPr/>
        </p:nvSpPr>
        <p:spPr>
          <a:xfrm>
            <a:off x="3668014" y="3844010"/>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5</a:t>
            </a:r>
            <a:endParaRPr lang="zh-CN" altLang="en-US">
              <a:solidFill>
                <a:srgbClr val="000000"/>
              </a:solidFill>
              <a:latin typeface="微软雅黑" panose="020B0503020204020204" charset="-122"/>
            </a:endParaRPr>
          </a:p>
        </p:txBody>
      </p:sp>
      <p:sp>
        <p:nvSpPr>
          <p:cNvPr id="44" name="TextBox 43"/>
          <p:cNvSpPr txBox="1"/>
          <p:nvPr/>
        </p:nvSpPr>
        <p:spPr>
          <a:xfrm>
            <a:off x="351739" y="1253271"/>
            <a:ext cx="846386"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对结点</a:t>
            </a:r>
            <a:endParaRPr lang="zh-CN" altLang="en-US" sz="2195">
              <a:solidFill>
                <a:srgbClr val="000000"/>
              </a:solidFill>
              <a:latin typeface="微软雅黑" panose="020B0503020204020204" charset="-122"/>
            </a:endParaRPr>
          </a:p>
        </p:txBody>
      </p:sp>
      <p:sp>
        <p:nvSpPr>
          <p:cNvPr id="45" name="TextBox 44"/>
          <p:cNvSpPr txBox="1"/>
          <p:nvPr/>
        </p:nvSpPr>
        <p:spPr>
          <a:xfrm>
            <a:off x="1485900" y="1253271"/>
            <a:ext cx="282129"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和</a:t>
            </a:r>
            <a:endParaRPr lang="zh-CN" altLang="en-US" sz="2195">
              <a:solidFill>
                <a:srgbClr val="000000"/>
              </a:solidFill>
              <a:latin typeface="微软雅黑" panose="020B0503020204020204" charset="-122"/>
            </a:endParaRPr>
          </a:p>
        </p:txBody>
      </p:sp>
      <p:sp>
        <p:nvSpPr>
          <p:cNvPr id="46" name="TextBox 45"/>
          <p:cNvSpPr txBox="1"/>
          <p:nvPr/>
        </p:nvSpPr>
        <p:spPr>
          <a:xfrm>
            <a:off x="2060448" y="1253271"/>
            <a:ext cx="620682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，先后替换为叶结点，均未测得验证集精度提升，</a:t>
            </a:r>
            <a:endParaRPr lang="zh-CN" altLang="en-US" sz="2195">
              <a:solidFill>
                <a:srgbClr val="000000"/>
              </a:solidFill>
              <a:latin typeface="微软雅黑" panose="020B0503020204020204" charset="-122"/>
            </a:endParaRPr>
          </a:p>
        </p:txBody>
      </p:sp>
      <p:sp>
        <p:nvSpPr>
          <p:cNvPr id="47" name="TextBox 46"/>
          <p:cNvSpPr txBox="1"/>
          <p:nvPr/>
        </p:nvSpPr>
        <p:spPr>
          <a:xfrm>
            <a:off x="351739" y="1622079"/>
            <a:ext cx="1410643"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于是不剪枝</a:t>
            </a:r>
            <a:endParaRPr lang="zh-CN" altLang="en-US" sz="2195">
              <a:solidFill>
                <a:srgbClr val="000000"/>
              </a:solidFill>
              <a:latin typeface="微软雅黑" panose="020B0503020204020204" charset="-122"/>
            </a:endParaRPr>
          </a:p>
        </p:txBody>
      </p:sp>
      <p:sp>
        <p:nvSpPr>
          <p:cNvPr id="48" name="TextBox 47"/>
          <p:cNvSpPr txBox="1"/>
          <p:nvPr/>
        </p:nvSpPr>
        <p:spPr>
          <a:xfrm>
            <a:off x="2142108" y="3227923"/>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49" name="TextBox 48"/>
          <p:cNvSpPr txBox="1"/>
          <p:nvPr/>
        </p:nvSpPr>
        <p:spPr>
          <a:xfrm>
            <a:off x="3977894" y="4986619"/>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50" name="TextBox 49"/>
          <p:cNvSpPr txBox="1"/>
          <p:nvPr/>
        </p:nvSpPr>
        <p:spPr>
          <a:xfrm>
            <a:off x="1942210" y="3082391"/>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2</a:t>
            </a:r>
            <a:endParaRPr lang="zh-CN" altLang="en-US">
              <a:solidFill>
                <a:srgbClr val="000000"/>
              </a:solidFill>
              <a:latin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FDE1.tmp"/>
          <p:cNvPicPr/>
          <p:nvPr/>
        </p:nvPicPr>
        <p:blipFill>
          <a:blip r:embed="rId1" cstate="print"/>
          <a:stretch>
            <a:fillRect/>
          </a:stretch>
        </p:blipFill>
        <p:spPr>
          <a:xfrm>
            <a:off x="0" y="0"/>
            <a:ext cx="9144000" cy="6858000"/>
          </a:xfrm>
          <a:prstGeom prst="rect">
            <a:avLst/>
          </a:prstGeom>
        </p:spPr>
      </p:pic>
      <p:pic>
        <p:nvPicPr>
          <p:cNvPr id="3" name="图片 2" descr="ws_FDF1.tmp"/>
          <p:cNvPicPr/>
          <p:nvPr/>
        </p:nvPicPr>
        <p:blipFill>
          <a:blip r:embed="rId2" cstate="print"/>
          <a:stretch>
            <a:fillRect/>
          </a:stretch>
        </p:blipFill>
        <p:spPr>
          <a:xfrm>
            <a:off x="0" y="0"/>
            <a:ext cx="9144000" cy="6858000"/>
          </a:xfrm>
          <a:prstGeom prst="rect">
            <a:avLst/>
          </a:prstGeom>
        </p:spPr>
      </p:pic>
      <p:sp>
        <p:nvSpPr>
          <p:cNvPr id="5" name="TextBox 4"/>
          <p:cNvSpPr txBox="1"/>
          <p:nvPr/>
        </p:nvSpPr>
        <p:spPr>
          <a:xfrm rot="18900000">
            <a:off x="4992530" y="2454384"/>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7" name="TextBox 6"/>
          <p:cNvSpPr txBox="1"/>
          <p:nvPr/>
        </p:nvSpPr>
        <p:spPr>
          <a:xfrm rot="18900000">
            <a:off x="4764256" y="2682658"/>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8" name="TextBox 7"/>
          <p:cNvSpPr txBox="1"/>
          <p:nvPr/>
        </p:nvSpPr>
        <p:spPr>
          <a:xfrm rot="18900000">
            <a:off x="4307707" y="3139207"/>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10" name="TextBox 9"/>
          <p:cNvSpPr txBox="1"/>
          <p:nvPr/>
        </p:nvSpPr>
        <p:spPr>
          <a:xfrm rot="18900000">
            <a:off x="4535981" y="2910932"/>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12" name="TextBox 11"/>
          <p:cNvSpPr txBox="1"/>
          <p:nvPr/>
        </p:nvSpPr>
        <p:spPr>
          <a:xfrm rot="18900000">
            <a:off x="3851158" y="3595756"/>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13" name="TextBox 12"/>
          <p:cNvSpPr txBox="1"/>
          <p:nvPr/>
        </p:nvSpPr>
        <p:spPr>
          <a:xfrm rot="18900000">
            <a:off x="3394609" y="4052304"/>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14" name="TextBox 13"/>
          <p:cNvSpPr txBox="1"/>
          <p:nvPr/>
        </p:nvSpPr>
        <p:spPr>
          <a:xfrm rot="18900000">
            <a:off x="3622884" y="3824030"/>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15" name="TextBox 14"/>
          <p:cNvSpPr txBox="1"/>
          <p:nvPr/>
        </p:nvSpPr>
        <p:spPr>
          <a:xfrm rot="18900000">
            <a:off x="4079433" y="3367481"/>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16" name="TextBox 15"/>
          <p:cNvSpPr txBox="1"/>
          <p:nvPr/>
        </p:nvSpPr>
        <p:spPr>
          <a:xfrm rot="18900000">
            <a:off x="2938060" y="4508853"/>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5" name="TextBox 24"/>
          <p:cNvSpPr txBox="1"/>
          <p:nvPr/>
        </p:nvSpPr>
        <p:spPr>
          <a:xfrm>
            <a:off x="218541" y="306577"/>
            <a:ext cx="4796185" cy="1269578"/>
          </a:xfrm>
          <a:prstGeom prst="rect">
            <a:avLst/>
          </a:prstGeom>
          <a:noFill/>
        </p:spPr>
        <p:txBody>
          <a:bodyPr vert="horz" wrap="none" lIns="0" tIns="0" rIns="0" bIns="0" rtlCol="0">
            <a:spAutoFit/>
          </a:bodyPr>
          <a:lstStyle/>
          <a:p>
            <a:pPr marL="0" marR="0" lvl="0" indent="0" defTabSz="914400" eaLnBrk="1" fontAlgn="auto" latinLnBrk="0" hangingPunct="1">
              <a:lnSpc>
                <a:spcPts val="2910"/>
              </a:lnSpc>
              <a:buClrTx/>
              <a:buSzTx/>
              <a:buNone/>
              <a:tabLst>
                <a:tab pos="127000" algn="l"/>
              </a:tabLst>
              <a:defRPr/>
            </a:pPr>
            <a:r>
              <a:rPr lang="zh-CN" altLang="en-US" sz="2795" smtClean="0">
                <a:solidFill>
                  <a:srgbClr val="000000"/>
                </a:solidFill>
                <a:latin typeface="微软雅黑" panose="020B0503020204020204" charset="-122"/>
              </a:rPr>
              <a:t>后剪枝 </a:t>
            </a:r>
            <a:r>
              <a:rPr lang="en-US" altLang="zh-CN" sz="2400" smtClean="0">
                <a:solidFill>
                  <a:srgbClr val="000000"/>
                </a:solidFill>
                <a:latin typeface="Times New Roman" panose="02020603050405020304"/>
              </a:rPr>
              <a:t>(</a:t>
            </a:r>
            <a:r>
              <a:rPr lang="zh-CN" altLang="en-US" sz="2400" smtClean="0">
                <a:solidFill>
                  <a:srgbClr val="000000"/>
                </a:solidFill>
                <a:latin typeface="微软雅黑" panose="020B0503020204020204" charset="-122"/>
              </a:rPr>
              <a:t>续</a:t>
            </a:r>
            <a:r>
              <a:rPr lang="en-US" altLang="zh-CN" sz="2400" smtClean="0">
                <a:solidFill>
                  <a:srgbClr val="000000"/>
                </a:solidFill>
                <a:latin typeface="Times New Roman" panose="02020603050405020304"/>
              </a:rPr>
              <a:t>)</a:t>
            </a: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70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70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70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7000" algn="l"/>
              </a:tabLst>
              <a:defRPr/>
            </a:pPr>
            <a:endParaRPr lang="en-US" altLang="zh-CN" sz="2400" smtClean="0">
              <a:solidFill>
                <a:srgbClr val="000000"/>
              </a:solidFill>
              <a:latin typeface="Times New Roman" panose="02020603050405020304"/>
            </a:endParaRPr>
          </a:p>
          <a:p>
            <a:pPr marL="0" marR="0" lvl="0" indent="0" defTabSz="914400" eaLnBrk="1" fontAlgn="auto" latinLnBrk="0" hangingPunct="1">
              <a:lnSpc>
                <a:spcPts val="3015"/>
              </a:lnSpc>
              <a:buClrTx/>
              <a:buSzTx/>
              <a:buNone/>
              <a:tabLst>
                <a:tab pos="127000" algn="l"/>
              </a:tabLst>
              <a:defRPr/>
            </a:pPr>
            <a:r>
              <a:rPr lang="en-US" altLang="zh-CN" sz="2400" smtClean="0">
                <a:solidFill>
                  <a:srgbClr val="000000"/>
                </a:solidFill>
                <a:latin typeface="Times New Roman" panose="02020603050405020304"/>
              </a:rPr>
              <a:t>	</a:t>
            </a:r>
            <a:r>
              <a:rPr lang="zh-CN" altLang="en-US" sz="2795" smtClean="0">
                <a:solidFill>
                  <a:srgbClr val="000000"/>
                </a:solidFill>
                <a:latin typeface="微软雅黑" panose="020B0503020204020204" charset="-122"/>
              </a:rPr>
              <a:t>最终，后剪枝得到的决策树：</a:t>
            </a:r>
            <a:endParaRPr lang="zh-CN" altLang="en-US" sz="2795">
              <a:solidFill>
                <a:srgbClr val="000000"/>
              </a:solidFill>
              <a:latin typeface="微软雅黑" panose="020B0503020204020204" charset="-122"/>
            </a:endParaRPr>
          </a:p>
        </p:txBody>
      </p:sp>
      <p:sp>
        <p:nvSpPr>
          <p:cNvPr id="26" name="TextBox 25"/>
          <p:cNvSpPr txBox="1"/>
          <p:nvPr/>
        </p:nvSpPr>
        <p:spPr>
          <a:xfrm>
            <a:off x="3039110"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27" name="TextBox 26"/>
          <p:cNvSpPr txBox="1"/>
          <p:nvPr/>
        </p:nvSpPr>
        <p:spPr>
          <a:xfrm>
            <a:off x="4873116" y="4978110"/>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28" name="TextBox 27"/>
          <p:cNvSpPr txBox="1"/>
          <p:nvPr/>
        </p:nvSpPr>
        <p:spPr>
          <a:xfrm>
            <a:off x="4189221" y="4549622"/>
            <a:ext cx="1130118"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乌黑   浅白</a:t>
            </a:r>
            <a:endParaRPr lang="zh-CN" altLang="en-US">
              <a:solidFill>
                <a:srgbClr val="000000"/>
              </a:solidFill>
              <a:latin typeface="微软雅黑" panose="020B0503020204020204" charset="-122"/>
            </a:endParaRPr>
          </a:p>
        </p:txBody>
      </p:sp>
      <p:sp>
        <p:nvSpPr>
          <p:cNvPr id="29" name="TextBox 28"/>
          <p:cNvSpPr txBox="1"/>
          <p:nvPr/>
        </p:nvSpPr>
        <p:spPr>
          <a:xfrm>
            <a:off x="3141852" y="4549622"/>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青绿</a:t>
            </a:r>
            <a:endParaRPr lang="zh-CN" altLang="en-US">
              <a:solidFill>
                <a:srgbClr val="000000"/>
              </a:solidFill>
              <a:latin typeface="微软雅黑" panose="020B0503020204020204" charset="-122"/>
            </a:endParaRPr>
          </a:p>
        </p:txBody>
      </p:sp>
      <p:sp>
        <p:nvSpPr>
          <p:cNvPr id="30" name="TextBox 29"/>
          <p:cNvSpPr txBox="1"/>
          <p:nvPr/>
        </p:nvSpPr>
        <p:spPr>
          <a:xfrm>
            <a:off x="4873116" y="3670655"/>
            <a:ext cx="1360950" cy="615553"/>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28600" algn="l"/>
              </a:tabLst>
              <a:defRPr/>
            </a:pPr>
            <a:r>
              <a:rPr lang="zh-CN" altLang="en-US" smtClean="0"/>
              <a:t>	</a:t>
            </a:r>
            <a:r>
              <a:rPr lang="zh-CN" altLang="en-US" smtClean="0">
                <a:solidFill>
                  <a:srgbClr val="000000"/>
                </a:solidFill>
                <a:latin typeface="微软雅黑" panose="020B0503020204020204" charset="-122"/>
              </a:rPr>
              <a:t>蜷缩   硬挺</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965"/>
              </a:lnSpc>
              <a:buClrTx/>
              <a:buSzTx/>
              <a:buNone/>
              <a:tabLst>
                <a:tab pos="228600" algn="l"/>
              </a:tabLst>
              <a:defRPr/>
            </a:pPr>
            <a:r>
              <a:rPr lang="zh-CN" altLang="en-US" sz="1405" smtClean="0">
                <a:solidFill>
                  <a:srgbClr val="000000"/>
                </a:solidFill>
                <a:latin typeface="微软雅黑" panose="020B0503020204020204" charset="-122"/>
              </a:rPr>
              <a:t>坏瓜          好瓜</a:t>
            </a:r>
            <a:endParaRPr lang="zh-CN" altLang="en-US" sz="1405">
              <a:solidFill>
                <a:srgbClr val="000000"/>
              </a:solidFill>
              <a:latin typeface="微软雅黑" panose="020B0503020204020204" charset="-122"/>
            </a:endParaRPr>
          </a:p>
        </p:txBody>
      </p:sp>
      <p:sp>
        <p:nvSpPr>
          <p:cNvPr id="31" name="TextBox 30"/>
          <p:cNvSpPr txBox="1"/>
          <p:nvPr/>
        </p:nvSpPr>
        <p:spPr>
          <a:xfrm>
            <a:off x="3854196" y="3670655"/>
            <a:ext cx="666849" cy="654025"/>
          </a:xfrm>
          <a:prstGeom prst="rect">
            <a:avLst/>
          </a:prstGeom>
          <a:noFill/>
        </p:spPr>
        <p:txBody>
          <a:bodyPr vert="horz" wrap="none" lIns="0" tIns="0" rIns="0" bIns="0" rtlCol="0">
            <a:spAutoFit/>
          </a:bodyPr>
          <a:lstStyle/>
          <a:p>
            <a:pPr marL="0" marR="0" lvl="0" indent="0" defTabSz="914400" eaLnBrk="1" fontAlgn="auto" latinLnBrk="0" hangingPunct="1">
              <a:lnSpc>
                <a:spcPts val="1800"/>
              </a:lnSpc>
              <a:buClrTx/>
              <a:buSzTx/>
              <a:buNone/>
              <a:tabLst>
                <a:tab pos="203200" algn="l"/>
              </a:tabLst>
              <a:defRPr/>
            </a:pPr>
            <a:r>
              <a:rPr lang="zh-CN" altLang="en-US" smtClean="0"/>
              <a:t>	</a:t>
            </a:r>
            <a:r>
              <a:rPr lang="zh-CN" altLang="en-US" smtClean="0">
                <a:solidFill>
                  <a:srgbClr val="000000"/>
                </a:solidFill>
                <a:latin typeface="微软雅黑" panose="020B0503020204020204" charset="-122"/>
              </a:rPr>
              <a:t>稍蜷</a:t>
            </a: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03200" algn="l"/>
              </a:tabLst>
              <a:defRPr/>
            </a:pPr>
            <a:endParaRPr lang="zh-CN" altLang="en-US" smtClean="0">
              <a:solidFill>
                <a:srgbClr val="000000"/>
              </a:solidFill>
              <a:latin typeface="微软雅黑" panose="020B0503020204020204" charset="-122"/>
            </a:endParaRPr>
          </a:p>
          <a:p>
            <a:pPr marL="0" marR="0" lvl="0" indent="0" defTabSz="914400" eaLnBrk="1" fontAlgn="auto" latinLnBrk="0" hangingPunct="1">
              <a:lnSpc>
                <a:spcPts val="2340"/>
              </a:lnSpc>
              <a:buClrTx/>
              <a:buSzTx/>
              <a:buNone/>
              <a:tabLst>
                <a:tab pos="203200" algn="l"/>
              </a:tabLst>
              <a:defRPr/>
            </a:pPr>
            <a:r>
              <a:rPr lang="zh-CN" altLang="en-US" sz="2195" smtClean="0">
                <a:solidFill>
                  <a:srgbClr val="000000"/>
                </a:solidFill>
                <a:latin typeface="微软雅黑" panose="020B0503020204020204" charset="-122"/>
              </a:rPr>
              <a:t>色泽</a:t>
            </a:r>
            <a:endParaRPr lang="zh-CN" altLang="en-US" sz="2195">
              <a:solidFill>
                <a:srgbClr val="000000"/>
              </a:solidFill>
              <a:latin typeface="微软雅黑" panose="020B0503020204020204" charset="-122"/>
            </a:endParaRPr>
          </a:p>
        </p:txBody>
      </p:sp>
      <p:sp>
        <p:nvSpPr>
          <p:cNvPr id="32" name="TextBox 31"/>
          <p:cNvSpPr txBox="1"/>
          <p:nvPr/>
        </p:nvSpPr>
        <p:spPr>
          <a:xfrm>
            <a:off x="4778628" y="3181766"/>
            <a:ext cx="5642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根蒂</a:t>
            </a:r>
            <a:endParaRPr lang="zh-CN" altLang="en-US" sz="2195">
              <a:solidFill>
                <a:srgbClr val="000000"/>
              </a:solidFill>
              <a:latin typeface="微软雅黑" panose="020B0503020204020204" charset="-122"/>
            </a:endParaRPr>
          </a:p>
        </p:txBody>
      </p:sp>
      <p:sp>
        <p:nvSpPr>
          <p:cNvPr id="33" name="TextBox 32"/>
          <p:cNvSpPr txBox="1"/>
          <p:nvPr/>
        </p:nvSpPr>
        <p:spPr>
          <a:xfrm>
            <a:off x="6635750" y="3230082"/>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坏瓜</a:t>
            </a:r>
            <a:endParaRPr lang="zh-CN" altLang="en-US" sz="1405">
              <a:solidFill>
                <a:srgbClr val="000000"/>
              </a:solidFill>
              <a:latin typeface="微软雅黑" panose="020B0503020204020204" charset="-122"/>
            </a:endParaRPr>
          </a:p>
        </p:txBody>
      </p:sp>
      <p:sp>
        <p:nvSpPr>
          <p:cNvPr id="34" name="TextBox 33"/>
          <p:cNvSpPr txBox="1"/>
          <p:nvPr/>
        </p:nvSpPr>
        <p:spPr>
          <a:xfrm>
            <a:off x="3881882" y="2315884"/>
            <a:ext cx="564257" cy="270972"/>
          </a:xfrm>
          <a:prstGeom prst="rect">
            <a:avLst/>
          </a:prstGeom>
          <a:noFill/>
        </p:spPr>
        <p:txBody>
          <a:bodyPr vert="horz" wrap="none" lIns="0" tIns="0" rIns="0" bIns="0" rtlCol="0">
            <a:spAutoFit/>
          </a:bodyPr>
          <a:lstStyle/>
          <a:p>
            <a:pPr>
              <a:lnSpc>
                <a:spcPts val="2115"/>
              </a:lnSpc>
            </a:pPr>
            <a:r>
              <a:rPr lang="zh-CN" altLang="en-US" sz="2200" smtClean="0">
                <a:solidFill>
                  <a:srgbClr val="000000"/>
                </a:solidFill>
                <a:latin typeface="微软雅黑" panose="020B0503020204020204" charset="-122"/>
              </a:rPr>
              <a:t>脐部</a:t>
            </a:r>
            <a:endParaRPr lang="zh-CN" altLang="en-US" sz="2200">
              <a:solidFill>
                <a:srgbClr val="000000"/>
              </a:solidFill>
              <a:latin typeface="微软雅黑" panose="020B0503020204020204" charset="-122"/>
            </a:endParaRPr>
          </a:p>
        </p:txBody>
      </p:sp>
      <p:sp>
        <p:nvSpPr>
          <p:cNvPr id="35" name="TextBox 34"/>
          <p:cNvSpPr txBox="1"/>
          <p:nvPr/>
        </p:nvSpPr>
        <p:spPr>
          <a:xfrm>
            <a:off x="6082919" y="277213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平坦</a:t>
            </a:r>
            <a:endParaRPr lang="zh-CN" altLang="en-US">
              <a:solidFill>
                <a:srgbClr val="000000"/>
              </a:solidFill>
              <a:latin typeface="微软雅黑" panose="020B0503020204020204" charset="-122"/>
            </a:endParaRPr>
          </a:p>
        </p:txBody>
      </p:sp>
      <p:sp>
        <p:nvSpPr>
          <p:cNvPr id="36" name="TextBox 35"/>
          <p:cNvSpPr txBox="1"/>
          <p:nvPr/>
        </p:nvSpPr>
        <p:spPr>
          <a:xfrm>
            <a:off x="4149216" y="277213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稍凹</a:t>
            </a:r>
            <a:endParaRPr lang="zh-CN" altLang="en-US">
              <a:solidFill>
                <a:srgbClr val="000000"/>
              </a:solidFill>
              <a:latin typeface="微软雅黑" panose="020B0503020204020204" charset="-122"/>
            </a:endParaRPr>
          </a:p>
        </p:txBody>
      </p:sp>
      <p:sp>
        <p:nvSpPr>
          <p:cNvPr id="37" name="TextBox 36"/>
          <p:cNvSpPr txBox="1"/>
          <p:nvPr/>
        </p:nvSpPr>
        <p:spPr>
          <a:xfrm>
            <a:off x="2504820" y="2772130"/>
            <a:ext cx="461665" cy="230832"/>
          </a:xfrm>
          <a:prstGeom prst="rect">
            <a:avLst/>
          </a:prstGeom>
          <a:noFill/>
        </p:spPr>
        <p:txBody>
          <a:bodyPr vert="horz" wrap="none" lIns="0" tIns="0" rIns="0" bIns="0" rtlCol="0">
            <a:spAutoFit/>
          </a:bodyPr>
          <a:lstStyle/>
          <a:p>
            <a:pPr>
              <a:lnSpc>
                <a:spcPts val="1800"/>
              </a:lnSpc>
            </a:pPr>
            <a:r>
              <a:rPr lang="zh-CN" altLang="en-US" smtClean="0">
                <a:solidFill>
                  <a:srgbClr val="000000"/>
                </a:solidFill>
                <a:latin typeface="微软雅黑" panose="020B0503020204020204" charset="-122"/>
              </a:rPr>
              <a:t>凹陷</a:t>
            </a:r>
            <a:endParaRPr lang="zh-CN" altLang="en-US">
              <a:solidFill>
                <a:srgbClr val="000000"/>
              </a:solidFill>
              <a:latin typeface="微软雅黑" panose="020B0503020204020204" charset="-122"/>
            </a:endParaRPr>
          </a:p>
        </p:txBody>
      </p:sp>
      <p:sp>
        <p:nvSpPr>
          <p:cNvPr id="38" name="TextBox 37"/>
          <p:cNvSpPr txBox="1"/>
          <p:nvPr/>
        </p:nvSpPr>
        <p:spPr>
          <a:xfrm>
            <a:off x="3551809" y="2147544"/>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1</a:t>
            </a:r>
            <a:endParaRPr lang="zh-CN" altLang="en-US">
              <a:solidFill>
                <a:srgbClr val="000000"/>
              </a:solidFill>
              <a:latin typeface="微软雅黑" panose="020B0503020204020204" charset="-122"/>
            </a:endParaRPr>
          </a:p>
        </p:txBody>
      </p:sp>
      <p:sp>
        <p:nvSpPr>
          <p:cNvPr id="39" name="TextBox 38"/>
          <p:cNvSpPr txBox="1"/>
          <p:nvPr/>
        </p:nvSpPr>
        <p:spPr>
          <a:xfrm>
            <a:off x="4581778" y="3009874"/>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3</a:t>
            </a:r>
            <a:endParaRPr lang="zh-CN" altLang="en-US">
              <a:solidFill>
                <a:srgbClr val="000000"/>
              </a:solidFill>
              <a:latin typeface="微软雅黑" panose="020B0503020204020204" charset="-122"/>
            </a:endParaRPr>
          </a:p>
        </p:txBody>
      </p:sp>
      <p:sp>
        <p:nvSpPr>
          <p:cNvPr id="40" name="TextBox 39"/>
          <p:cNvSpPr txBox="1"/>
          <p:nvPr/>
        </p:nvSpPr>
        <p:spPr>
          <a:xfrm>
            <a:off x="6338570" y="3056737"/>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4</a:t>
            </a:r>
            <a:endParaRPr lang="zh-CN" altLang="en-US">
              <a:solidFill>
                <a:srgbClr val="000000"/>
              </a:solidFill>
              <a:latin typeface="微软雅黑" panose="020B0503020204020204" charset="-122"/>
            </a:endParaRPr>
          </a:p>
        </p:txBody>
      </p:sp>
      <p:sp>
        <p:nvSpPr>
          <p:cNvPr id="41" name="TextBox 40"/>
          <p:cNvSpPr txBox="1"/>
          <p:nvPr/>
        </p:nvSpPr>
        <p:spPr>
          <a:xfrm>
            <a:off x="3668014" y="3844010"/>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5</a:t>
            </a:r>
            <a:endParaRPr lang="zh-CN" altLang="en-US">
              <a:solidFill>
                <a:srgbClr val="000000"/>
              </a:solidFill>
              <a:latin typeface="微软雅黑" panose="020B0503020204020204" charset="-122"/>
            </a:endParaRPr>
          </a:p>
        </p:txBody>
      </p:sp>
      <p:sp>
        <p:nvSpPr>
          <p:cNvPr id="42" name="TextBox 41"/>
          <p:cNvSpPr txBox="1"/>
          <p:nvPr/>
        </p:nvSpPr>
        <p:spPr>
          <a:xfrm>
            <a:off x="3980941" y="4982682"/>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43" name="TextBox 42"/>
          <p:cNvSpPr txBox="1"/>
          <p:nvPr/>
        </p:nvSpPr>
        <p:spPr>
          <a:xfrm>
            <a:off x="2129282" y="3238845"/>
            <a:ext cx="359073" cy="169085"/>
          </a:xfrm>
          <a:prstGeom prst="rect">
            <a:avLst/>
          </a:prstGeom>
          <a:noFill/>
        </p:spPr>
        <p:txBody>
          <a:bodyPr vert="horz" wrap="none" lIns="0" tIns="0" rIns="0" bIns="0" rtlCol="0">
            <a:spAutoFit/>
          </a:bodyPr>
          <a:lstStyle/>
          <a:p>
            <a:pPr>
              <a:lnSpc>
                <a:spcPts val="1350"/>
              </a:lnSpc>
            </a:pPr>
            <a:r>
              <a:rPr lang="zh-CN" altLang="en-US" sz="1405" smtClean="0">
                <a:solidFill>
                  <a:srgbClr val="000000"/>
                </a:solidFill>
                <a:latin typeface="微软雅黑" panose="020B0503020204020204" charset="-122"/>
              </a:rPr>
              <a:t>好瓜</a:t>
            </a:r>
            <a:endParaRPr lang="zh-CN" altLang="en-US" sz="1405">
              <a:solidFill>
                <a:srgbClr val="000000"/>
              </a:solidFill>
              <a:latin typeface="微软雅黑" panose="020B0503020204020204" charset="-122"/>
            </a:endParaRPr>
          </a:p>
        </p:txBody>
      </p:sp>
      <p:sp>
        <p:nvSpPr>
          <p:cNvPr id="44" name="TextBox 43"/>
          <p:cNvSpPr txBox="1"/>
          <p:nvPr/>
        </p:nvSpPr>
        <p:spPr>
          <a:xfrm>
            <a:off x="1870201" y="3086963"/>
            <a:ext cx="134652" cy="230832"/>
          </a:xfrm>
          <a:prstGeom prst="rect">
            <a:avLst/>
          </a:prstGeom>
          <a:noFill/>
        </p:spPr>
        <p:txBody>
          <a:bodyPr vert="horz" wrap="none" lIns="0" tIns="0" rIns="0" bIns="0" rtlCol="0">
            <a:spAutoFit/>
          </a:bodyPr>
          <a:lstStyle/>
          <a:p>
            <a:pPr>
              <a:lnSpc>
                <a:spcPts val="1800"/>
              </a:lnSpc>
            </a:pPr>
            <a:r>
              <a:rPr lang="en-US" altLang="zh-CN" smtClean="0">
                <a:solidFill>
                  <a:srgbClr val="000000"/>
                </a:solidFill>
                <a:latin typeface="微软雅黑" panose="020B0503020204020204" charset="-122"/>
              </a:rPr>
              <a:t>2</a:t>
            </a:r>
            <a:endParaRPr lang="zh-CN" altLang="en-US">
              <a:solidFill>
                <a:srgbClr val="000000"/>
              </a:solidFill>
              <a:latin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73B3.tmp"/>
          <p:cNvPicPr/>
          <p:nvPr/>
        </p:nvPicPr>
        <p:blipFill>
          <a:blip r:embed="rId1" cstate="print"/>
          <a:stretch>
            <a:fillRect/>
          </a:stretch>
        </p:blipFill>
        <p:spPr>
          <a:xfrm>
            <a:off x="5791200" y="4013200"/>
            <a:ext cx="2908300" cy="2133600"/>
          </a:xfrm>
          <a:prstGeom prst="rect">
            <a:avLst/>
          </a:prstGeom>
        </p:spPr>
      </p:pic>
      <p:pic>
        <p:nvPicPr>
          <p:cNvPr id="3" name="图片 2" descr="ws_73B4.tmp"/>
          <p:cNvPicPr/>
          <p:nvPr/>
        </p:nvPicPr>
        <p:blipFill>
          <a:blip r:embed="rId2" cstate="print"/>
          <a:stretch>
            <a:fillRect/>
          </a:stretch>
        </p:blipFill>
        <p:spPr>
          <a:xfrm>
            <a:off x="0" y="0"/>
            <a:ext cx="9144000" cy="6858000"/>
          </a:xfrm>
          <a:prstGeom prst="rect">
            <a:avLst/>
          </a:prstGeom>
        </p:spPr>
      </p:pic>
      <p:sp>
        <p:nvSpPr>
          <p:cNvPr id="25" name="TextBox 24"/>
          <p:cNvSpPr txBox="1"/>
          <p:nvPr/>
        </p:nvSpPr>
        <p:spPr>
          <a:xfrm>
            <a:off x="218541" y="321726"/>
            <a:ext cx="1795363"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决策树简史</a:t>
            </a:r>
            <a:endParaRPr lang="zh-CN" altLang="en-US" sz="2795">
              <a:solidFill>
                <a:srgbClr val="000000"/>
              </a:solidFill>
              <a:latin typeface="微软雅黑" panose="020B0503020204020204" charset="-122"/>
            </a:endParaRPr>
          </a:p>
        </p:txBody>
      </p:sp>
      <p:sp>
        <p:nvSpPr>
          <p:cNvPr id="26" name="TextBox 25"/>
          <p:cNvSpPr txBox="1"/>
          <p:nvPr/>
        </p:nvSpPr>
        <p:spPr>
          <a:xfrm>
            <a:off x="504139" y="1186850"/>
            <a:ext cx="6009658" cy="307777"/>
          </a:xfrm>
          <a:prstGeom prst="rect">
            <a:avLst/>
          </a:prstGeom>
          <a:noFill/>
        </p:spPr>
        <p:txBody>
          <a:bodyPr vert="horz" wrap="none" lIns="0" tIns="0" rIns="0" bIns="0" rtlCol="0">
            <a:spAutoFit/>
          </a:bodyPr>
          <a:lstStyle/>
          <a:p>
            <a:pPr>
              <a:lnSpc>
                <a:spcPts val="2350"/>
              </a:lnSpc>
            </a:pPr>
            <a:r>
              <a:rPr lang="en-US" altLang="zh-CN" sz="2195" smtClean="0">
                <a:solidFill>
                  <a:srgbClr val="000000"/>
                </a:solidFill>
                <a:latin typeface="Calibri" panose="020F0502020204030204"/>
              </a:rPr>
              <a:t>• </a:t>
            </a:r>
            <a:r>
              <a:rPr lang="zh-CN" altLang="en-US" sz="2195" smtClean="0">
                <a:solidFill>
                  <a:srgbClr val="000000"/>
                </a:solidFill>
                <a:latin typeface="微软雅黑" panose="020B0503020204020204" charset="-122"/>
              </a:rPr>
              <a:t>第一个决策树算法：</a:t>
            </a:r>
            <a:r>
              <a:rPr lang="en-US" altLang="zh-CN" sz="2195" smtClean="0">
                <a:solidFill>
                  <a:srgbClr val="000000"/>
                </a:solidFill>
                <a:latin typeface="Calibri" panose="020F0502020204030204"/>
              </a:rPr>
              <a:t>CLS </a:t>
            </a:r>
            <a:r>
              <a:rPr lang="en-US" altLang="zh-CN" sz="2005" smtClean="0">
                <a:solidFill>
                  <a:srgbClr val="000000"/>
                </a:solidFill>
                <a:latin typeface="Calibri" panose="020F0502020204030204"/>
              </a:rPr>
              <a:t>(Concept Learning System)</a:t>
            </a:r>
            <a:endParaRPr lang="zh-CN" altLang="en-US" sz="2005">
              <a:solidFill>
                <a:srgbClr val="000000"/>
              </a:solidFill>
              <a:latin typeface="Calibri" panose="020F0502020204030204"/>
            </a:endParaRPr>
          </a:p>
        </p:txBody>
      </p:sp>
      <p:sp>
        <p:nvSpPr>
          <p:cNvPr id="27" name="TextBox 26"/>
          <p:cNvSpPr txBox="1"/>
          <p:nvPr/>
        </p:nvSpPr>
        <p:spPr>
          <a:xfrm>
            <a:off x="961339" y="1637664"/>
            <a:ext cx="6684266" cy="615553"/>
          </a:xfrm>
          <a:prstGeom prst="rect">
            <a:avLst/>
          </a:prstGeom>
          <a:noFill/>
        </p:spPr>
        <p:txBody>
          <a:bodyPr vert="horz" wrap="none" lIns="0" tIns="0" rIns="0" bIns="0" rtlCol="0">
            <a:spAutoFit/>
          </a:bodyPr>
          <a:lstStyle/>
          <a:p>
            <a:pPr>
              <a:lnSpc>
                <a:spcPts val="2195"/>
              </a:lnSpc>
            </a:pPr>
            <a:r>
              <a:rPr lang="en-US" altLang="zh-CN" sz="2195" smtClean="0">
                <a:solidFill>
                  <a:srgbClr val="996600"/>
                </a:solidFill>
                <a:latin typeface="Calibri" panose="020F0502020204030204"/>
              </a:rPr>
              <a:t>[E. B. Hunt, J. Marin, and P. T. Stone’s book “</a:t>
            </a:r>
            <a:r>
              <a:rPr lang="en-US" altLang="zh-CN" sz="2195" i="1" smtClean="0">
                <a:solidFill>
                  <a:srgbClr val="996600"/>
                </a:solidFill>
                <a:latin typeface="Calibri" panose="020F0502020204030204"/>
              </a:rPr>
              <a:t>Experiments in</a:t>
            </a:r>
            <a:endParaRPr lang="en-US" altLang="zh-CN" sz="2195" i="1" smtClean="0">
              <a:solidFill>
                <a:srgbClr val="996600"/>
              </a:solidFill>
              <a:latin typeface="Calibri" panose="020F0502020204030204"/>
            </a:endParaRPr>
          </a:p>
          <a:p>
            <a:pPr>
              <a:lnSpc>
                <a:spcPts val="2640"/>
              </a:lnSpc>
            </a:pPr>
            <a:r>
              <a:rPr lang="en-US" altLang="zh-CN" sz="2200" i="1" smtClean="0">
                <a:solidFill>
                  <a:srgbClr val="996600"/>
                </a:solidFill>
                <a:latin typeface="Calibri" panose="020F0502020204030204"/>
              </a:rPr>
              <a:t>Induction</a:t>
            </a:r>
            <a:r>
              <a:rPr lang="en-US" altLang="zh-CN" sz="2200" smtClean="0">
                <a:solidFill>
                  <a:srgbClr val="996600"/>
                </a:solidFill>
                <a:latin typeface="Calibri" panose="020F0502020204030204"/>
              </a:rPr>
              <a:t>” published by Academic Press in 1966]</a:t>
            </a:r>
            <a:endParaRPr lang="zh-CN" altLang="en-US" sz="2200">
              <a:solidFill>
                <a:srgbClr val="996600"/>
              </a:solidFill>
              <a:latin typeface="Calibri" panose="020F0502020204030204"/>
            </a:endParaRPr>
          </a:p>
        </p:txBody>
      </p:sp>
      <p:sp>
        <p:nvSpPr>
          <p:cNvPr id="28" name="TextBox 27"/>
          <p:cNvSpPr txBox="1"/>
          <p:nvPr/>
        </p:nvSpPr>
        <p:spPr>
          <a:xfrm>
            <a:off x="504139" y="2628808"/>
            <a:ext cx="7286547" cy="1410643"/>
          </a:xfrm>
          <a:prstGeom prst="rect">
            <a:avLst/>
          </a:prstGeom>
          <a:noFill/>
        </p:spPr>
        <p:txBody>
          <a:bodyPr vert="horz" wrap="none" lIns="0" tIns="0" rIns="0" bIns="0" rtlCol="0">
            <a:spAutoFit/>
          </a:bodyPr>
          <a:lstStyle/>
          <a:p>
            <a:pPr marL="0" marR="0" lvl="0" indent="0" defTabSz="914400" eaLnBrk="1" fontAlgn="auto" latinLnBrk="0" hangingPunct="1">
              <a:lnSpc>
                <a:spcPts val="2350"/>
              </a:lnSpc>
              <a:buClrTx/>
              <a:buSzTx/>
              <a:buNone/>
              <a:tabLst>
                <a:tab pos="457200" algn="l"/>
              </a:tabLst>
              <a:defRPr/>
            </a:pPr>
            <a:r>
              <a:rPr lang="en-US" altLang="zh-CN" sz="2195" smtClean="0">
                <a:solidFill>
                  <a:srgbClr val="000000"/>
                </a:solidFill>
                <a:latin typeface="Calibri" panose="020F0502020204030204"/>
              </a:rPr>
              <a:t>• </a:t>
            </a:r>
            <a:r>
              <a:rPr lang="zh-CN" altLang="en-US" sz="2195" smtClean="0">
                <a:solidFill>
                  <a:srgbClr val="000000"/>
                </a:solidFill>
                <a:latin typeface="微软雅黑" panose="020B0503020204020204" charset="-122"/>
              </a:rPr>
              <a:t>使决策树受到关注、成为机器学习主流技术的算法：</a:t>
            </a:r>
            <a:r>
              <a:rPr lang="en-US" altLang="zh-CN" sz="2195" smtClean="0">
                <a:solidFill>
                  <a:srgbClr val="000000"/>
                </a:solidFill>
                <a:latin typeface="Calibri" panose="020F0502020204030204"/>
              </a:rPr>
              <a:t>ID3</a:t>
            </a:r>
            <a:endParaRPr lang="en-US" altLang="zh-CN" sz="2195" smtClean="0">
              <a:solidFill>
                <a:srgbClr val="000000"/>
              </a:solidFill>
              <a:latin typeface="Calibri" panose="020F0502020204030204"/>
            </a:endParaRPr>
          </a:p>
          <a:p>
            <a:pPr marL="0" marR="0" lvl="0" indent="0" defTabSz="914400" eaLnBrk="1" fontAlgn="auto" latinLnBrk="0" hangingPunct="1">
              <a:lnSpc>
                <a:spcPts val="1000"/>
              </a:lnSpc>
              <a:buClrTx/>
              <a:buSzTx/>
              <a:buNone/>
              <a:tabLst>
                <a:tab pos="457200" algn="l"/>
              </a:tabLst>
              <a:defRPr/>
            </a:pPr>
            <a:endParaRPr lang="en-US" altLang="zh-CN" sz="2195" smtClean="0">
              <a:solidFill>
                <a:srgbClr val="000000"/>
              </a:solidFill>
              <a:latin typeface="Calibri" panose="020F0502020204030204"/>
            </a:endParaRPr>
          </a:p>
          <a:p>
            <a:pPr marL="0" marR="0" lvl="0" indent="0" defTabSz="914400" eaLnBrk="1" fontAlgn="auto" latinLnBrk="0" hangingPunct="1">
              <a:lnSpc>
                <a:spcPts val="2395"/>
              </a:lnSpc>
              <a:buClrTx/>
              <a:buSzTx/>
              <a:buNone/>
              <a:tabLst>
                <a:tab pos="457200" algn="l"/>
              </a:tabLst>
              <a:defRPr/>
            </a:pPr>
            <a:r>
              <a:rPr lang="en-US" altLang="zh-CN" sz="2195" smtClean="0">
                <a:solidFill>
                  <a:srgbClr val="000000"/>
                </a:solidFill>
                <a:latin typeface="Calibri" panose="020F0502020204030204"/>
              </a:rPr>
              <a:t>	</a:t>
            </a:r>
            <a:r>
              <a:rPr lang="en-US" altLang="zh-CN" sz="2195" smtClean="0">
                <a:solidFill>
                  <a:srgbClr val="996600"/>
                </a:solidFill>
                <a:latin typeface="Calibri" panose="020F0502020204030204"/>
              </a:rPr>
              <a:t>[</a:t>
            </a:r>
            <a:r>
              <a:rPr lang="en-US" altLang="zh-CN" sz="2195" smtClean="0">
                <a:solidFill>
                  <a:srgbClr val="FF0000"/>
                </a:solidFill>
                <a:latin typeface="Calibri" panose="020F0502020204030204"/>
              </a:rPr>
              <a:t>J. R. Quinlan</a:t>
            </a:r>
            <a:r>
              <a:rPr lang="en-US" altLang="zh-CN" sz="2195" smtClean="0">
                <a:solidFill>
                  <a:srgbClr val="996600"/>
                </a:solidFill>
                <a:latin typeface="Calibri" panose="020F0502020204030204"/>
              </a:rPr>
              <a:t>’s paper in a book “</a:t>
            </a:r>
            <a:r>
              <a:rPr lang="en-US" altLang="zh-CN" sz="2195" i="1" smtClean="0">
                <a:solidFill>
                  <a:srgbClr val="996600"/>
                </a:solidFill>
                <a:latin typeface="Calibri" panose="020F0502020204030204"/>
              </a:rPr>
              <a:t>Expert Systems in the Micro</a:t>
            </a:r>
            <a:endParaRPr lang="en-US" altLang="zh-CN" sz="2195" i="1" smtClean="0">
              <a:solidFill>
                <a:srgbClr val="996600"/>
              </a:solidFill>
              <a:latin typeface="Calibri" panose="020F0502020204030204"/>
            </a:endParaRPr>
          </a:p>
          <a:p>
            <a:pPr marL="0" marR="0" lvl="0" indent="0" defTabSz="914400" eaLnBrk="1" fontAlgn="auto" latinLnBrk="0" hangingPunct="1">
              <a:lnSpc>
                <a:spcPts val="2640"/>
              </a:lnSpc>
              <a:buClrTx/>
              <a:buSzTx/>
              <a:buNone/>
              <a:tabLst>
                <a:tab pos="457200" algn="l"/>
              </a:tabLst>
              <a:defRPr/>
            </a:pPr>
            <a:r>
              <a:rPr lang="en-US" altLang="zh-CN" sz="2195" i="1" smtClean="0">
                <a:solidFill>
                  <a:srgbClr val="996600"/>
                </a:solidFill>
                <a:latin typeface="Calibri" panose="020F0502020204030204"/>
              </a:rPr>
              <a:t>	</a:t>
            </a:r>
            <a:r>
              <a:rPr lang="en-US" altLang="zh-CN" sz="2200" i="1" smtClean="0">
                <a:solidFill>
                  <a:srgbClr val="996600"/>
                </a:solidFill>
                <a:latin typeface="Calibri" panose="020F0502020204030204"/>
              </a:rPr>
              <a:t>Electronic Age</a:t>
            </a:r>
            <a:r>
              <a:rPr lang="en-US" altLang="zh-CN" sz="2200" smtClean="0">
                <a:solidFill>
                  <a:srgbClr val="996600"/>
                </a:solidFill>
                <a:latin typeface="Calibri" panose="020F0502020204030204"/>
              </a:rPr>
              <a:t>” edited by D. Michie, published by Edinburgh</a:t>
            </a:r>
            <a:endParaRPr lang="en-US" altLang="zh-CN" sz="2200" smtClean="0">
              <a:solidFill>
                <a:srgbClr val="996600"/>
              </a:solidFill>
              <a:latin typeface="Calibri" panose="020F0502020204030204"/>
            </a:endParaRPr>
          </a:p>
          <a:p>
            <a:pPr marL="0" marR="0" lvl="0" indent="0" defTabSz="914400" eaLnBrk="1" fontAlgn="auto" latinLnBrk="0" hangingPunct="1">
              <a:lnSpc>
                <a:spcPts val="2640"/>
              </a:lnSpc>
              <a:buClrTx/>
              <a:buSzTx/>
              <a:buNone/>
              <a:tabLst>
                <a:tab pos="457200" algn="l"/>
              </a:tabLst>
              <a:defRPr/>
            </a:pPr>
            <a:r>
              <a:rPr lang="en-US" altLang="zh-CN" sz="2200" smtClean="0">
                <a:solidFill>
                  <a:srgbClr val="996600"/>
                </a:solidFill>
                <a:latin typeface="Calibri" panose="020F0502020204030204"/>
              </a:rPr>
              <a:t>	</a:t>
            </a:r>
            <a:r>
              <a:rPr lang="en-US" altLang="zh-CN" sz="2195" smtClean="0">
                <a:solidFill>
                  <a:srgbClr val="996600"/>
                </a:solidFill>
                <a:latin typeface="Calibri" panose="020F0502020204030204"/>
              </a:rPr>
              <a:t>University Press in 1979]</a:t>
            </a:r>
            <a:endParaRPr lang="zh-CN" altLang="en-US" sz="2195">
              <a:solidFill>
                <a:srgbClr val="996600"/>
              </a:solidFill>
              <a:latin typeface="Calibri" panose="020F0502020204030204"/>
            </a:endParaRPr>
          </a:p>
        </p:txBody>
      </p:sp>
      <p:sp>
        <p:nvSpPr>
          <p:cNvPr id="29" name="TextBox 28"/>
          <p:cNvSpPr txBox="1"/>
          <p:nvPr/>
        </p:nvSpPr>
        <p:spPr>
          <a:xfrm>
            <a:off x="526389" y="4389028"/>
            <a:ext cx="3592330" cy="307777"/>
          </a:xfrm>
          <a:prstGeom prst="rect">
            <a:avLst/>
          </a:prstGeom>
          <a:noFill/>
        </p:spPr>
        <p:txBody>
          <a:bodyPr vert="horz" wrap="none" lIns="0" tIns="0" rIns="0" bIns="0" rtlCol="0">
            <a:spAutoFit/>
          </a:bodyPr>
          <a:lstStyle/>
          <a:p>
            <a:pPr>
              <a:lnSpc>
                <a:spcPts val="2350"/>
              </a:lnSpc>
            </a:pPr>
            <a:r>
              <a:rPr lang="en-US" altLang="zh-CN" sz="2195" smtClean="0">
                <a:solidFill>
                  <a:srgbClr val="000000"/>
                </a:solidFill>
                <a:latin typeface="Calibri" panose="020F0502020204030204"/>
              </a:rPr>
              <a:t>• </a:t>
            </a:r>
            <a:r>
              <a:rPr lang="zh-CN" altLang="en-US" sz="2195" smtClean="0">
                <a:solidFill>
                  <a:srgbClr val="000000"/>
                </a:solidFill>
                <a:latin typeface="微软雅黑" panose="020B0503020204020204" charset="-122"/>
              </a:rPr>
              <a:t>最常用的决策树算法：</a:t>
            </a:r>
            <a:r>
              <a:rPr lang="en-US" altLang="zh-CN" sz="2195" smtClean="0">
                <a:solidFill>
                  <a:srgbClr val="000000"/>
                </a:solidFill>
                <a:latin typeface="Calibri" panose="020F0502020204030204"/>
              </a:rPr>
              <a:t>C4.5</a:t>
            </a:r>
            <a:endParaRPr lang="zh-CN" altLang="en-US" sz="2195">
              <a:solidFill>
                <a:srgbClr val="000000"/>
              </a:solidFill>
              <a:latin typeface="Calibri" panose="020F0502020204030204"/>
            </a:endParaRPr>
          </a:p>
        </p:txBody>
      </p:sp>
      <p:sp>
        <p:nvSpPr>
          <p:cNvPr id="30" name="TextBox 29"/>
          <p:cNvSpPr txBox="1"/>
          <p:nvPr/>
        </p:nvSpPr>
        <p:spPr>
          <a:xfrm>
            <a:off x="983589" y="4839842"/>
            <a:ext cx="4204869" cy="948978"/>
          </a:xfrm>
          <a:prstGeom prst="rect">
            <a:avLst/>
          </a:prstGeom>
          <a:noFill/>
        </p:spPr>
        <p:txBody>
          <a:bodyPr vert="horz" wrap="none" lIns="0" tIns="0" rIns="0" bIns="0" rtlCol="0">
            <a:spAutoFit/>
          </a:bodyPr>
          <a:lstStyle/>
          <a:p>
            <a:pPr>
              <a:lnSpc>
                <a:spcPts val="2195"/>
              </a:lnSpc>
            </a:pPr>
            <a:r>
              <a:rPr lang="en-US" altLang="zh-CN" sz="2195" smtClean="0">
                <a:solidFill>
                  <a:srgbClr val="996600"/>
                </a:solidFill>
                <a:latin typeface="Calibri" panose="020F0502020204030204"/>
              </a:rPr>
              <a:t>[</a:t>
            </a:r>
            <a:r>
              <a:rPr lang="en-US" altLang="zh-CN" sz="2195" smtClean="0">
                <a:solidFill>
                  <a:srgbClr val="FF0000"/>
                </a:solidFill>
                <a:latin typeface="Calibri" panose="020F0502020204030204"/>
              </a:rPr>
              <a:t>J. R. Quinlan</a:t>
            </a:r>
            <a:r>
              <a:rPr lang="en-US" altLang="zh-CN" sz="2195" smtClean="0">
                <a:solidFill>
                  <a:srgbClr val="996600"/>
                </a:solidFill>
                <a:latin typeface="Calibri" panose="020F0502020204030204"/>
              </a:rPr>
              <a:t>’s book “</a:t>
            </a:r>
            <a:r>
              <a:rPr lang="en-US" altLang="zh-CN" sz="2195" i="1" smtClean="0">
                <a:solidFill>
                  <a:srgbClr val="996600"/>
                </a:solidFill>
                <a:latin typeface="Calibri" panose="020F0502020204030204"/>
              </a:rPr>
              <a:t>C4.5: Programs</a:t>
            </a:r>
            <a:endParaRPr lang="en-US" altLang="zh-CN" sz="2195" i="1" smtClean="0">
              <a:solidFill>
                <a:srgbClr val="996600"/>
              </a:solidFill>
              <a:latin typeface="Calibri" panose="020F0502020204030204"/>
            </a:endParaRPr>
          </a:p>
          <a:p>
            <a:pPr>
              <a:lnSpc>
                <a:spcPts val="2640"/>
              </a:lnSpc>
            </a:pPr>
            <a:r>
              <a:rPr lang="en-US" altLang="zh-CN" sz="2195" i="1" smtClean="0">
                <a:solidFill>
                  <a:srgbClr val="996600"/>
                </a:solidFill>
                <a:latin typeface="Calibri" panose="020F0502020204030204"/>
              </a:rPr>
              <a:t>for Machine Learning</a:t>
            </a:r>
            <a:r>
              <a:rPr lang="en-US" altLang="zh-CN" sz="2195" smtClean="0">
                <a:solidFill>
                  <a:srgbClr val="996600"/>
                </a:solidFill>
                <a:latin typeface="Calibri" panose="020F0502020204030204"/>
              </a:rPr>
              <a:t>” published by</a:t>
            </a:r>
            <a:endParaRPr lang="en-US" altLang="zh-CN" sz="2195" smtClean="0">
              <a:solidFill>
                <a:srgbClr val="996600"/>
              </a:solidFill>
              <a:latin typeface="Calibri" panose="020F0502020204030204"/>
            </a:endParaRPr>
          </a:p>
          <a:p>
            <a:pPr>
              <a:lnSpc>
                <a:spcPts val="2640"/>
              </a:lnSpc>
            </a:pPr>
            <a:r>
              <a:rPr lang="en-US" altLang="zh-CN" sz="2195" smtClean="0">
                <a:solidFill>
                  <a:srgbClr val="996600"/>
                </a:solidFill>
                <a:latin typeface="Calibri" panose="020F0502020204030204"/>
              </a:rPr>
              <a:t>Morgan Kaufmann in 1993]</a:t>
            </a:r>
            <a:endParaRPr lang="zh-CN" altLang="en-US" sz="2195">
              <a:solidFill>
                <a:srgbClr val="996600"/>
              </a:solidFill>
              <a:latin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4F4.tmp"/>
          <p:cNvPicPr/>
          <p:nvPr/>
        </p:nvPicPr>
        <p:blipFill>
          <a:blip r:embed="rId1" cstate="print"/>
          <a:stretch>
            <a:fillRect/>
          </a:stretch>
        </p:blipFill>
        <p:spPr>
          <a:xfrm>
            <a:off x="0" y="0"/>
            <a:ext cx="9144000" cy="6858000"/>
          </a:xfrm>
          <a:prstGeom prst="rect">
            <a:avLst/>
          </a:prstGeom>
        </p:spPr>
      </p:pic>
      <p:sp>
        <p:nvSpPr>
          <p:cNvPr id="24" name="TextBox 23"/>
          <p:cNvSpPr txBox="1"/>
          <p:nvPr/>
        </p:nvSpPr>
        <p:spPr>
          <a:xfrm>
            <a:off x="218541" y="256034"/>
            <a:ext cx="2758769" cy="407676"/>
          </a:xfrm>
          <a:prstGeom prst="rect">
            <a:avLst/>
          </a:prstGeom>
          <a:noFill/>
        </p:spPr>
        <p:txBody>
          <a:bodyPr vert="horz" wrap="none" lIns="0" tIns="0" rIns="0" bIns="0" rtlCol="0">
            <a:spAutoFit/>
          </a:bodyPr>
          <a:lstStyle/>
          <a:p>
            <a:pPr>
              <a:lnSpc>
                <a:spcPts val="3390"/>
              </a:lnSpc>
            </a:pPr>
            <a:r>
              <a:rPr lang="zh-CN" altLang="en-US" sz="2795" smtClean="0">
                <a:solidFill>
                  <a:srgbClr val="000000"/>
                </a:solidFill>
                <a:latin typeface="微软雅黑" panose="020B0503020204020204" charset="-122"/>
              </a:rPr>
              <a:t>预剪枝 </a:t>
            </a:r>
            <a:r>
              <a:rPr lang="en-US" altLang="zh-CN" sz="2795" smtClean="0">
                <a:solidFill>
                  <a:srgbClr val="000000"/>
                </a:solidFill>
                <a:latin typeface="Times New Roman" panose="02020603050405020304"/>
              </a:rPr>
              <a:t>vs. </a:t>
            </a:r>
            <a:r>
              <a:rPr lang="zh-CN" altLang="en-US" sz="2795" smtClean="0">
                <a:solidFill>
                  <a:srgbClr val="000000"/>
                </a:solidFill>
                <a:latin typeface="微软雅黑" panose="020B0503020204020204" charset="-122"/>
              </a:rPr>
              <a:t>后剪枝</a:t>
            </a:r>
            <a:endParaRPr lang="zh-CN" altLang="en-US" sz="2795">
              <a:solidFill>
                <a:srgbClr val="000000"/>
              </a:solidFill>
              <a:latin typeface="微软雅黑" panose="020B0503020204020204" charset="-122"/>
            </a:endParaRPr>
          </a:p>
        </p:txBody>
      </p:sp>
      <p:sp>
        <p:nvSpPr>
          <p:cNvPr id="25" name="TextBox 24"/>
          <p:cNvSpPr txBox="1"/>
          <p:nvPr/>
        </p:nvSpPr>
        <p:spPr>
          <a:xfrm>
            <a:off x="795832" y="1323314"/>
            <a:ext cx="1944443"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Wingdings" panose="05000000000000000000"/>
              </a:rPr>
              <a:t> </a:t>
            </a:r>
            <a:r>
              <a:rPr lang="zh-CN" altLang="en-US" sz="2195" smtClean="0">
                <a:solidFill>
                  <a:srgbClr val="000000"/>
                </a:solidFill>
                <a:latin typeface="微软雅黑" panose="020B0503020204020204" charset="-122"/>
              </a:rPr>
              <a:t>时间开销：</a:t>
            </a:r>
            <a:endParaRPr lang="zh-CN" altLang="en-US" sz="2195">
              <a:solidFill>
                <a:srgbClr val="000000"/>
              </a:solidFill>
              <a:latin typeface="微软雅黑" panose="020B0503020204020204" charset="-122"/>
            </a:endParaRPr>
          </a:p>
        </p:txBody>
      </p:sp>
      <p:sp>
        <p:nvSpPr>
          <p:cNvPr id="26" name="TextBox 25"/>
          <p:cNvSpPr txBox="1"/>
          <p:nvPr/>
        </p:nvSpPr>
        <p:spPr>
          <a:xfrm>
            <a:off x="795832" y="1809320"/>
            <a:ext cx="6165149" cy="795089"/>
          </a:xfrm>
          <a:prstGeom prst="rect">
            <a:avLst/>
          </a:prstGeom>
          <a:noFill/>
        </p:spPr>
        <p:txBody>
          <a:bodyPr vert="horz" wrap="none" lIns="0" tIns="0" rIns="0" bIns="0" rtlCol="0">
            <a:spAutoFit/>
          </a:bodyPr>
          <a:lstStyle/>
          <a:p>
            <a:pPr>
              <a:lnSpc>
                <a:spcPts val="2450"/>
              </a:lnSpc>
            </a:pPr>
            <a:r>
              <a:rPr lang="en-US" altLang="zh-CN" sz="2195" smtClean="0">
                <a:solidFill>
                  <a:srgbClr val="000000"/>
                </a:solidFill>
                <a:latin typeface="Times New Roman" panose="02020603050405020304"/>
              </a:rPr>
              <a:t>•  </a:t>
            </a:r>
            <a:r>
              <a:rPr lang="zh-CN" altLang="en-US" sz="2195" smtClean="0">
                <a:solidFill>
                  <a:srgbClr val="000000"/>
                </a:solidFill>
                <a:latin typeface="微软雅黑" panose="020B0503020204020204" charset="-122"/>
              </a:rPr>
              <a:t>预剪枝：训练时间开销</a:t>
            </a:r>
            <a:r>
              <a:rPr lang="zh-CN" altLang="en-US" sz="2195" smtClean="0">
                <a:solidFill>
                  <a:srgbClr val="FF0000"/>
                </a:solidFill>
                <a:latin typeface="微软雅黑" panose="020B0503020204020204" charset="-122"/>
              </a:rPr>
              <a:t>降低</a:t>
            </a:r>
            <a:r>
              <a:rPr lang="zh-CN" altLang="en-US" sz="2195" smtClean="0">
                <a:solidFill>
                  <a:srgbClr val="000000"/>
                </a:solidFill>
                <a:latin typeface="微软雅黑" panose="020B0503020204020204" charset="-122"/>
              </a:rPr>
              <a:t>，测试时间开销</a:t>
            </a:r>
            <a:r>
              <a:rPr lang="zh-CN" altLang="en-US" sz="2195" smtClean="0">
                <a:solidFill>
                  <a:srgbClr val="FF0000"/>
                </a:solidFill>
                <a:latin typeface="微软雅黑" panose="020B0503020204020204" charset="-122"/>
              </a:rPr>
              <a:t>降低</a:t>
            </a:r>
            <a:endParaRPr lang="zh-CN" altLang="en-US" sz="2195" smtClean="0">
              <a:solidFill>
                <a:srgbClr val="FF0000"/>
              </a:solidFill>
              <a:latin typeface="微软雅黑" panose="020B0503020204020204" charset="-122"/>
            </a:endParaRPr>
          </a:p>
          <a:p>
            <a:pPr>
              <a:lnSpc>
                <a:spcPts val="1000"/>
              </a:lnSpc>
            </a:pPr>
            <a:endParaRPr lang="zh-CN" altLang="en-US" sz="2195" smtClean="0">
              <a:solidFill>
                <a:srgbClr val="FF0000"/>
              </a:solidFill>
              <a:latin typeface="微软雅黑" panose="020B0503020204020204" charset="-122"/>
            </a:endParaRPr>
          </a:p>
          <a:p>
            <a:pPr>
              <a:lnSpc>
                <a:spcPts val="2840"/>
              </a:lnSpc>
            </a:pPr>
            <a:r>
              <a:rPr lang="en-US" altLang="zh-CN" sz="2195" smtClean="0">
                <a:solidFill>
                  <a:srgbClr val="000000"/>
                </a:solidFill>
                <a:latin typeface="Times New Roman" panose="02020603050405020304"/>
              </a:rPr>
              <a:t>•  </a:t>
            </a:r>
            <a:r>
              <a:rPr lang="zh-CN" altLang="en-US" sz="2195" smtClean="0">
                <a:solidFill>
                  <a:srgbClr val="000000"/>
                </a:solidFill>
                <a:latin typeface="微软雅黑" panose="020B0503020204020204" charset="-122"/>
              </a:rPr>
              <a:t>后剪枝：训练时间开销</a:t>
            </a:r>
            <a:r>
              <a:rPr lang="zh-CN" altLang="en-US" sz="2195" smtClean="0">
                <a:solidFill>
                  <a:srgbClr val="0000FF"/>
                </a:solidFill>
                <a:latin typeface="微软雅黑" panose="020B0503020204020204" charset="-122"/>
              </a:rPr>
              <a:t>增加</a:t>
            </a:r>
            <a:r>
              <a:rPr lang="zh-CN" altLang="en-US" sz="2195" smtClean="0">
                <a:solidFill>
                  <a:srgbClr val="000000"/>
                </a:solidFill>
                <a:latin typeface="微软雅黑" panose="020B0503020204020204" charset="-122"/>
              </a:rPr>
              <a:t>，测试时间开销</a:t>
            </a:r>
            <a:r>
              <a:rPr lang="zh-CN" altLang="en-US" sz="2195" smtClean="0">
                <a:solidFill>
                  <a:srgbClr val="FF0000"/>
                </a:solidFill>
                <a:latin typeface="微软雅黑" panose="020B0503020204020204" charset="-122"/>
              </a:rPr>
              <a:t>降低</a:t>
            </a:r>
            <a:endParaRPr lang="zh-CN" altLang="en-US" sz="2195">
              <a:solidFill>
                <a:srgbClr val="FF0000"/>
              </a:solidFill>
              <a:latin typeface="微软雅黑" panose="020B0503020204020204" charset="-122"/>
            </a:endParaRPr>
          </a:p>
        </p:txBody>
      </p:sp>
      <p:sp>
        <p:nvSpPr>
          <p:cNvPr id="27" name="TextBox 26"/>
          <p:cNvSpPr txBox="1"/>
          <p:nvPr/>
        </p:nvSpPr>
        <p:spPr>
          <a:xfrm>
            <a:off x="799185" y="3097532"/>
            <a:ext cx="2587247" cy="328551"/>
          </a:xfrm>
          <a:prstGeom prst="rect">
            <a:avLst/>
          </a:prstGeom>
          <a:noFill/>
        </p:spPr>
        <p:txBody>
          <a:bodyPr vert="horz" wrap="none" lIns="0" tIns="0" rIns="0" bIns="0" rtlCol="0">
            <a:spAutoFit/>
          </a:bodyPr>
          <a:lstStyle/>
          <a:p>
            <a:pPr>
              <a:lnSpc>
                <a:spcPts val="2660"/>
              </a:lnSpc>
            </a:pPr>
            <a:r>
              <a:rPr lang="zh-CN" altLang="en-US" sz="2195" smtClean="0">
                <a:solidFill>
                  <a:srgbClr val="000000"/>
                </a:solidFill>
                <a:latin typeface="Wingdings" panose="05000000000000000000"/>
              </a:rPr>
              <a:t> </a:t>
            </a:r>
            <a:r>
              <a:rPr lang="zh-CN" altLang="en-US" sz="2195" smtClean="0">
                <a:solidFill>
                  <a:srgbClr val="000000"/>
                </a:solidFill>
                <a:latin typeface="微软雅黑" panose="020B0503020204020204" charset="-122"/>
              </a:rPr>
              <a:t>过</a:t>
            </a:r>
            <a:r>
              <a:rPr lang="en-US" altLang="zh-CN" sz="2195" smtClean="0">
                <a:solidFill>
                  <a:srgbClr val="000000"/>
                </a:solidFill>
                <a:latin typeface="Times New Roman" panose="02020603050405020304"/>
              </a:rPr>
              <a:t>/</a:t>
            </a:r>
            <a:r>
              <a:rPr lang="zh-CN" altLang="en-US" sz="2195" smtClean="0">
                <a:solidFill>
                  <a:srgbClr val="000000"/>
                </a:solidFill>
                <a:latin typeface="微软雅黑" panose="020B0503020204020204" charset="-122"/>
              </a:rPr>
              <a:t>欠拟合风险：</a:t>
            </a:r>
            <a:endParaRPr lang="zh-CN" altLang="en-US" sz="2195">
              <a:solidFill>
                <a:srgbClr val="000000"/>
              </a:solidFill>
              <a:latin typeface="微软雅黑" panose="020B0503020204020204" charset="-122"/>
            </a:endParaRPr>
          </a:p>
        </p:txBody>
      </p:sp>
      <p:sp>
        <p:nvSpPr>
          <p:cNvPr id="28" name="TextBox 27"/>
          <p:cNvSpPr txBox="1"/>
          <p:nvPr/>
        </p:nvSpPr>
        <p:spPr>
          <a:xfrm>
            <a:off x="799185" y="3613101"/>
            <a:ext cx="6165149" cy="795089"/>
          </a:xfrm>
          <a:prstGeom prst="rect">
            <a:avLst/>
          </a:prstGeom>
          <a:noFill/>
        </p:spPr>
        <p:txBody>
          <a:bodyPr vert="horz" wrap="none" lIns="0" tIns="0" rIns="0" bIns="0" rtlCol="0">
            <a:spAutoFit/>
          </a:bodyPr>
          <a:lstStyle/>
          <a:p>
            <a:pPr>
              <a:lnSpc>
                <a:spcPts val="2450"/>
              </a:lnSpc>
            </a:pPr>
            <a:r>
              <a:rPr lang="en-US" altLang="zh-CN" sz="2195" smtClean="0">
                <a:solidFill>
                  <a:srgbClr val="000000"/>
                </a:solidFill>
                <a:latin typeface="Times New Roman" panose="02020603050405020304"/>
              </a:rPr>
              <a:t>•  </a:t>
            </a:r>
            <a:r>
              <a:rPr lang="zh-CN" altLang="en-US" sz="2195" smtClean="0">
                <a:solidFill>
                  <a:srgbClr val="000000"/>
                </a:solidFill>
                <a:latin typeface="微软雅黑" panose="020B0503020204020204" charset="-122"/>
              </a:rPr>
              <a:t>预剪枝：过拟合风险</a:t>
            </a:r>
            <a:r>
              <a:rPr lang="zh-CN" altLang="en-US" sz="2195" smtClean="0">
                <a:solidFill>
                  <a:srgbClr val="FF0000"/>
                </a:solidFill>
                <a:latin typeface="微软雅黑" panose="020B0503020204020204" charset="-122"/>
              </a:rPr>
              <a:t>降低</a:t>
            </a:r>
            <a:r>
              <a:rPr lang="zh-CN" altLang="en-US" sz="2195" smtClean="0">
                <a:solidFill>
                  <a:srgbClr val="000000"/>
                </a:solidFill>
                <a:latin typeface="微软雅黑" panose="020B0503020204020204" charset="-122"/>
              </a:rPr>
              <a:t>，欠拟合风险</a:t>
            </a:r>
            <a:r>
              <a:rPr lang="zh-CN" altLang="en-US" sz="2195" smtClean="0">
                <a:solidFill>
                  <a:srgbClr val="0000FF"/>
                </a:solidFill>
                <a:latin typeface="微软雅黑" panose="020B0503020204020204" charset="-122"/>
              </a:rPr>
              <a:t>增加</a:t>
            </a:r>
            <a:endParaRPr lang="zh-CN" altLang="en-US" sz="2195" smtClean="0">
              <a:solidFill>
                <a:srgbClr val="0000FF"/>
              </a:solidFill>
              <a:latin typeface="微软雅黑" panose="020B0503020204020204" charset="-122"/>
            </a:endParaRPr>
          </a:p>
          <a:p>
            <a:pPr>
              <a:lnSpc>
                <a:spcPts val="1000"/>
              </a:lnSpc>
            </a:pPr>
            <a:endParaRPr lang="zh-CN" altLang="en-US" sz="2195" smtClean="0">
              <a:solidFill>
                <a:srgbClr val="0000FF"/>
              </a:solidFill>
              <a:latin typeface="微软雅黑" panose="020B0503020204020204" charset="-122"/>
            </a:endParaRPr>
          </a:p>
          <a:p>
            <a:pPr>
              <a:lnSpc>
                <a:spcPts val="2840"/>
              </a:lnSpc>
            </a:pPr>
            <a:r>
              <a:rPr lang="en-US" altLang="zh-CN" sz="2195" smtClean="0">
                <a:solidFill>
                  <a:srgbClr val="000000"/>
                </a:solidFill>
                <a:latin typeface="Times New Roman" panose="02020603050405020304"/>
              </a:rPr>
              <a:t>•  </a:t>
            </a:r>
            <a:r>
              <a:rPr lang="zh-CN" altLang="en-US" sz="2195" smtClean="0">
                <a:solidFill>
                  <a:srgbClr val="000000"/>
                </a:solidFill>
                <a:latin typeface="微软雅黑" panose="020B0503020204020204" charset="-122"/>
              </a:rPr>
              <a:t>后剪枝：过拟合风险</a:t>
            </a:r>
            <a:r>
              <a:rPr lang="zh-CN" altLang="en-US" sz="2195" smtClean="0">
                <a:solidFill>
                  <a:srgbClr val="FF0000"/>
                </a:solidFill>
                <a:latin typeface="微软雅黑" panose="020B0503020204020204" charset="-122"/>
              </a:rPr>
              <a:t>降低</a:t>
            </a:r>
            <a:r>
              <a:rPr lang="zh-CN" altLang="en-US" sz="2195" smtClean="0">
                <a:solidFill>
                  <a:srgbClr val="000000"/>
                </a:solidFill>
                <a:latin typeface="微软雅黑" panose="020B0503020204020204" charset="-122"/>
              </a:rPr>
              <a:t>，欠拟合风险基本不变</a:t>
            </a:r>
            <a:endParaRPr lang="zh-CN" altLang="en-US" sz="2195">
              <a:solidFill>
                <a:srgbClr val="000000"/>
              </a:solidFill>
              <a:latin typeface="微软雅黑" panose="020B0503020204020204" charset="-122"/>
            </a:endParaRPr>
          </a:p>
        </p:txBody>
      </p:sp>
      <p:sp>
        <p:nvSpPr>
          <p:cNvPr id="29" name="TextBox 28"/>
          <p:cNvSpPr txBox="1"/>
          <p:nvPr/>
        </p:nvSpPr>
        <p:spPr>
          <a:xfrm>
            <a:off x="795832" y="4956784"/>
            <a:ext cx="4893968"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Wingdings" panose="05000000000000000000"/>
              </a:rPr>
              <a:t> </a:t>
            </a:r>
            <a:r>
              <a:rPr lang="zh-CN" altLang="en-US" sz="2195" smtClean="0">
                <a:solidFill>
                  <a:srgbClr val="000000"/>
                </a:solidFill>
                <a:latin typeface="微软雅黑" panose="020B0503020204020204" charset="-122"/>
              </a:rPr>
              <a:t>泛化性能：后剪枝 通常优于 预剪枝</a:t>
            </a:r>
            <a:endParaRPr lang="zh-CN" altLang="en-US" sz="2195">
              <a:solidFill>
                <a:srgbClr val="000000"/>
              </a:solidFill>
              <a:latin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2" name="图片 1" descr="ws_4F4.tmp"/>
          <p:cNvPicPr/>
          <p:nvPr/>
        </p:nvPicPr>
        <p:blipFill>
          <a:blip r:embed="rId1" cstate="print"/>
          <a:stretch>
            <a:fillRect/>
          </a:stretch>
        </p:blipFill>
        <p:spPr>
          <a:xfrm>
            <a:off x="0" y="0"/>
            <a:ext cx="914400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24" name="TextBox 23"/>
          <p:cNvSpPr txBox="1"/>
          <p:nvPr/>
        </p:nvSpPr>
        <p:spPr>
          <a:xfrm>
            <a:off x="218541" y="256034"/>
            <a:ext cx="1422400" cy="434340"/>
          </a:xfrm>
          <a:prstGeom prst="rect">
            <a:avLst/>
          </a:prstGeom>
          <a:noFill/>
        </p:spPr>
        <p:txBody>
          <a:bodyPr vert="horz" wrap="none" lIns="0" tIns="0" rIns="0" bIns="0" rtlCol="0">
            <a:spAutoFit/>
          </a:bodyPr>
          <a:lstStyle/>
          <a:p>
            <a:pPr algn="l">
              <a:lnSpc>
                <a:spcPts val="3390"/>
              </a:lnSpc>
            </a:pPr>
            <a:r>
              <a:rPr sz="2795" smtClean="0">
                <a:solidFill>
                  <a:srgbClr val="000000"/>
                </a:solidFill>
              </a:rPr>
              <a:t>随机森林</a:t>
            </a:r>
            <a:endParaRPr sz="2795" smtClean="0">
              <a:solidFill>
                <a:srgbClr val="000000"/>
              </a:solidFill>
            </a:endParaRPr>
          </a:p>
        </p:txBody>
      </p:sp>
      <p:sp>
        <p:nvSpPr>
          <p:cNvPr id="25" name="TextBox 24"/>
          <p:cNvSpPr txBox="1"/>
          <p:nvPr/>
        </p:nvSpPr>
        <p:spPr>
          <a:xfrm>
            <a:off x="795832" y="1323314"/>
            <a:ext cx="1925320" cy="310515"/>
          </a:xfrm>
          <a:prstGeom prst="rect">
            <a:avLst/>
          </a:prstGeom>
          <a:noFill/>
        </p:spPr>
        <p:txBody>
          <a:bodyPr vert="horz" wrap="none" lIns="0" tIns="0" rIns="0" bIns="0" rtlCol="0">
            <a:spAutoFit/>
          </a:bodyPr>
          <a:lstStyle/>
          <a:p>
            <a:pPr algn="l">
              <a:lnSpc>
                <a:spcPts val="2425"/>
              </a:lnSpc>
            </a:pPr>
            <a:r>
              <a:rPr lang="zh-CN" altLang="en-US" sz="2195" smtClean="0">
                <a:solidFill>
                  <a:srgbClr val="000000"/>
                </a:solidFill>
                <a:latin typeface="Wingdings" panose="05000000000000000000"/>
              </a:rPr>
              <a:t> </a:t>
            </a:r>
            <a:r>
              <a:rPr sz="2195" smtClean="0">
                <a:sym typeface="+mn-ea"/>
              </a:rPr>
              <a:t>基本原理</a:t>
            </a:r>
            <a:r>
              <a:rPr lang="zh-CN" altLang="en-US"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26" name="TextBox 25"/>
          <p:cNvSpPr txBox="1"/>
          <p:nvPr/>
        </p:nvSpPr>
        <p:spPr>
          <a:xfrm>
            <a:off x="795655" y="1809115"/>
            <a:ext cx="7204075" cy="3046730"/>
          </a:xfrm>
          <a:prstGeom prst="rect">
            <a:avLst/>
          </a:prstGeom>
          <a:noFill/>
        </p:spPr>
        <p:txBody>
          <a:bodyPr vert="horz" wrap="square" lIns="0" tIns="0" rIns="0" bIns="0" rtlCol="0">
            <a:spAutoFit/>
          </a:bodyPr>
          <a:lstStyle/>
          <a:p>
            <a:pPr indent="558800" algn="just" fontAlgn="auto">
              <a:lnSpc>
                <a:spcPct val="150000"/>
              </a:lnSpc>
              <a:extLst>
                <a:ext uri="{35155182-B16C-46BC-9424-99874614C6A1}">
                  <wpsdc:indentchars xmlns:wpsdc="http://www.wps.cn/officeDocument/2017/drawingmlCustomData" val="200" checksum="1956455923"/>
                </a:ext>
              </a:extLst>
            </a:pPr>
            <a:r>
              <a:rPr sz="2195" smtClean="0">
                <a:latin typeface="Times New Roman" panose="02020603050405020304" charset="0"/>
                <a:cs typeface="Times New Roman" panose="02020603050405020304" charset="0"/>
              </a:rPr>
              <a:t>随机森林是由多个决策树构成的森林，算法分类结果由这些决策树投票得到，决策树在生成的过程当中分别在行方向和列方向上添加随机过程，行方向上构建决策树时采用放回抽样（bootstraping）得到训练数据，列方向上采用无放回随机抽样得到特征子集，并据此得到其最优切分点，这便是随机森林算法的基本原理。</a:t>
            </a:r>
            <a:endParaRPr sz="2195" smtClean="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4F4.tmp"/>
          <p:cNvPicPr/>
          <p:nvPr/>
        </p:nvPicPr>
        <p:blipFill>
          <a:blip r:embed="rId1" cstate="print"/>
          <a:stretch>
            <a:fillRect/>
          </a:stretch>
        </p:blipFill>
        <p:spPr>
          <a:xfrm>
            <a:off x="0" y="0"/>
            <a:ext cx="9144000" cy="6858000"/>
          </a:xfrm>
          <a:prstGeom prst="rect">
            <a:avLst/>
          </a:prstGeom>
        </p:spPr>
      </p:pic>
      <p:sp>
        <p:nvSpPr>
          <p:cNvPr id="24" name="TextBox 23"/>
          <p:cNvSpPr txBox="1"/>
          <p:nvPr/>
        </p:nvSpPr>
        <p:spPr>
          <a:xfrm>
            <a:off x="218541" y="256034"/>
            <a:ext cx="1422400" cy="434340"/>
          </a:xfrm>
          <a:prstGeom prst="rect">
            <a:avLst/>
          </a:prstGeom>
          <a:noFill/>
        </p:spPr>
        <p:txBody>
          <a:bodyPr vert="horz" wrap="none" lIns="0" tIns="0" rIns="0" bIns="0" rtlCol="0">
            <a:spAutoFit/>
          </a:bodyPr>
          <a:lstStyle/>
          <a:p>
            <a:pPr algn="l">
              <a:lnSpc>
                <a:spcPts val="3390"/>
              </a:lnSpc>
            </a:pPr>
            <a:r>
              <a:rPr sz="2795" smtClean="0">
                <a:solidFill>
                  <a:srgbClr val="000000"/>
                </a:solidFill>
              </a:rPr>
              <a:t>随机森林</a:t>
            </a:r>
            <a:endParaRPr sz="2795" smtClean="0">
              <a:solidFill>
                <a:srgbClr val="000000"/>
              </a:solidFill>
            </a:endParaRPr>
          </a:p>
        </p:txBody>
      </p:sp>
      <p:sp>
        <p:nvSpPr>
          <p:cNvPr id="26" name="TextBox 25"/>
          <p:cNvSpPr txBox="1"/>
          <p:nvPr/>
        </p:nvSpPr>
        <p:spPr>
          <a:xfrm>
            <a:off x="593090" y="1035050"/>
            <a:ext cx="7398385" cy="1861820"/>
          </a:xfrm>
          <a:prstGeom prst="rect">
            <a:avLst/>
          </a:prstGeom>
          <a:noFill/>
        </p:spPr>
        <p:txBody>
          <a:bodyPr vert="horz" wrap="square" lIns="0" tIns="0" rIns="0" bIns="0" rtlCol="0">
            <a:spAutoFit/>
          </a:bodyPr>
          <a:lstStyle/>
          <a:p>
            <a:pPr indent="558800" algn="just" fontAlgn="auto">
              <a:lnSpc>
                <a:spcPct val="100000"/>
              </a:lnSpc>
              <a:extLst>
                <a:ext uri="{35155182-B16C-46BC-9424-99874614C6A1}">
                  <wpsdc:indentchars xmlns:wpsdc="http://www.wps.cn/officeDocument/2017/drawingmlCustomData" val="200" checksum="1956455923"/>
                </a:ext>
              </a:extLst>
            </a:pPr>
            <a:r>
              <a:rPr sz="2195" smtClean="0">
                <a:latin typeface="Times New Roman" panose="02020603050405020304" charset="0"/>
                <a:cs typeface="Times New Roman" panose="02020603050405020304" charset="0"/>
              </a:rPr>
              <a:t>下图给出了随机森林算法分类原理，从图中可以看到，随机森林是一个组合模型，内部仍然是基于决策树，同单一的决策树分类不同的是，随机森林通过多个决策树投票结果进行分类，算法不容易出现过度拟合问题。</a:t>
            </a:r>
            <a:endParaRPr sz="2195" smtClean="0">
              <a:latin typeface="Times New Roman" panose="02020603050405020304" charset="0"/>
              <a:cs typeface="Times New Roman" panose="02020603050405020304" charset="0"/>
            </a:endParaRPr>
          </a:p>
          <a:p>
            <a:pPr indent="558800" algn="just" fontAlgn="auto">
              <a:lnSpc>
                <a:spcPct val="150000"/>
              </a:lnSpc>
              <a:extLst>
                <a:ext uri="{35155182-B16C-46BC-9424-99874614C6A1}">
                  <wpsdc:indentchars xmlns:wpsdc="http://www.wps.cn/officeDocument/2017/drawingmlCustomData" val="200" checksum="1956455923"/>
                </a:ext>
              </a:extLst>
            </a:pPr>
            <a:endParaRPr sz="2195" smtClean="0">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2"/>
          <a:stretch>
            <a:fillRect/>
          </a:stretch>
        </p:blipFill>
        <p:spPr>
          <a:xfrm>
            <a:off x="2011680" y="2406650"/>
            <a:ext cx="4618990" cy="40798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4F4.tmp"/>
          <p:cNvPicPr/>
          <p:nvPr/>
        </p:nvPicPr>
        <p:blipFill>
          <a:blip r:embed="rId1" cstate="print"/>
          <a:stretch>
            <a:fillRect/>
          </a:stretch>
        </p:blipFill>
        <p:spPr>
          <a:xfrm>
            <a:off x="0" y="0"/>
            <a:ext cx="9144000" cy="6858000"/>
          </a:xfrm>
          <a:prstGeom prst="rect">
            <a:avLst/>
          </a:prstGeom>
        </p:spPr>
      </p:pic>
      <p:sp>
        <p:nvSpPr>
          <p:cNvPr id="24" name="TextBox 23"/>
          <p:cNvSpPr txBox="1"/>
          <p:nvPr/>
        </p:nvSpPr>
        <p:spPr>
          <a:xfrm>
            <a:off x="218541" y="256034"/>
            <a:ext cx="1422400" cy="434340"/>
          </a:xfrm>
          <a:prstGeom prst="rect">
            <a:avLst/>
          </a:prstGeom>
          <a:noFill/>
        </p:spPr>
        <p:txBody>
          <a:bodyPr vert="horz" wrap="none" lIns="0" tIns="0" rIns="0" bIns="0" rtlCol="0">
            <a:spAutoFit/>
          </a:bodyPr>
          <a:lstStyle/>
          <a:p>
            <a:pPr algn="l">
              <a:lnSpc>
                <a:spcPts val="3390"/>
              </a:lnSpc>
            </a:pPr>
            <a:r>
              <a:rPr sz="2795" smtClean="0">
                <a:solidFill>
                  <a:srgbClr val="000000"/>
                </a:solidFill>
              </a:rPr>
              <a:t>随机森林</a:t>
            </a:r>
            <a:endParaRPr sz="2795" smtClean="0">
              <a:solidFill>
                <a:srgbClr val="000000"/>
              </a:solidFill>
            </a:endParaRPr>
          </a:p>
        </p:txBody>
      </p:sp>
      <p:sp>
        <p:nvSpPr>
          <p:cNvPr id="25" name="TextBox 24"/>
          <p:cNvSpPr txBox="1"/>
          <p:nvPr/>
        </p:nvSpPr>
        <p:spPr>
          <a:xfrm>
            <a:off x="795832" y="1323314"/>
            <a:ext cx="1925320" cy="310515"/>
          </a:xfrm>
          <a:prstGeom prst="rect">
            <a:avLst/>
          </a:prstGeom>
          <a:noFill/>
        </p:spPr>
        <p:txBody>
          <a:bodyPr vert="horz" wrap="none" lIns="0" tIns="0" rIns="0" bIns="0" rtlCol="0">
            <a:spAutoFit/>
          </a:bodyPr>
          <a:lstStyle/>
          <a:p>
            <a:pPr algn="l">
              <a:lnSpc>
                <a:spcPts val="2425"/>
              </a:lnSpc>
            </a:pPr>
            <a:r>
              <a:rPr lang="zh-CN" altLang="en-US" sz="2195" smtClean="0">
                <a:solidFill>
                  <a:srgbClr val="000000"/>
                </a:solidFill>
                <a:latin typeface="Wingdings" panose="05000000000000000000"/>
              </a:rPr>
              <a:t> </a:t>
            </a:r>
            <a:r>
              <a:rPr lang="zh-CN" sz="2195" smtClean="0">
                <a:sym typeface="+mn-ea"/>
              </a:rPr>
              <a:t>算法流程</a:t>
            </a:r>
            <a:r>
              <a:rPr lang="zh-CN" altLang="en-US"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26" name="TextBox 25"/>
          <p:cNvSpPr txBox="1"/>
          <p:nvPr/>
        </p:nvSpPr>
        <p:spPr>
          <a:xfrm>
            <a:off x="795655" y="1809115"/>
            <a:ext cx="7423785" cy="3554730"/>
          </a:xfrm>
          <a:prstGeom prst="rect">
            <a:avLst/>
          </a:prstGeom>
          <a:noFill/>
        </p:spPr>
        <p:txBody>
          <a:bodyPr vert="horz" wrap="square" lIns="0" tIns="0" rIns="0" bIns="0" rtlCol="0">
            <a:spAutoFit/>
          </a:bodyPr>
          <a:lstStyle/>
          <a:p>
            <a:pPr indent="558800" algn="just" fontAlgn="auto">
              <a:lnSpc>
                <a:spcPct val="150000"/>
              </a:lnSpc>
              <a:extLst>
                <a:ext uri="{35155182-B16C-46BC-9424-99874614C6A1}">
                  <wpsdc:indentchars xmlns:wpsdc="http://www.wps.cn/officeDocument/2017/drawingmlCustomData" val="200" checksum="1956455923"/>
                </a:ext>
              </a:extLst>
            </a:pPr>
            <a:r>
              <a:rPr sz="2195" smtClean="0">
                <a:latin typeface="Times New Roman" panose="02020603050405020304" charset="0"/>
                <a:cs typeface="Times New Roman" panose="02020603050405020304" charset="0"/>
              </a:rPr>
              <a:t>随机森林属于非传统式的机器学习算法，由多颗决策树组成，每棵决策树处理的是一个训练样本子集。训练阶段，通过 决策树的节点分裂来筛选特征，层层对样本进行细分，直至每个训练样本子集分类正确，测试阶段，直接基于训练出的特征进行样本分类，所以测试速度较快（但训练速度较慢）。属于“傻瓜式”的策略（这点和 adaboost很像很像），以下部分是标准随机森林训练阶段的大致流程。</a:t>
            </a:r>
            <a:endParaRPr sz="2195" smtClean="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9144000" cy="6858000"/>
            <a:chOff x="0" y="0"/>
            <a:chExt cx="14400" cy="10800"/>
          </a:xfrm>
        </p:grpSpPr>
        <p:pic>
          <p:nvPicPr>
            <p:cNvPr id="2" name="图片 1" descr="ws_4F4.tmp"/>
            <p:cNvPicPr/>
            <p:nvPr/>
          </p:nvPicPr>
          <p:blipFill>
            <a:blip r:embed="rId1" cstate="print"/>
            <a:stretch>
              <a:fillRect/>
            </a:stretch>
          </p:blipFill>
          <p:spPr>
            <a:xfrm>
              <a:off x="0" y="0"/>
              <a:ext cx="14400" cy="10800"/>
            </a:xfrm>
            <a:prstGeom prst="rect">
              <a:avLst/>
            </a:prstGeom>
          </p:spPr>
        </p:pic>
        <p:sp>
          <p:nvSpPr>
            <p:cNvPr id="24" name="TextBox 23"/>
            <p:cNvSpPr txBox="1"/>
            <p:nvPr/>
          </p:nvSpPr>
          <p:spPr>
            <a:xfrm>
              <a:off x="344" y="403"/>
              <a:ext cx="2240" cy="684"/>
            </a:xfrm>
            <a:prstGeom prst="rect">
              <a:avLst/>
            </a:prstGeom>
            <a:noFill/>
          </p:spPr>
          <p:txBody>
            <a:bodyPr vert="horz" wrap="none" lIns="0" tIns="0" rIns="0" bIns="0" rtlCol="0">
              <a:spAutoFit/>
            </a:bodyPr>
            <a:lstStyle/>
            <a:p>
              <a:pPr algn="l">
                <a:lnSpc>
                  <a:spcPts val="3390"/>
                </a:lnSpc>
              </a:pPr>
              <a:r>
                <a:rPr sz="2795" smtClean="0">
                  <a:solidFill>
                    <a:srgbClr val="000000"/>
                  </a:solidFill>
                </a:rPr>
                <a:t>随机森林</a:t>
              </a:r>
              <a:endParaRPr sz="2795" smtClean="0">
                <a:solidFill>
                  <a:srgbClr val="000000"/>
                </a:solidFill>
              </a:endParaRPr>
            </a:p>
          </p:txBody>
        </p:sp>
        <p:sp>
          <p:nvSpPr>
            <p:cNvPr id="25" name="TextBox 24"/>
            <p:cNvSpPr txBox="1"/>
            <p:nvPr/>
          </p:nvSpPr>
          <p:spPr>
            <a:xfrm>
              <a:off x="1253" y="2084"/>
              <a:ext cx="3032" cy="489"/>
            </a:xfrm>
            <a:prstGeom prst="rect">
              <a:avLst/>
            </a:prstGeom>
            <a:noFill/>
          </p:spPr>
          <p:txBody>
            <a:bodyPr vert="horz" wrap="none" lIns="0" tIns="0" rIns="0" bIns="0" rtlCol="0">
              <a:spAutoFit/>
            </a:bodyPr>
            <a:lstStyle/>
            <a:p>
              <a:pPr algn="l">
                <a:lnSpc>
                  <a:spcPts val="2425"/>
                </a:lnSpc>
              </a:pPr>
              <a:r>
                <a:rPr lang="zh-CN" altLang="en-US" sz="2195" smtClean="0">
                  <a:solidFill>
                    <a:srgbClr val="000000"/>
                  </a:solidFill>
                  <a:latin typeface="Wingdings" panose="05000000000000000000"/>
                </a:rPr>
                <a:t> </a:t>
              </a:r>
              <a:r>
                <a:rPr lang="zh-CN" sz="2195" smtClean="0">
                  <a:sym typeface="+mn-ea"/>
                </a:rPr>
                <a:t>算法流程</a:t>
              </a:r>
              <a:r>
                <a:rPr lang="zh-CN" altLang="en-US"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26" name="TextBox 25"/>
            <p:cNvSpPr txBox="1"/>
            <p:nvPr/>
          </p:nvSpPr>
          <p:spPr>
            <a:xfrm>
              <a:off x="1253" y="2849"/>
              <a:ext cx="11691" cy="5598"/>
            </a:xfrm>
            <a:prstGeom prst="rect">
              <a:avLst/>
            </a:prstGeom>
            <a:noFill/>
          </p:spPr>
          <p:txBody>
            <a:bodyPr vert="horz" wrap="square" lIns="0" tIns="0" rIns="0" bIns="0" rtlCol="0">
              <a:spAutoFit/>
            </a:bodyPr>
            <a:lstStyle/>
            <a:p>
              <a:pPr indent="558800" algn="just" fontAlgn="auto">
                <a:lnSpc>
                  <a:spcPct val="150000"/>
                </a:lnSpc>
                <a:extLst>
                  <a:ext uri="{35155182-B16C-46BC-9424-99874614C6A1}">
                    <wpsdc:indentchars xmlns:wpsdc="http://www.wps.cn/officeDocument/2017/drawingmlCustomData" val="200" checksum="1956455923"/>
                  </a:ext>
                </a:extLst>
              </a:pPr>
              <a:r>
                <a:rPr sz="2195" smtClean="0">
                  <a:latin typeface="Times New Roman" panose="02020603050405020304" charset="0"/>
                  <a:cs typeface="Times New Roman" panose="02020603050405020304" charset="0"/>
                </a:rPr>
                <a:t>1. 假如有N个样本,则有回放的随机选择N个样本（每次随机选择一个样本，然后返回继续选择）。这选择好了的N个样本用来训练一个决策树，作为决策树根节点处的样本。</a:t>
              </a:r>
              <a:endParaRPr sz="2195" smtClean="0">
                <a:latin typeface="Times New Roman" panose="02020603050405020304" charset="0"/>
                <a:cs typeface="Times New Roman" panose="02020603050405020304" charset="0"/>
              </a:endParaRPr>
            </a:p>
            <a:p>
              <a:pPr indent="558800" algn="just" fontAlgn="auto">
                <a:lnSpc>
                  <a:spcPct val="150000"/>
                </a:lnSpc>
                <a:extLst>
                  <a:ext uri="{35155182-B16C-46BC-9424-99874614C6A1}">
                    <wpsdc:indentchars xmlns:wpsdc="http://www.wps.cn/officeDocument/2017/drawingmlCustomData" val="200" checksum="1956455923"/>
                  </a:ext>
                </a:extLst>
              </a:pPr>
              <a:r>
                <a:rPr sz="2195" smtClean="0">
                  <a:latin typeface="Times New Roman" panose="02020603050405020304" charset="0"/>
                  <a:cs typeface="Times New Roman" panose="02020603050405020304" charset="0"/>
                </a:rPr>
                <a:t>2.当每个样本有M个属性时，在决策树的每个节点需要分裂时，随机从这M个属性中选取出m个属性，满足条件m&lt;&lt;M。然后从这m个属性中采用某种策略（如信息增益）来选择一个属性，作为该节点的分裂属性。</a:t>
              </a:r>
              <a:endParaRPr sz="2195" smtClean="0">
                <a:latin typeface="Times New Roman" panose="02020603050405020304" charset="0"/>
                <a:cs typeface="Times New Roman" panose="0202060305040502030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9144000" cy="6858000"/>
            <a:chOff x="0" y="0"/>
            <a:chExt cx="14400" cy="10800"/>
          </a:xfrm>
        </p:grpSpPr>
        <p:pic>
          <p:nvPicPr>
            <p:cNvPr id="2" name="图片 1" descr="ws_4F4.tmp"/>
            <p:cNvPicPr/>
            <p:nvPr/>
          </p:nvPicPr>
          <p:blipFill>
            <a:blip r:embed="rId1" cstate="print"/>
            <a:stretch>
              <a:fillRect/>
            </a:stretch>
          </p:blipFill>
          <p:spPr>
            <a:xfrm>
              <a:off x="0" y="0"/>
              <a:ext cx="14400" cy="10800"/>
            </a:xfrm>
            <a:prstGeom prst="rect">
              <a:avLst/>
            </a:prstGeom>
          </p:spPr>
        </p:pic>
        <p:sp>
          <p:nvSpPr>
            <p:cNvPr id="24" name="TextBox 23"/>
            <p:cNvSpPr txBox="1"/>
            <p:nvPr/>
          </p:nvSpPr>
          <p:spPr>
            <a:xfrm>
              <a:off x="344" y="403"/>
              <a:ext cx="2240" cy="684"/>
            </a:xfrm>
            <a:prstGeom prst="rect">
              <a:avLst/>
            </a:prstGeom>
            <a:noFill/>
          </p:spPr>
          <p:txBody>
            <a:bodyPr vert="horz" wrap="none" lIns="0" tIns="0" rIns="0" bIns="0" rtlCol="0">
              <a:spAutoFit/>
            </a:bodyPr>
            <a:lstStyle/>
            <a:p>
              <a:pPr algn="l">
                <a:lnSpc>
                  <a:spcPts val="3390"/>
                </a:lnSpc>
              </a:pPr>
              <a:r>
                <a:rPr sz="2795" smtClean="0">
                  <a:solidFill>
                    <a:srgbClr val="000000"/>
                  </a:solidFill>
                </a:rPr>
                <a:t>随机森林</a:t>
              </a:r>
              <a:endParaRPr sz="2795" smtClean="0">
                <a:solidFill>
                  <a:srgbClr val="000000"/>
                </a:solidFill>
              </a:endParaRPr>
            </a:p>
          </p:txBody>
        </p:sp>
        <p:sp>
          <p:nvSpPr>
            <p:cNvPr id="25" name="TextBox 24"/>
            <p:cNvSpPr txBox="1"/>
            <p:nvPr/>
          </p:nvSpPr>
          <p:spPr>
            <a:xfrm>
              <a:off x="1253" y="2084"/>
              <a:ext cx="3032" cy="489"/>
            </a:xfrm>
            <a:prstGeom prst="rect">
              <a:avLst/>
            </a:prstGeom>
            <a:noFill/>
          </p:spPr>
          <p:txBody>
            <a:bodyPr vert="horz" wrap="none" lIns="0" tIns="0" rIns="0" bIns="0" rtlCol="0">
              <a:spAutoFit/>
            </a:bodyPr>
            <a:lstStyle/>
            <a:p>
              <a:pPr algn="l">
                <a:lnSpc>
                  <a:spcPts val="2425"/>
                </a:lnSpc>
              </a:pPr>
              <a:r>
                <a:rPr lang="zh-CN" altLang="en-US" sz="2195" smtClean="0">
                  <a:solidFill>
                    <a:srgbClr val="000000"/>
                  </a:solidFill>
                  <a:latin typeface="Wingdings" panose="05000000000000000000"/>
                </a:rPr>
                <a:t> </a:t>
              </a:r>
              <a:r>
                <a:rPr lang="zh-CN" sz="2195" smtClean="0">
                  <a:sym typeface="+mn-ea"/>
                </a:rPr>
                <a:t>算法流程</a:t>
              </a:r>
              <a:r>
                <a:rPr lang="zh-CN" altLang="en-US"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26" name="TextBox 25"/>
            <p:cNvSpPr txBox="1"/>
            <p:nvPr/>
          </p:nvSpPr>
          <p:spPr>
            <a:xfrm>
              <a:off x="1253" y="2849"/>
              <a:ext cx="11691" cy="7197"/>
            </a:xfrm>
            <a:prstGeom prst="rect">
              <a:avLst/>
            </a:prstGeom>
            <a:noFill/>
          </p:spPr>
          <p:txBody>
            <a:bodyPr vert="horz" wrap="square" lIns="0" tIns="0" rIns="0" bIns="0" rtlCol="0">
              <a:spAutoFit/>
            </a:bodyPr>
            <a:lstStyle/>
            <a:p>
              <a:pPr indent="558800" algn="just" fontAlgn="auto">
                <a:lnSpc>
                  <a:spcPct val="150000"/>
                </a:lnSpc>
                <a:extLst>
                  <a:ext uri="{35155182-B16C-46BC-9424-99874614C6A1}">
                    <wpsdc:indentchars xmlns:wpsdc="http://www.wps.cn/officeDocument/2017/drawingmlCustomData" val="200" checksum="1956455923"/>
                  </a:ext>
                </a:extLst>
              </a:pPr>
              <a:r>
                <a:rPr sz="2195" smtClean="0">
                  <a:latin typeface="Times New Roman" panose="02020603050405020304" charset="0"/>
                  <a:cs typeface="Times New Roman" panose="02020603050405020304" charset="0"/>
                </a:rPr>
                <a:t>3.决策树形成过程中，每个节点都要按照步骤2来分裂（很容易理解，如果下一次该节点选出来的那一个属性是刚刚父节点分裂时用过的属性，则该节点已经达到了叶子节点，无需继续分裂）。一直到不能再分裂为止，注意整个决策树形成过程中没有剪枝。</a:t>
              </a:r>
              <a:endParaRPr sz="2195" smtClean="0">
                <a:latin typeface="Times New Roman" panose="02020603050405020304" charset="0"/>
                <a:cs typeface="Times New Roman" panose="02020603050405020304" charset="0"/>
              </a:endParaRPr>
            </a:p>
            <a:p>
              <a:pPr indent="558800" algn="just" fontAlgn="auto">
                <a:lnSpc>
                  <a:spcPct val="150000"/>
                </a:lnSpc>
                <a:extLst>
                  <a:ext uri="{35155182-B16C-46BC-9424-99874614C6A1}">
                    <wpsdc:indentchars xmlns:wpsdc="http://www.wps.cn/officeDocument/2017/drawingmlCustomData" val="200" checksum="1956455923"/>
                  </a:ext>
                </a:extLst>
              </a:pPr>
              <a:r>
                <a:rPr sz="2195" smtClean="0">
                  <a:latin typeface="Times New Roman" panose="02020603050405020304" charset="0"/>
                  <a:cs typeface="Times New Roman" panose="02020603050405020304" charset="0"/>
                </a:rPr>
                <a:t>4.按步骤1-3建立大量决策树，如此形成随机森林。</a:t>
              </a:r>
              <a:endParaRPr sz="2195" smtClean="0">
                <a:latin typeface="Times New Roman" panose="02020603050405020304" charset="0"/>
                <a:cs typeface="Times New Roman" panose="02020603050405020304" charset="0"/>
              </a:endParaRPr>
            </a:p>
            <a:p>
              <a:pPr indent="558800" algn="just" fontAlgn="auto">
                <a:lnSpc>
                  <a:spcPct val="150000"/>
                </a:lnSpc>
                <a:extLst>
                  <a:ext uri="{35155182-B16C-46BC-9424-99874614C6A1}">
                    <wpsdc:indentchars xmlns:wpsdc="http://www.wps.cn/officeDocument/2017/drawingmlCustomData" val="200" checksum="1956455923"/>
                  </a:ext>
                </a:extLst>
              </a:pPr>
              <a:r>
                <a:rPr sz="2195" smtClean="0">
                  <a:latin typeface="Times New Roman" panose="02020603050405020304" charset="0"/>
                  <a:cs typeface="Times New Roman" panose="02020603050405020304" charset="0"/>
                </a:rPr>
                <a:t>从上边的步骤可以看出，随机森林每棵树的训练样本是随机的，数中每个节点的分类属性也是随机选择的，这2个随机的选择过程，保证了随机森林不会产生过拟合现象。</a:t>
              </a:r>
              <a:endParaRPr sz="2195" smtClean="0">
                <a:latin typeface="Times New Roman" panose="02020603050405020304" charset="0"/>
                <a:cs typeface="Times New Roman" panose="0202060305040502030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9144000" cy="6858000"/>
            <a:chOff x="0" y="0"/>
            <a:chExt cx="14400" cy="10800"/>
          </a:xfrm>
        </p:grpSpPr>
        <p:pic>
          <p:nvPicPr>
            <p:cNvPr id="2" name="图片 1" descr="ws_4F4.tmp"/>
            <p:cNvPicPr/>
            <p:nvPr/>
          </p:nvPicPr>
          <p:blipFill>
            <a:blip r:embed="rId1" cstate="print"/>
            <a:stretch>
              <a:fillRect/>
            </a:stretch>
          </p:blipFill>
          <p:spPr>
            <a:xfrm>
              <a:off x="0" y="0"/>
              <a:ext cx="14400" cy="10800"/>
            </a:xfrm>
            <a:prstGeom prst="rect">
              <a:avLst/>
            </a:prstGeom>
          </p:spPr>
        </p:pic>
        <p:sp>
          <p:nvSpPr>
            <p:cNvPr id="24" name="TextBox 23"/>
            <p:cNvSpPr txBox="1"/>
            <p:nvPr/>
          </p:nvSpPr>
          <p:spPr>
            <a:xfrm>
              <a:off x="344" y="403"/>
              <a:ext cx="2240" cy="684"/>
            </a:xfrm>
            <a:prstGeom prst="rect">
              <a:avLst/>
            </a:prstGeom>
            <a:noFill/>
          </p:spPr>
          <p:txBody>
            <a:bodyPr vert="horz" wrap="none" lIns="0" tIns="0" rIns="0" bIns="0" rtlCol="0">
              <a:spAutoFit/>
            </a:bodyPr>
            <a:lstStyle/>
            <a:p>
              <a:pPr algn="l">
                <a:lnSpc>
                  <a:spcPts val="3390"/>
                </a:lnSpc>
              </a:pPr>
              <a:r>
                <a:rPr sz="2795" smtClean="0">
                  <a:solidFill>
                    <a:srgbClr val="000000"/>
                  </a:solidFill>
                </a:rPr>
                <a:t>随机森林</a:t>
              </a:r>
              <a:endParaRPr sz="2795" smtClean="0">
                <a:solidFill>
                  <a:srgbClr val="000000"/>
                </a:solidFill>
              </a:endParaRPr>
            </a:p>
          </p:txBody>
        </p:sp>
        <p:sp>
          <p:nvSpPr>
            <p:cNvPr id="25" name="TextBox 24"/>
            <p:cNvSpPr txBox="1"/>
            <p:nvPr/>
          </p:nvSpPr>
          <p:spPr>
            <a:xfrm>
              <a:off x="1253" y="2084"/>
              <a:ext cx="1712" cy="489"/>
            </a:xfrm>
            <a:prstGeom prst="rect">
              <a:avLst/>
            </a:prstGeom>
            <a:noFill/>
          </p:spPr>
          <p:txBody>
            <a:bodyPr vert="horz" wrap="none" lIns="0" tIns="0" rIns="0" bIns="0" rtlCol="0">
              <a:spAutoFit/>
            </a:bodyPr>
            <a:lstStyle/>
            <a:p>
              <a:pPr algn="l">
                <a:lnSpc>
                  <a:spcPts val="2425"/>
                </a:lnSpc>
              </a:pPr>
              <a:r>
                <a:rPr lang="zh-CN" altLang="en-US" sz="2195" smtClean="0">
                  <a:solidFill>
                    <a:srgbClr val="000000"/>
                  </a:solidFill>
                  <a:latin typeface="Wingdings" panose="05000000000000000000"/>
                </a:rPr>
                <a:t> 小结</a:t>
              </a:r>
              <a:endParaRPr lang="zh-CN" altLang="en-US" sz="2195">
                <a:solidFill>
                  <a:srgbClr val="000000"/>
                </a:solidFill>
                <a:latin typeface="微软雅黑" panose="020B0503020204020204" charset="-122"/>
              </a:endParaRPr>
            </a:p>
          </p:txBody>
        </p:sp>
        <p:sp>
          <p:nvSpPr>
            <p:cNvPr id="26" name="TextBox 25"/>
            <p:cNvSpPr txBox="1"/>
            <p:nvPr/>
          </p:nvSpPr>
          <p:spPr>
            <a:xfrm>
              <a:off x="1253" y="2849"/>
              <a:ext cx="11691" cy="4798"/>
            </a:xfrm>
            <a:prstGeom prst="rect">
              <a:avLst/>
            </a:prstGeom>
            <a:noFill/>
          </p:spPr>
          <p:txBody>
            <a:bodyPr vert="horz" wrap="square" lIns="0" tIns="0" rIns="0" bIns="0" rtlCol="0">
              <a:spAutoFit/>
            </a:bodyPr>
            <a:lstStyle/>
            <a:p>
              <a:pPr indent="558800" algn="just" fontAlgn="auto">
                <a:lnSpc>
                  <a:spcPct val="150000"/>
                </a:lnSpc>
                <a:extLst>
                  <a:ext uri="{35155182-B16C-46BC-9424-99874614C6A1}">
                    <wpsdc:indentchars xmlns:wpsdc="http://www.wps.cn/officeDocument/2017/drawingmlCustomData" val="200" checksum="1956455923"/>
                  </a:ext>
                </a:extLst>
              </a:pPr>
              <a:r>
                <a:rPr sz="2195" smtClean="0">
                  <a:latin typeface="Times New Roman" panose="02020603050405020304" charset="0"/>
                  <a:cs typeface="Times New Roman" panose="02020603050405020304" charset="0"/>
                </a:rPr>
                <a:t>随机森林是一种组合方法，由许多的决策树组成，对于每一颗决策树，随机森林采用的是有放回的对N个样本分N次随机取出N个样本，即这些决策树的形成采用了随机的方法，因此也叫做随机决策树。随机森林中的树之间是没有关联的。当测试数据进入随机森林时，其实就是让每一颗决策树分别进行分类，最后取所有决策树中分类多的那类为最终的结果。</a:t>
              </a:r>
              <a:endParaRPr sz="2195" smtClean="0">
                <a:latin typeface="Times New Roman" panose="02020603050405020304" charset="0"/>
                <a:cs typeface="Times New Roman" panose="0202060305040502030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76C1.tmp"/>
          <p:cNvPicPr/>
          <p:nvPr/>
        </p:nvPicPr>
        <p:blipFill>
          <a:blip r:embed="rId1" cstate="print"/>
          <a:stretch>
            <a:fillRect/>
          </a:stretch>
        </p:blipFill>
        <p:spPr>
          <a:xfrm>
            <a:off x="0" y="0"/>
            <a:ext cx="9144000" cy="6858000"/>
          </a:xfrm>
          <a:prstGeom prst="rect">
            <a:avLst/>
          </a:prstGeom>
        </p:spPr>
      </p:pic>
      <p:sp>
        <p:nvSpPr>
          <p:cNvPr id="24" name="TextBox 23"/>
          <p:cNvSpPr txBox="1"/>
          <p:nvPr/>
        </p:nvSpPr>
        <p:spPr>
          <a:xfrm>
            <a:off x="218541" y="315722"/>
            <a:ext cx="2611933" cy="371897"/>
          </a:xfrm>
          <a:prstGeom prst="rect">
            <a:avLst/>
          </a:prstGeom>
          <a:noFill/>
        </p:spPr>
        <p:txBody>
          <a:bodyPr vert="horz" wrap="none" lIns="0" tIns="0" rIns="0" bIns="0" rtlCol="0">
            <a:spAutoFit/>
          </a:bodyPr>
          <a:lstStyle/>
          <a:p>
            <a:pPr>
              <a:lnSpc>
                <a:spcPts val="2910"/>
              </a:lnSpc>
            </a:pPr>
            <a:r>
              <a:rPr lang="zh-CN" altLang="en-US" sz="2795" smtClean="0">
                <a:solidFill>
                  <a:srgbClr val="000000"/>
                </a:solidFill>
                <a:latin typeface="微软雅黑" panose="020B0503020204020204" charset="-122"/>
              </a:rPr>
              <a:t>决策树简史</a:t>
            </a:r>
            <a:r>
              <a:rPr lang="en-US" altLang="zh-CN" sz="2400" smtClean="0">
                <a:solidFill>
                  <a:srgbClr val="000000"/>
                </a:solidFill>
                <a:latin typeface="Times New Roman" panose="02020603050405020304"/>
              </a:rPr>
              <a:t>(con’t)</a:t>
            </a:r>
            <a:endParaRPr lang="zh-CN" altLang="en-US" sz="2400">
              <a:solidFill>
                <a:srgbClr val="000000"/>
              </a:solidFill>
              <a:latin typeface="Times New Roman" panose="02020603050405020304"/>
            </a:endParaRPr>
          </a:p>
        </p:txBody>
      </p:sp>
      <p:sp>
        <p:nvSpPr>
          <p:cNvPr id="25" name="TextBox 24"/>
          <p:cNvSpPr txBox="1"/>
          <p:nvPr/>
        </p:nvSpPr>
        <p:spPr>
          <a:xfrm>
            <a:off x="504139" y="1186850"/>
            <a:ext cx="7191392" cy="307777"/>
          </a:xfrm>
          <a:prstGeom prst="rect">
            <a:avLst/>
          </a:prstGeom>
          <a:noFill/>
        </p:spPr>
        <p:txBody>
          <a:bodyPr vert="horz" wrap="none" lIns="0" tIns="0" rIns="0" bIns="0" rtlCol="0">
            <a:spAutoFit/>
          </a:bodyPr>
          <a:lstStyle/>
          <a:p>
            <a:pPr>
              <a:lnSpc>
                <a:spcPts val="2350"/>
              </a:lnSpc>
            </a:pPr>
            <a:r>
              <a:rPr lang="en-US" altLang="zh-CN" sz="2195" smtClean="0">
                <a:solidFill>
                  <a:srgbClr val="000000"/>
                </a:solidFill>
                <a:latin typeface="Calibri" panose="020F0502020204030204"/>
              </a:rPr>
              <a:t>• </a:t>
            </a:r>
            <a:r>
              <a:rPr lang="zh-CN" altLang="en-US" sz="2195" smtClean="0">
                <a:solidFill>
                  <a:srgbClr val="000000"/>
                </a:solidFill>
                <a:latin typeface="微软雅黑" panose="020B0503020204020204" charset="-122"/>
              </a:rPr>
              <a:t>可以用于回归任务的决策树算法：</a:t>
            </a:r>
            <a:r>
              <a:rPr lang="en-US" altLang="zh-CN" sz="2195" smtClean="0">
                <a:solidFill>
                  <a:srgbClr val="000000"/>
                </a:solidFill>
                <a:latin typeface="Calibri" panose="020F0502020204030204"/>
              </a:rPr>
              <a:t>CART </a:t>
            </a:r>
            <a:r>
              <a:rPr lang="en-US" altLang="zh-CN" sz="2005" smtClean="0">
                <a:solidFill>
                  <a:srgbClr val="000000"/>
                </a:solidFill>
                <a:latin typeface="Calibri" panose="020F0502020204030204"/>
              </a:rPr>
              <a:t>(Classification and</a:t>
            </a:r>
            <a:endParaRPr lang="zh-CN" altLang="en-US" sz="2005">
              <a:solidFill>
                <a:srgbClr val="000000"/>
              </a:solidFill>
              <a:latin typeface="Calibri" panose="020F0502020204030204"/>
            </a:endParaRPr>
          </a:p>
        </p:txBody>
      </p:sp>
      <p:sp>
        <p:nvSpPr>
          <p:cNvPr id="26" name="TextBox 25"/>
          <p:cNvSpPr txBox="1"/>
          <p:nvPr/>
        </p:nvSpPr>
        <p:spPr>
          <a:xfrm>
            <a:off x="504139" y="1530985"/>
            <a:ext cx="1718419" cy="260199"/>
          </a:xfrm>
          <a:prstGeom prst="rect">
            <a:avLst/>
          </a:prstGeom>
          <a:noFill/>
        </p:spPr>
        <p:txBody>
          <a:bodyPr vert="horz" wrap="none" lIns="0" tIns="0" rIns="0" bIns="0" rtlCol="0">
            <a:spAutoFit/>
          </a:bodyPr>
          <a:lstStyle/>
          <a:p>
            <a:pPr>
              <a:lnSpc>
                <a:spcPts val="2005"/>
              </a:lnSpc>
            </a:pPr>
            <a:r>
              <a:rPr lang="en-US" altLang="zh-CN" sz="2005" smtClean="0">
                <a:solidFill>
                  <a:srgbClr val="000000"/>
                </a:solidFill>
                <a:latin typeface="Calibri" panose="020F0502020204030204"/>
              </a:rPr>
              <a:t>Regression Tree)</a:t>
            </a:r>
            <a:endParaRPr lang="zh-CN" altLang="en-US" sz="2005">
              <a:solidFill>
                <a:srgbClr val="000000"/>
              </a:solidFill>
              <a:latin typeface="Calibri" panose="020F0502020204030204"/>
            </a:endParaRPr>
          </a:p>
        </p:txBody>
      </p:sp>
      <p:sp>
        <p:nvSpPr>
          <p:cNvPr id="27" name="TextBox 26"/>
          <p:cNvSpPr txBox="1"/>
          <p:nvPr/>
        </p:nvSpPr>
        <p:spPr>
          <a:xfrm>
            <a:off x="961339" y="1942236"/>
            <a:ext cx="7163821" cy="948978"/>
          </a:xfrm>
          <a:prstGeom prst="rect">
            <a:avLst/>
          </a:prstGeom>
          <a:noFill/>
        </p:spPr>
        <p:txBody>
          <a:bodyPr vert="horz" wrap="none" lIns="0" tIns="0" rIns="0" bIns="0" rtlCol="0">
            <a:spAutoFit/>
          </a:bodyPr>
          <a:lstStyle/>
          <a:p>
            <a:pPr>
              <a:lnSpc>
                <a:spcPts val="2200"/>
              </a:lnSpc>
            </a:pPr>
            <a:r>
              <a:rPr lang="en-US" altLang="zh-CN" sz="2200" smtClean="0">
                <a:solidFill>
                  <a:srgbClr val="996600"/>
                </a:solidFill>
                <a:latin typeface="Calibri" panose="020F0502020204030204"/>
              </a:rPr>
              <a:t>[</a:t>
            </a:r>
            <a:r>
              <a:rPr lang="en-US" altLang="zh-CN" sz="2200" smtClean="0">
                <a:solidFill>
                  <a:srgbClr val="FF0000"/>
                </a:solidFill>
                <a:latin typeface="Calibri" panose="020F0502020204030204"/>
              </a:rPr>
              <a:t>L. Breiman</a:t>
            </a:r>
            <a:r>
              <a:rPr lang="en-US" altLang="zh-CN" sz="2200" smtClean="0">
                <a:solidFill>
                  <a:srgbClr val="996600"/>
                </a:solidFill>
                <a:latin typeface="Calibri" panose="020F0502020204030204"/>
              </a:rPr>
              <a:t>, J. H. Friedman, R. A. Olshen, and C. J. Stone’s book</a:t>
            </a:r>
            <a:endParaRPr lang="en-US" altLang="zh-CN" sz="2200" smtClean="0">
              <a:solidFill>
                <a:srgbClr val="996600"/>
              </a:solidFill>
              <a:latin typeface="Calibri" panose="020F0502020204030204"/>
            </a:endParaRPr>
          </a:p>
          <a:p>
            <a:pPr>
              <a:lnSpc>
                <a:spcPts val="2640"/>
              </a:lnSpc>
            </a:pPr>
            <a:r>
              <a:rPr lang="en-US" altLang="zh-CN" sz="2195" smtClean="0">
                <a:solidFill>
                  <a:srgbClr val="996600"/>
                </a:solidFill>
                <a:latin typeface="Calibri" panose="020F0502020204030204"/>
              </a:rPr>
              <a:t>“Classification and Regression Trees” published by Wadsworth</a:t>
            </a:r>
            <a:endParaRPr lang="en-US" altLang="zh-CN" sz="2195" smtClean="0">
              <a:solidFill>
                <a:srgbClr val="996600"/>
              </a:solidFill>
              <a:latin typeface="Calibri" panose="020F0502020204030204"/>
            </a:endParaRPr>
          </a:p>
          <a:p>
            <a:pPr>
              <a:lnSpc>
                <a:spcPts val="2640"/>
              </a:lnSpc>
            </a:pPr>
            <a:r>
              <a:rPr lang="en-US" altLang="zh-CN" sz="2195" smtClean="0">
                <a:solidFill>
                  <a:srgbClr val="996600"/>
                </a:solidFill>
                <a:latin typeface="Calibri" panose="020F0502020204030204"/>
              </a:rPr>
              <a:t>in 1984]</a:t>
            </a:r>
            <a:endParaRPr lang="zh-CN" altLang="en-US" sz="2195">
              <a:solidFill>
                <a:srgbClr val="996600"/>
              </a:solidFill>
              <a:latin typeface="Calibri" panose="020F0502020204030204"/>
            </a:endParaRPr>
          </a:p>
        </p:txBody>
      </p:sp>
      <p:sp>
        <p:nvSpPr>
          <p:cNvPr id="28" name="TextBox 27"/>
          <p:cNvSpPr txBox="1"/>
          <p:nvPr/>
        </p:nvSpPr>
        <p:spPr>
          <a:xfrm>
            <a:off x="504139" y="3410874"/>
            <a:ext cx="5886740" cy="307777"/>
          </a:xfrm>
          <a:prstGeom prst="rect">
            <a:avLst/>
          </a:prstGeom>
          <a:noFill/>
        </p:spPr>
        <p:txBody>
          <a:bodyPr vert="horz" wrap="none" lIns="0" tIns="0" rIns="0" bIns="0" rtlCol="0">
            <a:spAutoFit/>
          </a:bodyPr>
          <a:lstStyle/>
          <a:p>
            <a:pPr>
              <a:lnSpc>
                <a:spcPts val="2350"/>
              </a:lnSpc>
            </a:pPr>
            <a:r>
              <a:rPr lang="en-US" altLang="zh-CN" sz="2195" smtClean="0">
                <a:solidFill>
                  <a:srgbClr val="000000"/>
                </a:solidFill>
                <a:latin typeface="Calibri" panose="020F0502020204030204"/>
              </a:rPr>
              <a:t>• </a:t>
            </a:r>
            <a:r>
              <a:rPr lang="zh-CN" altLang="en-US" sz="2195" smtClean="0">
                <a:solidFill>
                  <a:srgbClr val="000000"/>
                </a:solidFill>
                <a:latin typeface="微软雅黑" panose="020B0503020204020204" charset="-122"/>
              </a:rPr>
              <a:t>基于决策树的最强大算法：</a:t>
            </a:r>
            <a:r>
              <a:rPr lang="en-US" altLang="zh-CN" sz="2195" smtClean="0">
                <a:solidFill>
                  <a:srgbClr val="000000"/>
                </a:solidFill>
                <a:latin typeface="Calibri" panose="020F0502020204030204"/>
              </a:rPr>
              <a:t>RF (Random Forest)</a:t>
            </a:r>
            <a:endParaRPr lang="zh-CN" altLang="en-US" sz="2195">
              <a:solidFill>
                <a:srgbClr val="000000"/>
              </a:solidFill>
              <a:latin typeface="Calibri" panose="020F0502020204030204"/>
            </a:endParaRPr>
          </a:p>
        </p:txBody>
      </p:sp>
      <p:sp>
        <p:nvSpPr>
          <p:cNvPr id="29" name="TextBox 28"/>
          <p:cNvSpPr txBox="1"/>
          <p:nvPr/>
        </p:nvSpPr>
        <p:spPr>
          <a:xfrm>
            <a:off x="961339" y="3861689"/>
            <a:ext cx="5192960" cy="285912"/>
          </a:xfrm>
          <a:prstGeom prst="rect">
            <a:avLst/>
          </a:prstGeom>
          <a:noFill/>
        </p:spPr>
        <p:txBody>
          <a:bodyPr vert="horz" wrap="none" lIns="0" tIns="0" rIns="0" bIns="0" rtlCol="0">
            <a:spAutoFit/>
          </a:bodyPr>
          <a:lstStyle/>
          <a:p>
            <a:pPr>
              <a:lnSpc>
                <a:spcPts val="2195"/>
              </a:lnSpc>
            </a:pPr>
            <a:r>
              <a:rPr lang="en-US" altLang="zh-CN" sz="2195" smtClean="0">
                <a:solidFill>
                  <a:srgbClr val="996600"/>
                </a:solidFill>
                <a:latin typeface="Calibri" panose="020F0502020204030204"/>
              </a:rPr>
              <a:t>[</a:t>
            </a:r>
            <a:r>
              <a:rPr lang="en-US" altLang="zh-CN" sz="2195" smtClean="0">
                <a:solidFill>
                  <a:srgbClr val="FF0000"/>
                </a:solidFill>
                <a:latin typeface="Calibri" panose="020F0502020204030204"/>
              </a:rPr>
              <a:t>L. Breiman’s </a:t>
            </a:r>
            <a:r>
              <a:rPr lang="en-US" altLang="zh-CN" sz="2195" smtClean="0">
                <a:solidFill>
                  <a:srgbClr val="996600"/>
                </a:solidFill>
                <a:latin typeface="Calibri" panose="020F0502020204030204"/>
              </a:rPr>
              <a:t>MLJ’01 paper “Random Forest”]</a:t>
            </a:r>
            <a:endParaRPr lang="zh-CN" altLang="en-US" sz="2195">
              <a:solidFill>
                <a:srgbClr val="996600"/>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7960.tmp"/>
          <p:cNvPicPr/>
          <p:nvPr/>
        </p:nvPicPr>
        <p:blipFill>
          <a:blip r:embed="rId1" cstate="print"/>
          <a:stretch>
            <a:fillRect/>
          </a:stretch>
        </p:blipFill>
        <p:spPr>
          <a:xfrm>
            <a:off x="0" y="0"/>
            <a:ext cx="9144000" cy="6858000"/>
          </a:xfrm>
          <a:prstGeom prst="rect">
            <a:avLst/>
          </a:prstGeom>
        </p:spPr>
      </p:pic>
      <p:sp>
        <p:nvSpPr>
          <p:cNvPr id="24" name="TextBox 23"/>
          <p:cNvSpPr txBox="1"/>
          <p:nvPr/>
        </p:nvSpPr>
        <p:spPr>
          <a:xfrm>
            <a:off x="218541" y="321726"/>
            <a:ext cx="1436291"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基本流程</a:t>
            </a:r>
            <a:endParaRPr lang="zh-CN" altLang="en-US" sz="2795">
              <a:solidFill>
                <a:srgbClr val="000000"/>
              </a:solidFill>
              <a:latin typeface="微软雅黑" panose="020B0503020204020204" charset="-122"/>
            </a:endParaRPr>
          </a:p>
        </p:txBody>
      </p:sp>
      <p:sp>
        <p:nvSpPr>
          <p:cNvPr id="25" name="TextBox 24"/>
          <p:cNvSpPr txBox="1"/>
          <p:nvPr/>
        </p:nvSpPr>
        <p:spPr>
          <a:xfrm>
            <a:off x="459638" y="1314322"/>
            <a:ext cx="4754187" cy="294953"/>
          </a:xfrm>
          <a:prstGeom prst="rect">
            <a:avLst/>
          </a:prstGeom>
          <a:noFill/>
        </p:spPr>
        <p:txBody>
          <a:bodyPr vert="horz" wrap="none" lIns="0" tIns="0" rIns="0" bIns="0" rtlCol="0">
            <a:spAutoFit/>
          </a:bodyPr>
          <a:lstStyle/>
          <a:p>
            <a:pPr>
              <a:lnSpc>
                <a:spcPts val="2340"/>
              </a:lnSpc>
            </a:pPr>
            <a:r>
              <a:rPr lang="zh-CN" altLang="en-US" sz="2400" smtClean="0">
                <a:solidFill>
                  <a:srgbClr val="000000"/>
                </a:solidFill>
                <a:latin typeface="微软雅黑" panose="020B0503020204020204" charset="-122"/>
              </a:rPr>
              <a:t>策略：“分而治之”</a:t>
            </a:r>
            <a:r>
              <a:rPr lang="en-US" altLang="zh-CN" smtClean="0">
                <a:solidFill>
                  <a:srgbClr val="000000"/>
                </a:solidFill>
                <a:latin typeface="Times New Roman" panose="02020603050405020304"/>
              </a:rPr>
              <a:t>(divide-and-conquer)</a:t>
            </a:r>
            <a:endParaRPr lang="zh-CN" altLang="en-US">
              <a:solidFill>
                <a:srgbClr val="000000"/>
              </a:solidFill>
              <a:latin typeface="Times New Roman" panose="02020603050405020304"/>
            </a:endParaRPr>
          </a:p>
        </p:txBody>
      </p:sp>
      <p:sp>
        <p:nvSpPr>
          <p:cNvPr id="26" name="TextBox 25"/>
          <p:cNvSpPr txBox="1"/>
          <p:nvPr/>
        </p:nvSpPr>
        <p:spPr>
          <a:xfrm>
            <a:off x="459638" y="1902749"/>
            <a:ext cx="2539157"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自根至叶的递归过程</a:t>
            </a:r>
            <a:endParaRPr lang="zh-CN" altLang="en-US" sz="2195">
              <a:solidFill>
                <a:srgbClr val="000000"/>
              </a:solidFill>
              <a:latin typeface="微软雅黑" panose="020B0503020204020204" charset="-122"/>
            </a:endParaRPr>
          </a:p>
        </p:txBody>
      </p:sp>
      <p:sp>
        <p:nvSpPr>
          <p:cNvPr id="27" name="TextBox 26"/>
          <p:cNvSpPr txBox="1"/>
          <p:nvPr/>
        </p:nvSpPr>
        <p:spPr>
          <a:xfrm>
            <a:off x="462686" y="2457704"/>
            <a:ext cx="5975995" cy="282129"/>
          </a:xfrm>
          <a:prstGeom prst="rect">
            <a:avLst/>
          </a:prstGeom>
          <a:noFill/>
        </p:spPr>
        <p:txBody>
          <a:bodyPr vert="horz" wrap="none" lIns="0" tIns="0" rIns="0" bIns="0" rtlCol="0">
            <a:spAutoFit/>
          </a:bodyPr>
          <a:lstStyle/>
          <a:p>
            <a:pPr>
              <a:lnSpc>
                <a:spcPts val="2180"/>
              </a:lnSpc>
            </a:pPr>
            <a:r>
              <a:rPr lang="zh-CN" altLang="en-US" sz="2195" smtClean="0">
                <a:solidFill>
                  <a:srgbClr val="000000"/>
                </a:solidFill>
                <a:latin typeface="微软雅黑" panose="020B0503020204020204" charset="-122"/>
              </a:rPr>
              <a:t>在每个中间结点寻找一个“划分”</a:t>
            </a:r>
            <a:r>
              <a:rPr lang="en-US" altLang="zh-CN" smtClean="0">
                <a:solidFill>
                  <a:srgbClr val="000000"/>
                </a:solidFill>
                <a:latin typeface="Times New Roman" panose="02020603050405020304"/>
              </a:rPr>
              <a:t>(split or test)</a:t>
            </a:r>
            <a:r>
              <a:rPr lang="zh-CN" altLang="en-US" sz="2195" smtClean="0">
                <a:solidFill>
                  <a:srgbClr val="000000"/>
                </a:solidFill>
                <a:latin typeface="微软雅黑" panose="020B0503020204020204" charset="-122"/>
              </a:rPr>
              <a:t>属性</a:t>
            </a:r>
            <a:endParaRPr lang="zh-CN" altLang="en-US" sz="2195">
              <a:solidFill>
                <a:srgbClr val="000000"/>
              </a:solidFill>
              <a:latin typeface="微软雅黑" panose="020B0503020204020204" charset="-122"/>
            </a:endParaRPr>
          </a:p>
        </p:txBody>
      </p:sp>
      <p:sp>
        <p:nvSpPr>
          <p:cNvPr id="28" name="TextBox 27"/>
          <p:cNvSpPr txBox="1"/>
          <p:nvPr/>
        </p:nvSpPr>
        <p:spPr>
          <a:xfrm>
            <a:off x="459638" y="3495258"/>
            <a:ext cx="1795363"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微软雅黑" panose="020B0503020204020204" charset="-122"/>
              </a:rPr>
              <a:t>三种停止条件：</a:t>
            </a:r>
            <a:endParaRPr lang="zh-CN" altLang="en-US" sz="2005">
              <a:solidFill>
                <a:srgbClr val="000000"/>
              </a:solidFill>
              <a:latin typeface="微软雅黑" panose="020B0503020204020204" charset="-122"/>
            </a:endParaRPr>
          </a:p>
        </p:txBody>
      </p:sp>
      <p:sp>
        <p:nvSpPr>
          <p:cNvPr id="29" name="TextBox 28"/>
          <p:cNvSpPr txBox="1"/>
          <p:nvPr/>
        </p:nvSpPr>
        <p:spPr>
          <a:xfrm>
            <a:off x="459638" y="4057774"/>
            <a:ext cx="5817298"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(1) </a:t>
            </a:r>
            <a:r>
              <a:rPr lang="zh-CN" altLang="en-US" sz="2005" smtClean="0">
                <a:solidFill>
                  <a:srgbClr val="000000"/>
                </a:solidFill>
                <a:latin typeface="微软雅黑" panose="020B0503020204020204" charset="-122"/>
              </a:rPr>
              <a:t>当前结点包含的样本全属于同一类别，无需划分</a:t>
            </a:r>
            <a:r>
              <a:rPr lang="en-US" altLang="zh-CN" sz="2005" smtClean="0">
                <a:solidFill>
                  <a:srgbClr val="000000"/>
                </a:solidFill>
                <a:latin typeface="Times New Roman" panose="02020603050405020304"/>
              </a:rPr>
              <a:t>;</a:t>
            </a:r>
            <a:endParaRPr lang="zh-CN" altLang="en-US" sz="2005">
              <a:solidFill>
                <a:srgbClr val="000000"/>
              </a:solidFill>
              <a:latin typeface="Times New Roman" panose="02020603050405020304"/>
            </a:endParaRPr>
          </a:p>
        </p:txBody>
      </p:sp>
      <p:sp>
        <p:nvSpPr>
          <p:cNvPr id="30" name="TextBox 29"/>
          <p:cNvSpPr txBox="1"/>
          <p:nvPr/>
        </p:nvSpPr>
        <p:spPr>
          <a:xfrm>
            <a:off x="459638" y="4667628"/>
            <a:ext cx="7740902" cy="923330"/>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(2) </a:t>
            </a:r>
            <a:r>
              <a:rPr lang="zh-CN" altLang="en-US" sz="2005" smtClean="0">
                <a:solidFill>
                  <a:srgbClr val="000000"/>
                </a:solidFill>
                <a:latin typeface="微软雅黑" panose="020B0503020204020204" charset="-122"/>
              </a:rPr>
              <a:t>当前属性集为空</a:t>
            </a:r>
            <a:r>
              <a:rPr lang="en-US" altLang="zh-CN" sz="2005" smtClean="0">
                <a:solidFill>
                  <a:srgbClr val="000000"/>
                </a:solidFill>
                <a:latin typeface="Times New Roman" panose="02020603050405020304"/>
              </a:rPr>
              <a:t>, </a:t>
            </a:r>
            <a:r>
              <a:rPr lang="zh-CN" altLang="en-US" sz="2005" smtClean="0">
                <a:solidFill>
                  <a:srgbClr val="000000"/>
                </a:solidFill>
                <a:latin typeface="微软雅黑" panose="020B0503020204020204" charset="-122"/>
              </a:rPr>
              <a:t>或是所有样本在所有属性上取值相同，无法划分</a:t>
            </a:r>
            <a:r>
              <a:rPr lang="en-US" altLang="zh-CN" sz="2005" smtClean="0">
                <a:solidFill>
                  <a:srgbClr val="000000"/>
                </a:solidFill>
                <a:latin typeface="Times New Roman" panose="02020603050405020304"/>
              </a:rPr>
              <a:t>;</a:t>
            </a:r>
            <a:endParaRPr lang="en-US" altLang="zh-CN" sz="2005" smtClean="0">
              <a:solidFill>
                <a:srgbClr val="000000"/>
              </a:solidFill>
              <a:latin typeface="Times New Roman" panose="02020603050405020304"/>
            </a:endParaRPr>
          </a:p>
          <a:p>
            <a:pPr>
              <a:lnSpc>
                <a:spcPts val="1000"/>
              </a:lnSpc>
            </a:pPr>
            <a:endParaRPr lang="en-US" altLang="zh-CN" sz="2005" smtClean="0">
              <a:solidFill>
                <a:srgbClr val="000000"/>
              </a:solidFill>
              <a:latin typeface="Times New Roman" panose="02020603050405020304"/>
            </a:endParaRPr>
          </a:p>
          <a:p>
            <a:pPr>
              <a:lnSpc>
                <a:spcPts val="1000"/>
              </a:lnSpc>
            </a:pPr>
            <a:endParaRPr lang="en-US" altLang="zh-CN" sz="2005" smtClean="0">
              <a:solidFill>
                <a:srgbClr val="000000"/>
              </a:solidFill>
              <a:latin typeface="Times New Roman" panose="02020603050405020304"/>
            </a:endParaRPr>
          </a:p>
          <a:p>
            <a:pPr>
              <a:lnSpc>
                <a:spcPts val="2800"/>
              </a:lnSpc>
            </a:pPr>
            <a:r>
              <a:rPr lang="en-US" altLang="zh-CN" sz="2005" smtClean="0">
                <a:solidFill>
                  <a:srgbClr val="000000"/>
                </a:solidFill>
                <a:latin typeface="Times New Roman" panose="02020603050405020304"/>
              </a:rPr>
              <a:t>(3) </a:t>
            </a:r>
            <a:r>
              <a:rPr lang="zh-CN" altLang="en-US" sz="2005" smtClean="0">
                <a:solidFill>
                  <a:srgbClr val="000000"/>
                </a:solidFill>
                <a:latin typeface="微软雅黑" panose="020B0503020204020204" charset="-122"/>
              </a:rPr>
              <a:t>当前结点包含的样本集合为空，不能划分</a:t>
            </a:r>
            <a:r>
              <a:rPr lang="en-US" altLang="zh-CN" sz="2005" smtClean="0">
                <a:solidFill>
                  <a:srgbClr val="000000"/>
                </a:solidFill>
                <a:latin typeface="Times New Roman" panose="02020603050405020304"/>
              </a:rPr>
              <a:t>.</a:t>
            </a:r>
            <a:endParaRPr lang="zh-CN" altLang="en-US" sz="2005">
              <a:solidFill>
                <a:srgbClr val="000000"/>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91845" y="2131314"/>
            <a:ext cx="4146806" cy="723901"/>
          </a:xfrm>
          <a:custGeom>
            <a:avLst/>
            <a:gdLst/>
            <a:ahLst/>
            <a:cxnLst/>
            <a:rect l="0" t="0" r="0" b="0"/>
            <a:pathLst>
              <a:path w="4146806" h="723901">
                <a:moveTo>
                  <a:pt x="0" y="723900"/>
                </a:moveTo>
                <a:lnTo>
                  <a:pt x="4146805" y="723900"/>
                </a:lnTo>
                <a:lnTo>
                  <a:pt x="4146805"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287274" y="2907029"/>
            <a:ext cx="7062217" cy="728474"/>
          </a:xfrm>
          <a:custGeom>
            <a:avLst/>
            <a:gdLst/>
            <a:ahLst/>
            <a:cxnLst/>
            <a:rect l="0" t="0" r="0" b="0"/>
            <a:pathLst>
              <a:path w="7062217" h="728474">
                <a:moveTo>
                  <a:pt x="0" y="728473"/>
                </a:moveTo>
                <a:lnTo>
                  <a:pt x="7062216" y="728473"/>
                </a:lnTo>
                <a:lnTo>
                  <a:pt x="7062216"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94893" y="4443221"/>
            <a:ext cx="7344158" cy="728474"/>
          </a:xfrm>
          <a:custGeom>
            <a:avLst/>
            <a:gdLst/>
            <a:ahLst/>
            <a:cxnLst/>
            <a:rect l="0" t="0" r="0" b="0"/>
            <a:pathLst>
              <a:path w="7344158" h="728474">
                <a:moveTo>
                  <a:pt x="0" y="728473"/>
                </a:moveTo>
                <a:lnTo>
                  <a:pt x="7344157" y="728473"/>
                </a:lnTo>
                <a:lnTo>
                  <a:pt x="7344157"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3323082" y="3412997"/>
            <a:ext cx="3010790" cy="23369"/>
          </a:xfrm>
          <a:custGeom>
            <a:avLst/>
            <a:gdLst/>
            <a:ahLst/>
            <a:cxnLst/>
            <a:rect l="0" t="0" r="0" b="0"/>
            <a:pathLst>
              <a:path w="3010790" h="23369">
                <a:moveTo>
                  <a:pt x="0" y="23368"/>
                </a:moveTo>
                <a:lnTo>
                  <a:pt x="3010789" y="0"/>
                </a:lnTo>
              </a:path>
            </a:pathLst>
          </a:custGeom>
          <a:ln w="381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3998976" y="3480815"/>
            <a:ext cx="2491740" cy="338330"/>
          </a:xfrm>
          <a:custGeom>
            <a:avLst/>
            <a:gdLst/>
            <a:ahLst/>
            <a:cxnLst/>
            <a:rect l="0" t="0" r="0" b="0"/>
            <a:pathLst>
              <a:path w="2491740" h="338330">
                <a:moveTo>
                  <a:pt x="0" y="338329"/>
                </a:moveTo>
                <a:lnTo>
                  <a:pt x="2491739" y="338329"/>
                </a:lnTo>
                <a:lnTo>
                  <a:pt x="2491739"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3900678" y="4947665"/>
            <a:ext cx="2802637" cy="3176"/>
          </a:xfrm>
          <a:custGeom>
            <a:avLst/>
            <a:gdLst/>
            <a:ahLst/>
            <a:cxnLst/>
            <a:rect l="0" t="0" r="0" b="0"/>
            <a:pathLst>
              <a:path w="2802637" h="3176">
                <a:moveTo>
                  <a:pt x="0" y="0"/>
                </a:moveTo>
                <a:lnTo>
                  <a:pt x="2802636" y="3175"/>
                </a:lnTo>
              </a:path>
            </a:pathLst>
          </a:custGeom>
          <a:ln w="381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任意多边形 7"/>
          <p:cNvSpPr/>
          <p:nvPr/>
        </p:nvSpPr>
        <p:spPr>
          <a:xfrm>
            <a:off x="5599176" y="5020055"/>
            <a:ext cx="2490217" cy="583693"/>
          </a:xfrm>
          <a:custGeom>
            <a:avLst/>
            <a:gdLst/>
            <a:ahLst/>
            <a:cxnLst/>
            <a:rect l="0" t="0" r="0" b="0"/>
            <a:pathLst>
              <a:path w="2490217" h="583693">
                <a:moveTo>
                  <a:pt x="0" y="583692"/>
                </a:moveTo>
                <a:lnTo>
                  <a:pt x="2490216" y="583692"/>
                </a:lnTo>
                <a:lnTo>
                  <a:pt x="2490216"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91895" y="3660647"/>
            <a:ext cx="2831594" cy="280418"/>
          </a:xfrm>
          <a:custGeom>
            <a:avLst/>
            <a:gdLst/>
            <a:ahLst/>
            <a:cxnLst/>
            <a:rect l="0" t="0" r="0" b="0"/>
            <a:pathLst>
              <a:path w="2831594" h="280418">
                <a:moveTo>
                  <a:pt x="0" y="280417"/>
                </a:moveTo>
                <a:lnTo>
                  <a:pt x="2831593" y="280417"/>
                </a:lnTo>
                <a:lnTo>
                  <a:pt x="2831593" y="0"/>
                </a:lnTo>
                <a:lnTo>
                  <a:pt x="0" y="0"/>
                </a:lnTo>
                <a:close/>
              </a:path>
            </a:pathLst>
          </a:custGeom>
          <a:solidFill>
            <a:srgbClr val="FFCC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ws_7CBC.tmp"/>
          <p:cNvPicPr/>
          <p:nvPr/>
        </p:nvPicPr>
        <p:blipFill>
          <a:blip r:embed="rId1" cstate="print"/>
          <a:stretch>
            <a:fillRect/>
          </a:stretch>
        </p:blipFill>
        <p:spPr>
          <a:xfrm>
            <a:off x="279400" y="952500"/>
            <a:ext cx="7670800" cy="5448300"/>
          </a:xfrm>
          <a:prstGeom prst="rect">
            <a:avLst/>
          </a:prstGeom>
        </p:spPr>
      </p:pic>
      <p:pic>
        <p:nvPicPr>
          <p:cNvPr id="11" name="图片 10" descr="ws_7CBD.tmp"/>
          <p:cNvPicPr/>
          <p:nvPr/>
        </p:nvPicPr>
        <p:blipFill>
          <a:blip r:embed="rId2" cstate="print"/>
          <a:stretch>
            <a:fillRect/>
          </a:stretch>
        </p:blipFill>
        <p:spPr>
          <a:xfrm>
            <a:off x="0" y="0"/>
            <a:ext cx="9144000" cy="6858000"/>
          </a:xfrm>
          <a:prstGeom prst="rect">
            <a:avLst/>
          </a:prstGeom>
        </p:spPr>
      </p:pic>
      <p:sp>
        <p:nvSpPr>
          <p:cNvPr id="33" name="TextBox 32"/>
          <p:cNvSpPr txBox="1"/>
          <p:nvPr/>
        </p:nvSpPr>
        <p:spPr>
          <a:xfrm>
            <a:off x="218541" y="321726"/>
            <a:ext cx="1436291"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基本算法</a:t>
            </a:r>
            <a:endParaRPr lang="zh-CN" altLang="en-US" sz="2795">
              <a:solidFill>
                <a:srgbClr val="000000"/>
              </a:solidFill>
              <a:latin typeface="微软雅黑" panose="020B0503020204020204" charset="-122"/>
            </a:endParaRPr>
          </a:p>
        </p:txBody>
      </p:sp>
      <p:sp>
        <p:nvSpPr>
          <p:cNvPr id="36" name="TextBox 35"/>
          <p:cNvSpPr txBox="1"/>
          <p:nvPr/>
        </p:nvSpPr>
        <p:spPr>
          <a:xfrm>
            <a:off x="7441438" y="2719704"/>
            <a:ext cx="1154162" cy="219932"/>
          </a:xfrm>
          <a:prstGeom prst="rect">
            <a:avLst/>
          </a:prstGeom>
          <a:noFill/>
        </p:spPr>
        <p:txBody>
          <a:bodyPr vert="horz" wrap="none" lIns="0" tIns="0" rIns="0" bIns="0" rtlCol="0">
            <a:spAutoFit/>
          </a:bodyPr>
          <a:lstStyle/>
          <a:p>
            <a:pPr>
              <a:lnSpc>
                <a:spcPts val="1730"/>
              </a:lnSpc>
            </a:pPr>
            <a:r>
              <a:rPr lang="zh-CN" altLang="en-US" smtClean="0">
                <a:solidFill>
                  <a:srgbClr val="0000FF"/>
                </a:solidFill>
                <a:latin typeface="微软雅黑" panose="020B0503020204020204" charset="-122"/>
              </a:rPr>
              <a:t>递归返回，</a:t>
            </a:r>
            <a:endParaRPr lang="zh-CN" altLang="en-US">
              <a:solidFill>
                <a:srgbClr val="0000FF"/>
              </a:solidFill>
              <a:latin typeface="微软雅黑" panose="020B0503020204020204" charset="-122"/>
            </a:endParaRPr>
          </a:p>
        </p:txBody>
      </p:sp>
      <p:sp>
        <p:nvSpPr>
          <p:cNvPr id="37" name="TextBox 36"/>
          <p:cNvSpPr txBox="1"/>
          <p:nvPr/>
        </p:nvSpPr>
        <p:spPr>
          <a:xfrm>
            <a:off x="7441438" y="2944114"/>
            <a:ext cx="730969" cy="262892"/>
          </a:xfrm>
          <a:prstGeom prst="rect">
            <a:avLst/>
          </a:prstGeom>
          <a:noFill/>
        </p:spPr>
        <p:txBody>
          <a:bodyPr vert="horz" wrap="none" lIns="0" tIns="0" rIns="0" bIns="0" rtlCol="0">
            <a:spAutoFit/>
          </a:bodyPr>
          <a:lstStyle/>
          <a:p>
            <a:pPr>
              <a:lnSpc>
                <a:spcPts val="2180"/>
              </a:lnSpc>
            </a:pPr>
            <a:r>
              <a:rPr lang="zh-CN" altLang="en-US" smtClean="0">
                <a:solidFill>
                  <a:srgbClr val="0000FF"/>
                </a:solidFill>
                <a:latin typeface="微软雅黑" panose="020B0503020204020204" charset="-122"/>
              </a:rPr>
              <a:t>情形</a:t>
            </a:r>
            <a:r>
              <a:rPr lang="en-US" altLang="zh-CN" smtClean="0">
                <a:solidFill>
                  <a:srgbClr val="0000FF"/>
                </a:solidFill>
                <a:latin typeface="Times New Roman" panose="02020603050405020304"/>
              </a:rPr>
              <a:t>(2)</a:t>
            </a:r>
            <a:endParaRPr lang="zh-CN" altLang="en-US">
              <a:solidFill>
                <a:srgbClr val="0000FF"/>
              </a:solidFill>
              <a:latin typeface="Times New Roman" panose="02020603050405020304"/>
            </a:endParaRPr>
          </a:p>
        </p:txBody>
      </p:sp>
      <p:sp>
        <p:nvSpPr>
          <p:cNvPr id="38" name="TextBox 37"/>
          <p:cNvSpPr txBox="1"/>
          <p:nvPr/>
        </p:nvSpPr>
        <p:spPr>
          <a:xfrm>
            <a:off x="7742555" y="4255261"/>
            <a:ext cx="1154162" cy="219932"/>
          </a:xfrm>
          <a:prstGeom prst="rect">
            <a:avLst/>
          </a:prstGeom>
          <a:noFill/>
        </p:spPr>
        <p:txBody>
          <a:bodyPr vert="horz" wrap="none" lIns="0" tIns="0" rIns="0" bIns="0" rtlCol="0">
            <a:spAutoFit/>
          </a:bodyPr>
          <a:lstStyle/>
          <a:p>
            <a:pPr>
              <a:lnSpc>
                <a:spcPts val="1730"/>
              </a:lnSpc>
            </a:pPr>
            <a:r>
              <a:rPr lang="zh-CN" altLang="en-US" smtClean="0">
                <a:solidFill>
                  <a:srgbClr val="0000FF"/>
                </a:solidFill>
                <a:latin typeface="微软雅黑" panose="020B0503020204020204" charset="-122"/>
              </a:rPr>
              <a:t>递归返回，</a:t>
            </a:r>
            <a:endParaRPr lang="zh-CN" altLang="en-US">
              <a:solidFill>
                <a:srgbClr val="0000FF"/>
              </a:solidFill>
              <a:latin typeface="微软雅黑" panose="020B0503020204020204" charset="-122"/>
            </a:endParaRPr>
          </a:p>
        </p:txBody>
      </p:sp>
      <p:sp>
        <p:nvSpPr>
          <p:cNvPr id="39" name="TextBox 38"/>
          <p:cNvSpPr txBox="1"/>
          <p:nvPr/>
        </p:nvSpPr>
        <p:spPr>
          <a:xfrm>
            <a:off x="7742555" y="4479671"/>
            <a:ext cx="730969" cy="262892"/>
          </a:xfrm>
          <a:prstGeom prst="rect">
            <a:avLst/>
          </a:prstGeom>
          <a:noFill/>
        </p:spPr>
        <p:txBody>
          <a:bodyPr vert="horz" wrap="none" lIns="0" tIns="0" rIns="0" bIns="0" rtlCol="0">
            <a:spAutoFit/>
          </a:bodyPr>
          <a:lstStyle/>
          <a:p>
            <a:pPr>
              <a:lnSpc>
                <a:spcPts val="2180"/>
              </a:lnSpc>
            </a:pPr>
            <a:r>
              <a:rPr lang="zh-CN" altLang="en-US" smtClean="0">
                <a:solidFill>
                  <a:srgbClr val="0000FF"/>
                </a:solidFill>
                <a:latin typeface="微软雅黑" panose="020B0503020204020204" charset="-122"/>
              </a:rPr>
              <a:t>情形</a:t>
            </a:r>
            <a:r>
              <a:rPr lang="en-US" altLang="zh-CN" smtClean="0">
                <a:solidFill>
                  <a:srgbClr val="0000FF"/>
                </a:solidFill>
                <a:latin typeface="Times New Roman" panose="02020603050405020304"/>
              </a:rPr>
              <a:t>(3)</a:t>
            </a:r>
            <a:endParaRPr lang="zh-CN" altLang="en-US">
              <a:solidFill>
                <a:srgbClr val="0000FF"/>
              </a:solidFill>
              <a:latin typeface="Times New Roman" panose="02020603050405020304"/>
            </a:endParaRPr>
          </a:p>
        </p:txBody>
      </p:sp>
      <p:sp>
        <p:nvSpPr>
          <p:cNvPr id="40" name="TextBox 39"/>
          <p:cNvSpPr txBox="1"/>
          <p:nvPr/>
        </p:nvSpPr>
        <p:spPr>
          <a:xfrm>
            <a:off x="4091685" y="3563274"/>
            <a:ext cx="2257028" cy="194284"/>
          </a:xfrm>
          <a:prstGeom prst="rect">
            <a:avLst/>
          </a:prstGeom>
          <a:noFill/>
        </p:spPr>
        <p:txBody>
          <a:bodyPr vert="horz" wrap="none" lIns="0" tIns="0" rIns="0" bIns="0" rtlCol="0">
            <a:spAutoFit/>
          </a:bodyPr>
          <a:lstStyle/>
          <a:p>
            <a:pPr>
              <a:lnSpc>
                <a:spcPts val="1535"/>
              </a:lnSpc>
            </a:pPr>
            <a:r>
              <a:rPr lang="zh-CN" altLang="en-US" sz="1595" smtClean="0">
                <a:solidFill>
                  <a:srgbClr val="000000"/>
                </a:solidFill>
                <a:latin typeface="微软雅黑" panose="020B0503020204020204" charset="-122"/>
              </a:rPr>
              <a:t>利用当前结点的后验分布</a:t>
            </a:r>
            <a:endParaRPr lang="zh-CN" altLang="en-US" sz="1595">
              <a:solidFill>
                <a:srgbClr val="000000"/>
              </a:solidFill>
              <a:latin typeface="微软雅黑" panose="020B0503020204020204" charset="-122"/>
            </a:endParaRPr>
          </a:p>
        </p:txBody>
      </p:sp>
      <p:sp>
        <p:nvSpPr>
          <p:cNvPr id="41" name="TextBox 40"/>
          <p:cNvSpPr txBox="1"/>
          <p:nvPr/>
        </p:nvSpPr>
        <p:spPr>
          <a:xfrm>
            <a:off x="5691885" y="5110515"/>
            <a:ext cx="2257028" cy="436017"/>
          </a:xfrm>
          <a:prstGeom prst="rect">
            <a:avLst/>
          </a:prstGeom>
          <a:noFill/>
        </p:spPr>
        <p:txBody>
          <a:bodyPr vert="horz" wrap="none" lIns="0" tIns="0" rIns="0" bIns="0" rtlCol="0">
            <a:spAutoFit/>
          </a:bodyPr>
          <a:lstStyle/>
          <a:p>
            <a:pPr>
              <a:lnSpc>
                <a:spcPts val="1535"/>
              </a:lnSpc>
            </a:pPr>
            <a:r>
              <a:rPr lang="zh-CN" altLang="en-US" sz="1595" smtClean="0">
                <a:solidFill>
                  <a:srgbClr val="000000"/>
                </a:solidFill>
                <a:latin typeface="微软雅黑" panose="020B0503020204020204" charset="-122"/>
              </a:rPr>
              <a:t>将父结点的样本分布作为</a:t>
            </a:r>
            <a:endParaRPr lang="zh-CN" altLang="en-US" sz="1595" smtClean="0">
              <a:solidFill>
                <a:srgbClr val="000000"/>
              </a:solidFill>
              <a:latin typeface="微软雅黑" panose="020B0503020204020204" charset="-122"/>
            </a:endParaRPr>
          </a:p>
          <a:p>
            <a:pPr>
              <a:lnSpc>
                <a:spcPts val="1860"/>
              </a:lnSpc>
            </a:pPr>
            <a:r>
              <a:rPr lang="zh-CN" altLang="en-US" sz="1595" smtClean="0">
                <a:solidFill>
                  <a:srgbClr val="000000"/>
                </a:solidFill>
                <a:latin typeface="微软雅黑" panose="020B0503020204020204" charset="-122"/>
              </a:rPr>
              <a:t>当前结点的先验分布</a:t>
            </a:r>
            <a:endParaRPr lang="zh-CN" altLang="en-US" sz="1595">
              <a:solidFill>
                <a:srgbClr val="000000"/>
              </a:solidFill>
              <a:latin typeface="微软雅黑" panose="020B0503020204020204" charset="-122"/>
            </a:endParaRPr>
          </a:p>
        </p:txBody>
      </p:sp>
      <p:sp>
        <p:nvSpPr>
          <p:cNvPr id="42" name="TextBox 41"/>
          <p:cNvSpPr txBox="1"/>
          <p:nvPr/>
        </p:nvSpPr>
        <p:spPr>
          <a:xfrm>
            <a:off x="3974591" y="5755233"/>
            <a:ext cx="1384995" cy="219932"/>
          </a:xfrm>
          <a:prstGeom prst="rect">
            <a:avLst/>
          </a:prstGeom>
          <a:noFill/>
        </p:spPr>
        <p:txBody>
          <a:bodyPr vert="horz" wrap="none" lIns="0" tIns="0" rIns="0" bIns="0" rtlCol="0">
            <a:spAutoFit/>
          </a:bodyPr>
          <a:lstStyle/>
          <a:p>
            <a:pPr>
              <a:lnSpc>
                <a:spcPts val="1730"/>
              </a:lnSpc>
            </a:pPr>
            <a:r>
              <a:rPr lang="zh-CN" altLang="en-US" smtClean="0">
                <a:solidFill>
                  <a:srgbClr val="FF0000"/>
                </a:solidFill>
                <a:latin typeface="微软雅黑" panose="020B0503020204020204" charset="-122"/>
              </a:rPr>
              <a:t>决策树算法的</a:t>
            </a:r>
            <a:endParaRPr lang="zh-CN" altLang="en-US">
              <a:solidFill>
                <a:srgbClr val="FF0000"/>
              </a:solidFill>
              <a:latin typeface="微软雅黑" panose="020B0503020204020204" charset="-122"/>
            </a:endParaRPr>
          </a:p>
        </p:txBody>
      </p:sp>
      <p:sp>
        <p:nvSpPr>
          <p:cNvPr id="43" name="TextBox 42"/>
          <p:cNvSpPr txBox="1"/>
          <p:nvPr/>
        </p:nvSpPr>
        <p:spPr>
          <a:xfrm>
            <a:off x="4432046" y="6021933"/>
            <a:ext cx="461665" cy="219932"/>
          </a:xfrm>
          <a:prstGeom prst="rect">
            <a:avLst/>
          </a:prstGeom>
          <a:noFill/>
        </p:spPr>
        <p:txBody>
          <a:bodyPr vert="horz" wrap="none" lIns="0" tIns="0" rIns="0" bIns="0" rtlCol="0">
            <a:spAutoFit/>
          </a:bodyPr>
          <a:lstStyle/>
          <a:p>
            <a:pPr>
              <a:lnSpc>
                <a:spcPts val="1730"/>
              </a:lnSpc>
            </a:pPr>
            <a:r>
              <a:rPr lang="zh-CN" altLang="en-US" smtClean="0">
                <a:solidFill>
                  <a:srgbClr val="FF0000"/>
                </a:solidFill>
                <a:latin typeface="微软雅黑" panose="020B0503020204020204" charset="-122"/>
              </a:rPr>
              <a:t>核心</a:t>
            </a:r>
            <a:endParaRPr lang="zh-CN" altLang="en-US">
              <a:solidFill>
                <a:srgbClr val="FF0000"/>
              </a:solidFill>
              <a:latin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7FCA.tmp"/>
          <p:cNvPicPr/>
          <p:nvPr/>
        </p:nvPicPr>
        <p:blipFill>
          <a:blip r:embed="rId1" cstate="print"/>
          <a:stretch>
            <a:fillRect/>
          </a:stretch>
        </p:blipFill>
        <p:spPr>
          <a:xfrm>
            <a:off x="0" y="0"/>
            <a:ext cx="9144000" cy="6858000"/>
          </a:xfrm>
          <a:prstGeom prst="rect">
            <a:avLst/>
          </a:prstGeom>
        </p:spPr>
      </p:pic>
      <p:pic>
        <p:nvPicPr>
          <p:cNvPr id="3" name="图片 2" descr="ws_7FDA.tmp"/>
          <p:cNvPicPr/>
          <p:nvPr/>
        </p:nvPicPr>
        <p:blipFill>
          <a:blip r:embed="rId2" cstate="print"/>
          <a:stretch>
            <a:fillRect/>
          </a:stretch>
        </p:blipFill>
        <p:spPr>
          <a:xfrm>
            <a:off x="2425700" y="4089400"/>
            <a:ext cx="203200" cy="203200"/>
          </a:xfrm>
          <a:prstGeom prst="rect">
            <a:avLst/>
          </a:prstGeom>
        </p:spPr>
      </p:pic>
      <p:pic>
        <p:nvPicPr>
          <p:cNvPr id="4" name="图片 3" descr="ws_7FDB.tmp"/>
          <p:cNvPicPr/>
          <p:nvPr/>
        </p:nvPicPr>
        <p:blipFill>
          <a:blip r:embed="rId3" cstate="print"/>
          <a:stretch>
            <a:fillRect/>
          </a:stretch>
        </p:blipFill>
        <p:spPr>
          <a:xfrm>
            <a:off x="2882900" y="3009900"/>
            <a:ext cx="266700" cy="241300"/>
          </a:xfrm>
          <a:prstGeom prst="rect">
            <a:avLst/>
          </a:prstGeom>
        </p:spPr>
      </p:pic>
      <p:pic>
        <p:nvPicPr>
          <p:cNvPr id="6" name="图片 5" descr="ws_7FED.tmp"/>
          <p:cNvPicPr/>
          <p:nvPr/>
        </p:nvPicPr>
        <p:blipFill>
          <a:blip r:embed="rId4" cstate="print"/>
          <a:stretch>
            <a:fillRect/>
          </a:stretch>
        </p:blipFill>
        <p:spPr>
          <a:xfrm>
            <a:off x="4470400" y="4089400"/>
            <a:ext cx="215900" cy="190500"/>
          </a:xfrm>
          <a:prstGeom prst="rect">
            <a:avLst/>
          </a:prstGeom>
        </p:spPr>
      </p:pic>
      <p:pic>
        <p:nvPicPr>
          <p:cNvPr id="10" name="图片 9" descr="ws_8000.tmp"/>
          <p:cNvPicPr/>
          <p:nvPr/>
        </p:nvPicPr>
        <p:blipFill>
          <a:blip r:embed="rId5" cstate="print"/>
          <a:stretch>
            <a:fillRect/>
          </a:stretch>
        </p:blipFill>
        <p:spPr>
          <a:xfrm>
            <a:off x="6172200" y="2438400"/>
            <a:ext cx="2222500" cy="1511300"/>
          </a:xfrm>
          <a:prstGeom prst="rect">
            <a:avLst/>
          </a:prstGeom>
        </p:spPr>
      </p:pic>
      <p:pic>
        <p:nvPicPr>
          <p:cNvPr id="11" name="图片 10" descr="ws_8001.tmp"/>
          <p:cNvPicPr/>
          <p:nvPr/>
        </p:nvPicPr>
        <p:blipFill>
          <a:blip r:embed="rId6" cstate="print"/>
          <a:stretch>
            <a:fillRect/>
          </a:stretch>
        </p:blipFill>
        <p:spPr>
          <a:xfrm>
            <a:off x="0" y="0"/>
            <a:ext cx="9144000" cy="6858000"/>
          </a:xfrm>
          <a:prstGeom prst="rect">
            <a:avLst/>
          </a:prstGeom>
        </p:spPr>
      </p:pic>
      <p:sp>
        <p:nvSpPr>
          <p:cNvPr id="33" name="TextBox 32"/>
          <p:cNvSpPr txBox="1"/>
          <p:nvPr/>
        </p:nvSpPr>
        <p:spPr>
          <a:xfrm>
            <a:off x="218541" y="321726"/>
            <a:ext cx="1436291"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信息增益</a:t>
            </a:r>
            <a:endParaRPr lang="zh-CN" altLang="en-US" sz="2795">
              <a:solidFill>
                <a:srgbClr val="000000"/>
              </a:solidFill>
              <a:latin typeface="微软雅黑" panose="020B0503020204020204" charset="-122"/>
            </a:endParaRPr>
          </a:p>
        </p:txBody>
      </p:sp>
      <p:sp>
        <p:nvSpPr>
          <p:cNvPr id="34" name="TextBox 33"/>
          <p:cNvSpPr txBox="1"/>
          <p:nvPr/>
        </p:nvSpPr>
        <p:spPr>
          <a:xfrm>
            <a:off x="1767204" y="357121"/>
            <a:ext cx="1882375"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(information gain)</a:t>
            </a:r>
            <a:endParaRPr lang="zh-CN" altLang="en-US" sz="2005">
              <a:solidFill>
                <a:srgbClr val="000000"/>
              </a:solidFill>
              <a:latin typeface="Times New Roman" panose="02020603050405020304"/>
            </a:endParaRPr>
          </a:p>
        </p:txBody>
      </p:sp>
      <p:sp>
        <p:nvSpPr>
          <p:cNvPr id="35" name="TextBox 34"/>
          <p:cNvSpPr txBox="1"/>
          <p:nvPr/>
        </p:nvSpPr>
        <p:spPr>
          <a:xfrm>
            <a:off x="552602" y="1253614"/>
            <a:ext cx="7308091" cy="307777"/>
          </a:xfrm>
          <a:prstGeom prst="rect">
            <a:avLst/>
          </a:prstGeom>
          <a:noFill/>
        </p:spPr>
        <p:txBody>
          <a:bodyPr vert="horz" wrap="none" lIns="0" tIns="0" rIns="0" bIns="0" rtlCol="0">
            <a:spAutoFit/>
          </a:bodyPr>
          <a:lstStyle/>
          <a:p>
            <a:pPr>
              <a:lnSpc>
                <a:spcPts val="2430"/>
              </a:lnSpc>
            </a:pPr>
            <a:r>
              <a:rPr lang="zh-CN" altLang="en-US" sz="2195" smtClean="0">
                <a:solidFill>
                  <a:srgbClr val="000000"/>
                </a:solidFill>
                <a:latin typeface="微软雅黑" panose="020B0503020204020204" charset="-122"/>
              </a:rPr>
              <a:t>信息熵 </a:t>
            </a:r>
            <a:r>
              <a:rPr lang="en-US" altLang="zh-CN" sz="2005" smtClean="0">
                <a:solidFill>
                  <a:srgbClr val="000000"/>
                </a:solidFill>
                <a:latin typeface="Times New Roman" panose="02020603050405020304"/>
              </a:rPr>
              <a:t>(entropy) </a:t>
            </a:r>
            <a:r>
              <a:rPr lang="zh-CN" altLang="en-US" sz="2195" smtClean="0">
                <a:solidFill>
                  <a:srgbClr val="000000"/>
                </a:solidFill>
                <a:latin typeface="微软雅黑" panose="020B0503020204020204" charset="-122"/>
              </a:rPr>
              <a:t>是度量样本集合“纯度”最常用的一种指标</a:t>
            </a:r>
            <a:endParaRPr lang="zh-CN" altLang="en-US" sz="2195">
              <a:solidFill>
                <a:srgbClr val="000000"/>
              </a:solidFill>
              <a:latin typeface="微软雅黑" panose="020B0503020204020204" charset="-122"/>
            </a:endParaRPr>
          </a:p>
        </p:txBody>
      </p:sp>
      <p:sp>
        <p:nvSpPr>
          <p:cNvPr id="36" name="TextBox 35"/>
          <p:cNvSpPr txBox="1"/>
          <p:nvPr/>
        </p:nvSpPr>
        <p:spPr>
          <a:xfrm>
            <a:off x="6991222" y="1763811"/>
            <a:ext cx="1219886"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微软雅黑" panose="020B0503020204020204" charset="-122"/>
              </a:rPr>
              <a:t>，则 </a:t>
            </a:r>
            <a:r>
              <a:rPr lang="en-US" altLang="zh-CN" sz="2195" i="1" smtClean="0">
                <a:solidFill>
                  <a:srgbClr val="000000"/>
                </a:solidFill>
                <a:latin typeface="Palatino Linotype" panose="02040502050505030304"/>
              </a:rPr>
              <a:t>D </a:t>
            </a:r>
            <a:r>
              <a:rPr lang="zh-CN" altLang="en-US" sz="2195" smtClean="0">
                <a:solidFill>
                  <a:srgbClr val="000000"/>
                </a:solidFill>
                <a:latin typeface="微软雅黑" panose="020B0503020204020204" charset="-122"/>
              </a:rPr>
              <a:t>的</a:t>
            </a:r>
            <a:endParaRPr lang="zh-CN" altLang="en-US" sz="2195">
              <a:solidFill>
                <a:srgbClr val="000000"/>
              </a:solidFill>
              <a:latin typeface="微软雅黑" panose="020B0503020204020204" charset="-122"/>
            </a:endParaRPr>
          </a:p>
        </p:txBody>
      </p:sp>
      <p:sp>
        <p:nvSpPr>
          <p:cNvPr id="37" name="TextBox 36"/>
          <p:cNvSpPr txBox="1"/>
          <p:nvPr/>
        </p:nvSpPr>
        <p:spPr>
          <a:xfrm>
            <a:off x="552602" y="1763811"/>
            <a:ext cx="6012864" cy="650050"/>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微软雅黑" panose="020B0503020204020204" charset="-122"/>
              </a:rPr>
              <a:t>假定当前样本集合 </a:t>
            </a:r>
            <a:r>
              <a:rPr lang="en-US" altLang="zh-CN" sz="2195" i="1" smtClean="0">
                <a:solidFill>
                  <a:srgbClr val="000000"/>
                </a:solidFill>
                <a:latin typeface="Palatino Linotype" panose="02040502050505030304"/>
              </a:rPr>
              <a:t>D </a:t>
            </a:r>
            <a:r>
              <a:rPr lang="zh-CN" altLang="en-US" sz="2195" smtClean="0">
                <a:solidFill>
                  <a:srgbClr val="000000"/>
                </a:solidFill>
                <a:latin typeface="微软雅黑" panose="020B0503020204020204" charset="-122"/>
              </a:rPr>
              <a:t>中第 </a:t>
            </a:r>
            <a:r>
              <a:rPr lang="en-US" altLang="zh-CN" sz="2195" i="1" smtClean="0">
                <a:solidFill>
                  <a:srgbClr val="000000"/>
                </a:solidFill>
                <a:latin typeface="Palatino Linotype" panose="02040502050505030304"/>
              </a:rPr>
              <a:t>k </a:t>
            </a:r>
            <a:r>
              <a:rPr lang="zh-CN" altLang="en-US" sz="2195" smtClean="0">
                <a:solidFill>
                  <a:srgbClr val="000000"/>
                </a:solidFill>
                <a:latin typeface="微软雅黑" panose="020B0503020204020204" charset="-122"/>
              </a:rPr>
              <a:t>类样本所占的比例为</a:t>
            </a:r>
            <a:endParaRPr lang="zh-CN" altLang="en-US" sz="2195" smtClean="0">
              <a:solidFill>
                <a:srgbClr val="000000"/>
              </a:solidFill>
              <a:latin typeface="微软雅黑" panose="020B0503020204020204" charset="-122"/>
            </a:endParaRPr>
          </a:p>
          <a:p>
            <a:pPr>
              <a:lnSpc>
                <a:spcPts val="2880"/>
              </a:lnSpc>
            </a:pPr>
            <a:r>
              <a:rPr lang="zh-CN" altLang="en-US" sz="2195" smtClean="0">
                <a:solidFill>
                  <a:srgbClr val="000000"/>
                </a:solidFill>
                <a:latin typeface="微软雅黑" panose="020B0503020204020204" charset="-122"/>
              </a:rPr>
              <a:t>信息熵定义为</a:t>
            </a:r>
            <a:endParaRPr lang="zh-CN" altLang="en-US" sz="2195">
              <a:solidFill>
                <a:srgbClr val="000000"/>
              </a:solidFill>
              <a:latin typeface="微软雅黑" panose="020B0503020204020204" charset="-122"/>
            </a:endParaRPr>
          </a:p>
        </p:txBody>
      </p:sp>
      <p:sp>
        <p:nvSpPr>
          <p:cNvPr id="38" name="TextBox 37"/>
          <p:cNvSpPr txBox="1"/>
          <p:nvPr/>
        </p:nvSpPr>
        <p:spPr>
          <a:xfrm>
            <a:off x="2767583" y="4044350"/>
            <a:ext cx="1692771"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的值越小，则</a:t>
            </a:r>
            <a:endParaRPr lang="zh-CN" altLang="en-US" sz="2195">
              <a:solidFill>
                <a:srgbClr val="000000"/>
              </a:solidFill>
              <a:latin typeface="微软雅黑" panose="020B0503020204020204" charset="-122"/>
            </a:endParaRPr>
          </a:p>
        </p:txBody>
      </p:sp>
      <p:sp>
        <p:nvSpPr>
          <p:cNvPr id="39" name="TextBox 38"/>
          <p:cNvSpPr txBox="1"/>
          <p:nvPr/>
        </p:nvSpPr>
        <p:spPr>
          <a:xfrm>
            <a:off x="4739894" y="4044350"/>
            <a:ext cx="1410643"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的纯度越高</a:t>
            </a:r>
            <a:endParaRPr lang="zh-CN" altLang="en-US" sz="2195">
              <a:solidFill>
                <a:srgbClr val="000000"/>
              </a:solidFill>
              <a:latin typeface="微软雅黑" panose="020B0503020204020204" charset="-122"/>
            </a:endParaRPr>
          </a:p>
        </p:txBody>
      </p:sp>
      <p:sp>
        <p:nvSpPr>
          <p:cNvPr id="40" name="TextBox 39"/>
          <p:cNvSpPr txBox="1"/>
          <p:nvPr/>
        </p:nvSpPr>
        <p:spPr>
          <a:xfrm>
            <a:off x="351739" y="4940462"/>
            <a:ext cx="8463855"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信息增益直接以信息熵为基础，计算当前划分对信息熵所造成的变化</a:t>
            </a:r>
            <a:endParaRPr lang="zh-CN" altLang="en-US" sz="2195">
              <a:solidFill>
                <a:srgbClr val="000000"/>
              </a:solidFill>
              <a:latin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4694682" y="4045458"/>
            <a:ext cx="2108074" cy="1"/>
          </a:xfrm>
          <a:custGeom>
            <a:avLst/>
            <a:gdLst/>
            <a:ahLst/>
            <a:cxnLst/>
            <a:rect l="0" t="0" r="0" b="0"/>
            <a:pathLst>
              <a:path w="2108074" h="1">
                <a:moveTo>
                  <a:pt x="0" y="0"/>
                </a:moveTo>
                <a:lnTo>
                  <a:pt x="2108073" y="0"/>
                </a:lnTo>
              </a:path>
            </a:pathLst>
          </a:custGeom>
          <a:ln w="254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5085588" y="2965704"/>
            <a:ext cx="650748" cy="970788"/>
          </a:xfrm>
          <a:custGeom>
            <a:avLst/>
            <a:gdLst/>
            <a:ahLst/>
            <a:cxnLst/>
            <a:rect l="0" t="0" r="0" b="0"/>
            <a:pathLst>
              <a:path w="650748" h="970788">
                <a:moveTo>
                  <a:pt x="0" y="970787"/>
                </a:moveTo>
                <a:lnTo>
                  <a:pt x="650747" y="970787"/>
                </a:lnTo>
                <a:lnTo>
                  <a:pt x="650747" y="0"/>
                </a:lnTo>
                <a:lnTo>
                  <a:pt x="0" y="0"/>
                </a:lnTo>
                <a:close/>
              </a:path>
            </a:pathLst>
          </a:custGeom>
          <a:solidFill>
            <a:srgbClr val="FF99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ws_831E.tmp"/>
          <p:cNvPicPr/>
          <p:nvPr/>
        </p:nvPicPr>
        <p:blipFill>
          <a:blip r:embed="rId1" cstate="print"/>
          <a:stretch>
            <a:fillRect/>
          </a:stretch>
        </p:blipFill>
        <p:spPr>
          <a:xfrm>
            <a:off x="3136900" y="1244600"/>
            <a:ext cx="1765300" cy="393700"/>
          </a:xfrm>
          <a:prstGeom prst="rect">
            <a:avLst/>
          </a:prstGeom>
        </p:spPr>
      </p:pic>
      <p:pic>
        <p:nvPicPr>
          <p:cNvPr id="6" name="图片 5" descr="ws_832F.tmp"/>
          <p:cNvPicPr/>
          <p:nvPr/>
        </p:nvPicPr>
        <p:blipFill>
          <a:blip r:embed="rId2" cstate="print"/>
          <a:stretch>
            <a:fillRect/>
          </a:stretch>
        </p:blipFill>
        <p:spPr>
          <a:xfrm>
            <a:off x="1612900" y="2882900"/>
            <a:ext cx="5207000" cy="2438400"/>
          </a:xfrm>
          <a:prstGeom prst="rect">
            <a:avLst/>
          </a:prstGeom>
        </p:spPr>
      </p:pic>
      <p:pic>
        <p:nvPicPr>
          <p:cNvPr id="7" name="图片 6" descr="ws_8330.tmp"/>
          <p:cNvPicPr/>
          <p:nvPr/>
        </p:nvPicPr>
        <p:blipFill>
          <a:blip r:embed="rId3" cstate="print"/>
          <a:stretch>
            <a:fillRect/>
          </a:stretch>
        </p:blipFill>
        <p:spPr>
          <a:xfrm>
            <a:off x="0" y="0"/>
            <a:ext cx="9144000" cy="6858000"/>
          </a:xfrm>
          <a:prstGeom prst="rect">
            <a:avLst/>
          </a:prstGeom>
        </p:spPr>
      </p:pic>
      <p:sp>
        <p:nvSpPr>
          <p:cNvPr id="29" name="TextBox 28"/>
          <p:cNvSpPr txBox="1"/>
          <p:nvPr/>
        </p:nvSpPr>
        <p:spPr>
          <a:xfrm>
            <a:off x="218541" y="321726"/>
            <a:ext cx="7056419" cy="2475037"/>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368300" algn="l"/>
                <a:tab pos="393700" algn="l"/>
                <a:tab pos="419100" algn="l"/>
              </a:tabLst>
              <a:defRPr/>
            </a:pPr>
            <a:r>
              <a:rPr lang="zh-CN" altLang="en-US" sz="2795" smtClean="0">
                <a:solidFill>
                  <a:srgbClr val="000000"/>
                </a:solidFill>
                <a:latin typeface="微软雅黑" panose="020B0503020204020204" charset="-122"/>
              </a:rPr>
              <a:t>信息增益</a:t>
            </a: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68300" algn="l"/>
                <a:tab pos="393700" algn="l"/>
                <a:tab pos="4191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68300" algn="l"/>
                <a:tab pos="393700" algn="l"/>
                <a:tab pos="4191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68300" algn="l"/>
                <a:tab pos="393700" algn="l"/>
                <a:tab pos="4191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68300" algn="l"/>
                <a:tab pos="393700" algn="l"/>
                <a:tab pos="4191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68300" algn="l"/>
                <a:tab pos="393700" algn="l"/>
                <a:tab pos="419100" algn="l"/>
              </a:tabLst>
              <a:defRPr/>
            </a:pPr>
            <a:endParaRPr lang="zh-CN" altLang="en-US" sz="2795" smtClean="0">
              <a:solidFill>
                <a:srgbClr val="000000"/>
              </a:solidFill>
              <a:latin typeface="微软雅黑" panose="020B0503020204020204" charset="-122"/>
            </a:endParaRPr>
          </a:p>
          <a:p>
            <a:pPr marL="0" marR="0" lvl="0" indent="0" defTabSz="914400" eaLnBrk="1" fontAlgn="auto" latinLnBrk="0" hangingPunct="1">
              <a:lnSpc>
                <a:spcPts val="2525"/>
              </a:lnSpc>
              <a:buClrTx/>
              <a:buSzTx/>
              <a:buNone/>
              <a:tabLst>
                <a:tab pos="368300" algn="l"/>
                <a:tab pos="393700" algn="l"/>
                <a:tab pos="419100" algn="l"/>
              </a:tabLst>
              <a:defRPr/>
            </a:pPr>
            <a:r>
              <a:rPr lang="zh-CN" altLang="en-US" sz="2795" smtClean="0">
                <a:solidFill>
                  <a:srgbClr val="000000"/>
                </a:solidFill>
                <a:latin typeface="微软雅黑" panose="020B0503020204020204" charset="-122"/>
              </a:rPr>
              <a:t>	</a:t>
            </a:r>
            <a:r>
              <a:rPr lang="zh-CN" altLang="en-US" sz="2200" smtClean="0">
                <a:solidFill>
                  <a:srgbClr val="000000"/>
                </a:solidFill>
                <a:latin typeface="微软雅黑" panose="020B0503020204020204" charset="-122"/>
              </a:rPr>
              <a:t>离散属性 </a:t>
            </a:r>
            <a:r>
              <a:rPr lang="en-US" altLang="zh-CN" sz="2200" i="1" smtClean="0">
                <a:solidFill>
                  <a:srgbClr val="000000"/>
                </a:solidFill>
                <a:latin typeface="Palatino Linotype" panose="02040502050505030304"/>
              </a:rPr>
              <a:t>a </a:t>
            </a:r>
            <a:r>
              <a:rPr lang="zh-CN" altLang="en-US" sz="2200" smtClean="0">
                <a:solidFill>
                  <a:srgbClr val="000000"/>
                </a:solidFill>
                <a:latin typeface="微软雅黑" panose="020B0503020204020204" charset="-122"/>
              </a:rPr>
              <a:t>的取值：</a:t>
            </a: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68300" algn="l"/>
                <a:tab pos="393700" algn="l"/>
                <a:tab pos="419100" algn="l"/>
              </a:tabLst>
              <a:defRPr/>
            </a:pP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2870"/>
              </a:lnSpc>
              <a:buClrTx/>
              <a:buSzTx/>
              <a:buNone/>
              <a:tabLst>
                <a:tab pos="368300" algn="l"/>
                <a:tab pos="393700" algn="l"/>
                <a:tab pos="419100" algn="l"/>
              </a:tabLst>
              <a:defRPr/>
            </a:pPr>
            <a:r>
              <a:rPr lang="zh-CN" altLang="en-US" sz="2200" smtClean="0">
                <a:solidFill>
                  <a:srgbClr val="000000"/>
                </a:solidFill>
                <a:latin typeface="微软雅黑" panose="020B0503020204020204" charset="-122"/>
              </a:rPr>
              <a:t>		</a:t>
            </a:r>
            <a:r>
              <a:rPr lang="en-US" altLang="zh-CN" sz="2200" i="1" smtClean="0">
                <a:solidFill>
                  <a:srgbClr val="000000"/>
                </a:solidFill>
                <a:latin typeface="Palatino Linotype" panose="02040502050505030304"/>
              </a:rPr>
              <a:t>D</a:t>
            </a:r>
            <a:r>
              <a:rPr lang="en-US" altLang="zh-CN" sz="1465" i="1" smtClean="0">
                <a:solidFill>
                  <a:srgbClr val="000000"/>
                </a:solidFill>
                <a:latin typeface="Palatino Linotype" panose="02040502050505030304"/>
              </a:rPr>
              <a:t>v</a:t>
            </a:r>
            <a:r>
              <a:rPr lang="en-US" altLang="zh-CN" sz="2200" smtClean="0">
                <a:solidFill>
                  <a:srgbClr val="000000"/>
                </a:solidFill>
                <a:latin typeface="Times New Roman" panose="02020603050405020304"/>
              </a:rPr>
              <a:t>: </a:t>
            </a:r>
            <a:r>
              <a:rPr lang="en-US" altLang="zh-CN" sz="2200" i="1" smtClean="0">
                <a:solidFill>
                  <a:srgbClr val="000000"/>
                </a:solidFill>
                <a:latin typeface="Palatino Linotype" panose="02040502050505030304"/>
              </a:rPr>
              <a:t>D </a:t>
            </a:r>
            <a:r>
              <a:rPr lang="zh-CN" altLang="en-US" sz="2200" smtClean="0">
                <a:solidFill>
                  <a:srgbClr val="000000"/>
                </a:solidFill>
                <a:latin typeface="微软雅黑" panose="020B0503020204020204" charset="-122"/>
              </a:rPr>
              <a:t>中在 </a:t>
            </a:r>
            <a:r>
              <a:rPr lang="en-US" altLang="zh-CN" sz="2200" i="1" smtClean="0">
                <a:solidFill>
                  <a:srgbClr val="000000"/>
                </a:solidFill>
                <a:latin typeface="Palatino Linotype" panose="02040502050505030304"/>
              </a:rPr>
              <a:t>a </a:t>
            </a:r>
            <a:r>
              <a:rPr lang="zh-CN" altLang="en-US" sz="2200" smtClean="0">
                <a:solidFill>
                  <a:srgbClr val="000000"/>
                </a:solidFill>
                <a:latin typeface="微软雅黑" panose="020B0503020204020204" charset="-122"/>
              </a:rPr>
              <a:t>上取值 </a:t>
            </a:r>
            <a:r>
              <a:rPr lang="en-US" altLang="zh-CN" sz="2200" smtClean="0">
                <a:solidFill>
                  <a:srgbClr val="000000"/>
                </a:solidFill>
                <a:latin typeface="Times New Roman" panose="02020603050405020304"/>
              </a:rPr>
              <a:t>= </a:t>
            </a:r>
            <a:r>
              <a:rPr lang="en-US" altLang="zh-CN" sz="2200" i="1" smtClean="0">
                <a:solidFill>
                  <a:srgbClr val="000000"/>
                </a:solidFill>
                <a:latin typeface="Palatino Linotype" panose="02040502050505030304"/>
              </a:rPr>
              <a:t>a</a:t>
            </a:r>
            <a:r>
              <a:rPr lang="en-US" altLang="zh-CN" sz="1465" i="1" smtClean="0">
                <a:solidFill>
                  <a:srgbClr val="000000"/>
                </a:solidFill>
                <a:latin typeface="Palatino Linotype" panose="02040502050505030304"/>
              </a:rPr>
              <a:t>v </a:t>
            </a:r>
            <a:r>
              <a:rPr lang="zh-CN" altLang="en-US" sz="2200" smtClean="0">
                <a:solidFill>
                  <a:srgbClr val="000000"/>
                </a:solidFill>
                <a:latin typeface="微软雅黑" panose="020B0503020204020204" charset="-122"/>
              </a:rPr>
              <a:t>的样本集合</a:t>
            </a: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68300" algn="l"/>
                <a:tab pos="393700" algn="l"/>
                <a:tab pos="419100" algn="l"/>
              </a:tabLst>
              <a:defRPr/>
            </a:pP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68300" algn="l"/>
                <a:tab pos="393700" algn="l"/>
                <a:tab pos="419100" algn="l"/>
              </a:tabLst>
              <a:defRPr/>
            </a:pPr>
            <a:endParaRPr lang="zh-CN" altLang="en-US" sz="2200" smtClean="0">
              <a:solidFill>
                <a:srgbClr val="000000"/>
              </a:solidFill>
              <a:latin typeface="微软雅黑" panose="020B0503020204020204" charset="-122"/>
            </a:endParaRPr>
          </a:p>
          <a:p>
            <a:pPr marL="0" marR="0" lvl="0" indent="0" defTabSz="914400" eaLnBrk="1" fontAlgn="auto" latinLnBrk="0" hangingPunct="1">
              <a:lnSpc>
                <a:spcPts val="3200"/>
              </a:lnSpc>
              <a:buClrTx/>
              <a:buSzTx/>
              <a:buNone/>
              <a:tabLst>
                <a:tab pos="368300" algn="l"/>
                <a:tab pos="393700" algn="l"/>
                <a:tab pos="419100" algn="l"/>
              </a:tabLst>
              <a:defRPr/>
            </a:pPr>
            <a:r>
              <a:rPr lang="zh-CN" altLang="en-US" sz="2200" smtClean="0">
                <a:solidFill>
                  <a:srgbClr val="000000"/>
                </a:solidFill>
                <a:latin typeface="微软雅黑" panose="020B0503020204020204" charset="-122"/>
              </a:rPr>
              <a:t>			</a:t>
            </a:r>
            <a:r>
              <a:rPr lang="zh-CN" altLang="en-US" sz="2195" smtClean="0">
                <a:solidFill>
                  <a:srgbClr val="000000"/>
                </a:solidFill>
                <a:latin typeface="微软雅黑" panose="020B0503020204020204" charset="-122"/>
              </a:rPr>
              <a:t>以属性 </a:t>
            </a:r>
            <a:r>
              <a:rPr lang="en-US" altLang="zh-CN" sz="2195" i="1" smtClean="0">
                <a:solidFill>
                  <a:srgbClr val="000000"/>
                </a:solidFill>
                <a:latin typeface="Palatino Linotype" panose="02040502050505030304"/>
              </a:rPr>
              <a:t>a </a:t>
            </a:r>
            <a:r>
              <a:rPr lang="zh-CN" altLang="en-US" sz="2195" smtClean="0">
                <a:solidFill>
                  <a:srgbClr val="000000"/>
                </a:solidFill>
                <a:latin typeface="微软雅黑" panose="020B0503020204020204" charset="-122"/>
              </a:rPr>
              <a:t>对 数据集 </a:t>
            </a:r>
            <a:r>
              <a:rPr lang="en-US" altLang="zh-CN" sz="2195" i="1" smtClean="0">
                <a:solidFill>
                  <a:srgbClr val="000000"/>
                </a:solidFill>
                <a:latin typeface="Palatino Linotype" panose="02040502050505030304"/>
              </a:rPr>
              <a:t>D </a:t>
            </a:r>
            <a:r>
              <a:rPr lang="zh-CN" altLang="en-US" sz="2195" smtClean="0">
                <a:solidFill>
                  <a:srgbClr val="000000"/>
                </a:solidFill>
                <a:latin typeface="微软雅黑" panose="020B0503020204020204" charset="-122"/>
              </a:rPr>
              <a:t>进行划分所获得的信息增益为：</a:t>
            </a:r>
            <a:endParaRPr lang="zh-CN" altLang="en-US" sz="2195">
              <a:solidFill>
                <a:srgbClr val="000000"/>
              </a:solidFill>
              <a:latin typeface="微软雅黑" panose="020B0503020204020204" charset="-122"/>
            </a:endParaRPr>
          </a:p>
        </p:txBody>
      </p:sp>
      <p:sp>
        <p:nvSpPr>
          <p:cNvPr id="30" name="TextBox 29"/>
          <p:cNvSpPr txBox="1"/>
          <p:nvPr/>
        </p:nvSpPr>
        <p:spPr>
          <a:xfrm>
            <a:off x="2656077" y="4634960"/>
            <a:ext cx="1795363" cy="245645"/>
          </a:xfrm>
          <a:prstGeom prst="rect">
            <a:avLst/>
          </a:prstGeom>
          <a:noFill/>
        </p:spPr>
        <p:txBody>
          <a:bodyPr vert="horz" wrap="none" lIns="0" tIns="0" rIns="0" bIns="0" rtlCol="0">
            <a:spAutoFit/>
          </a:bodyPr>
          <a:lstStyle/>
          <a:p>
            <a:pPr>
              <a:lnSpc>
                <a:spcPts val="1930"/>
              </a:lnSpc>
            </a:pPr>
            <a:r>
              <a:rPr lang="zh-CN" altLang="en-US" sz="2005" smtClean="0">
                <a:solidFill>
                  <a:srgbClr val="0000FF"/>
                </a:solidFill>
                <a:latin typeface="微软雅黑" panose="020B0503020204020204" charset="-122"/>
              </a:rPr>
              <a:t>划分前的信息熵</a:t>
            </a:r>
            <a:endParaRPr lang="zh-CN" altLang="en-US" sz="2005">
              <a:solidFill>
                <a:srgbClr val="0000FF"/>
              </a:solidFill>
              <a:latin typeface="微软雅黑" panose="020B0503020204020204" charset="-122"/>
            </a:endParaRPr>
          </a:p>
        </p:txBody>
      </p:sp>
      <p:sp>
        <p:nvSpPr>
          <p:cNvPr id="31" name="TextBox 30"/>
          <p:cNvSpPr txBox="1"/>
          <p:nvPr/>
        </p:nvSpPr>
        <p:spPr>
          <a:xfrm>
            <a:off x="5656453" y="4634960"/>
            <a:ext cx="1795363" cy="245645"/>
          </a:xfrm>
          <a:prstGeom prst="rect">
            <a:avLst/>
          </a:prstGeom>
          <a:noFill/>
        </p:spPr>
        <p:txBody>
          <a:bodyPr vert="horz" wrap="none" lIns="0" tIns="0" rIns="0" bIns="0" rtlCol="0">
            <a:spAutoFit/>
          </a:bodyPr>
          <a:lstStyle/>
          <a:p>
            <a:pPr>
              <a:lnSpc>
                <a:spcPts val="1930"/>
              </a:lnSpc>
            </a:pPr>
            <a:r>
              <a:rPr lang="zh-CN" altLang="en-US" sz="2005" smtClean="0">
                <a:solidFill>
                  <a:srgbClr val="0000FF"/>
                </a:solidFill>
                <a:latin typeface="微软雅黑" panose="020B0503020204020204" charset="-122"/>
              </a:rPr>
              <a:t>划分后的信息熵</a:t>
            </a:r>
            <a:endParaRPr lang="zh-CN" altLang="en-US" sz="2005">
              <a:solidFill>
                <a:srgbClr val="0000FF"/>
              </a:solidFill>
              <a:latin typeface="微软雅黑" panose="020B0503020204020204" charset="-122"/>
            </a:endParaRPr>
          </a:p>
        </p:txBody>
      </p:sp>
      <p:sp>
        <p:nvSpPr>
          <p:cNvPr id="32" name="TextBox 31"/>
          <p:cNvSpPr txBox="1"/>
          <p:nvPr/>
        </p:nvSpPr>
        <p:spPr>
          <a:xfrm>
            <a:off x="218541" y="5349186"/>
            <a:ext cx="6141105" cy="1333698"/>
          </a:xfrm>
          <a:prstGeom prst="rect">
            <a:avLst/>
          </a:prstGeom>
          <a:noFill/>
        </p:spPr>
        <p:txBody>
          <a:bodyPr vert="horz" wrap="none" lIns="0" tIns="0" rIns="0" bIns="0" rtlCol="0">
            <a:spAutoFit/>
          </a:bodyPr>
          <a:lstStyle/>
          <a:p>
            <a:pPr marL="0" marR="0" lvl="0" indent="0" defTabSz="914400" eaLnBrk="1" fontAlgn="auto" latinLnBrk="0" hangingPunct="1">
              <a:lnSpc>
                <a:spcPts val="2585"/>
              </a:lnSpc>
              <a:buClrTx/>
              <a:buSzTx/>
              <a:buNone/>
              <a:tabLst>
                <a:tab pos="3975100" algn="l"/>
                <a:tab pos="4178300" algn="l"/>
              </a:tabLst>
              <a:defRPr/>
            </a:pPr>
            <a:r>
              <a:rPr lang="zh-CN" altLang="en-US" smtClean="0"/>
              <a:t>	</a:t>
            </a:r>
            <a:r>
              <a:rPr lang="zh-CN" altLang="en-US" sz="2005" smtClean="0">
                <a:solidFill>
                  <a:srgbClr val="FF0000"/>
                </a:solidFill>
                <a:latin typeface="微软雅黑" panose="020B0503020204020204" charset="-122"/>
              </a:rPr>
              <a:t>第 </a:t>
            </a:r>
            <a:r>
              <a:rPr lang="en-US" altLang="zh-CN" sz="2005" i="1" smtClean="0">
                <a:solidFill>
                  <a:srgbClr val="FF0000"/>
                </a:solidFill>
                <a:latin typeface="Palatino Linotype" panose="02040502050505030304"/>
              </a:rPr>
              <a:t>v </a:t>
            </a:r>
            <a:r>
              <a:rPr lang="zh-CN" altLang="en-US" sz="2005" smtClean="0">
                <a:solidFill>
                  <a:srgbClr val="FF0000"/>
                </a:solidFill>
                <a:latin typeface="微软雅黑" panose="020B0503020204020204" charset="-122"/>
              </a:rPr>
              <a:t>个分支的权重</a:t>
            </a:r>
            <a:r>
              <a:rPr lang="en-US" altLang="zh-CN" sz="2005" smtClean="0">
                <a:solidFill>
                  <a:srgbClr val="FF0000"/>
                </a:solidFill>
                <a:latin typeface="Times New Roman" panose="02020603050405020304"/>
              </a:rPr>
              <a:t>,</a:t>
            </a:r>
            <a:endParaRPr lang="en-US" altLang="zh-CN" sz="2005" smtClean="0">
              <a:solidFill>
                <a:srgbClr val="FF0000"/>
              </a:solidFill>
              <a:latin typeface="Times New Roman" panose="02020603050405020304"/>
            </a:endParaRPr>
          </a:p>
          <a:p>
            <a:pPr marL="0" marR="0" lvl="0" indent="0" defTabSz="914400" eaLnBrk="1" fontAlgn="auto" latinLnBrk="0" hangingPunct="1">
              <a:lnSpc>
                <a:spcPts val="2210"/>
              </a:lnSpc>
              <a:buClrTx/>
              <a:buSzTx/>
              <a:buNone/>
              <a:tabLst>
                <a:tab pos="3975100" algn="l"/>
                <a:tab pos="4178300" algn="l"/>
              </a:tabLst>
              <a:defRPr/>
            </a:pPr>
            <a:r>
              <a:rPr lang="en-US" altLang="zh-CN" sz="2005" smtClean="0">
                <a:solidFill>
                  <a:srgbClr val="FF0000"/>
                </a:solidFill>
                <a:latin typeface="Times New Roman" panose="02020603050405020304"/>
              </a:rPr>
              <a:t>		</a:t>
            </a:r>
            <a:r>
              <a:rPr lang="zh-CN" altLang="en-US" sz="2005" smtClean="0">
                <a:solidFill>
                  <a:srgbClr val="FF0000"/>
                </a:solidFill>
                <a:latin typeface="微软雅黑" panose="020B0503020204020204" charset="-122"/>
              </a:rPr>
              <a:t>样本越多越重要</a:t>
            </a:r>
            <a:endParaRPr lang="zh-CN" altLang="en-US" sz="2005" smtClean="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3975100" algn="l"/>
                <a:tab pos="4178300" algn="l"/>
              </a:tabLst>
              <a:defRPr/>
            </a:pPr>
            <a:endParaRPr lang="zh-CN" altLang="en-US" sz="2005" smtClean="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3975100" algn="l"/>
                <a:tab pos="4178300" algn="l"/>
              </a:tabLst>
              <a:defRPr/>
            </a:pPr>
            <a:endParaRPr lang="zh-CN" altLang="en-US" sz="2005" smtClean="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3975100" algn="l"/>
                <a:tab pos="4178300" algn="l"/>
              </a:tabLst>
              <a:defRPr/>
            </a:pPr>
            <a:endParaRPr lang="zh-CN" altLang="en-US" sz="2005" smtClean="0">
              <a:solidFill>
                <a:srgbClr val="FF0000"/>
              </a:solidFill>
              <a:latin typeface="微软雅黑" panose="020B0503020204020204" charset="-122"/>
            </a:endParaRPr>
          </a:p>
          <a:p>
            <a:pPr marL="0" marR="0" lvl="0" indent="0" defTabSz="914400" eaLnBrk="1" fontAlgn="auto" latinLnBrk="0" hangingPunct="1">
              <a:lnSpc>
                <a:spcPts val="2645"/>
              </a:lnSpc>
              <a:buClrTx/>
              <a:buSzTx/>
              <a:buNone/>
              <a:tabLst>
                <a:tab pos="3975100" algn="l"/>
                <a:tab pos="4178300" algn="l"/>
              </a:tabLst>
              <a:defRPr/>
            </a:pPr>
            <a:r>
              <a:rPr lang="en-US" altLang="zh-CN" smtClean="0">
                <a:solidFill>
                  <a:srgbClr val="000000"/>
                </a:solidFill>
                <a:latin typeface="Times New Roman" panose="02020603050405020304"/>
              </a:rPr>
              <a:t>ID3</a:t>
            </a:r>
            <a:r>
              <a:rPr lang="zh-CN" altLang="en-US" smtClean="0">
                <a:solidFill>
                  <a:srgbClr val="000000"/>
                </a:solidFill>
                <a:latin typeface="微软雅黑" panose="020B0503020204020204" charset="-122"/>
              </a:rPr>
              <a:t>算法中使用</a:t>
            </a:r>
            <a:endParaRPr lang="zh-CN" altLang="en-US">
              <a:solidFill>
                <a:srgbClr val="000000"/>
              </a:solidFill>
              <a:latin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87C3.tmp"/>
          <p:cNvPicPr/>
          <p:nvPr/>
        </p:nvPicPr>
        <p:blipFill>
          <a:blip r:embed="rId1" cstate="print"/>
          <a:stretch>
            <a:fillRect/>
          </a:stretch>
        </p:blipFill>
        <p:spPr>
          <a:xfrm>
            <a:off x="0" y="0"/>
            <a:ext cx="9144000" cy="6858000"/>
          </a:xfrm>
          <a:prstGeom prst="rect">
            <a:avLst/>
          </a:prstGeom>
        </p:spPr>
      </p:pic>
      <p:pic>
        <p:nvPicPr>
          <p:cNvPr id="3" name="图片 2" descr="ws_87D3.tmp"/>
          <p:cNvPicPr/>
          <p:nvPr/>
        </p:nvPicPr>
        <p:blipFill>
          <a:blip r:embed="rId2" cstate="print"/>
          <a:stretch>
            <a:fillRect/>
          </a:stretch>
        </p:blipFill>
        <p:spPr>
          <a:xfrm>
            <a:off x="1155700" y="4521200"/>
            <a:ext cx="152400" cy="190500"/>
          </a:xfrm>
          <a:prstGeom prst="rect">
            <a:avLst/>
          </a:prstGeom>
        </p:spPr>
      </p:pic>
      <p:pic>
        <p:nvPicPr>
          <p:cNvPr id="4" name="图片 3" descr="ws_87D4.tmp"/>
          <p:cNvPicPr/>
          <p:nvPr/>
        </p:nvPicPr>
        <p:blipFill>
          <a:blip r:embed="rId3" cstate="print"/>
          <a:stretch>
            <a:fillRect/>
          </a:stretch>
        </p:blipFill>
        <p:spPr>
          <a:xfrm>
            <a:off x="1739900" y="4178300"/>
            <a:ext cx="165100" cy="203200"/>
          </a:xfrm>
          <a:prstGeom prst="rect">
            <a:avLst/>
          </a:prstGeom>
        </p:spPr>
      </p:pic>
      <p:pic>
        <p:nvPicPr>
          <p:cNvPr id="5" name="图片 4" descr="ws_87D5.tmp"/>
          <p:cNvPicPr/>
          <p:nvPr/>
        </p:nvPicPr>
        <p:blipFill>
          <a:blip r:embed="rId4" cstate="print"/>
          <a:stretch>
            <a:fillRect/>
          </a:stretch>
        </p:blipFill>
        <p:spPr>
          <a:xfrm>
            <a:off x="1803400" y="4419600"/>
            <a:ext cx="101600" cy="139700"/>
          </a:xfrm>
          <a:prstGeom prst="rect">
            <a:avLst/>
          </a:prstGeom>
        </p:spPr>
      </p:pic>
      <p:pic>
        <p:nvPicPr>
          <p:cNvPr id="6" name="图片 5" descr="ws_87E6.tmp"/>
          <p:cNvPicPr/>
          <p:nvPr/>
        </p:nvPicPr>
        <p:blipFill>
          <a:blip r:embed="rId5" cstate="print"/>
          <a:stretch>
            <a:fillRect/>
          </a:stretch>
        </p:blipFill>
        <p:spPr>
          <a:xfrm>
            <a:off x="2019300" y="5740400"/>
            <a:ext cx="228600" cy="203200"/>
          </a:xfrm>
          <a:prstGeom prst="rect">
            <a:avLst/>
          </a:prstGeom>
        </p:spPr>
      </p:pic>
      <p:pic>
        <p:nvPicPr>
          <p:cNvPr id="7" name="图片 6" descr="ws_87E7.tmp"/>
          <p:cNvPicPr/>
          <p:nvPr/>
        </p:nvPicPr>
        <p:blipFill>
          <a:blip r:embed="rId6" cstate="print"/>
          <a:stretch>
            <a:fillRect/>
          </a:stretch>
        </p:blipFill>
        <p:spPr>
          <a:xfrm>
            <a:off x="2425700" y="4076700"/>
            <a:ext cx="101600" cy="139700"/>
          </a:xfrm>
          <a:prstGeom prst="rect">
            <a:avLst/>
          </a:prstGeom>
        </p:spPr>
      </p:pic>
      <p:pic>
        <p:nvPicPr>
          <p:cNvPr id="8" name="图片 7" descr="ws_87E8.tmp"/>
          <p:cNvPicPr/>
          <p:nvPr/>
        </p:nvPicPr>
        <p:blipFill>
          <a:blip r:embed="rId7" cstate="print"/>
          <a:stretch>
            <a:fillRect/>
          </a:stretch>
        </p:blipFill>
        <p:spPr>
          <a:xfrm>
            <a:off x="2616200" y="25400"/>
            <a:ext cx="6324600" cy="5359400"/>
          </a:xfrm>
          <a:prstGeom prst="rect">
            <a:avLst/>
          </a:prstGeom>
        </p:spPr>
      </p:pic>
      <p:pic>
        <p:nvPicPr>
          <p:cNvPr id="9" name="图片 8" descr="ws_87F8.tmp"/>
          <p:cNvPicPr/>
          <p:nvPr/>
        </p:nvPicPr>
        <p:blipFill>
          <a:blip r:embed="rId8" cstate="print"/>
          <a:stretch>
            <a:fillRect/>
          </a:stretch>
        </p:blipFill>
        <p:spPr>
          <a:xfrm>
            <a:off x="3327400" y="5803900"/>
            <a:ext cx="152400" cy="190500"/>
          </a:xfrm>
          <a:prstGeom prst="rect">
            <a:avLst/>
          </a:prstGeom>
        </p:spPr>
      </p:pic>
      <p:pic>
        <p:nvPicPr>
          <p:cNvPr id="10" name="图片 9" descr="ws_87F9.tmp"/>
          <p:cNvPicPr/>
          <p:nvPr/>
        </p:nvPicPr>
        <p:blipFill>
          <a:blip r:embed="rId9" cstate="print"/>
          <a:stretch>
            <a:fillRect/>
          </a:stretch>
        </p:blipFill>
        <p:spPr>
          <a:xfrm>
            <a:off x="3695700" y="5803900"/>
            <a:ext cx="266700" cy="190500"/>
          </a:xfrm>
          <a:prstGeom prst="rect">
            <a:avLst/>
          </a:prstGeom>
        </p:spPr>
      </p:pic>
      <p:pic>
        <p:nvPicPr>
          <p:cNvPr id="11" name="图片 10" descr="ws_87FA.tmp"/>
          <p:cNvPicPr/>
          <p:nvPr/>
        </p:nvPicPr>
        <p:blipFill>
          <a:blip r:embed="rId10" cstate="print"/>
          <a:stretch>
            <a:fillRect/>
          </a:stretch>
        </p:blipFill>
        <p:spPr>
          <a:xfrm>
            <a:off x="4076700" y="5803900"/>
            <a:ext cx="165100" cy="190500"/>
          </a:xfrm>
          <a:prstGeom prst="rect">
            <a:avLst/>
          </a:prstGeom>
        </p:spPr>
      </p:pic>
      <p:pic>
        <p:nvPicPr>
          <p:cNvPr id="12" name="图片 11" descr="ws_87FB.tmp"/>
          <p:cNvPicPr/>
          <p:nvPr/>
        </p:nvPicPr>
        <p:blipFill>
          <a:blip r:embed="rId11" cstate="print"/>
          <a:stretch>
            <a:fillRect/>
          </a:stretch>
        </p:blipFill>
        <p:spPr>
          <a:xfrm>
            <a:off x="5067300" y="5575300"/>
            <a:ext cx="127000" cy="190500"/>
          </a:xfrm>
          <a:prstGeom prst="rect">
            <a:avLst/>
          </a:prstGeom>
        </p:spPr>
      </p:pic>
      <p:pic>
        <p:nvPicPr>
          <p:cNvPr id="13" name="图片 12" descr="ws_880C.tmp"/>
          <p:cNvPicPr/>
          <p:nvPr/>
        </p:nvPicPr>
        <p:blipFill>
          <a:blip r:embed="rId12" cstate="print"/>
          <a:stretch>
            <a:fillRect/>
          </a:stretch>
        </p:blipFill>
        <p:spPr>
          <a:xfrm>
            <a:off x="5397500" y="5803900"/>
            <a:ext cx="266700" cy="190500"/>
          </a:xfrm>
          <a:prstGeom prst="rect">
            <a:avLst/>
          </a:prstGeom>
        </p:spPr>
      </p:pic>
      <p:pic>
        <p:nvPicPr>
          <p:cNvPr id="14" name="图片 13" descr="ws_880D.tmp"/>
          <p:cNvPicPr/>
          <p:nvPr/>
        </p:nvPicPr>
        <p:blipFill>
          <a:blip r:embed="rId13" cstate="print"/>
          <a:stretch>
            <a:fillRect/>
          </a:stretch>
        </p:blipFill>
        <p:spPr>
          <a:xfrm>
            <a:off x="5842000" y="5575300"/>
            <a:ext cx="139700" cy="190500"/>
          </a:xfrm>
          <a:prstGeom prst="rect">
            <a:avLst/>
          </a:prstGeom>
        </p:spPr>
      </p:pic>
      <p:pic>
        <p:nvPicPr>
          <p:cNvPr id="15" name="图片 14" descr="ws_880E.tmp"/>
          <p:cNvPicPr/>
          <p:nvPr/>
        </p:nvPicPr>
        <p:blipFill>
          <a:blip r:embed="rId14" cstate="print"/>
          <a:stretch>
            <a:fillRect/>
          </a:stretch>
        </p:blipFill>
        <p:spPr>
          <a:xfrm>
            <a:off x="6464300" y="5575300"/>
            <a:ext cx="127000" cy="190500"/>
          </a:xfrm>
          <a:prstGeom prst="rect">
            <a:avLst/>
          </a:prstGeom>
        </p:spPr>
      </p:pic>
      <p:pic>
        <p:nvPicPr>
          <p:cNvPr id="16" name="图片 15" descr="ws_880F.tmp"/>
          <p:cNvPicPr/>
          <p:nvPr/>
        </p:nvPicPr>
        <p:blipFill>
          <a:blip r:embed="rId15" cstate="print"/>
          <a:stretch>
            <a:fillRect/>
          </a:stretch>
        </p:blipFill>
        <p:spPr>
          <a:xfrm>
            <a:off x="6794500" y="5803900"/>
            <a:ext cx="266700" cy="190500"/>
          </a:xfrm>
          <a:prstGeom prst="rect">
            <a:avLst/>
          </a:prstGeom>
        </p:spPr>
      </p:pic>
      <p:pic>
        <p:nvPicPr>
          <p:cNvPr id="17" name="图片 16" descr="ws_8820.tmp"/>
          <p:cNvPicPr/>
          <p:nvPr/>
        </p:nvPicPr>
        <p:blipFill>
          <a:blip r:embed="rId16" cstate="print"/>
          <a:stretch>
            <a:fillRect/>
          </a:stretch>
        </p:blipFill>
        <p:spPr>
          <a:xfrm>
            <a:off x="7239000" y="5575300"/>
            <a:ext cx="127000" cy="190500"/>
          </a:xfrm>
          <a:prstGeom prst="rect">
            <a:avLst/>
          </a:prstGeom>
        </p:spPr>
      </p:pic>
      <p:pic>
        <p:nvPicPr>
          <p:cNvPr id="18" name="图片 17" descr="ws_8821.tmp"/>
          <p:cNvPicPr/>
          <p:nvPr/>
        </p:nvPicPr>
        <p:blipFill>
          <a:blip r:embed="rId17" cstate="print"/>
          <a:stretch>
            <a:fillRect/>
          </a:stretch>
        </p:blipFill>
        <p:spPr>
          <a:xfrm>
            <a:off x="7899400" y="5740400"/>
            <a:ext cx="127000" cy="203200"/>
          </a:xfrm>
          <a:prstGeom prst="rect">
            <a:avLst/>
          </a:prstGeom>
        </p:spPr>
      </p:pic>
      <p:pic>
        <p:nvPicPr>
          <p:cNvPr id="19" name="图片 18" descr="ws_8822.tmp"/>
          <p:cNvPicPr/>
          <p:nvPr/>
        </p:nvPicPr>
        <p:blipFill>
          <a:blip r:embed="rId18" cstate="print"/>
          <a:stretch>
            <a:fillRect/>
          </a:stretch>
        </p:blipFill>
        <p:spPr>
          <a:xfrm>
            <a:off x="8089900" y="5740400"/>
            <a:ext cx="393700" cy="203200"/>
          </a:xfrm>
          <a:prstGeom prst="rect">
            <a:avLst/>
          </a:prstGeom>
        </p:spPr>
      </p:pic>
      <p:pic>
        <p:nvPicPr>
          <p:cNvPr id="20" name="图片 19" descr="ws_8823.tmp"/>
          <p:cNvPicPr/>
          <p:nvPr/>
        </p:nvPicPr>
        <p:blipFill>
          <a:blip r:embed="rId19" cstate="print"/>
          <a:stretch>
            <a:fillRect/>
          </a:stretch>
        </p:blipFill>
        <p:spPr>
          <a:xfrm>
            <a:off x="0" y="0"/>
            <a:ext cx="9144000" cy="6858000"/>
          </a:xfrm>
          <a:prstGeom prst="rect">
            <a:avLst/>
          </a:prstGeom>
        </p:spPr>
      </p:pic>
      <p:sp>
        <p:nvSpPr>
          <p:cNvPr id="26" name="TextBox 25"/>
          <p:cNvSpPr txBox="1"/>
          <p:nvPr/>
        </p:nvSpPr>
        <p:spPr>
          <a:xfrm rot="18900000">
            <a:off x="2709786" y="4737128"/>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7" name="TextBox 26"/>
          <p:cNvSpPr txBox="1"/>
          <p:nvPr/>
        </p:nvSpPr>
        <p:spPr>
          <a:xfrm rot="18900000">
            <a:off x="2938060" y="4508853"/>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8" name="TextBox 27"/>
          <p:cNvSpPr txBox="1"/>
          <p:nvPr/>
        </p:nvSpPr>
        <p:spPr>
          <a:xfrm rot="18900000">
            <a:off x="3166335" y="4280579"/>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9" name="TextBox 28"/>
          <p:cNvSpPr txBox="1"/>
          <p:nvPr/>
        </p:nvSpPr>
        <p:spPr>
          <a:xfrm rot="18900000">
            <a:off x="3394609" y="4052304"/>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42" name="TextBox 41"/>
          <p:cNvSpPr txBox="1"/>
          <p:nvPr/>
        </p:nvSpPr>
        <p:spPr>
          <a:xfrm>
            <a:off x="218541" y="321726"/>
            <a:ext cx="1436291"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微软雅黑" panose="020B0503020204020204" charset="-122"/>
              </a:rPr>
              <a:t>一个例子</a:t>
            </a:r>
            <a:endParaRPr lang="zh-CN" altLang="en-US" sz="2795">
              <a:solidFill>
                <a:srgbClr val="000000"/>
              </a:solidFill>
              <a:latin typeface="微软雅黑" panose="020B0503020204020204" charset="-122"/>
            </a:endParaRPr>
          </a:p>
        </p:txBody>
      </p:sp>
      <p:sp>
        <p:nvSpPr>
          <p:cNvPr id="43" name="TextBox 42"/>
          <p:cNvSpPr txBox="1"/>
          <p:nvPr/>
        </p:nvSpPr>
        <p:spPr>
          <a:xfrm>
            <a:off x="2333498" y="3457229"/>
            <a:ext cx="282129" cy="602729"/>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38100" algn="l"/>
              </a:tabLst>
              <a:defRPr/>
            </a:pPr>
            <a:r>
              <a:rPr lang="zh-CN" altLang="en-US" sz="2195" smtClean="0">
                <a:solidFill>
                  <a:srgbClr val="000000"/>
                </a:solidFill>
                <a:latin typeface="微软雅黑" panose="020B0503020204020204" charset="-122"/>
              </a:rPr>
              <a:t>个</a:t>
            </a:r>
            <a:endParaRPr lang="zh-CN" altLang="en-US" sz="2195" smtClean="0">
              <a:solidFill>
                <a:srgbClr val="000000"/>
              </a:solidFill>
              <a:latin typeface="微软雅黑" panose="020B0503020204020204" charset="-122"/>
            </a:endParaRPr>
          </a:p>
          <a:p>
            <a:pPr marL="0" marR="0" lvl="0" indent="0" defTabSz="914400" eaLnBrk="1" fontAlgn="auto" latinLnBrk="0" hangingPunct="1">
              <a:lnSpc>
                <a:spcPts val="2620"/>
              </a:lnSpc>
              <a:buClrTx/>
              <a:buSzTx/>
              <a:buNone/>
              <a:tabLst>
                <a:tab pos="38100" algn="l"/>
              </a:tabLst>
              <a:defRPr/>
            </a:pPr>
            <a:r>
              <a:rPr lang="zh-CN" altLang="en-US" sz="2195" smtClean="0">
                <a:solidFill>
                  <a:srgbClr val="000000"/>
                </a:solidFill>
                <a:latin typeface="微软雅黑" panose="020B0503020204020204" charset="-122"/>
              </a:rPr>
              <a:t>	</a:t>
            </a:r>
            <a:r>
              <a:rPr lang="zh-CN" altLang="en-US" smtClean="0">
                <a:solidFill>
                  <a:srgbClr val="000000"/>
                </a:solidFill>
                <a:latin typeface="微软雅黑" panose="020B0503020204020204" charset="-122"/>
              </a:rPr>
              <a:t>，</a:t>
            </a:r>
            <a:endParaRPr lang="zh-CN" altLang="en-US">
              <a:solidFill>
                <a:srgbClr val="000000"/>
              </a:solidFill>
              <a:latin typeface="微软雅黑" panose="020B0503020204020204" charset="-122"/>
            </a:endParaRPr>
          </a:p>
        </p:txBody>
      </p:sp>
      <p:sp>
        <p:nvSpPr>
          <p:cNvPr id="44" name="TextBox 43"/>
          <p:cNvSpPr txBox="1"/>
          <p:nvPr/>
        </p:nvSpPr>
        <p:spPr>
          <a:xfrm>
            <a:off x="300227" y="3457229"/>
            <a:ext cx="1692771" cy="948978"/>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该数据集包含</a:t>
            </a:r>
            <a:endParaRPr lang="zh-CN" altLang="en-US" sz="2195" smtClean="0">
              <a:solidFill>
                <a:srgbClr val="000000"/>
              </a:solidFill>
              <a:latin typeface="微软雅黑" panose="020B0503020204020204" charset="-122"/>
            </a:endParaRPr>
          </a:p>
          <a:p>
            <a:pPr>
              <a:lnSpc>
                <a:spcPts val="2675"/>
              </a:lnSpc>
            </a:pPr>
            <a:r>
              <a:rPr lang="zh-CN" altLang="en-US" sz="2195" smtClean="0">
                <a:solidFill>
                  <a:srgbClr val="000000"/>
                </a:solidFill>
                <a:latin typeface="微软雅黑" panose="020B0503020204020204" charset="-122"/>
              </a:rPr>
              <a:t>训练样例</a:t>
            </a:r>
            <a:r>
              <a:rPr lang="zh-CN" altLang="en-US" smtClean="0">
                <a:solidFill>
                  <a:srgbClr val="000000"/>
                </a:solidFill>
                <a:latin typeface="微软雅黑" panose="020B0503020204020204" charset="-122"/>
              </a:rPr>
              <a:t>，</a:t>
            </a:r>
            <a:endParaRPr lang="zh-CN" altLang="en-US" smtClean="0">
              <a:solidFill>
                <a:srgbClr val="000000"/>
              </a:solidFill>
              <a:latin typeface="微软雅黑" panose="020B0503020204020204" charset="-122"/>
            </a:endParaRPr>
          </a:p>
          <a:p>
            <a:pPr>
              <a:lnSpc>
                <a:spcPts val="2570"/>
              </a:lnSpc>
            </a:pPr>
            <a:r>
              <a:rPr lang="zh-CN" altLang="en-US" sz="2195" smtClean="0">
                <a:solidFill>
                  <a:srgbClr val="000000"/>
                </a:solidFill>
                <a:latin typeface="微软雅黑" panose="020B0503020204020204" charset="-122"/>
              </a:rPr>
              <a:t>其中正例占</a:t>
            </a:r>
            <a:endParaRPr lang="zh-CN" altLang="en-US" sz="2195">
              <a:solidFill>
                <a:srgbClr val="000000"/>
              </a:solidFill>
              <a:latin typeface="微软雅黑" panose="020B0503020204020204" charset="-122"/>
            </a:endParaRPr>
          </a:p>
        </p:txBody>
      </p:sp>
      <p:sp>
        <p:nvSpPr>
          <p:cNvPr id="45" name="TextBox 44"/>
          <p:cNvSpPr txBox="1"/>
          <p:nvPr/>
        </p:nvSpPr>
        <p:spPr>
          <a:xfrm>
            <a:off x="2679445" y="4123217"/>
            <a:ext cx="282129"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a:t>
            </a:r>
            <a:endParaRPr lang="zh-CN" altLang="en-US" sz="2195">
              <a:solidFill>
                <a:srgbClr val="000000"/>
              </a:solidFill>
              <a:latin typeface="微软雅黑" panose="020B0503020204020204" charset="-122"/>
            </a:endParaRPr>
          </a:p>
        </p:txBody>
      </p:sp>
      <p:sp>
        <p:nvSpPr>
          <p:cNvPr id="46" name="TextBox 45"/>
          <p:cNvSpPr txBox="1"/>
          <p:nvPr/>
        </p:nvSpPr>
        <p:spPr>
          <a:xfrm>
            <a:off x="300227" y="4458497"/>
            <a:ext cx="2257028" cy="948978"/>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微软雅黑" panose="020B0503020204020204" charset="-122"/>
              </a:rPr>
              <a:t>反例占</a:t>
            </a:r>
            <a:endParaRPr lang="zh-CN" altLang="en-US" sz="2195" smtClean="0">
              <a:solidFill>
                <a:srgbClr val="000000"/>
              </a:solidFill>
              <a:latin typeface="微软雅黑" panose="020B0503020204020204" charset="-122"/>
            </a:endParaRPr>
          </a:p>
          <a:p>
            <a:pPr>
              <a:lnSpc>
                <a:spcPts val="1000"/>
              </a:lnSpc>
            </a:pPr>
            <a:endParaRPr lang="zh-CN" altLang="en-US" sz="2195" smtClean="0">
              <a:solidFill>
                <a:srgbClr val="000000"/>
              </a:solidFill>
              <a:latin typeface="微软雅黑" panose="020B0503020204020204" charset="-122"/>
            </a:endParaRPr>
          </a:p>
          <a:p>
            <a:pPr>
              <a:lnSpc>
                <a:spcPts val="1000"/>
              </a:lnSpc>
            </a:pPr>
            <a:endParaRPr lang="zh-CN" altLang="en-US" sz="2195" smtClean="0">
              <a:solidFill>
                <a:srgbClr val="000000"/>
              </a:solidFill>
              <a:latin typeface="微软雅黑" panose="020B0503020204020204" charset="-122"/>
            </a:endParaRPr>
          </a:p>
          <a:p>
            <a:pPr>
              <a:lnSpc>
                <a:spcPts val="1000"/>
              </a:lnSpc>
            </a:pPr>
            <a:endParaRPr lang="zh-CN" altLang="en-US" sz="2195" smtClean="0">
              <a:solidFill>
                <a:srgbClr val="000000"/>
              </a:solidFill>
              <a:latin typeface="微软雅黑" panose="020B0503020204020204" charset="-122"/>
            </a:endParaRPr>
          </a:p>
          <a:p>
            <a:pPr>
              <a:lnSpc>
                <a:spcPts val="2285"/>
              </a:lnSpc>
            </a:pPr>
            <a:r>
              <a:rPr lang="zh-CN" altLang="en-US" sz="2195" smtClean="0">
                <a:solidFill>
                  <a:srgbClr val="000000"/>
                </a:solidFill>
                <a:latin typeface="微软雅黑" panose="020B0503020204020204" charset="-122"/>
              </a:rPr>
              <a:t>根结点的信息熵为</a:t>
            </a:r>
            <a:endParaRPr lang="zh-CN" altLang="en-US" sz="2195">
              <a:solidFill>
                <a:srgbClr val="000000"/>
              </a:solidFill>
              <a:latin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5407</Words>
  <Application>WPS 演示</Application>
  <PresentationFormat>自定义</PresentationFormat>
  <Paragraphs>1156</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宋体</vt:lpstr>
      <vt:lpstr>Wingdings</vt:lpstr>
      <vt:lpstr>Times New Roman</vt:lpstr>
      <vt:lpstr>微软雅黑</vt:lpstr>
      <vt:lpstr>Wingdings</vt:lpstr>
      <vt:lpstr>Calibri</vt:lpstr>
      <vt:lpstr>Times New Roman</vt:lpstr>
      <vt:lpstr>Palatino Linotype</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LuMaoMao</dc:creator>
  <cp:lastModifiedBy>不良少年</cp:lastModifiedBy>
  <cp:revision>7</cp:revision>
  <dcterms:created xsi:type="dcterms:W3CDTF">2017-09-13T08:32:00Z</dcterms:created>
  <dcterms:modified xsi:type="dcterms:W3CDTF">2019-01-23T08:19:16Z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