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E839-B9B5-4E81-9C86-FD3A8EA20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738B-472F-445F-BAE2-151AB44EE8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4.jpeg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jpeg"/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8.jpeg"/><Relationship Id="rId6" Type="http://schemas.openxmlformats.org/officeDocument/2006/relationships/image" Target="../media/image87.jpeg"/><Relationship Id="rId5" Type="http://schemas.openxmlformats.org/officeDocument/2006/relationships/image" Target="../media/image86.jpeg"/><Relationship Id="rId4" Type="http://schemas.openxmlformats.org/officeDocument/2006/relationships/image" Target="../media/image85.jpeg"/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6.jpeg"/><Relationship Id="rId7" Type="http://schemas.openxmlformats.org/officeDocument/2006/relationships/image" Target="../media/image95.jpeg"/><Relationship Id="rId6" Type="http://schemas.openxmlformats.org/officeDocument/2006/relationships/image" Target="../media/image94.jpeg"/><Relationship Id="rId5" Type="http://schemas.openxmlformats.org/officeDocument/2006/relationships/image" Target="../media/image93.jpeg"/><Relationship Id="rId4" Type="http://schemas.openxmlformats.org/officeDocument/2006/relationships/image" Target="../media/image92.jpeg"/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image" Target="../media/image8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3.jpeg"/><Relationship Id="rId6" Type="http://schemas.openxmlformats.org/officeDocument/2006/relationships/image" Target="../media/image102.jpeg"/><Relationship Id="rId5" Type="http://schemas.openxmlformats.org/officeDocument/2006/relationships/image" Target="../media/image101.jpeg"/><Relationship Id="rId4" Type="http://schemas.openxmlformats.org/officeDocument/2006/relationships/image" Target="../media/image100.jpeg"/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image" Target="../media/image9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image" Target="../media/image10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8.jpeg"/><Relationship Id="rId1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jpeg"/><Relationship Id="rId8" Type="http://schemas.openxmlformats.org/officeDocument/2006/relationships/image" Target="../media/image25.jpeg"/><Relationship Id="rId7" Type="http://schemas.openxmlformats.org/officeDocument/2006/relationships/image" Target="../media/image24.jpeg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jpeg"/><Relationship Id="rId7" Type="http://schemas.openxmlformats.org/officeDocument/2006/relationships/image" Target="../media/image43.jpeg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28546" y="2985012"/>
            <a:ext cx="5486400" cy="8870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zh-CN" altLang="en-US" sz="720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支持向量机</a:t>
            </a:r>
            <a:r>
              <a:rPr lang="zh-CN" altLang="en-US" sz="7200" smtClean="0">
                <a:solidFill>
                  <a:schemeClr val="tx1"/>
                </a:solidFill>
                <a:latin typeface="微软雅黑" panose="020B0503020204020204" charset="-122"/>
              </a:rPr>
              <a:t>	</a:t>
            </a:r>
            <a:endParaRPr lang="zh-CN" altLang="en-US" sz="7200" smtClean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58368" y="3040379"/>
            <a:ext cx="7594092" cy="769622"/>
          </a:xfrm>
          <a:custGeom>
            <a:avLst/>
            <a:gdLst/>
            <a:ahLst/>
            <a:cxnLst/>
            <a:rect l="0" t="0" r="0" b="0"/>
            <a:pathLst>
              <a:path w="7594092" h="769622">
                <a:moveTo>
                  <a:pt x="0" y="769621"/>
                </a:moveTo>
                <a:lnTo>
                  <a:pt x="7594091" y="769621"/>
                </a:lnTo>
                <a:lnTo>
                  <a:pt x="75940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A7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0000" y="1574800"/>
            <a:ext cx="1739900" cy="571500"/>
          </a:xfrm>
          <a:prstGeom prst="rect">
            <a:avLst/>
          </a:prstGeom>
        </p:spPr>
      </p:pic>
      <p:pic>
        <p:nvPicPr>
          <p:cNvPr id="4" name="图片 3" descr="ws_EA8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600" y="1612900"/>
            <a:ext cx="1790700" cy="546100"/>
          </a:xfrm>
          <a:prstGeom prst="rect">
            <a:avLst/>
          </a:prstGeom>
        </p:spPr>
      </p:pic>
      <p:pic>
        <p:nvPicPr>
          <p:cNvPr id="5" name="图片 4" descr="ws_EA84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核函数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0335" y="357121"/>
            <a:ext cx="173739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(kernel function)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668" y="1233713"/>
            <a:ext cx="7447552" cy="43858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基本思路：设计核函数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85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绕过显式考虑特征映射、以及计算高维内积的困难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45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Mercer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定理：若一个对称函数所对应的核矩阵 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半正定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则它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就能作为核函数来使用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85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任何一个核函数，都隐式地定义了一个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RKHS (Reproducing Kernel Hilbert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Space, 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再生核希尔伯特空间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幼圆" panose="02010509060101010101" charset="-122"/>
              </a:rPr>
              <a:t>“</a:t>
            </a: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核函数选择”成为决定支持向量机性能的关键！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319271" y="5096255"/>
            <a:ext cx="231650" cy="1014986"/>
          </a:xfrm>
          <a:custGeom>
            <a:avLst/>
            <a:gdLst/>
            <a:ahLst/>
            <a:cxnLst/>
            <a:rect l="0" t="0" r="0" b="0"/>
            <a:pathLst>
              <a:path w="231650" h="1014986">
                <a:moveTo>
                  <a:pt x="231649" y="1014985"/>
                </a:moveTo>
                <a:cubicBezTo>
                  <a:pt x="167640" y="1014985"/>
                  <a:pt x="115825" y="1006336"/>
                  <a:pt x="115825" y="995680"/>
                </a:cubicBezTo>
                <a:lnTo>
                  <a:pt x="115825" y="526797"/>
                </a:lnTo>
                <a:cubicBezTo>
                  <a:pt x="115825" y="516129"/>
                  <a:pt x="64008" y="507492"/>
                  <a:pt x="0" y="507492"/>
                </a:cubicBezTo>
                <a:cubicBezTo>
                  <a:pt x="64008" y="507492"/>
                  <a:pt x="115825" y="498844"/>
                  <a:pt x="115825" y="488189"/>
                </a:cubicBezTo>
                <a:lnTo>
                  <a:pt x="115825" y="19304"/>
                </a:lnTo>
                <a:cubicBezTo>
                  <a:pt x="115825" y="8636"/>
                  <a:pt x="167640" y="0"/>
                  <a:pt x="231649" y="0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E2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500" y="1409700"/>
            <a:ext cx="8077200" cy="2311400"/>
          </a:xfrm>
          <a:prstGeom prst="rect">
            <a:avLst/>
          </a:prstGeom>
        </p:spPr>
      </p:pic>
      <p:pic>
        <p:nvPicPr>
          <p:cNvPr id="4" name="图片 3" descr="ws_EE3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432300"/>
            <a:ext cx="431800" cy="419100"/>
          </a:xfrm>
          <a:prstGeom prst="rect">
            <a:avLst/>
          </a:prstGeom>
        </p:spPr>
      </p:pic>
      <p:pic>
        <p:nvPicPr>
          <p:cNvPr id="5" name="图片 4" descr="ws_EE3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200" y="4445000"/>
            <a:ext cx="444500" cy="419100"/>
          </a:xfrm>
          <a:prstGeom prst="rect">
            <a:avLst/>
          </a:prstGeom>
        </p:spPr>
      </p:pic>
      <p:pic>
        <p:nvPicPr>
          <p:cNvPr id="6" name="图片 5" descr="ws_EE4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4445000"/>
            <a:ext cx="901700" cy="406400"/>
          </a:xfrm>
          <a:prstGeom prst="rect">
            <a:avLst/>
          </a:prstGeom>
        </p:spPr>
      </p:pic>
      <p:pic>
        <p:nvPicPr>
          <p:cNvPr id="7" name="图片 6" descr="ws_EE51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1400" y="4394200"/>
            <a:ext cx="596900" cy="469900"/>
          </a:xfrm>
          <a:prstGeom prst="rect">
            <a:avLst/>
          </a:prstGeom>
        </p:spPr>
      </p:pic>
      <p:pic>
        <p:nvPicPr>
          <p:cNvPr id="8" name="图片 7" descr="ws_EE52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3300" y="4902200"/>
            <a:ext cx="4305300" cy="1498600"/>
          </a:xfrm>
          <a:prstGeom prst="rect">
            <a:avLst/>
          </a:prstGeom>
        </p:spPr>
      </p:pic>
      <p:pic>
        <p:nvPicPr>
          <p:cNvPr id="9" name="图片 8" descr="ws_EE53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3763" y="4061805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可通过函数组合得到：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0963" y="4519005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若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138" y="4519005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和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08860" y="4519005"/>
            <a:ext cx="282128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是核函数，则对任意正数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1395" y="4519005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和任意函数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4456" y="4471921"/>
            <a:ext cx="6412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5714" y="550682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均为核函数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541" y="321726"/>
            <a:ext cx="7617470" cy="36804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核函数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9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常用核函数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85"/>
              </a:lnSpc>
              <a:buClrTx/>
              <a:buSzTx/>
              <a:buNone/>
              <a:tabLst>
                <a:tab pos="254000" algn="l"/>
                <a:tab pos="41148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z="1800" smtClean="0">
                <a:solidFill>
                  <a:srgbClr val="FF0000"/>
                </a:solidFill>
                <a:latin typeface="幼圆" panose="02010509060101010101" charset="-122"/>
              </a:rPr>
              <a:t>基本经验：文本数据常用线性核，</a:t>
            </a:r>
            <a:endParaRPr lang="zh-CN" altLang="en-US" sz="1800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0971" y="4016628"/>
            <a:ext cx="276998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情况不明时可先尝试高斯核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93875" y="5358384"/>
            <a:ext cx="7648957" cy="893064"/>
          </a:xfrm>
          <a:custGeom>
            <a:avLst/>
            <a:gdLst/>
            <a:ahLst/>
            <a:cxnLst/>
            <a:rect l="0" t="0" r="0" b="0"/>
            <a:pathLst>
              <a:path w="7648957" h="893064">
                <a:moveTo>
                  <a:pt x="0" y="893063"/>
                </a:moveTo>
                <a:lnTo>
                  <a:pt x="7648956" y="893063"/>
                </a:lnTo>
                <a:lnTo>
                  <a:pt x="76489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F1F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50100" y="76200"/>
            <a:ext cx="1803400" cy="2362200"/>
          </a:xfrm>
          <a:prstGeom prst="rect">
            <a:avLst/>
          </a:prstGeom>
        </p:spPr>
      </p:pic>
      <p:pic>
        <p:nvPicPr>
          <p:cNvPr id="4" name="图片 3" descr="ws_F1F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06577"/>
            <a:ext cx="5052793" cy="2205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SVM 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与统计学习简史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250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1963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Vapnik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提出支持向量的概念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60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1968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Vapnik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Chervonenkis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提出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V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C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维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65"/>
              </a:lnSpc>
              <a:buClrTx/>
              <a:buSzTx/>
              <a:buNone/>
              <a:tabLst>
                <a:tab pos="1016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1974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：提出结构风险最小化原则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427" y="2640967"/>
            <a:ext cx="634789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526" y="3143887"/>
            <a:ext cx="5554662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1995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：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Support Vector Network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文章发表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9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1995: </a:t>
            </a:r>
            <a:r>
              <a:rPr lang="en-US" altLang="zh-CN" sz="2195" smtClean="0">
                <a:solidFill>
                  <a:srgbClr val="000000"/>
                </a:solidFill>
                <a:latin typeface="幼圆" panose="02010509060101010101" charset="-122"/>
              </a:rPr>
              <a:t>《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The Nature of Statistical Learning</a:t>
            </a:r>
            <a:r>
              <a:rPr lang="en-US" altLang="zh-CN" sz="2005" smtClean="0">
                <a:solidFill>
                  <a:srgbClr val="000000"/>
                </a:solidFill>
                <a:latin typeface="幼圆" panose="02010509060101010101" charset="-122"/>
              </a:rPr>
              <a:t>》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出版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9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1998: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在文本分类上取得巨大成功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9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1998: </a:t>
            </a:r>
            <a:r>
              <a:rPr lang="en-US" altLang="zh-CN" sz="2195" smtClean="0">
                <a:solidFill>
                  <a:srgbClr val="000000"/>
                </a:solidFill>
                <a:latin typeface="幼圆" panose="02010509060101010101" charset="-122"/>
              </a:rPr>
              <a:t>《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Statistical Learning Theory</a:t>
            </a:r>
            <a:r>
              <a:rPr lang="en-US" altLang="zh-CN" sz="2195" smtClean="0">
                <a:solidFill>
                  <a:srgbClr val="000000"/>
                </a:solidFill>
                <a:latin typeface="幼圆" panose="02010509060101010101" charset="-122"/>
              </a:rPr>
              <a:t>》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出版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4891" y="5156075"/>
            <a:ext cx="634789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4342" y="2654302"/>
            <a:ext cx="4790157" cy="3222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苏联解体前一年</a:t>
            </a:r>
            <a:r>
              <a:rPr lang="en-US" altLang="zh-CN" sz="2195" smtClean="0">
                <a:solidFill>
                  <a:srgbClr val="0000FF"/>
                </a:solidFill>
                <a:latin typeface="Times New Roman" panose="02020603050405020304"/>
              </a:rPr>
              <a:t>(1990), </a:t>
            </a:r>
            <a:r>
              <a:rPr lang="en-US" altLang="zh-CN" sz="2005" smtClean="0">
                <a:solidFill>
                  <a:srgbClr val="0000FF"/>
                </a:solidFill>
                <a:latin typeface="Times New Roman" panose="02020603050405020304"/>
              </a:rPr>
              <a:t>Vapnik </a:t>
            </a:r>
            <a:r>
              <a:rPr lang="zh-CN" altLang="en-US" sz="2195" smtClean="0">
                <a:solidFill>
                  <a:srgbClr val="0000FF"/>
                </a:solidFill>
                <a:latin typeface="幼圆" panose="02010509060101010101" charset="-122"/>
              </a:rPr>
              <a:t>来到美国</a:t>
            </a:r>
            <a:endParaRPr lang="zh-CN" altLang="en-US" sz="2195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5316" y="5477627"/>
            <a:ext cx="7546938" cy="7326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54864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Palatino Linotype" panose="02040502050505030304"/>
              </a:rPr>
              <a:t>“</a:t>
            </a:r>
            <a:r>
              <a:rPr lang="en-US" altLang="zh-CN" sz="2795" b="1" i="1" smtClean="0">
                <a:solidFill>
                  <a:srgbClr val="FF0000"/>
                </a:solidFill>
                <a:latin typeface="Palatino Linotype" panose="02040502050505030304"/>
              </a:rPr>
              <a:t>Nothing is more practical than a good theory</a:t>
            </a:r>
            <a:r>
              <a:rPr lang="en-US" altLang="zh-CN" sz="2795" smtClean="0">
                <a:solidFill>
                  <a:srgbClr val="000000"/>
                </a:solidFill>
                <a:latin typeface="Palatino Linotype" panose="02040502050505030304"/>
              </a:rPr>
              <a:t>”</a:t>
            </a:r>
            <a:endParaRPr lang="en-US" altLang="zh-CN" sz="2795" smtClean="0">
              <a:solidFill>
                <a:srgbClr val="000000"/>
              </a:solidFill>
              <a:latin typeface="Palatino Linotype" panose="02040502050505030304"/>
            </a:endParaRPr>
          </a:p>
          <a:p>
            <a:pPr marL="0" marR="0" lvl="0" indent="0" defTabSz="914400" eaLnBrk="1" fontAlgn="auto" latinLnBrk="0" hangingPunct="1">
              <a:lnSpc>
                <a:spcPts val="2875"/>
              </a:lnSpc>
              <a:buClrTx/>
              <a:buSzTx/>
              <a:buNone/>
              <a:tabLst>
                <a:tab pos="54864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Palatino Linotype" panose="02040502050505030304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Palatino Linotype" panose="02040502050505030304"/>
              </a:rPr>
              <a:t>-- V. Vapnik</a:t>
            </a:r>
            <a:endParaRPr lang="zh-CN" altLang="en-US" sz="2400">
              <a:solidFill>
                <a:srgbClr val="000000"/>
              </a:solidFill>
              <a:latin typeface="Palatino Linotype" panose="0204050205050503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70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F71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3175000"/>
            <a:ext cx="3390900" cy="2603500"/>
          </a:xfrm>
          <a:prstGeom prst="rect">
            <a:avLst/>
          </a:prstGeom>
        </p:spPr>
      </p:pic>
      <p:pic>
        <p:nvPicPr>
          <p:cNvPr id="4" name="图片 3" descr="ws_F71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8100" y="4064000"/>
            <a:ext cx="101600" cy="152400"/>
          </a:xfrm>
          <a:prstGeom prst="rect">
            <a:avLst/>
          </a:prstGeom>
        </p:spPr>
      </p:pic>
      <p:pic>
        <p:nvPicPr>
          <p:cNvPr id="5" name="图片 4" descr="ws_F72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8300" y="4064000"/>
            <a:ext cx="101600" cy="152400"/>
          </a:xfrm>
          <a:prstGeom prst="rect">
            <a:avLst/>
          </a:prstGeom>
        </p:spPr>
      </p:pic>
      <p:pic>
        <p:nvPicPr>
          <p:cNvPr id="6" name="图片 5" descr="ws_F730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软间隔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6389" y="1278290"/>
            <a:ext cx="818172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现实中很难确定合适的核函数，使训练样本在特征空间中线性可分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0366" y="2515235"/>
            <a:ext cx="656814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引入 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软间隔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(soft margin),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允许在一些样本上不满足约束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07338" y="1819747"/>
            <a:ext cx="615553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即便貌似线性可分，也很难断定是否是因过拟合造成的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3257" y="5701736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0914" y="4031523"/>
            <a:ext cx="22570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不满足约束的样本</a:t>
            </a:r>
            <a:endParaRPr lang="zh-CN" altLang="en-US" sz="2195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440180" y="2420111"/>
            <a:ext cx="6147816" cy="1069849"/>
          </a:xfrm>
          <a:custGeom>
            <a:avLst/>
            <a:gdLst/>
            <a:ahLst/>
            <a:cxnLst/>
            <a:rect l="0" t="0" r="0" b="0"/>
            <a:pathLst>
              <a:path w="6147816" h="1069849">
                <a:moveTo>
                  <a:pt x="0" y="1069848"/>
                </a:moveTo>
                <a:lnTo>
                  <a:pt x="6147815" y="1069848"/>
                </a:lnTo>
                <a:lnTo>
                  <a:pt x="61478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FA3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3500" y="1651000"/>
            <a:ext cx="2070100" cy="596900"/>
          </a:xfrm>
          <a:prstGeom prst="rect">
            <a:avLst/>
          </a:prstGeom>
        </p:spPr>
      </p:pic>
      <p:pic>
        <p:nvPicPr>
          <p:cNvPr id="4" name="图片 3" descr="ws_FA3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100" y="2413000"/>
            <a:ext cx="6159500" cy="1079500"/>
          </a:xfrm>
          <a:prstGeom prst="rect">
            <a:avLst/>
          </a:prstGeom>
        </p:spPr>
      </p:pic>
      <p:pic>
        <p:nvPicPr>
          <p:cNvPr id="5" name="图片 4" descr="ws_FA4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911600"/>
            <a:ext cx="431800" cy="393700"/>
          </a:xfrm>
          <a:prstGeom prst="rect">
            <a:avLst/>
          </a:prstGeom>
        </p:spPr>
      </p:pic>
      <p:pic>
        <p:nvPicPr>
          <p:cNvPr id="6" name="图片 5" descr="ws_FA4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2400" y="4406900"/>
            <a:ext cx="3263900" cy="1104900"/>
          </a:xfrm>
          <a:prstGeom prst="rect">
            <a:avLst/>
          </a:prstGeom>
        </p:spPr>
      </p:pic>
      <p:pic>
        <p:nvPicPr>
          <p:cNvPr id="7" name="图片 6" descr="ws_FA50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4390626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优化目标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43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基本思路：最大化间隔的同时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8405" y="1812289"/>
            <a:ext cx="184665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让不满足约束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74028" y="1812289"/>
            <a:ext cx="2154436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的样本尽可能少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0692" y="5712866"/>
            <a:ext cx="6189195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障碍：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0/1</a:t>
            </a: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损失函数非凸、非连续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, </a:t>
            </a: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不易优化！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0692" y="394814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其中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1501" y="3901056"/>
            <a:ext cx="35185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是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0/1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损失函数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(0/1 loss function)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FE1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FE2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" y="1168400"/>
            <a:ext cx="6934200" cy="3644900"/>
          </a:xfrm>
          <a:prstGeom prst="rect">
            <a:avLst/>
          </a:prstGeom>
        </p:spPr>
      </p:pic>
      <p:pic>
        <p:nvPicPr>
          <p:cNvPr id="4" name="图片 3" descr="ws_FE2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替代损失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7204" y="357121"/>
            <a:ext cx="1608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(surrogate loss)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4845" y="1093848"/>
            <a:ext cx="3004027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替代损失函数性质较好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0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一般是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0/1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损失函数的上界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02886" y="4803516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0713" y="4815073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1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4210" y="4801103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96514" y="4790435"/>
            <a:ext cx="149080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-1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52" y="4829678"/>
            <a:ext cx="149080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-2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7350" y="1755135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3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555" y="2480436"/>
            <a:ext cx="1591782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软间隔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SVM</a:t>
            </a:r>
            <a:endParaRPr lang="zh-CN" altLang="en-US" sz="2400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1" y="5389601"/>
            <a:ext cx="7912422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16754D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16754D"/>
                </a:solidFill>
                <a:latin typeface="幼圆" panose="02010509060101010101" charset="-122"/>
              </a:rPr>
              <a:t>采用替代损失函数，是在解决困难问题时的常见技巧</a:t>
            </a:r>
            <a:endParaRPr lang="zh-CN" altLang="en-US" sz="2005" smtClean="0">
              <a:solidFill>
                <a:srgbClr val="16754D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06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16754D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16754D"/>
                </a:solidFill>
                <a:latin typeface="幼圆" panose="02010509060101010101" charset="-122"/>
              </a:rPr>
              <a:t>求解替代函数得到的解是否仍是原问题的解？理论上称为替代损失的</a:t>
            </a:r>
            <a:endParaRPr lang="zh-CN" altLang="en-US" sz="2005" smtClean="0">
              <a:solidFill>
                <a:srgbClr val="16754D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9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 smtClean="0">
                <a:solidFill>
                  <a:srgbClr val="16754D"/>
                </a:solidFill>
                <a:latin typeface="幼圆" panose="02010509060101010101" charset="-122"/>
              </a:rPr>
              <a:t>	“一致性” </a:t>
            </a:r>
            <a:r>
              <a:rPr lang="en-US" altLang="zh-CN" smtClean="0">
                <a:solidFill>
                  <a:srgbClr val="16754D"/>
                </a:solidFill>
                <a:latin typeface="Times New Roman" panose="02020603050405020304"/>
              </a:rPr>
              <a:t>(consistency)</a:t>
            </a:r>
            <a:r>
              <a:rPr lang="zh-CN" altLang="en-US" sz="2005" smtClean="0">
                <a:solidFill>
                  <a:srgbClr val="16754D"/>
                </a:solidFill>
                <a:latin typeface="幼圆" panose="02010509060101010101" charset="-122"/>
              </a:rPr>
              <a:t>问题</a:t>
            </a:r>
            <a:endParaRPr lang="zh-CN" altLang="en-US" sz="2005">
              <a:solidFill>
                <a:srgbClr val="16754D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93976" y="975360"/>
            <a:ext cx="5042917" cy="859536"/>
          </a:xfrm>
          <a:custGeom>
            <a:avLst/>
            <a:gdLst/>
            <a:ahLst/>
            <a:cxnLst/>
            <a:rect l="0" t="0" r="0" b="0"/>
            <a:pathLst>
              <a:path w="5042917" h="859536">
                <a:moveTo>
                  <a:pt x="0" y="859535"/>
                </a:moveTo>
                <a:lnTo>
                  <a:pt x="5042916" y="859535"/>
                </a:lnTo>
                <a:lnTo>
                  <a:pt x="50429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382267" y="2407920"/>
            <a:ext cx="6201157" cy="1252728"/>
          </a:xfrm>
          <a:custGeom>
            <a:avLst/>
            <a:gdLst/>
            <a:ahLst/>
            <a:cxnLst/>
            <a:rect l="0" t="0" r="0" b="0"/>
            <a:pathLst>
              <a:path w="6201157" h="1252728">
                <a:moveTo>
                  <a:pt x="0" y="1252727"/>
                </a:moveTo>
                <a:lnTo>
                  <a:pt x="6201156" y="1252727"/>
                </a:lnTo>
                <a:lnTo>
                  <a:pt x="6201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107692" y="3829811"/>
            <a:ext cx="5318761" cy="1700786"/>
          </a:xfrm>
          <a:custGeom>
            <a:avLst/>
            <a:gdLst/>
            <a:ahLst/>
            <a:cxnLst/>
            <a:rect l="0" t="0" r="0" b="0"/>
            <a:pathLst>
              <a:path w="5318761" h="1700786">
                <a:moveTo>
                  <a:pt x="0" y="1700785"/>
                </a:moveTo>
                <a:lnTo>
                  <a:pt x="5318760" y="1700785"/>
                </a:lnTo>
                <a:lnTo>
                  <a:pt x="5318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293108" y="4876800"/>
            <a:ext cx="1182625" cy="379477"/>
          </a:xfrm>
          <a:custGeom>
            <a:avLst/>
            <a:gdLst/>
            <a:ahLst/>
            <a:cxnLst/>
            <a:rect l="0" t="0" r="0" b="0"/>
            <a:pathLst>
              <a:path w="1182625" h="379477">
                <a:moveTo>
                  <a:pt x="0" y="379476"/>
                </a:moveTo>
                <a:lnTo>
                  <a:pt x="1182624" y="379476"/>
                </a:lnTo>
                <a:lnTo>
                  <a:pt x="1182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534911" y="4117847"/>
            <a:ext cx="1973582" cy="646177"/>
          </a:xfrm>
          <a:custGeom>
            <a:avLst/>
            <a:gdLst/>
            <a:ahLst/>
            <a:cxnLst/>
            <a:rect l="0" t="0" r="0" b="0"/>
            <a:pathLst>
              <a:path w="1973582" h="646177">
                <a:moveTo>
                  <a:pt x="0" y="646176"/>
                </a:moveTo>
                <a:lnTo>
                  <a:pt x="1973581" y="646176"/>
                </a:lnTo>
                <a:lnTo>
                  <a:pt x="1973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29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2500" y="1016000"/>
            <a:ext cx="4826000" cy="774700"/>
          </a:xfrm>
          <a:prstGeom prst="rect">
            <a:avLst/>
          </a:prstGeom>
        </p:spPr>
      </p:pic>
      <p:pic>
        <p:nvPicPr>
          <p:cNvPr id="9" name="图片 8" descr="ws_2A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451100"/>
            <a:ext cx="3327400" cy="1155700"/>
          </a:xfrm>
          <a:prstGeom prst="rect">
            <a:avLst/>
          </a:prstGeom>
        </p:spPr>
      </p:pic>
      <p:pic>
        <p:nvPicPr>
          <p:cNvPr id="10" name="图片 9" descr="ws_2B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8700" y="3200400"/>
            <a:ext cx="2603500" cy="381000"/>
          </a:xfrm>
          <a:prstGeom prst="rect">
            <a:avLst/>
          </a:prstGeom>
        </p:spPr>
      </p:pic>
      <p:pic>
        <p:nvPicPr>
          <p:cNvPr id="11" name="图片 10" descr="ws_2B1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5200" y="3898900"/>
            <a:ext cx="5080000" cy="1562100"/>
          </a:xfrm>
          <a:prstGeom prst="rect">
            <a:avLst/>
          </a:prstGeom>
        </p:spPr>
      </p:pic>
      <p:pic>
        <p:nvPicPr>
          <p:cNvPr id="12" name="图片 11" descr="ws_2B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8541" y="321726"/>
            <a:ext cx="4334520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软间隔支持向量机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55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原始问题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75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引入“松弛变量”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(slack variables)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505" y="3905666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对偶问题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7241" y="4163059"/>
            <a:ext cx="1885131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与“硬间隔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SVM</a:t>
            </a:r>
            <a:r>
              <a:rPr lang="en-US" altLang="zh-CN" smtClean="0">
                <a:solidFill>
                  <a:srgbClr val="FF0000"/>
                </a:solidFill>
                <a:latin typeface="幼圆" panose="02010509060101010101" charset="-122"/>
              </a:rPr>
              <a:t>”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986" y="4479421"/>
            <a:ext cx="8001229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60452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1800" smtClean="0">
                <a:solidFill>
                  <a:srgbClr val="FF0000"/>
                </a:solidFill>
                <a:latin typeface="幼圆" panose="02010509060101010101" charset="-122"/>
              </a:rPr>
              <a:t>的区别</a:t>
            </a: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45200" algn="l"/>
              </a:tabLst>
              <a:defRPr/>
            </a:pPr>
            <a:endParaRPr lang="zh-CN" altLang="en-US" sz="1800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155"/>
              </a:lnSpc>
              <a:buClrTx/>
              <a:buSzTx/>
              <a:buNone/>
              <a:tabLst>
                <a:tab pos="6045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根据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KKT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条件可知，最终模型仅与支持向量有关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也即采用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hinge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损失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60452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函数后仍保持了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解的稀疏性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8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69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300" y="1841500"/>
            <a:ext cx="3657600" cy="1244600"/>
          </a:xfrm>
          <a:prstGeom prst="rect">
            <a:avLst/>
          </a:prstGeom>
        </p:spPr>
      </p:pic>
      <p:pic>
        <p:nvPicPr>
          <p:cNvPr id="4" name="图片 3" descr="ws_6A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900000">
            <a:off x="4992530" y="245438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正则化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0335" y="357121"/>
            <a:ext cx="159293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(regularization)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4402" y="3239135"/>
            <a:ext cx="923330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 panose="02010509060101010101" charset="-122"/>
              </a:rPr>
              <a:t>结构风险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1982" y="3469769"/>
            <a:ext cx="1474763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88900" algn="l"/>
                <a:tab pos="2032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(structural risk)</a:t>
            </a:r>
            <a:endParaRPr lang="en-US" altLang="zh-CN" sz="1595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20"/>
              </a:lnSpc>
              <a:buClrTx/>
              <a:buSzTx/>
              <a:buNone/>
              <a:tabLst>
                <a:tab pos="88900" algn="l"/>
                <a:tab pos="203200" algn="l"/>
              </a:tabLst>
              <a:defRPr/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描述模型本身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8900" algn="l"/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		的某些性质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5492" y="3239135"/>
            <a:ext cx="923330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FF"/>
                </a:solidFill>
                <a:latin typeface="幼圆" panose="02010509060101010101" charset="-122"/>
              </a:rPr>
              <a:t>经验风险</a:t>
            </a:r>
            <a:endParaRPr lang="zh-CN" altLang="en-US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2592" y="3469769"/>
            <a:ext cx="161582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(empirical risk)</a:t>
            </a:r>
            <a:endParaRPr lang="en-US" altLang="zh-CN" sz="1595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20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描述模型与训练</a:t>
            </a:r>
            <a:endParaRPr lang="zh-CN" altLang="en-US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数据的契合程度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95" y="1273426"/>
            <a:ext cx="5155257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统计学习模型（例如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）的更一般形式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585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 panose="02010509060101010101" charset="-122"/>
              </a:rPr>
              <a:t>正则化项</a:t>
            </a:r>
            <a:endParaRPr lang="zh-CN" altLang="en-US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211" y="4887950"/>
            <a:ext cx="7386638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正则化可理解为“罚函数法”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通过对不希望的结果施以惩罚，使得优化过程趋向于希望目标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6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从贝叶斯估计的角度，则可认为是提供了模型的先验概率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5536" y="3640201"/>
            <a:ext cx="615553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归纳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偏好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4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4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2019300"/>
            <a:ext cx="4102100" cy="3352800"/>
          </a:xfrm>
          <a:prstGeom prst="rect">
            <a:avLst/>
          </a:prstGeom>
        </p:spPr>
      </p:pic>
      <p:pic>
        <p:nvPicPr>
          <p:cNvPr id="4" name="图片 3" descr="ws_B6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2540000"/>
            <a:ext cx="114300" cy="190500"/>
          </a:xfrm>
          <a:prstGeom prst="rect">
            <a:avLst/>
          </a:prstGeom>
        </p:spPr>
      </p:pic>
      <p:pic>
        <p:nvPicPr>
          <p:cNvPr id="5" name="图片 4" descr="ws_B61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如何进行回归学习？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474" y="1260223"/>
            <a:ext cx="6623608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基本思路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允许模型输出与实际输出间存在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l-GR" altLang="zh-CN" sz="2005" smtClean="0">
                <a:solidFill>
                  <a:srgbClr val="000000"/>
                </a:solidFill>
                <a:latin typeface="Times New Roman" panose="02020603050405020304"/>
              </a:rPr>
              <a:t>ε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的差别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2086" y="4407913"/>
            <a:ext cx="114614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l-GR" altLang="zh-CN" sz="2005" smtClean="0">
                <a:solidFill>
                  <a:srgbClr val="FF0000"/>
                </a:solidFill>
                <a:latin typeface="Times New Roman" panose="02020603050405020304"/>
              </a:rPr>
              <a:t>2ε 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间隔带</a:t>
            </a:r>
            <a:endParaRPr lang="zh-CN" altLang="en-US" sz="2195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A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B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00" y="2044700"/>
            <a:ext cx="4724400" cy="3378200"/>
          </a:xfrm>
          <a:prstGeom prst="rect">
            <a:avLst/>
          </a:prstGeom>
        </p:spPr>
      </p:pic>
      <p:pic>
        <p:nvPicPr>
          <p:cNvPr id="4" name="图片 3" descr="ws_EB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2400" y="4495800"/>
            <a:ext cx="139700" cy="215900"/>
          </a:xfrm>
          <a:prstGeom prst="rect">
            <a:avLst/>
          </a:prstGeom>
        </p:spPr>
      </p:pic>
      <p:pic>
        <p:nvPicPr>
          <p:cNvPr id="5" name="图片 4" descr="ws_EC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8400" y="4965700"/>
            <a:ext cx="152400" cy="152400"/>
          </a:xfrm>
          <a:prstGeom prst="rect">
            <a:avLst/>
          </a:prstGeom>
        </p:spPr>
      </p:pic>
      <p:pic>
        <p:nvPicPr>
          <p:cNvPr id="6" name="图片 5" descr="ws_ECF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800" y="4965700"/>
            <a:ext cx="127000" cy="152400"/>
          </a:xfrm>
          <a:prstGeom prst="rect">
            <a:avLst/>
          </a:prstGeom>
        </p:spPr>
      </p:pic>
      <p:pic>
        <p:nvPicPr>
          <p:cNvPr id="7" name="图片 6" descr="ws_ED0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4965700"/>
            <a:ext cx="127000" cy="152400"/>
          </a:xfrm>
          <a:prstGeom prst="rect">
            <a:avLst/>
          </a:prstGeom>
        </p:spPr>
      </p:pic>
      <p:pic>
        <p:nvPicPr>
          <p:cNvPr id="8" name="图片 7" descr="ws_EE1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41" y="256034"/>
            <a:ext cx="4408258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l-GR" altLang="zh-CN" sz="2795" smtClean="0">
                <a:solidFill>
                  <a:srgbClr val="000000"/>
                </a:solidFill>
                <a:latin typeface="Times New Roman" panose="02020603050405020304"/>
              </a:rPr>
              <a:t>ε-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不敏感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(insensitive)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损失函数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64103" y="5398130"/>
            <a:ext cx="91372" cy="182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405" smtClean="0">
                <a:solidFill>
                  <a:srgbClr val="000000"/>
                </a:solidFill>
                <a:latin typeface="Times New Roman" panose="02020603050405020304"/>
              </a:rPr>
              <a:t>0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5898" y="1222883"/>
            <a:ext cx="445314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落入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l-GR" altLang="zh-CN" sz="2400" smtClean="0">
                <a:solidFill>
                  <a:srgbClr val="000000"/>
                </a:solidFill>
                <a:latin typeface="Times New Roman" panose="02020603050405020304"/>
              </a:rPr>
              <a:t>ε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间隔带的样本不计算损失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2285" y="2653827"/>
            <a:ext cx="22570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最小二乘损失函数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8950" y="3600414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支持向量回归使用的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98490" y="3949824"/>
            <a:ext cx="19877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l-GR" altLang="zh-CN" sz="2005" smtClean="0">
                <a:solidFill>
                  <a:srgbClr val="FF0000"/>
                </a:solidFill>
                <a:latin typeface="Times New Roman" panose="02020603050405020304"/>
              </a:rPr>
              <a:t>ε-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不敏感损失函数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3B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D3C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800" y="2159000"/>
            <a:ext cx="3670300" cy="3124200"/>
          </a:xfrm>
          <a:prstGeom prst="rect">
            <a:avLst/>
          </a:prstGeom>
        </p:spPr>
      </p:pic>
      <p:pic>
        <p:nvPicPr>
          <p:cNvPr id="4" name="图片 3" descr="ws_D3C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线性分类器回顾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4697" y="1376807"/>
            <a:ext cx="7316105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在样本空间中寻找一个超平面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将不同类别的样本分开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92580" y="1089660"/>
            <a:ext cx="4536949" cy="2100073"/>
          </a:xfrm>
          <a:custGeom>
            <a:avLst/>
            <a:gdLst/>
            <a:ahLst/>
            <a:cxnLst/>
            <a:rect l="0" t="0" r="0" b="0"/>
            <a:pathLst>
              <a:path w="4536949" h="2100073">
                <a:moveTo>
                  <a:pt x="0" y="2100072"/>
                </a:moveTo>
                <a:lnTo>
                  <a:pt x="4536948" y="2100072"/>
                </a:lnTo>
                <a:lnTo>
                  <a:pt x="4536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595627" y="3326891"/>
            <a:ext cx="7287769" cy="1958342"/>
          </a:xfrm>
          <a:custGeom>
            <a:avLst/>
            <a:gdLst/>
            <a:ahLst/>
            <a:cxnLst/>
            <a:rect l="0" t="0" r="0" b="0"/>
            <a:pathLst>
              <a:path w="7287769" h="1958342">
                <a:moveTo>
                  <a:pt x="0" y="1958341"/>
                </a:moveTo>
                <a:lnTo>
                  <a:pt x="7287768" y="1958341"/>
                </a:lnTo>
                <a:lnTo>
                  <a:pt x="7287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129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1500" y="1117600"/>
            <a:ext cx="3416300" cy="800100"/>
          </a:xfrm>
          <a:prstGeom prst="rect">
            <a:avLst/>
          </a:prstGeom>
        </p:spPr>
      </p:pic>
      <p:pic>
        <p:nvPicPr>
          <p:cNvPr id="5" name="图片 4" descr="ws_12A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400" y="1930400"/>
            <a:ext cx="3365500" cy="1231900"/>
          </a:xfrm>
          <a:prstGeom prst="rect">
            <a:avLst/>
          </a:prstGeom>
        </p:spPr>
      </p:pic>
      <p:pic>
        <p:nvPicPr>
          <p:cNvPr id="6" name="图片 5" descr="ws_12A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100" y="3365500"/>
            <a:ext cx="3581400" cy="812800"/>
          </a:xfrm>
          <a:prstGeom prst="rect">
            <a:avLst/>
          </a:prstGeom>
        </p:spPr>
      </p:pic>
      <p:pic>
        <p:nvPicPr>
          <p:cNvPr id="7" name="图片 6" descr="ws_12A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200" y="3403600"/>
            <a:ext cx="3568700" cy="736600"/>
          </a:xfrm>
          <a:prstGeom prst="rect">
            <a:avLst/>
          </a:prstGeom>
        </p:spPr>
      </p:pic>
      <p:pic>
        <p:nvPicPr>
          <p:cNvPr id="8" name="图片 7" descr="ws_12BD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500" y="4292600"/>
            <a:ext cx="2590800" cy="812800"/>
          </a:xfrm>
          <a:prstGeom prst="rect">
            <a:avLst/>
          </a:prstGeom>
        </p:spPr>
      </p:pic>
      <p:pic>
        <p:nvPicPr>
          <p:cNvPr id="9" name="图片 8" descr="ws_12BE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8500" y="4432300"/>
            <a:ext cx="1701800" cy="482600"/>
          </a:xfrm>
          <a:prstGeom prst="rect">
            <a:avLst/>
          </a:prstGeom>
        </p:spPr>
      </p:pic>
      <p:pic>
        <p:nvPicPr>
          <p:cNvPr id="10" name="图片 9" descr="ws_12BF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2100" y="5359400"/>
            <a:ext cx="3441700" cy="901700"/>
          </a:xfrm>
          <a:prstGeom prst="rect">
            <a:avLst/>
          </a:prstGeom>
        </p:spPr>
      </p:pic>
      <p:pic>
        <p:nvPicPr>
          <p:cNvPr id="11" name="图片 10" descr="ws_12CF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77389" y="357121"/>
            <a:ext cx="67005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(SVR)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541" y="321726"/>
            <a:ext cx="2154436" cy="56553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支持向量回归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585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原始问题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对偶问题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88900" algn="l"/>
                <a:tab pos="4064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预测</a:t>
            </a:r>
            <a:endParaRPr lang="zh-CN" altLang="en-US" sz="22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9704" y="2837688"/>
            <a:ext cx="7452361" cy="431292"/>
          </a:xfrm>
          <a:custGeom>
            <a:avLst/>
            <a:gdLst/>
            <a:ahLst/>
            <a:cxnLst/>
            <a:rect l="0" t="0" r="0" b="0"/>
            <a:pathLst>
              <a:path w="7452361" h="431292">
                <a:moveTo>
                  <a:pt x="0" y="431291"/>
                </a:moveTo>
                <a:lnTo>
                  <a:pt x="7452360" y="431291"/>
                </a:lnTo>
                <a:lnTo>
                  <a:pt x="7452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9841" y="3542538"/>
            <a:ext cx="8618221" cy="2543557"/>
          </a:xfrm>
          <a:custGeom>
            <a:avLst/>
            <a:gdLst/>
            <a:ahLst/>
            <a:cxnLst/>
            <a:rect l="0" t="0" r="0" b="0"/>
            <a:pathLst>
              <a:path w="8618221" h="2543557">
                <a:moveTo>
                  <a:pt x="0" y="2543556"/>
                </a:moveTo>
                <a:lnTo>
                  <a:pt x="8618220" y="2543556"/>
                </a:lnTo>
                <a:lnTo>
                  <a:pt x="8618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82039" y="1371600"/>
            <a:ext cx="295658" cy="925068"/>
          </a:xfrm>
          <a:custGeom>
            <a:avLst/>
            <a:gdLst/>
            <a:ahLst/>
            <a:cxnLst/>
            <a:rect l="0" t="0" r="0" b="0"/>
            <a:pathLst>
              <a:path w="295658" h="925068">
                <a:moveTo>
                  <a:pt x="295657" y="925067"/>
                </a:moveTo>
                <a:cubicBezTo>
                  <a:pt x="213996" y="925067"/>
                  <a:pt x="147828" y="914019"/>
                  <a:pt x="147828" y="900429"/>
                </a:cubicBezTo>
                <a:lnTo>
                  <a:pt x="147828" y="487172"/>
                </a:lnTo>
                <a:cubicBezTo>
                  <a:pt x="147828" y="473582"/>
                  <a:pt x="81649" y="462533"/>
                  <a:pt x="0" y="462533"/>
                </a:cubicBezTo>
                <a:cubicBezTo>
                  <a:pt x="81649" y="462533"/>
                  <a:pt x="147828" y="451485"/>
                  <a:pt x="147828" y="437895"/>
                </a:cubicBezTo>
                <a:lnTo>
                  <a:pt x="147828" y="24638"/>
                </a:lnTo>
                <a:cubicBezTo>
                  <a:pt x="147828" y="11049"/>
                  <a:pt x="213996" y="0"/>
                  <a:pt x="295657" y="0"/>
                </a:cubicBez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68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0800" y="1143000"/>
            <a:ext cx="2628900" cy="508000"/>
          </a:xfrm>
          <a:prstGeom prst="rect">
            <a:avLst/>
          </a:prstGeom>
        </p:spPr>
      </p:pic>
      <p:pic>
        <p:nvPicPr>
          <p:cNvPr id="6" name="图片 5" descr="ws_169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200" y="1981200"/>
            <a:ext cx="2616200" cy="508000"/>
          </a:xfrm>
          <a:prstGeom prst="rect">
            <a:avLst/>
          </a:prstGeom>
        </p:spPr>
      </p:pic>
      <p:pic>
        <p:nvPicPr>
          <p:cNvPr id="7" name="图片 6" descr="ws_1699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977900"/>
            <a:ext cx="3200400" cy="1752600"/>
          </a:xfrm>
          <a:prstGeom prst="rect">
            <a:avLst/>
          </a:prstGeom>
        </p:spPr>
      </p:pic>
      <p:pic>
        <p:nvPicPr>
          <p:cNvPr id="8" name="图片 7" descr="ws_169A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1600" y="4064000"/>
            <a:ext cx="2095500" cy="444500"/>
          </a:xfrm>
          <a:prstGeom prst="rect">
            <a:avLst/>
          </a:prstGeom>
        </p:spPr>
      </p:pic>
      <p:pic>
        <p:nvPicPr>
          <p:cNvPr id="9" name="图片 8" descr="ws_16AB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800" y="3619500"/>
            <a:ext cx="1968500" cy="457200"/>
          </a:xfrm>
          <a:prstGeom prst="rect">
            <a:avLst/>
          </a:prstGeom>
        </p:spPr>
      </p:pic>
      <p:pic>
        <p:nvPicPr>
          <p:cNvPr id="10" name="图片 9" descr="ws_16AC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4572000"/>
            <a:ext cx="7594600" cy="1498600"/>
          </a:xfrm>
          <a:prstGeom prst="rect">
            <a:avLst/>
          </a:prstGeom>
        </p:spPr>
      </p:pic>
      <p:pic>
        <p:nvPicPr>
          <p:cNvPr id="11" name="图片 10" descr="ws_16AD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表示定理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24345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(Representer Theorem)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39" y="3658618"/>
            <a:ext cx="60657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更一般的结论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表示定理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):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对于任意单调递增函数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9366" y="3710213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和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53990" y="4060648"/>
            <a:ext cx="1269578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5"/>
              </a:lnSpc>
            </a:pPr>
            <a:r>
              <a:rPr lang="en-US" altLang="zh-CN" sz="22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优化问题</a:t>
            </a:r>
            <a:endParaRPr lang="zh-CN" altLang="en-US" sz="22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739" y="4112299"/>
            <a:ext cx="2257028" cy="16293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任意非负损失函数</a:t>
            </a: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730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的解总可写为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5442" y="1236347"/>
            <a:ext cx="7649530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核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SVM: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观察</a:t>
            </a:r>
            <a:endParaRPr lang="zh-CN" altLang="en-US" sz="22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465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幼圆" panose="02010509060101010101" charset="-122"/>
              </a:rPr>
              <a:t>		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核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SVR: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15"/>
              </a:lnSpc>
              <a:buClrTx/>
              <a:buSzTx/>
              <a:buNone/>
              <a:tabLst>
                <a:tab pos="355600" algn="l"/>
                <a:tab pos="1054100" algn="l"/>
                <a:tab pos="10795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无论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还是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SVR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学得模型总能表示成核函数的线性组合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61160" y="4091940"/>
            <a:ext cx="502920" cy="786384"/>
          </a:xfrm>
          <a:custGeom>
            <a:avLst/>
            <a:gdLst/>
            <a:ahLst/>
            <a:cxnLst/>
            <a:rect l="0" t="0" r="0" b="0"/>
            <a:pathLst>
              <a:path w="502920" h="786384">
                <a:moveTo>
                  <a:pt x="0" y="534924"/>
                </a:moveTo>
                <a:lnTo>
                  <a:pt x="125729" y="534924"/>
                </a:lnTo>
                <a:lnTo>
                  <a:pt x="125729" y="0"/>
                </a:lnTo>
                <a:lnTo>
                  <a:pt x="377190" y="0"/>
                </a:lnTo>
                <a:lnTo>
                  <a:pt x="377190" y="534924"/>
                </a:lnTo>
                <a:lnTo>
                  <a:pt x="502919" y="534924"/>
                </a:lnTo>
                <a:lnTo>
                  <a:pt x="251460" y="7863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90744" y="5047488"/>
            <a:ext cx="3160776" cy="1014984"/>
          </a:xfrm>
          <a:custGeom>
            <a:avLst/>
            <a:gdLst/>
            <a:ahLst/>
            <a:cxnLst/>
            <a:rect l="0" t="0" r="0" b="0"/>
            <a:pathLst>
              <a:path w="3160776" h="1014984">
                <a:moveTo>
                  <a:pt x="0" y="1014983"/>
                </a:moveTo>
                <a:lnTo>
                  <a:pt x="3160775" y="1014983"/>
                </a:lnTo>
                <a:lnTo>
                  <a:pt x="3160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1B8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3111500"/>
            <a:ext cx="5435600" cy="1778000"/>
          </a:xfrm>
          <a:prstGeom prst="rect">
            <a:avLst/>
          </a:prstGeom>
        </p:spPr>
      </p:pic>
      <p:pic>
        <p:nvPicPr>
          <p:cNvPr id="5" name="图片 4" descr="ws_1B9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4914900"/>
            <a:ext cx="2908300" cy="863600"/>
          </a:xfrm>
          <a:prstGeom prst="rect">
            <a:avLst/>
          </a:prstGeom>
        </p:spPr>
      </p:pic>
      <p:pic>
        <p:nvPicPr>
          <p:cNvPr id="6" name="图片 5" descr="ws_1BA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核方法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0335" y="357121"/>
            <a:ext cx="180857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(Kernel methods)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331" y="1238377"/>
            <a:ext cx="7978146" cy="48090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基于表示定理能得到很多线性模型的“核化”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(kernelized)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版本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55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例如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KLDA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(Kernelized LDA)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5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将样本映射到高维特征空间 </a:t>
            </a:r>
            <a:r>
              <a:rPr lang="en-US" altLang="zh-CN" sz="2005" smtClean="0">
                <a:solidFill>
                  <a:srgbClr val="FF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然后在此特征空间中做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线性判别分析</a:t>
            </a: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6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“核技巧” </a:t>
            </a:r>
            <a:r>
              <a:rPr lang="en-US" altLang="zh-CN" sz="1595" b="1" smtClean="0">
                <a:solidFill>
                  <a:srgbClr val="FF0000"/>
                </a:solidFill>
                <a:latin typeface="Times New Roman" panose="02020603050405020304"/>
              </a:rPr>
              <a:t>(kernel trick)</a:t>
            </a:r>
            <a:endParaRPr lang="en-US" altLang="zh-CN" sz="1595" b="1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5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en-US" altLang="zh-CN" sz="1595" b="1" smtClean="0">
                <a:solidFill>
                  <a:srgbClr val="FF0000"/>
                </a:solidFill>
                <a:latin typeface="Times New Roman" panose="02020603050405020304"/>
              </a:rPr>
              <a:t>		</a:t>
            </a: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是机器学习中处理非线性</a:t>
            </a:r>
            <a:endParaRPr lang="zh-CN" altLang="en-US" sz="2005" smtClean="0">
              <a:solidFill>
                <a:srgbClr val="FF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457200" algn="l"/>
                <a:tab pos="4991100" algn="l"/>
                <a:tab pos="5245100" algn="l"/>
              </a:tabLst>
              <a:defRPr/>
            </a:pPr>
            <a:r>
              <a:rPr lang="zh-CN" altLang="en-US" sz="2005" smtClean="0">
                <a:solidFill>
                  <a:srgbClr val="FF0000"/>
                </a:solidFill>
                <a:latin typeface="幼圆" panose="02010509060101010101" charset="-122"/>
              </a:rPr>
              <a:t>			问题的基本技术之一</a:t>
            </a:r>
            <a:endParaRPr lang="zh-CN" altLang="en-US" sz="2005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03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204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支持向量机常用软件包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917" y="1041855"/>
            <a:ext cx="1437894" cy="3507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LIBSVM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117" y="1560705"/>
            <a:ext cx="4847674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80C000"/>
                </a:solidFill>
                <a:latin typeface="Times New Roman" panose="02020603050405020304"/>
              </a:rPr>
              <a:t>http://www.csie.ntu.edu.tw/~cjlin/libsvm/</a:t>
            </a:r>
            <a:endParaRPr lang="zh-CN" altLang="en-US" sz="2195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917" y="2261616"/>
            <a:ext cx="1897955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LIBLINEAR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7117" y="2778757"/>
            <a:ext cx="46108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80C000"/>
                </a:solidFill>
                <a:latin typeface="Times New Roman" panose="02020603050405020304"/>
              </a:rPr>
              <a:t>http://www.csie.ntu.edu.tw/~cjlin/liblinear/</a:t>
            </a:r>
            <a:endParaRPr lang="zh-CN" altLang="en-US" sz="2005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917" y="3452114"/>
            <a:ext cx="4158190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light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perf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SVM</a:t>
            </a: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struct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7117" y="3967477"/>
            <a:ext cx="477701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80C000"/>
                </a:solidFill>
                <a:latin typeface="Times New Roman" panose="02020603050405020304"/>
              </a:rPr>
              <a:t>http://svmlight.joachims.org/svm_struct.html</a:t>
            </a:r>
            <a:endParaRPr lang="zh-CN" altLang="en-US" sz="2005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917" y="4639690"/>
            <a:ext cx="1268937" cy="3577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Pegasos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7117" y="5156578"/>
            <a:ext cx="500803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80C000"/>
                </a:solidFill>
                <a:latin typeface="Times New Roman" panose="02020603050405020304"/>
              </a:rPr>
              <a:t>http://www.cs.huji.ac.il/~shais/code/index.html</a:t>
            </a:r>
            <a:endParaRPr lang="zh-CN" altLang="en-US" sz="2005">
              <a:solidFill>
                <a:srgbClr val="80C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917" y="5828690"/>
            <a:ext cx="966611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5E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D5F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800" y="2159000"/>
            <a:ext cx="3670300" cy="3124200"/>
          </a:xfrm>
          <a:prstGeom prst="rect">
            <a:avLst/>
          </a:prstGeom>
        </p:spPr>
      </p:pic>
      <p:pic>
        <p:nvPicPr>
          <p:cNvPr id="4" name="图片 3" descr="ws_D60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线性分类器回顾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4697" y="1376807"/>
            <a:ext cx="7150997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将训练样本分开的超平面可能有很多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哪一个更好呢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?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9094" y="5867529"/>
            <a:ext cx="532357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正中间 </a:t>
            </a:r>
            <a:r>
              <a:rPr lang="zh-CN" altLang="en-US" sz="2195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的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鲁棒性最好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泛化能力最强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87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D88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009900"/>
            <a:ext cx="1612900" cy="736600"/>
          </a:xfrm>
          <a:prstGeom prst="rect">
            <a:avLst/>
          </a:prstGeom>
        </p:spPr>
      </p:pic>
      <p:pic>
        <p:nvPicPr>
          <p:cNvPr id="4" name="图片 3" descr="ws_D882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900" y="1358900"/>
            <a:ext cx="1638300" cy="355600"/>
          </a:xfrm>
          <a:prstGeom prst="rect">
            <a:avLst/>
          </a:prstGeom>
        </p:spPr>
      </p:pic>
      <p:pic>
        <p:nvPicPr>
          <p:cNvPr id="5" name="图片 4" descr="ws_D893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6300" y="2171700"/>
            <a:ext cx="5321300" cy="3238500"/>
          </a:xfrm>
          <a:prstGeom prst="rect">
            <a:avLst/>
          </a:prstGeom>
        </p:spPr>
      </p:pic>
      <p:pic>
        <p:nvPicPr>
          <p:cNvPr id="6" name="图片 5" descr="ws_D894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33918"/>
            <a:ext cx="526285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间隔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(margin)</a:t>
            </a: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与支持向量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(support vector)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019" y="1350139"/>
            <a:ext cx="1569340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超平面方程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58863" y="2413035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间隔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957828" y="3349752"/>
            <a:ext cx="743713" cy="749808"/>
          </a:xfrm>
          <a:custGeom>
            <a:avLst/>
            <a:gdLst/>
            <a:ahLst/>
            <a:cxnLst/>
            <a:rect l="0" t="0" r="0" b="0"/>
            <a:pathLst>
              <a:path w="743713" h="749808">
                <a:moveTo>
                  <a:pt x="0" y="377951"/>
                </a:moveTo>
                <a:lnTo>
                  <a:pt x="185927" y="377951"/>
                </a:lnTo>
                <a:lnTo>
                  <a:pt x="185927" y="0"/>
                </a:lnTo>
                <a:lnTo>
                  <a:pt x="557783" y="0"/>
                </a:lnTo>
                <a:lnTo>
                  <a:pt x="557783" y="377951"/>
                </a:lnTo>
                <a:lnTo>
                  <a:pt x="743712" y="377951"/>
                </a:lnTo>
                <a:lnTo>
                  <a:pt x="371856" y="749807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57828" y="3349752"/>
            <a:ext cx="743713" cy="749808"/>
          </a:xfrm>
          <a:custGeom>
            <a:avLst/>
            <a:gdLst/>
            <a:ahLst/>
            <a:cxnLst/>
            <a:rect l="0" t="0" r="0" b="0"/>
            <a:pathLst>
              <a:path w="743713" h="749808">
                <a:moveTo>
                  <a:pt x="0" y="377951"/>
                </a:moveTo>
                <a:lnTo>
                  <a:pt x="185927" y="377951"/>
                </a:lnTo>
                <a:lnTo>
                  <a:pt x="185927" y="0"/>
                </a:lnTo>
                <a:lnTo>
                  <a:pt x="557783" y="0"/>
                </a:lnTo>
                <a:lnTo>
                  <a:pt x="557783" y="377951"/>
                </a:lnTo>
                <a:lnTo>
                  <a:pt x="743712" y="377951"/>
                </a:lnTo>
                <a:lnTo>
                  <a:pt x="371856" y="7498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B15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87700" y="1282700"/>
            <a:ext cx="330200" cy="304800"/>
          </a:xfrm>
          <a:prstGeom prst="rect">
            <a:avLst/>
          </a:prstGeom>
        </p:spPr>
      </p:pic>
      <p:pic>
        <p:nvPicPr>
          <p:cNvPr id="5" name="图片 4" descr="ws_DB16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0" y="1206500"/>
            <a:ext cx="190500" cy="393700"/>
          </a:xfrm>
          <a:prstGeom prst="rect">
            <a:avLst/>
          </a:prstGeom>
        </p:spPr>
      </p:pic>
      <p:pic>
        <p:nvPicPr>
          <p:cNvPr id="6" name="图片 5" descr="ws_DB17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100" y="1244600"/>
            <a:ext cx="241300" cy="304800"/>
          </a:xfrm>
          <a:prstGeom prst="rect">
            <a:avLst/>
          </a:prstGeom>
        </p:spPr>
      </p:pic>
      <p:pic>
        <p:nvPicPr>
          <p:cNvPr id="7" name="图片 6" descr="ws_DB18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1803400"/>
            <a:ext cx="5664200" cy="1257300"/>
          </a:xfrm>
          <a:prstGeom prst="rect">
            <a:avLst/>
          </a:prstGeom>
        </p:spPr>
      </p:pic>
      <p:pic>
        <p:nvPicPr>
          <p:cNvPr id="8" name="图片 7" descr="ws_DB28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1800" y="4191000"/>
            <a:ext cx="5613400" cy="1257300"/>
          </a:xfrm>
          <a:prstGeom prst="rect">
            <a:avLst/>
          </a:prstGeom>
        </p:spPr>
      </p:pic>
      <p:pic>
        <p:nvPicPr>
          <p:cNvPr id="9" name="图片 8" descr="ws_DB29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8541" y="321726"/>
            <a:ext cx="287258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支持向量机基本型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956" y="1187579"/>
            <a:ext cx="247984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最大间隔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寻找参数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8798" y="1239174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和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3601" y="1187579"/>
            <a:ext cx="705321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使得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5745" y="1239174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最大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707" y="5880293"/>
            <a:ext cx="718145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凸二次规划问题，能用优化计算包求解，但可以有更高效的办法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DC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6100" y="1574800"/>
            <a:ext cx="812800" cy="304800"/>
          </a:xfrm>
          <a:prstGeom prst="rect">
            <a:avLst/>
          </a:prstGeom>
        </p:spPr>
      </p:pic>
      <p:pic>
        <p:nvPicPr>
          <p:cNvPr id="3" name="图片 2" descr="ws_DDD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0" y="1993900"/>
            <a:ext cx="5410200" cy="787400"/>
          </a:xfrm>
          <a:prstGeom prst="rect">
            <a:avLst/>
          </a:prstGeom>
        </p:spPr>
      </p:pic>
      <p:pic>
        <p:nvPicPr>
          <p:cNvPr id="4" name="图片 3" descr="ws_DDD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2984500"/>
            <a:ext cx="1219200" cy="342900"/>
          </a:xfrm>
          <a:prstGeom prst="rect">
            <a:avLst/>
          </a:prstGeom>
        </p:spPr>
      </p:pic>
      <p:pic>
        <p:nvPicPr>
          <p:cNvPr id="5" name="图片 4" descr="ws_DDD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9400" y="3022600"/>
            <a:ext cx="292100" cy="266700"/>
          </a:xfrm>
          <a:prstGeom prst="rect">
            <a:avLst/>
          </a:prstGeom>
        </p:spPr>
      </p:pic>
      <p:pic>
        <p:nvPicPr>
          <p:cNvPr id="6" name="图片 5" descr="ws_DDDD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8700" y="2959100"/>
            <a:ext cx="177800" cy="381000"/>
          </a:xfrm>
          <a:prstGeom prst="rect">
            <a:avLst/>
          </a:prstGeom>
        </p:spPr>
      </p:pic>
      <p:pic>
        <p:nvPicPr>
          <p:cNvPr id="7" name="图片 6" descr="ws_DDED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0300" y="3390900"/>
            <a:ext cx="1917700" cy="838200"/>
          </a:xfrm>
          <a:prstGeom prst="rect">
            <a:avLst/>
          </a:prstGeom>
        </p:spPr>
      </p:pic>
      <p:pic>
        <p:nvPicPr>
          <p:cNvPr id="8" name="图片 7" descr="ws_DDEE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2300" y="3403600"/>
            <a:ext cx="1435100" cy="825500"/>
          </a:xfrm>
          <a:prstGeom prst="rect">
            <a:avLst/>
          </a:prstGeom>
        </p:spPr>
      </p:pic>
      <p:pic>
        <p:nvPicPr>
          <p:cNvPr id="9" name="图片 8" descr="ws_DDEF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0" y="4699000"/>
            <a:ext cx="5270500" cy="1765300"/>
          </a:xfrm>
          <a:prstGeom prst="rect">
            <a:avLst/>
          </a:prstGeom>
        </p:spPr>
      </p:pic>
      <p:pic>
        <p:nvPicPr>
          <p:cNvPr id="10" name="图片 9" descr="ws_DDF0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21726"/>
            <a:ext cx="2590453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431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对偶问题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160"/>
              </a:lnSpc>
              <a:buClrTx/>
              <a:buSzTx/>
              <a:buNone/>
              <a:tabLst>
                <a:tab pos="431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拉格朗日乘子法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624" y="1575282"/>
            <a:ext cx="36372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第一步：引入拉格朗日乘子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0405" y="1597314"/>
            <a:ext cx="2257028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得到拉格朗日函数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624" y="2971901"/>
            <a:ext cx="166231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第二步：令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7925" y="2993933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9069" y="2993933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和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997" y="2993933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的偏导为零可得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5624" y="4379188"/>
            <a:ext cx="279082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第三步：回代可得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16779" y="1165860"/>
            <a:ext cx="1839469" cy="679705"/>
          </a:xfrm>
          <a:custGeom>
            <a:avLst/>
            <a:gdLst/>
            <a:ahLst/>
            <a:cxnLst/>
            <a:rect l="0" t="0" r="0" b="0"/>
            <a:pathLst>
              <a:path w="1839469" h="679705">
                <a:moveTo>
                  <a:pt x="0" y="679704"/>
                </a:moveTo>
                <a:lnTo>
                  <a:pt x="1839468" y="679704"/>
                </a:lnTo>
                <a:lnTo>
                  <a:pt x="1839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D54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82084" y="3238500"/>
            <a:ext cx="932688" cy="614172"/>
          </a:xfrm>
          <a:custGeom>
            <a:avLst/>
            <a:gdLst/>
            <a:ahLst/>
            <a:cxnLst/>
            <a:rect l="0" t="0" r="0" b="0"/>
            <a:pathLst>
              <a:path w="932688" h="614172">
                <a:moveTo>
                  <a:pt x="0" y="153542"/>
                </a:moveTo>
                <a:lnTo>
                  <a:pt x="625601" y="153542"/>
                </a:lnTo>
                <a:lnTo>
                  <a:pt x="625601" y="0"/>
                </a:lnTo>
                <a:lnTo>
                  <a:pt x="932687" y="307085"/>
                </a:lnTo>
                <a:lnTo>
                  <a:pt x="625601" y="614171"/>
                </a:lnTo>
                <a:lnTo>
                  <a:pt x="625601" y="460628"/>
                </a:lnTo>
                <a:lnTo>
                  <a:pt x="0" y="4606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E0C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4900" y="1320800"/>
            <a:ext cx="4610100" cy="381000"/>
          </a:xfrm>
          <a:prstGeom prst="rect">
            <a:avLst/>
          </a:prstGeom>
        </p:spPr>
      </p:pic>
      <p:pic>
        <p:nvPicPr>
          <p:cNvPr id="5" name="图片 4" descr="ws_E0D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743200"/>
            <a:ext cx="2857500" cy="1346200"/>
          </a:xfrm>
          <a:prstGeom prst="rect">
            <a:avLst/>
          </a:prstGeom>
        </p:spPr>
      </p:pic>
      <p:pic>
        <p:nvPicPr>
          <p:cNvPr id="6" name="图片 5" descr="ws_E0E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2700" y="3187700"/>
            <a:ext cx="1028700" cy="317500"/>
          </a:xfrm>
          <a:prstGeom prst="rect">
            <a:avLst/>
          </a:prstGeom>
        </p:spPr>
      </p:pic>
      <p:pic>
        <p:nvPicPr>
          <p:cNvPr id="7" name="图片 6" descr="ws_E0E1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2700" y="3581400"/>
            <a:ext cx="1625600" cy="431800"/>
          </a:xfrm>
          <a:prstGeom prst="rect">
            <a:avLst/>
          </a:prstGeom>
        </p:spPr>
      </p:pic>
      <p:pic>
        <p:nvPicPr>
          <p:cNvPr id="8" name="图片 7" descr="ws_E0F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500" y="4737100"/>
            <a:ext cx="7518400" cy="482600"/>
          </a:xfrm>
          <a:prstGeom prst="rect">
            <a:avLst/>
          </a:prstGeom>
        </p:spPr>
      </p:pic>
      <p:pic>
        <p:nvPicPr>
          <p:cNvPr id="9" name="图片 8" descr="ws_E0F3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900000">
            <a:off x="4535981" y="291093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21726"/>
            <a:ext cx="2180084" cy="2282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解的稀疏性</a:t>
            </a: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25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最终模型：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3285"/>
              </a:lnSpc>
              <a:buClrTx/>
              <a:buSzTx/>
              <a:buNone/>
              <a:tabLst>
                <a:tab pos="6350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KKT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条件：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067" y="4795392"/>
            <a:ext cx="7189469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解的</a:t>
            </a:r>
            <a:r>
              <a:rPr lang="zh-CN" altLang="en-US" sz="2400" smtClean="0">
                <a:solidFill>
                  <a:srgbClr val="0000FF"/>
                </a:solidFill>
                <a:latin typeface="幼圆" panose="02010509060101010101" charset="-122"/>
              </a:rPr>
              <a:t>稀疏性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训练完成后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最终模型仅与支持向量有关</a:t>
            </a: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480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支持向量机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(Support Vector Machine, SVM)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因此而得名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9604" y="3208908"/>
            <a:ext cx="61555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必有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18578" y="3208908"/>
            <a:ext cx="307777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或</a:t>
            </a:r>
            <a:endParaRPr lang="zh-CN" altLang="en-US" sz="2400">
              <a:solidFill>
                <a:srgbClr val="00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0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41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00" y="2781300"/>
            <a:ext cx="2247900" cy="2222500"/>
          </a:xfrm>
          <a:prstGeom prst="rect">
            <a:avLst/>
          </a:prstGeom>
        </p:spPr>
      </p:pic>
      <p:pic>
        <p:nvPicPr>
          <p:cNvPr id="5" name="图片 4" descr="ws_E422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2641600"/>
            <a:ext cx="2616200" cy="2667000"/>
          </a:xfrm>
          <a:prstGeom prst="rect">
            <a:avLst/>
          </a:prstGeom>
        </p:spPr>
      </p:pic>
      <p:pic>
        <p:nvPicPr>
          <p:cNvPr id="6" name="图片 5" descr="ws_E423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特征空间映射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888" y="1110741"/>
            <a:ext cx="7128555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若不存在一个能正确划分两类样本的超平面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400" smtClean="0">
                <a:solidFill>
                  <a:srgbClr val="000000"/>
                </a:solidFill>
                <a:latin typeface="幼圆" panose="02010509060101010101" charset="-122"/>
              </a:rPr>
              <a:t>怎么办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?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6838" y="1779723"/>
            <a:ext cx="686566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将样本从原始空间映射到一个更高维的特征空间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使样本在这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6838" y="2132167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幼圆" panose="02010509060101010101" charset="-122"/>
              </a:rPr>
              <a:t>个特征空间内线性可分</a:t>
            </a:r>
            <a:endParaRPr lang="zh-CN" altLang="en-US" sz="200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494" y="5619727"/>
            <a:ext cx="7114127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如果原始空间是有限维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(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属性数有限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)</a:t>
            </a:r>
            <a:r>
              <a:rPr lang="zh-CN" altLang="en-US" sz="2195" smtClean="0">
                <a:solidFill>
                  <a:srgbClr val="FF0000"/>
                </a:solidFill>
                <a:latin typeface="幼圆" panose="02010509060101010101" charset="-122"/>
              </a:rPr>
              <a:t>，那么一定存在一个</a:t>
            </a:r>
            <a:endParaRPr lang="zh-CN" altLang="en-US" sz="2195">
              <a:solidFill>
                <a:srgbClr val="FF0000"/>
              </a:solidFill>
              <a:latin typeface="幼圆" panose="0201050906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1494" y="6006352"/>
            <a:ext cx="3103414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幼圆" panose="02010509060101010101" charset="-122"/>
              </a:rPr>
              <a:t>高维特征空间使样本可分</a:t>
            </a:r>
            <a:endParaRPr lang="zh-CN" altLang="en-US" sz="2200">
              <a:solidFill>
                <a:srgbClr val="FF0000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43030" y="1416031"/>
            <a:ext cx="182238" cy="79690"/>
          </a:xfrm>
          <a:custGeom>
            <a:avLst/>
            <a:gdLst/>
            <a:ahLst/>
            <a:cxnLst/>
            <a:rect l="0" t="0" r="0" b="0"/>
            <a:pathLst>
              <a:path w="182238" h="79690">
                <a:moveTo>
                  <a:pt x="0" y="79689"/>
                </a:moveTo>
                <a:lnTo>
                  <a:pt x="182237" y="79689"/>
                </a:lnTo>
                <a:lnTo>
                  <a:pt x="1822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86344" y="1495376"/>
            <a:ext cx="520311" cy="1"/>
          </a:xfrm>
          <a:custGeom>
            <a:avLst/>
            <a:gdLst/>
            <a:ahLst/>
            <a:cxnLst/>
            <a:rect l="0" t="0" r="0" b="0"/>
            <a:pathLst>
              <a:path w="520311" h="1">
                <a:moveTo>
                  <a:pt x="0" y="0"/>
                </a:moveTo>
                <a:lnTo>
                  <a:pt x="52031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947657" y="1504201"/>
            <a:ext cx="2335898" cy="1"/>
          </a:xfrm>
          <a:custGeom>
            <a:avLst/>
            <a:gdLst/>
            <a:ahLst/>
            <a:cxnLst/>
            <a:rect l="0" t="0" r="0" b="0"/>
            <a:pathLst>
              <a:path w="2335898" h="1">
                <a:moveTo>
                  <a:pt x="0" y="0"/>
                </a:moveTo>
                <a:lnTo>
                  <a:pt x="233589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929121" y="5449061"/>
            <a:ext cx="1531622" cy="568454"/>
          </a:xfrm>
          <a:custGeom>
            <a:avLst/>
            <a:gdLst/>
            <a:ahLst/>
            <a:cxnLst/>
            <a:rect l="0" t="0" r="0" b="0"/>
            <a:pathLst>
              <a:path w="1531622" h="568454">
                <a:moveTo>
                  <a:pt x="0" y="568453"/>
                </a:moveTo>
                <a:lnTo>
                  <a:pt x="1531621" y="568453"/>
                </a:lnTo>
                <a:lnTo>
                  <a:pt x="15316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86127" y="1673351"/>
            <a:ext cx="6376417" cy="1325882"/>
          </a:xfrm>
          <a:custGeom>
            <a:avLst/>
            <a:gdLst/>
            <a:ahLst/>
            <a:cxnLst/>
            <a:rect l="0" t="0" r="0" b="0"/>
            <a:pathLst>
              <a:path w="6376417" h="1325882">
                <a:moveTo>
                  <a:pt x="0" y="1325881"/>
                </a:moveTo>
                <a:lnTo>
                  <a:pt x="6376416" y="1325881"/>
                </a:lnTo>
                <a:lnTo>
                  <a:pt x="6376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801367" y="3150107"/>
            <a:ext cx="6361177" cy="2116838"/>
          </a:xfrm>
          <a:custGeom>
            <a:avLst/>
            <a:gdLst/>
            <a:ahLst/>
            <a:cxnLst/>
            <a:rect l="0" t="0" r="0" b="0"/>
            <a:pathLst>
              <a:path w="6361177" h="2116838">
                <a:moveTo>
                  <a:pt x="0" y="2116837"/>
                </a:moveTo>
                <a:lnTo>
                  <a:pt x="6361176" y="2116837"/>
                </a:lnTo>
                <a:lnTo>
                  <a:pt x="6361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430517" y="3403853"/>
            <a:ext cx="1642874" cy="722377"/>
          </a:xfrm>
          <a:custGeom>
            <a:avLst/>
            <a:gdLst/>
            <a:ahLst/>
            <a:cxnLst/>
            <a:rect l="0" t="0" r="0" b="0"/>
            <a:pathLst>
              <a:path w="1642874" h="722377">
                <a:moveTo>
                  <a:pt x="0" y="722376"/>
                </a:moveTo>
                <a:lnTo>
                  <a:pt x="1642873" y="722376"/>
                </a:lnTo>
                <a:lnTo>
                  <a:pt x="164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E75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1900" y="1257300"/>
            <a:ext cx="203200" cy="165100"/>
          </a:xfrm>
          <a:prstGeom prst="rect">
            <a:avLst/>
          </a:prstGeom>
        </p:spPr>
      </p:pic>
      <p:pic>
        <p:nvPicPr>
          <p:cNvPr id="10" name="图片 9" descr="ws_E76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1193800"/>
            <a:ext cx="533400" cy="304800"/>
          </a:xfrm>
          <a:prstGeom prst="rect">
            <a:avLst/>
          </a:prstGeom>
        </p:spPr>
      </p:pic>
      <p:pic>
        <p:nvPicPr>
          <p:cNvPr id="11" name="图片 10" descr="ws_E76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0900" y="1155700"/>
            <a:ext cx="2362200" cy="355600"/>
          </a:xfrm>
          <a:prstGeom prst="rect">
            <a:avLst/>
          </a:prstGeom>
        </p:spPr>
      </p:pic>
      <p:pic>
        <p:nvPicPr>
          <p:cNvPr id="12" name="图片 11" descr="ws_E762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9800" y="1739900"/>
            <a:ext cx="5549900" cy="1193800"/>
          </a:xfrm>
          <a:prstGeom prst="rect">
            <a:avLst/>
          </a:prstGeom>
        </p:spPr>
      </p:pic>
      <p:pic>
        <p:nvPicPr>
          <p:cNvPr id="13" name="图片 12" descr="ws_E77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7700" y="3251200"/>
            <a:ext cx="6197600" cy="1968500"/>
          </a:xfrm>
          <a:prstGeom prst="rect">
            <a:avLst/>
          </a:prstGeom>
        </p:spPr>
      </p:pic>
      <p:pic>
        <p:nvPicPr>
          <p:cNvPr id="14" name="图片 13" descr="ws_E773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8000" y="5435600"/>
            <a:ext cx="2781300" cy="571500"/>
          </a:xfrm>
          <a:prstGeom prst="rect">
            <a:avLst/>
          </a:prstGeom>
        </p:spPr>
      </p:pic>
      <p:pic>
        <p:nvPicPr>
          <p:cNvPr id="15" name="图片 14" descr="ws_E774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0" y="5334000"/>
            <a:ext cx="4368800" cy="1524000"/>
          </a:xfrm>
          <a:prstGeom prst="rect">
            <a:avLst/>
          </a:prstGeom>
        </p:spPr>
      </p:pic>
      <p:pic>
        <p:nvPicPr>
          <p:cNvPr id="16" name="图片 15" descr="ws_E775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幼圆" panose="02010509060101010101" charset="-122"/>
              </a:rPr>
              <a:t>在特征空间中</a:t>
            </a:r>
            <a:endParaRPr lang="zh-CN" altLang="en-US" sz="27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739" y="1202598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设样本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85900" y="1202598"/>
            <a:ext cx="1974900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映射后的向量为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2758" y="1151003"/>
            <a:ext cx="1833835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划分超平面为</a:t>
            </a:r>
            <a:endParaRPr lang="zh-CN" altLang="en-US" sz="2195">
              <a:solidFill>
                <a:srgbClr val="000000"/>
              </a:solidFill>
              <a:latin typeface="幼圆" panose="02010509060101010101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739" y="1946056"/>
            <a:ext cx="7886774" cy="47192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原始问题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96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对偶问题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预测</a:t>
            </a: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95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幼圆" panose="02010509060101010101" charset="-122"/>
              </a:rPr>
              <a:t>		</a:t>
            </a:r>
            <a:r>
              <a:rPr lang="zh-CN" altLang="en-US" sz="1600" smtClean="0">
                <a:solidFill>
                  <a:srgbClr val="0000FF"/>
                </a:solidFill>
                <a:latin typeface="幼圆" panose="02010509060101010101" charset="-122"/>
              </a:rPr>
              <a:t>只以内积</a:t>
            </a:r>
            <a:endParaRPr lang="zh-CN" altLang="en-US" sz="1600" smtClean="0">
              <a:solidFill>
                <a:srgbClr val="0000FF"/>
              </a:solidFill>
              <a:latin typeface="幼圆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ts val="1860"/>
              </a:lnSpc>
              <a:buClrTx/>
              <a:buSzTx/>
              <a:buNone/>
              <a:tabLst>
                <a:tab pos="317500" algn="l"/>
                <a:tab pos="6896100" algn="l"/>
              </a:tabLst>
              <a:defRPr/>
            </a:pPr>
            <a:r>
              <a:rPr lang="zh-CN" altLang="en-US" sz="1600" smtClean="0">
                <a:solidFill>
                  <a:srgbClr val="0000FF"/>
                </a:solidFill>
                <a:latin typeface="幼圆" panose="02010509060101010101" charset="-122"/>
              </a:rPr>
              <a:t>		</a:t>
            </a:r>
            <a:r>
              <a:rPr lang="zh-CN" altLang="en-US" sz="1595" smtClean="0">
                <a:solidFill>
                  <a:srgbClr val="0000FF"/>
                </a:solidFill>
                <a:latin typeface="幼圆" panose="02010509060101010101" charset="-122"/>
              </a:rPr>
              <a:t>形式出现</a:t>
            </a:r>
            <a:endParaRPr lang="zh-CN" altLang="en-US" sz="1595">
              <a:solidFill>
                <a:srgbClr val="0000FF"/>
              </a:solidFill>
              <a:latin typeface="幼圆" panose="020105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WPS 演示</Application>
  <PresentationFormat>自定义</PresentationFormat>
  <Paragraphs>471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幼圆</vt:lpstr>
      <vt:lpstr>Times New Roman</vt:lpstr>
      <vt:lpstr>Wingdings</vt:lpstr>
      <vt:lpstr>Arial Unicode MS</vt:lpstr>
      <vt:lpstr>Calibri</vt:lpstr>
      <vt:lpstr>Palatino Linotype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不良少年</cp:lastModifiedBy>
  <cp:revision>5</cp:revision>
  <dcterms:created xsi:type="dcterms:W3CDTF">2017-09-13T08:33:00Z</dcterms:created>
  <dcterms:modified xsi:type="dcterms:W3CDTF">2019-01-23T08:19:25Z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