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8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9144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75E2-F997-4489-8125-5ADED794E5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DA0CF-E687-4F94-BAB7-F9F8524282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75E2-F997-4489-8125-5ADED794E5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DA0CF-E687-4F94-BAB7-F9F8524282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75E2-F997-4489-8125-5ADED794E5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DA0CF-E687-4F94-BAB7-F9F8524282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75E2-F997-4489-8125-5ADED794E5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DA0CF-E687-4F94-BAB7-F9F8524282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75E2-F997-4489-8125-5ADED794E5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DA0CF-E687-4F94-BAB7-F9F8524282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75E2-F997-4489-8125-5ADED794E5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DA0CF-E687-4F94-BAB7-F9F8524282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75E2-F997-4489-8125-5ADED794E5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DA0CF-E687-4F94-BAB7-F9F8524282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75E2-F997-4489-8125-5ADED794E5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DA0CF-E687-4F94-BAB7-F9F8524282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75E2-F997-4489-8125-5ADED794E5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DA0CF-E687-4F94-BAB7-F9F8524282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75E2-F997-4489-8125-5ADED794E5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DA0CF-E687-4F94-BAB7-F9F8524282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75E2-F997-4489-8125-5ADED794E5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DA0CF-E687-4F94-BAB7-F9F8524282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A75E2-F997-4489-8125-5ADED794E5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DA0CF-E687-4F94-BAB7-F9F85242824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5.jpeg"/><Relationship Id="rId1" Type="http://schemas.openxmlformats.org/officeDocument/2006/relationships/image" Target="../media/image3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7.jpeg"/><Relationship Id="rId1" Type="http://schemas.openxmlformats.org/officeDocument/2006/relationships/image" Target="../media/image3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9.jpeg"/><Relationship Id="rId1" Type="http://schemas.openxmlformats.org/officeDocument/2006/relationships/image" Target="../media/image38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2.jpeg"/><Relationship Id="rId1" Type="http://schemas.openxmlformats.org/officeDocument/2006/relationships/image" Target="../media/image4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4.jpeg"/><Relationship Id="rId1" Type="http://schemas.openxmlformats.org/officeDocument/2006/relationships/image" Target="../media/image4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image" Target="../media/image4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9.jpeg"/><Relationship Id="rId1" Type="http://schemas.openxmlformats.org/officeDocument/2006/relationships/image" Target="../media/image4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1.jpeg"/><Relationship Id="rId1" Type="http://schemas.openxmlformats.org/officeDocument/2006/relationships/image" Target="../media/image5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3.jpeg"/><Relationship Id="rId1" Type="http://schemas.openxmlformats.org/officeDocument/2006/relationships/image" Target="../media/image52.jpe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6.jpeg"/><Relationship Id="rId2" Type="http://schemas.openxmlformats.org/officeDocument/2006/relationships/image" Target="../media/image55.jpeg"/><Relationship Id="rId1" Type="http://schemas.openxmlformats.org/officeDocument/2006/relationships/image" Target="../media/image5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8.jpeg"/><Relationship Id="rId1" Type="http://schemas.openxmlformats.org/officeDocument/2006/relationships/image" Target="../media/image57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9.jpe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2.jpeg"/><Relationship Id="rId2" Type="http://schemas.openxmlformats.org/officeDocument/2006/relationships/image" Target="../media/image61.jpeg"/><Relationship Id="rId1" Type="http://schemas.openxmlformats.org/officeDocument/2006/relationships/image" Target="../media/image60.jpe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6.jpeg"/><Relationship Id="rId3" Type="http://schemas.openxmlformats.org/officeDocument/2006/relationships/image" Target="../media/image65.jpeg"/><Relationship Id="rId2" Type="http://schemas.openxmlformats.org/officeDocument/2006/relationships/image" Target="../media/image64.jpeg"/><Relationship Id="rId1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jpeg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jpeg"/><Relationship Id="rId8" Type="http://schemas.openxmlformats.org/officeDocument/2006/relationships/image" Target="../media/image22.jpeg"/><Relationship Id="rId7" Type="http://schemas.openxmlformats.org/officeDocument/2006/relationships/image" Target="../media/image21.jpeg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.jpeg"/><Relationship Id="rId8" Type="http://schemas.openxmlformats.org/officeDocument/2006/relationships/image" Target="../media/image31.jpeg"/><Relationship Id="rId7" Type="http://schemas.openxmlformats.org/officeDocument/2006/relationships/image" Target="../media/image30.jpeg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33.jpeg"/><Relationship Id="rId1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14146" y="2985012"/>
            <a:ext cx="7315200" cy="88709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ts val="6920"/>
              </a:lnSpc>
              <a:buClrTx/>
              <a:buSzTx/>
              <a:buNone/>
              <a:tabLst>
                <a:tab pos="4330700" algn="l"/>
              </a:tabLst>
              <a:defRPr/>
            </a:pPr>
            <a:r>
              <a:rPr lang="en-US" sz="720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7.</a:t>
            </a:r>
            <a:r>
              <a:rPr sz="720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BP神经网络模型</a:t>
            </a:r>
            <a:r>
              <a:rPr lang="zh-CN" altLang="en-US" sz="720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	</a:t>
            </a:r>
            <a:endParaRPr lang="zh-CN" altLang="en-US" sz="720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3224022" y="1093469"/>
            <a:ext cx="745237" cy="955549"/>
          </a:xfrm>
          <a:custGeom>
            <a:avLst/>
            <a:gdLst/>
            <a:ahLst/>
            <a:cxnLst/>
            <a:rect l="0" t="0" r="0" b="0"/>
            <a:pathLst>
              <a:path w="745237" h="955549">
                <a:moveTo>
                  <a:pt x="0" y="955548"/>
                </a:moveTo>
                <a:lnTo>
                  <a:pt x="745236" y="955548"/>
                </a:lnTo>
                <a:lnTo>
                  <a:pt x="74523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1703070" y="1101089"/>
            <a:ext cx="1342645" cy="955550"/>
          </a:xfrm>
          <a:custGeom>
            <a:avLst/>
            <a:gdLst/>
            <a:ahLst/>
            <a:cxnLst/>
            <a:rect l="0" t="0" r="0" b="0"/>
            <a:pathLst>
              <a:path w="1342645" h="955550">
                <a:moveTo>
                  <a:pt x="0" y="955549"/>
                </a:moveTo>
                <a:lnTo>
                  <a:pt x="1342644" y="955549"/>
                </a:lnTo>
                <a:lnTo>
                  <a:pt x="134264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2372867" y="2403348"/>
            <a:ext cx="672085" cy="1007364"/>
          </a:xfrm>
          <a:custGeom>
            <a:avLst/>
            <a:gdLst/>
            <a:ahLst/>
            <a:cxnLst/>
            <a:rect l="0" t="0" r="0" b="0"/>
            <a:pathLst>
              <a:path w="672085" h="1007364">
                <a:moveTo>
                  <a:pt x="0" y="503681"/>
                </a:moveTo>
                <a:cubicBezTo>
                  <a:pt x="0" y="225552"/>
                  <a:pt x="150496" y="0"/>
                  <a:pt x="336043" y="0"/>
                </a:cubicBezTo>
                <a:cubicBezTo>
                  <a:pt x="521590" y="0"/>
                  <a:pt x="672084" y="225552"/>
                  <a:pt x="672084" y="503681"/>
                </a:cubicBezTo>
                <a:cubicBezTo>
                  <a:pt x="672084" y="781812"/>
                  <a:pt x="521590" y="1007363"/>
                  <a:pt x="336043" y="1007363"/>
                </a:cubicBezTo>
                <a:cubicBezTo>
                  <a:pt x="150496" y="1007363"/>
                  <a:pt x="0" y="781812"/>
                  <a:pt x="0" y="503681"/>
                </a:cubicBezTo>
                <a:close/>
              </a:path>
            </a:pathLst>
          </a:custGeom>
          <a:solidFill>
            <a:srgbClr val="FF99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2764535" y="3421379"/>
            <a:ext cx="1539242" cy="720854"/>
          </a:xfrm>
          <a:custGeom>
            <a:avLst/>
            <a:gdLst/>
            <a:ahLst/>
            <a:cxnLst/>
            <a:rect l="0" t="0" r="0" b="0"/>
            <a:pathLst>
              <a:path w="1539242" h="720854">
                <a:moveTo>
                  <a:pt x="0" y="360426"/>
                </a:moveTo>
                <a:cubicBezTo>
                  <a:pt x="0" y="161417"/>
                  <a:pt x="344551" y="0"/>
                  <a:pt x="769620" y="0"/>
                </a:cubicBezTo>
                <a:cubicBezTo>
                  <a:pt x="1194690" y="0"/>
                  <a:pt x="1539241" y="161417"/>
                  <a:pt x="1539241" y="360426"/>
                </a:cubicBezTo>
                <a:cubicBezTo>
                  <a:pt x="1539241" y="559436"/>
                  <a:pt x="1194690" y="720853"/>
                  <a:pt x="769620" y="720853"/>
                </a:cubicBezTo>
                <a:cubicBezTo>
                  <a:pt x="344551" y="720853"/>
                  <a:pt x="0" y="559436"/>
                  <a:pt x="0" y="360426"/>
                </a:cubicBezTo>
                <a:close/>
              </a:path>
            </a:pathLst>
          </a:custGeom>
          <a:solidFill>
            <a:srgbClr val="FF99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5291328" y="4142232"/>
            <a:ext cx="3474720" cy="1200913"/>
          </a:xfrm>
          <a:custGeom>
            <a:avLst/>
            <a:gdLst/>
            <a:ahLst/>
            <a:cxnLst/>
            <a:rect l="0" t="0" r="0" b="0"/>
            <a:pathLst>
              <a:path w="3474720" h="1200913">
                <a:moveTo>
                  <a:pt x="0" y="1200912"/>
                </a:moveTo>
                <a:lnTo>
                  <a:pt x="3474719" y="1200912"/>
                </a:lnTo>
                <a:lnTo>
                  <a:pt x="347471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4804409" y="4287773"/>
            <a:ext cx="323089" cy="1485901"/>
          </a:xfrm>
          <a:custGeom>
            <a:avLst/>
            <a:gdLst/>
            <a:ahLst/>
            <a:cxnLst/>
            <a:rect l="0" t="0" r="0" b="0"/>
            <a:pathLst>
              <a:path w="323089" h="1485901">
                <a:moveTo>
                  <a:pt x="323088" y="1485900"/>
                </a:moveTo>
                <a:cubicBezTo>
                  <a:pt x="233807" y="1485900"/>
                  <a:pt x="161544" y="1468730"/>
                  <a:pt x="161544" y="1447559"/>
                </a:cubicBezTo>
                <a:lnTo>
                  <a:pt x="161544" y="792735"/>
                </a:lnTo>
                <a:cubicBezTo>
                  <a:pt x="161544" y="771525"/>
                  <a:pt x="89281" y="754380"/>
                  <a:pt x="0" y="754380"/>
                </a:cubicBezTo>
                <a:cubicBezTo>
                  <a:pt x="89281" y="754380"/>
                  <a:pt x="161544" y="737236"/>
                  <a:pt x="161544" y="716027"/>
                </a:cubicBezTo>
                <a:lnTo>
                  <a:pt x="161544" y="38355"/>
                </a:lnTo>
                <a:cubicBezTo>
                  <a:pt x="161544" y="17146"/>
                  <a:pt x="233935" y="0"/>
                  <a:pt x="323088" y="0"/>
                </a:cubicBezTo>
              </a:path>
            </a:pathLst>
          </a:custGeom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1361694" y="4688585"/>
            <a:ext cx="1257301" cy="1"/>
          </a:xfrm>
          <a:custGeom>
            <a:avLst/>
            <a:gdLst/>
            <a:ahLst/>
            <a:cxnLst/>
            <a:rect l="0" t="0" r="0" b="0"/>
            <a:pathLst>
              <a:path w="1257301" h="1">
                <a:moveTo>
                  <a:pt x="0" y="0"/>
                </a:moveTo>
                <a:lnTo>
                  <a:pt x="1257300" y="0"/>
                </a:lnTo>
              </a:path>
            </a:pathLst>
          </a:custGeom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ws_7B09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0400" y="863600"/>
            <a:ext cx="8178800" cy="5308600"/>
          </a:xfrm>
          <a:prstGeom prst="rect">
            <a:avLst/>
          </a:prstGeom>
        </p:spPr>
      </p:pic>
      <p:pic>
        <p:nvPicPr>
          <p:cNvPr id="10" name="图片 9" descr="ws_7B19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 rot="18900000">
            <a:off x="3394609" y="4052304"/>
            <a:ext cx="127000" cy="2298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4079433" y="3367481"/>
            <a:ext cx="127000" cy="2298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8541" y="306577"/>
            <a:ext cx="2481257" cy="3718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1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BP </a:t>
            </a:r>
            <a:r>
              <a:rPr lang="zh-CN" altLang="en-US" sz="2795" smtClean="0">
                <a:solidFill>
                  <a:srgbClr val="000000"/>
                </a:solidFill>
                <a:latin typeface="幼圆" panose="02010509060101010101" charset="-122"/>
              </a:rPr>
              <a:t>算法推导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(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续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)</a:t>
            </a:r>
            <a:endParaRPr lang="zh-CN" altLang="en-US" sz="2005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221980" y="4332729"/>
            <a:ext cx="384721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有</a:t>
            </a:r>
            <a:endParaRPr lang="zh-CN" altLang="en-US" sz="200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89753" y="4379813"/>
            <a:ext cx="1013098" cy="1526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925"/>
              </a:lnSpc>
              <a:buClrTx/>
              <a:buSzTx/>
              <a:buNone/>
              <a:tabLst>
                <a:tab pos="88900" algn="l"/>
              </a:tabLst>
              <a:defRPr/>
            </a:pP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对</a:t>
            </a: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960"/>
              </a:lnSpc>
              <a:buClrTx/>
              <a:buSzTx/>
              <a:buNone/>
              <a:tabLst>
                <a:tab pos="88900" algn="l"/>
              </a:tabLst>
              <a:defRPr/>
            </a:pP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	</a:t>
            </a:r>
            <a:r>
              <a:rPr lang="zh-CN" altLang="en-US" smtClean="0">
                <a:solidFill>
                  <a:srgbClr val="000000"/>
                </a:solidFill>
                <a:latin typeface="幼圆" panose="02010509060101010101" charset="-122"/>
              </a:rPr>
              <a:t>再注意到</a:t>
            </a:r>
            <a:endParaRPr lang="zh-CN" altLang="en-US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7265" y="5016753"/>
            <a:ext cx="692497" cy="2199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 smtClean="0">
                <a:solidFill>
                  <a:srgbClr val="000000"/>
                </a:solidFill>
                <a:latin typeface="幼圆" panose="02010509060101010101" charset="-122"/>
              </a:rPr>
              <a:t>于是，</a:t>
            </a:r>
            <a:endParaRPr lang="zh-CN" altLang="en-US">
              <a:solidFill>
                <a:srgbClr val="000000"/>
              </a:solidFill>
              <a:latin typeface="幼圆" panose="02010509060101010101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5357342" y="6026729"/>
            <a:ext cx="1016128" cy="1"/>
          </a:xfrm>
          <a:custGeom>
            <a:avLst/>
            <a:gdLst/>
            <a:ahLst/>
            <a:cxnLst/>
            <a:rect l="0" t="0" r="0" b="0"/>
            <a:pathLst>
              <a:path w="1016128" h="1">
                <a:moveTo>
                  <a:pt x="0" y="0"/>
                </a:moveTo>
                <a:lnTo>
                  <a:pt x="1016127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4303776" y="5574791"/>
            <a:ext cx="4405884" cy="603506"/>
          </a:xfrm>
          <a:custGeom>
            <a:avLst/>
            <a:gdLst/>
            <a:ahLst/>
            <a:cxnLst/>
            <a:rect l="0" t="0" r="0" b="0"/>
            <a:pathLst>
              <a:path w="4405884" h="603506">
                <a:moveTo>
                  <a:pt x="0" y="603505"/>
                </a:moveTo>
                <a:lnTo>
                  <a:pt x="4405883" y="603505"/>
                </a:lnTo>
                <a:lnTo>
                  <a:pt x="440588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ws_7E84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09600" y="1092200"/>
            <a:ext cx="8204200" cy="5295900"/>
          </a:xfrm>
          <a:prstGeom prst="rect">
            <a:avLst/>
          </a:prstGeom>
        </p:spPr>
      </p:pic>
      <p:pic>
        <p:nvPicPr>
          <p:cNvPr id="5" name="图片 4" descr="ws_7E95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18541" y="306577"/>
            <a:ext cx="2481257" cy="33470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91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BP </a:t>
            </a:r>
            <a:r>
              <a:rPr lang="zh-CN" altLang="en-US" sz="2795" smtClean="0">
                <a:solidFill>
                  <a:srgbClr val="000000"/>
                </a:solidFill>
                <a:latin typeface="幼圆" panose="02010509060101010101" charset="-122"/>
              </a:rPr>
              <a:t>算法推导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(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续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)</a:t>
            </a:r>
            <a:endParaRPr lang="en-US" altLang="zh-CN" sz="200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en-US" altLang="zh-CN" sz="200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en-US" altLang="zh-CN" sz="200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en-US" altLang="zh-CN" sz="200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04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	</a:t>
            </a: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类似地，有：</a:t>
            </a: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2205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		其中：</a:t>
            </a:r>
            <a:endParaRPr lang="zh-CN" altLang="en-US" sz="219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19295" y="5775350"/>
            <a:ext cx="692497" cy="2199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 smtClean="0">
                <a:solidFill>
                  <a:srgbClr val="000000"/>
                </a:solidFill>
                <a:latin typeface="幼圆" panose="02010509060101010101" charset="-122"/>
              </a:rPr>
              <a:t>学习率</a:t>
            </a:r>
            <a:endParaRPr lang="zh-CN" altLang="en-US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00748" y="5775350"/>
            <a:ext cx="2077492" cy="2199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 smtClean="0">
                <a:solidFill>
                  <a:srgbClr val="000000"/>
                </a:solidFill>
                <a:latin typeface="幼圆" panose="02010509060101010101" charset="-122"/>
              </a:rPr>
              <a:t>不能太大、不能太小</a:t>
            </a:r>
            <a:endParaRPr lang="zh-CN" altLang="en-US">
              <a:solidFill>
                <a:srgbClr val="000000"/>
              </a:solidFill>
              <a:latin typeface="幼圆" panose="02010509060101010101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826C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96900" y="1143000"/>
            <a:ext cx="7937500" cy="4965700"/>
          </a:xfrm>
          <a:prstGeom prst="rect">
            <a:avLst/>
          </a:prstGeom>
        </p:spPr>
      </p:pic>
      <p:pic>
        <p:nvPicPr>
          <p:cNvPr id="3" name="图片 2" descr="ws_826D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18541" y="306577"/>
            <a:ext cx="1160382" cy="3718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1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BP </a:t>
            </a:r>
            <a:r>
              <a:rPr lang="zh-CN" altLang="en-US" sz="2795" smtClean="0">
                <a:solidFill>
                  <a:srgbClr val="000000"/>
                </a:solidFill>
                <a:latin typeface="幼圆" panose="02010509060101010101" charset="-122"/>
              </a:rPr>
              <a:t>算法</a:t>
            </a:r>
            <a:endParaRPr lang="zh-CN" altLang="en-US" sz="2795">
              <a:solidFill>
                <a:srgbClr val="000000"/>
              </a:solidFill>
              <a:latin typeface="幼圆" panose="02010509060101010101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417576" y="1331975"/>
            <a:ext cx="3857245" cy="2764537"/>
          </a:xfrm>
          <a:custGeom>
            <a:avLst/>
            <a:gdLst/>
            <a:ahLst/>
            <a:cxnLst/>
            <a:rect l="0" t="0" r="0" b="0"/>
            <a:pathLst>
              <a:path w="3857245" h="2764537">
                <a:moveTo>
                  <a:pt x="0" y="2764536"/>
                </a:moveTo>
                <a:lnTo>
                  <a:pt x="3857244" y="2764536"/>
                </a:lnTo>
                <a:lnTo>
                  <a:pt x="385724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4760976" y="1335024"/>
            <a:ext cx="3857244" cy="2764536"/>
          </a:xfrm>
          <a:custGeom>
            <a:avLst/>
            <a:gdLst/>
            <a:ahLst/>
            <a:cxnLst/>
            <a:rect l="0" t="0" r="0" b="0"/>
            <a:pathLst>
              <a:path w="3857244" h="2764536">
                <a:moveTo>
                  <a:pt x="0" y="2764535"/>
                </a:moveTo>
                <a:lnTo>
                  <a:pt x="3857243" y="2764535"/>
                </a:lnTo>
                <a:lnTo>
                  <a:pt x="385724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ws_850D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18541" y="256034"/>
            <a:ext cx="4572983" cy="40767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zh-CN" altLang="en-US" sz="2795" smtClean="0">
                <a:solidFill>
                  <a:srgbClr val="000000"/>
                </a:solidFill>
                <a:latin typeface="幼圆" panose="02010509060101010101" charset="-122"/>
              </a:rPr>
              <a:t>标准 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BP </a:t>
            </a:r>
            <a:r>
              <a:rPr lang="zh-CN" altLang="en-US" sz="2795" smtClean="0">
                <a:solidFill>
                  <a:srgbClr val="000000"/>
                </a:solidFill>
                <a:latin typeface="幼圆" panose="02010509060101010101" charset="-122"/>
              </a:rPr>
              <a:t>算法 </a:t>
            </a:r>
            <a:r>
              <a:rPr lang="en-US" altLang="zh-CN" sz="2795" smtClean="0">
                <a:solidFill>
                  <a:srgbClr val="000000"/>
                </a:solidFill>
                <a:latin typeface="Times New Roman" panose="02020603050405020304"/>
              </a:rPr>
              <a:t>vs. </a:t>
            </a:r>
            <a:r>
              <a:rPr lang="zh-CN" altLang="en-US" sz="2795" smtClean="0">
                <a:solidFill>
                  <a:srgbClr val="000000"/>
                </a:solidFill>
                <a:latin typeface="幼圆" panose="02010509060101010101" charset="-122"/>
              </a:rPr>
              <a:t>累积 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BP </a:t>
            </a:r>
            <a:r>
              <a:rPr lang="zh-CN" altLang="en-US" sz="2795" smtClean="0">
                <a:solidFill>
                  <a:srgbClr val="000000"/>
                </a:solidFill>
                <a:latin typeface="幼圆" panose="02010509060101010101" charset="-122"/>
              </a:rPr>
              <a:t>算法</a:t>
            </a:r>
            <a:endParaRPr lang="zh-CN" altLang="en-US" sz="279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3491" y="1551686"/>
            <a:ext cx="3103414" cy="206466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910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r>
              <a:rPr lang="zh-CN" altLang="en-US" smtClean="0"/>
              <a:t>		</a:t>
            </a:r>
            <a:r>
              <a:rPr lang="zh-CN" altLang="en-US" sz="2400" smtClean="0">
                <a:solidFill>
                  <a:srgbClr val="000000"/>
                </a:solidFill>
                <a:latin typeface="幼圆" panose="02010509060101010101" charset="-122"/>
              </a:rPr>
              <a:t>标准 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BP </a:t>
            </a:r>
            <a:r>
              <a:rPr lang="zh-CN" altLang="en-US" sz="2400" smtClean="0">
                <a:solidFill>
                  <a:srgbClr val="000000"/>
                </a:solidFill>
                <a:latin typeface="幼圆" panose="02010509060101010101" charset="-122"/>
              </a:rPr>
              <a:t>算法</a:t>
            </a:r>
            <a:endParaRPr lang="zh-CN" altLang="en-US" sz="2400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2270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•   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每次针对单个训练样例更</a:t>
            </a: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2200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	新权值与阈值</a:t>
            </a: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3340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•   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参数更新频繁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不同样例</a:t>
            </a: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2395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	可能抵消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需要多次迭代</a:t>
            </a:r>
            <a:endParaRPr lang="zh-CN" altLang="en-US" sz="200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47741" y="1551686"/>
            <a:ext cx="3103414" cy="206466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910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r>
              <a:rPr lang="zh-CN" altLang="en-US" smtClean="0"/>
              <a:t>		</a:t>
            </a:r>
            <a:r>
              <a:rPr lang="zh-CN" altLang="en-US" sz="2400" smtClean="0">
                <a:solidFill>
                  <a:srgbClr val="000000"/>
                </a:solidFill>
                <a:latin typeface="幼圆" panose="02010509060101010101" charset="-122"/>
              </a:rPr>
              <a:t>累积 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BP </a:t>
            </a:r>
            <a:r>
              <a:rPr lang="zh-CN" altLang="en-US" sz="2400" smtClean="0">
                <a:solidFill>
                  <a:srgbClr val="000000"/>
                </a:solidFill>
                <a:latin typeface="幼圆" panose="02010509060101010101" charset="-122"/>
              </a:rPr>
              <a:t>算法</a:t>
            </a:r>
            <a:endParaRPr lang="zh-CN" altLang="en-US" sz="2400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2270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•   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其优化目标是最小化整个</a:t>
            </a: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2200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	训练集上的累计误差</a:t>
            </a: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2400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•   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读取整个训练集一遍才对</a:t>
            </a: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2335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	参数进行更新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参数更新</a:t>
            </a:r>
            <a:endParaRPr lang="zh-CN" altLang="en-US" sz="200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4878" y="3641562"/>
            <a:ext cx="8212185" cy="183383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925"/>
              </a:lnSpc>
              <a:buClrTx/>
              <a:buSzTx/>
              <a:buNone/>
              <a:tabLst>
                <a:tab pos="4914900" algn="l"/>
              </a:tabLst>
              <a:defRPr/>
            </a:pPr>
            <a:r>
              <a:rPr lang="zh-CN" altLang="en-US" smtClean="0"/>
              <a:t>	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频率较低</a:t>
            </a: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9149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9149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9149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9149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9149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9149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9149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2490"/>
              </a:lnSpc>
              <a:buClrTx/>
              <a:buSzTx/>
              <a:buNone/>
              <a:tabLst>
                <a:tab pos="4914900" algn="l"/>
              </a:tabLst>
              <a:defRPr/>
            </a:pP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在很多任务中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累计误差下降到一定程度后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进一步下降会非常缓慢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这时</a:t>
            </a: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2880"/>
              </a:lnSpc>
              <a:buClrTx/>
              <a:buSzTx/>
              <a:buNone/>
              <a:tabLst>
                <a:tab pos="4914900" algn="l"/>
              </a:tabLst>
              <a:defRPr/>
            </a:pP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标准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BP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算法往往会获得较好的解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尤其当训练集非常大时效果更明显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.</a:t>
            </a:r>
            <a:endParaRPr lang="zh-CN" altLang="en-US" sz="2005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4417314" y="5647182"/>
            <a:ext cx="1596517" cy="1"/>
          </a:xfrm>
          <a:custGeom>
            <a:avLst/>
            <a:gdLst/>
            <a:ahLst/>
            <a:cxnLst/>
            <a:rect l="0" t="0" r="0" b="0"/>
            <a:pathLst>
              <a:path w="1596517" h="1">
                <a:moveTo>
                  <a:pt x="0" y="0"/>
                </a:moveTo>
                <a:lnTo>
                  <a:pt x="1596516" y="0"/>
                </a:lnTo>
              </a:path>
            </a:pathLst>
          </a:custGeom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89BF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30400" y="4673600"/>
            <a:ext cx="4089400" cy="990600"/>
          </a:xfrm>
          <a:prstGeom prst="rect">
            <a:avLst/>
          </a:prstGeom>
        </p:spPr>
      </p:pic>
      <p:pic>
        <p:nvPicPr>
          <p:cNvPr id="4" name="图片 3" descr="ws_89D0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18541" y="321726"/>
            <a:ext cx="1795363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smtClean="0">
                <a:solidFill>
                  <a:srgbClr val="000000"/>
                </a:solidFill>
                <a:latin typeface="幼圆" panose="02010509060101010101" charset="-122"/>
              </a:rPr>
              <a:t>缓解过拟合</a:t>
            </a:r>
            <a:endParaRPr lang="zh-CN" altLang="en-US" sz="279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1480" y="1166749"/>
            <a:ext cx="1538883" cy="2964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5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幼圆" panose="02010509060101010101" charset="-122"/>
              </a:rPr>
              <a:t>主要策略：</a:t>
            </a:r>
            <a:endParaRPr lang="zh-CN" altLang="en-US" sz="2400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8360" y="1796623"/>
            <a:ext cx="2718693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5"/>
              </a:lnSpc>
            </a:pPr>
            <a:r>
              <a:rPr lang="zh-CN" altLang="en-US" sz="2200" smtClean="0">
                <a:solidFill>
                  <a:srgbClr val="000000"/>
                </a:solidFill>
                <a:latin typeface="Wingdings" panose="05000000000000000000"/>
              </a:rPr>
              <a:t> </a:t>
            </a:r>
            <a:r>
              <a:rPr lang="zh-CN" altLang="en-US" sz="2200" smtClean="0">
                <a:solidFill>
                  <a:srgbClr val="000000"/>
                </a:solidFill>
                <a:latin typeface="幼圆" panose="02010509060101010101" charset="-122"/>
              </a:rPr>
              <a:t>早停 </a:t>
            </a:r>
            <a:r>
              <a:rPr lang="en-US" altLang="zh-CN" sz="1800" smtClean="0">
                <a:solidFill>
                  <a:srgbClr val="000000"/>
                </a:solidFill>
                <a:latin typeface="Times New Roman" panose="02020603050405020304"/>
              </a:rPr>
              <a:t>(early stopping)</a:t>
            </a:r>
            <a:endParaRPr lang="zh-CN" altLang="en-US" sz="180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05560" y="2322451"/>
            <a:ext cx="6035307" cy="3386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30"/>
              </a:lnSpc>
            </a:pPr>
            <a:r>
              <a:rPr lang="en-US" altLang="zh-CN" sz="2195" smtClean="0">
                <a:solidFill>
                  <a:srgbClr val="000000"/>
                </a:solidFill>
                <a:latin typeface="Times New Roman" panose="02020603050405020304"/>
              </a:rPr>
              <a:t>•   </a:t>
            </a: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若训练误差连续 </a:t>
            </a:r>
            <a:r>
              <a:rPr lang="en-US" altLang="zh-CN" sz="2195" i="1" smtClean="0">
                <a:solidFill>
                  <a:srgbClr val="000000"/>
                </a:solidFill>
                <a:latin typeface="Palatino Linotype" panose="02040502050505030304"/>
              </a:rPr>
              <a:t>a </a:t>
            </a: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轮的变化小于 </a:t>
            </a:r>
            <a:r>
              <a:rPr lang="en-US" altLang="zh-CN" sz="2195" i="1" smtClean="0">
                <a:solidFill>
                  <a:srgbClr val="000000"/>
                </a:solidFill>
                <a:latin typeface="Palatino Linotype" panose="02040502050505030304"/>
              </a:rPr>
              <a:t>b</a:t>
            </a:r>
            <a:r>
              <a:rPr lang="en-US" altLang="zh-CN" sz="2195" smtClean="0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则停止训练</a:t>
            </a:r>
            <a:endParaRPr lang="zh-CN" altLang="en-US" sz="219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05560" y="2877187"/>
            <a:ext cx="7598234" cy="32855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70"/>
              </a:lnSpc>
            </a:pPr>
            <a:r>
              <a:rPr lang="en-US" altLang="zh-CN" sz="2195" smtClean="0">
                <a:solidFill>
                  <a:srgbClr val="000000"/>
                </a:solidFill>
                <a:latin typeface="Times New Roman" panose="02020603050405020304"/>
              </a:rPr>
              <a:t>•   </a:t>
            </a: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使用验证集：若训练误差降低、验证误差升高 </a:t>
            </a:r>
            <a:r>
              <a:rPr lang="en-US" altLang="zh-CN" sz="2195" smtClean="0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则停止训练</a:t>
            </a:r>
            <a:endParaRPr lang="zh-CN" altLang="en-US" sz="219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71600" y="5021417"/>
            <a:ext cx="512961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5"/>
              </a:lnSpc>
            </a:pP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例如</a:t>
            </a:r>
            <a:endParaRPr lang="zh-CN" altLang="en-US" sz="200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48360" y="3760190"/>
            <a:ext cx="2948371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5"/>
              </a:lnSpc>
            </a:pPr>
            <a:r>
              <a:rPr lang="zh-CN" altLang="en-US" sz="2195" smtClean="0">
                <a:solidFill>
                  <a:srgbClr val="000000"/>
                </a:solidFill>
                <a:latin typeface="Wingdings" panose="05000000000000000000"/>
              </a:rPr>
              <a:t> </a:t>
            </a: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正则化 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(regularization)</a:t>
            </a:r>
            <a:endParaRPr lang="zh-CN" altLang="en-US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05560" y="4313252"/>
            <a:ext cx="5671424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50"/>
              </a:lnSpc>
            </a:pPr>
            <a:r>
              <a:rPr lang="en-US" altLang="zh-CN" sz="2195" smtClean="0">
                <a:solidFill>
                  <a:srgbClr val="000000"/>
                </a:solidFill>
                <a:latin typeface="Times New Roman" panose="02020603050405020304"/>
              </a:rPr>
              <a:t>•   </a:t>
            </a: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在误差目标函数中增加一项描述网络复杂度</a:t>
            </a:r>
            <a:endParaRPr lang="zh-CN" altLang="en-US" sz="219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64659" y="5786932"/>
            <a:ext cx="3000821" cy="48731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 smtClean="0">
                <a:solidFill>
                  <a:srgbClr val="00B050"/>
                </a:solidFill>
                <a:latin typeface="幼圆" panose="02010509060101010101" charset="-122"/>
              </a:rPr>
              <a:t>偏好比较小的连接权和阈值，</a:t>
            </a:r>
            <a:endParaRPr lang="zh-CN" altLang="en-US" smtClean="0">
              <a:solidFill>
                <a:srgbClr val="00B050"/>
              </a:solidFill>
              <a:latin typeface="幼圆" panose="02010509060101010101" charset="-122"/>
            </a:endParaRPr>
          </a:p>
          <a:p>
            <a:pPr>
              <a:lnSpc>
                <a:spcPts val="2100"/>
              </a:lnSpc>
            </a:pPr>
            <a:r>
              <a:rPr lang="zh-CN" altLang="en-US" smtClean="0">
                <a:solidFill>
                  <a:srgbClr val="00B050"/>
                </a:solidFill>
                <a:latin typeface="幼圆" panose="02010509060101010101" charset="-122"/>
              </a:rPr>
              <a:t>使网络输出更“光滑”</a:t>
            </a:r>
            <a:endParaRPr lang="zh-CN" altLang="en-US">
              <a:solidFill>
                <a:srgbClr val="00B050"/>
              </a:solidFill>
              <a:latin typeface="幼圆" panose="02010509060101010101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3464052" y="2488692"/>
            <a:ext cx="3112008" cy="784861"/>
          </a:xfrm>
          <a:custGeom>
            <a:avLst/>
            <a:gdLst/>
            <a:ahLst/>
            <a:cxnLst/>
            <a:rect l="0" t="0" r="0" b="0"/>
            <a:pathLst>
              <a:path w="3112008" h="784861">
                <a:moveTo>
                  <a:pt x="0" y="784860"/>
                </a:moveTo>
                <a:lnTo>
                  <a:pt x="3112007" y="784860"/>
                </a:lnTo>
                <a:lnTo>
                  <a:pt x="311200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8DE6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54000" y="2768600"/>
            <a:ext cx="4635500" cy="3213100"/>
          </a:xfrm>
          <a:prstGeom prst="rect">
            <a:avLst/>
          </a:prstGeom>
        </p:spPr>
      </p:pic>
      <p:pic>
        <p:nvPicPr>
          <p:cNvPr id="4" name="图片 3" descr="ws_8DE7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18541" y="256034"/>
            <a:ext cx="8822928" cy="384720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339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r>
              <a:rPr lang="zh-CN" altLang="en-US" sz="2795" smtClean="0">
                <a:solidFill>
                  <a:srgbClr val="000000"/>
                </a:solidFill>
                <a:latin typeface="幼圆" panose="02010509060101010101" charset="-122"/>
              </a:rPr>
              <a:t>全局最小 </a:t>
            </a:r>
            <a:r>
              <a:rPr lang="en-US" altLang="zh-CN" sz="2795" smtClean="0">
                <a:solidFill>
                  <a:srgbClr val="000000"/>
                </a:solidFill>
                <a:latin typeface="Times New Roman" panose="02020603050405020304"/>
              </a:rPr>
              <a:t>vs. </a:t>
            </a:r>
            <a:r>
              <a:rPr lang="zh-CN" altLang="en-US" sz="2795" smtClean="0">
                <a:solidFill>
                  <a:srgbClr val="000000"/>
                </a:solidFill>
                <a:latin typeface="幼圆" panose="02010509060101010101" charset="-122"/>
              </a:rPr>
              <a:t>局部极小</a:t>
            </a:r>
            <a:endParaRPr lang="zh-CN" altLang="en-US" sz="27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2245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r>
              <a:rPr lang="zh-CN" altLang="en-US" sz="2795" smtClean="0">
                <a:solidFill>
                  <a:srgbClr val="000000"/>
                </a:solidFill>
                <a:latin typeface="幼圆" panose="02010509060101010101" charset="-122"/>
              </a:rPr>
              <a:t>	</a:t>
            </a: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神经网络的训练过程可看作一个参数寻优过程：</a:t>
            </a: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244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		在参数空间中，寻找一组最优参数使得误差最小</a:t>
            </a: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2295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			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•   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存在多个“局部极小”</a:t>
            </a: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3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			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•   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只有一个“全局最小”</a:t>
            </a: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269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				“跳出”局部极小的常见策略：</a:t>
            </a:r>
            <a:endParaRPr lang="zh-CN" altLang="en-US" sz="200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61939" y="4266088"/>
            <a:ext cx="201978" cy="18210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lang="zh-CN" altLang="en-US" sz="2005" smtClean="0">
                <a:solidFill>
                  <a:srgbClr val="000000"/>
                </a:solidFill>
                <a:latin typeface="Wingdings" panose="05000000000000000000"/>
              </a:rPr>
              <a:t></a:t>
            </a:r>
            <a:endParaRPr lang="zh-CN" altLang="en-US" sz="2005" smtClean="0">
              <a:solidFill>
                <a:srgbClr val="000000"/>
              </a:solidFill>
              <a:latin typeface="Wingdings" panose="05000000000000000000"/>
            </a:endParaRPr>
          </a:p>
          <a:p>
            <a:pPr>
              <a:lnSpc>
                <a:spcPts val="3005"/>
              </a:lnSpc>
            </a:pPr>
            <a:r>
              <a:rPr lang="zh-CN" altLang="en-US" sz="2005" smtClean="0">
                <a:solidFill>
                  <a:srgbClr val="000000"/>
                </a:solidFill>
                <a:latin typeface="Wingdings" panose="05000000000000000000"/>
              </a:rPr>
              <a:t></a:t>
            </a:r>
            <a:endParaRPr lang="zh-CN" altLang="en-US" sz="2005" smtClean="0">
              <a:solidFill>
                <a:srgbClr val="000000"/>
              </a:solidFill>
              <a:latin typeface="Wingdings" panose="05000000000000000000"/>
            </a:endParaRPr>
          </a:p>
          <a:p>
            <a:pPr>
              <a:lnSpc>
                <a:spcPts val="3000"/>
              </a:lnSpc>
            </a:pPr>
            <a:r>
              <a:rPr lang="zh-CN" altLang="en-US" sz="2005" smtClean="0">
                <a:solidFill>
                  <a:srgbClr val="000000"/>
                </a:solidFill>
                <a:latin typeface="Wingdings" panose="05000000000000000000"/>
              </a:rPr>
              <a:t></a:t>
            </a:r>
            <a:endParaRPr lang="zh-CN" altLang="en-US" sz="2005" smtClean="0">
              <a:solidFill>
                <a:srgbClr val="000000"/>
              </a:solidFill>
              <a:latin typeface="Wingdings" panose="05000000000000000000"/>
            </a:endParaRPr>
          </a:p>
          <a:p>
            <a:pPr>
              <a:lnSpc>
                <a:spcPts val="3000"/>
              </a:lnSpc>
            </a:pPr>
            <a:r>
              <a:rPr lang="zh-CN" altLang="en-US" sz="2005" smtClean="0">
                <a:solidFill>
                  <a:srgbClr val="000000"/>
                </a:solidFill>
                <a:latin typeface="Wingdings" panose="05000000000000000000"/>
              </a:rPr>
              <a:t></a:t>
            </a:r>
            <a:endParaRPr lang="zh-CN" altLang="en-US" sz="2005" smtClean="0">
              <a:solidFill>
                <a:srgbClr val="000000"/>
              </a:solidFill>
              <a:latin typeface="Wingdings" panose="05000000000000000000"/>
            </a:endParaRPr>
          </a:p>
          <a:p>
            <a:pPr>
              <a:lnSpc>
                <a:spcPts val="2975"/>
              </a:lnSpc>
            </a:pPr>
            <a:r>
              <a:rPr lang="zh-CN" altLang="en-US" sz="2005" smtClean="0">
                <a:solidFill>
                  <a:srgbClr val="000000"/>
                </a:solidFill>
                <a:latin typeface="Wingdings" panose="05000000000000000000"/>
              </a:rPr>
              <a:t></a:t>
            </a:r>
            <a:endParaRPr lang="zh-CN" altLang="en-US" sz="2005">
              <a:solidFill>
                <a:srgbClr val="000000"/>
              </a:solidFill>
              <a:latin typeface="Wingdings" panose="0500000000000000000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48451" y="4286218"/>
            <a:ext cx="1795363" cy="179536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30"/>
              </a:lnSpc>
            </a:pP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不同的初始参数</a:t>
            </a: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>
              <a:lnSpc>
                <a:spcPts val="1000"/>
              </a:lnSpc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>
              <a:lnSpc>
                <a:spcPts val="2005"/>
              </a:lnSpc>
            </a:pP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模拟退火</a:t>
            </a: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>
              <a:lnSpc>
                <a:spcPts val="1000"/>
              </a:lnSpc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随机扰动</a:t>
            </a: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>
              <a:lnSpc>
                <a:spcPts val="1000"/>
              </a:lnSpc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遗传算法</a:t>
            </a: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>
              <a:lnSpc>
                <a:spcPts val="3110"/>
              </a:lnSpc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……</a:t>
            </a:r>
            <a:endParaRPr lang="zh-CN" altLang="en-US" sz="2005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91EE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18541" y="321726"/>
            <a:ext cx="3590727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smtClean="0">
                <a:solidFill>
                  <a:srgbClr val="000000"/>
                </a:solidFill>
                <a:latin typeface="幼圆" panose="02010509060101010101" charset="-122"/>
              </a:rPr>
              <a:t>其他常见神经网络模型</a:t>
            </a:r>
            <a:endParaRPr lang="zh-CN" altLang="en-US" sz="279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8809" y="1315847"/>
            <a:ext cx="5299528" cy="157735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1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Wingdings" panose="05000000000000000000"/>
              </a:rPr>
              <a:t> 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RBF</a:t>
            </a:r>
            <a:r>
              <a:rPr lang="zh-CN" altLang="en-US" sz="2400" smtClean="0">
                <a:solidFill>
                  <a:srgbClr val="000000"/>
                </a:solidFill>
                <a:latin typeface="幼圆" panose="02010509060101010101" charset="-122"/>
              </a:rPr>
              <a:t>： 分类任务中除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BP</a:t>
            </a:r>
            <a:r>
              <a:rPr lang="zh-CN" altLang="en-US" sz="2400" smtClean="0">
                <a:solidFill>
                  <a:srgbClr val="000000"/>
                </a:solidFill>
                <a:latin typeface="幼圆" panose="02010509060101010101" charset="-122"/>
              </a:rPr>
              <a:t>之外最常用</a:t>
            </a:r>
            <a:endParaRPr lang="zh-CN" altLang="en-US" sz="2400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>
              <a:lnSpc>
                <a:spcPts val="1000"/>
              </a:lnSpc>
            </a:pPr>
            <a:endParaRPr lang="zh-CN" altLang="en-US" sz="2400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>
              <a:lnSpc>
                <a:spcPts val="3680"/>
              </a:lnSpc>
            </a:pPr>
            <a:r>
              <a:rPr lang="zh-CN" altLang="en-US" sz="2400" smtClean="0">
                <a:solidFill>
                  <a:srgbClr val="A6A6A6"/>
                </a:solidFill>
                <a:latin typeface="Wingdings" panose="05000000000000000000"/>
              </a:rPr>
              <a:t> </a:t>
            </a:r>
            <a:r>
              <a:rPr lang="en-US" altLang="zh-CN" sz="2400" smtClean="0">
                <a:solidFill>
                  <a:srgbClr val="A6A6A6"/>
                </a:solidFill>
                <a:latin typeface="Times New Roman" panose="02020603050405020304"/>
              </a:rPr>
              <a:t>ART</a:t>
            </a:r>
            <a:r>
              <a:rPr lang="zh-CN" altLang="en-US" sz="2400" smtClean="0">
                <a:solidFill>
                  <a:srgbClr val="A6A6A6"/>
                </a:solidFill>
                <a:latin typeface="幼圆" panose="02010509060101010101" charset="-122"/>
              </a:rPr>
              <a:t>：“竞争学习”的代表</a:t>
            </a:r>
            <a:endParaRPr lang="zh-CN" altLang="en-US" sz="2400" smtClean="0">
              <a:solidFill>
                <a:srgbClr val="A6A6A6"/>
              </a:solidFill>
              <a:latin typeface="幼圆" panose="02010509060101010101" charset="-122"/>
            </a:endParaRPr>
          </a:p>
          <a:p>
            <a:pPr>
              <a:lnSpc>
                <a:spcPts val="1000"/>
              </a:lnSpc>
            </a:pPr>
            <a:endParaRPr lang="zh-CN" altLang="en-US" sz="2400" smtClean="0">
              <a:solidFill>
                <a:srgbClr val="A6A6A6"/>
              </a:solidFill>
              <a:latin typeface="幼圆" panose="02010509060101010101" charset="-122"/>
            </a:endParaRPr>
          </a:p>
          <a:p>
            <a:pPr>
              <a:lnSpc>
                <a:spcPts val="368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Wingdings" panose="05000000000000000000"/>
              </a:rPr>
              <a:t> 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SOM</a:t>
            </a:r>
            <a:r>
              <a:rPr lang="zh-CN" altLang="en-US" sz="2400" smtClean="0">
                <a:solidFill>
                  <a:srgbClr val="000000"/>
                </a:solidFill>
                <a:latin typeface="幼圆" panose="02010509060101010101" charset="-122"/>
              </a:rPr>
              <a:t>：最常用的聚类方法之一</a:t>
            </a:r>
            <a:endParaRPr lang="zh-CN" altLang="en-US" sz="2400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38809" y="3131489"/>
            <a:ext cx="6400791" cy="94897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5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Wingdings" panose="05000000000000000000"/>
              </a:rPr>
              <a:t> </a:t>
            </a:r>
            <a:r>
              <a:rPr lang="zh-CN" altLang="en-US" sz="2400" smtClean="0">
                <a:solidFill>
                  <a:srgbClr val="000000"/>
                </a:solidFill>
                <a:latin typeface="幼圆" panose="02010509060101010101" charset="-122"/>
              </a:rPr>
              <a:t>级联相关网络：“构造性”神经网络的代表</a:t>
            </a:r>
            <a:endParaRPr lang="zh-CN" altLang="en-US" sz="2400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>
              <a:lnSpc>
                <a:spcPts val="1000"/>
              </a:lnSpc>
            </a:pPr>
            <a:endParaRPr lang="zh-CN" altLang="en-US" sz="2400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>
              <a:lnSpc>
                <a:spcPts val="3685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Wingdings" panose="05000000000000000000"/>
              </a:rPr>
              <a:t> 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Elman</a:t>
            </a:r>
            <a:r>
              <a:rPr lang="zh-CN" altLang="en-US" sz="2400" smtClean="0">
                <a:solidFill>
                  <a:srgbClr val="000000"/>
                </a:solidFill>
                <a:latin typeface="幼圆" panose="02010509060101010101" charset="-122"/>
              </a:rPr>
              <a:t>网络：递归神经网络的代表</a:t>
            </a:r>
            <a:endParaRPr lang="zh-CN" altLang="en-US" sz="2400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38809" y="4288282"/>
            <a:ext cx="6210033" cy="9746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10"/>
              </a:lnSpc>
            </a:pPr>
            <a:r>
              <a:rPr lang="en-US" altLang="zh-CN" sz="2400" smtClean="0">
                <a:solidFill>
                  <a:srgbClr val="A6A6A6"/>
                </a:solidFill>
                <a:latin typeface="Wingdings" panose="05000000000000000000"/>
              </a:rPr>
              <a:t> </a:t>
            </a:r>
            <a:r>
              <a:rPr lang="en-US" altLang="zh-CN" sz="2400" smtClean="0">
                <a:solidFill>
                  <a:srgbClr val="A6A6A6"/>
                </a:solidFill>
                <a:latin typeface="Times New Roman" panose="02020603050405020304"/>
              </a:rPr>
              <a:t>Boltzmann</a:t>
            </a:r>
            <a:r>
              <a:rPr lang="zh-CN" altLang="en-US" sz="2400" smtClean="0">
                <a:solidFill>
                  <a:srgbClr val="A6A6A6"/>
                </a:solidFill>
                <a:latin typeface="幼圆" panose="02010509060101010101" charset="-122"/>
              </a:rPr>
              <a:t>机：“基于能量的模型”的代表</a:t>
            </a:r>
            <a:endParaRPr lang="zh-CN" altLang="en-US" sz="2400" smtClean="0">
              <a:solidFill>
                <a:srgbClr val="A6A6A6"/>
              </a:solidFill>
              <a:latin typeface="幼圆" panose="02010509060101010101" charset="-122"/>
            </a:endParaRPr>
          </a:p>
          <a:p>
            <a:pPr>
              <a:lnSpc>
                <a:spcPts val="1000"/>
              </a:lnSpc>
            </a:pPr>
            <a:endParaRPr lang="zh-CN" altLang="en-US" sz="2400" smtClean="0">
              <a:solidFill>
                <a:srgbClr val="A6A6A6"/>
              </a:solidFill>
              <a:latin typeface="幼圆" panose="02010509060101010101" charset="-122"/>
            </a:endParaRPr>
          </a:p>
          <a:p>
            <a:pPr>
              <a:lnSpc>
                <a:spcPts val="367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Wingdings" panose="05000000000000000000"/>
              </a:rPr>
              <a:t> 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……</a:t>
            </a:r>
            <a:endParaRPr lang="zh-CN" altLang="en-US" sz="240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3518450" y="3337311"/>
            <a:ext cx="2777699" cy="1"/>
          </a:xfrm>
          <a:custGeom>
            <a:avLst/>
            <a:gdLst/>
            <a:ahLst/>
            <a:cxnLst/>
            <a:rect l="0" t="0" r="0" b="0"/>
            <a:pathLst>
              <a:path w="2777699" h="1">
                <a:moveTo>
                  <a:pt x="0" y="0"/>
                </a:moveTo>
                <a:lnTo>
                  <a:pt x="2777698" y="0"/>
                </a:lnTo>
              </a:path>
            </a:pathLst>
          </a:custGeom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3353849" y="4568184"/>
            <a:ext cx="3106425" cy="1"/>
          </a:xfrm>
          <a:custGeom>
            <a:avLst/>
            <a:gdLst/>
            <a:ahLst/>
            <a:cxnLst/>
            <a:rect l="0" t="0" r="0" b="0"/>
            <a:pathLst>
              <a:path w="3106425" h="1">
                <a:moveTo>
                  <a:pt x="0" y="0"/>
                </a:moveTo>
                <a:lnTo>
                  <a:pt x="3106424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ws_95E5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505200" y="2933700"/>
            <a:ext cx="2806700" cy="406400"/>
          </a:xfrm>
          <a:prstGeom prst="rect">
            <a:avLst/>
          </a:prstGeom>
        </p:spPr>
      </p:pic>
      <p:pic>
        <p:nvPicPr>
          <p:cNvPr id="5" name="图片 4" descr="ws_95F5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40100" y="4203700"/>
            <a:ext cx="3136900" cy="368300"/>
          </a:xfrm>
          <a:prstGeom prst="rect">
            <a:avLst/>
          </a:prstGeom>
        </p:spPr>
      </p:pic>
      <p:pic>
        <p:nvPicPr>
          <p:cNvPr id="6" name="图片 5" descr="ws_95F6.t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18541" y="306577"/>
            <a:ext cx="2095125" cy="3718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1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RBF </a:t>
            </a:r>
            <a:r>
              <a:rPr lang="zh-CN" altLang="en-US" sz="2795" smtClean="0">
                <a:solidFill>
                  <a:srgbClr val="000000"/>
                </a:solidFill>
                <a:latin typeface="幼圆" panose="02010509060101010101" charset="-122"/>
              </a:rPr>
              <a:t>神经网络</a:t>
            </a:r>
            <a:endParaRPr lang="zh-CN" altLang="en-US" sz="279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1195" y="1282570"/>
            <a:ext cx="4401846" cy="89768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RBF: Radial Basis Function (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径向基函数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)</a:t>
            </a:r>
            <a:endParaRPr lang="en-US" altLang="zh-CN" sz="2005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005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005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2570"/>
              </a:lnSpc>
            </a:pPr>
            <a:r>
              <a:rPr lang="en-US" altLang="zh-CN" sz="2005" smtClean="0">
                <a:solidFill>
                  <a:srgbClr val="C00000"/>
                </a:solidFill>
                <a:latin typeface="Times New Roman" panose="02020603050405020304"/>
              </a:rPr>
              <a:t>•  </a:t>
            </a:r>
            <a:r>
              <a:rPr lang="zh-CN" altLang="en-US" sz="2005" smtClean="0">
                <a:solidFill>
                  <a:srgbClr val="C00000"/>
                </a:solidFill>
                <a:latin typeface="幼圆" panose="02010509060101010101" charset="-122"/>
              </a:rPr>
              <a:t>单隐层 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前馈神经网络</a:t>
            </a:r>
            <a:endParaRPr lang="zh-CN" altLang="en-US" sz="200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8873" y="3679619"/>
            <a:ext cx="4321696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35"/>
              </a:lnSpc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•  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输出层是隐层神经元输出的线性组合</a:t>
            </a:r>
            <a:endParaRPr lang="zh-CN" altLang="en-US" sz="200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1195" y="2517188"/>
            <a:ext cx="4985339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35"/>
              </a:lnSpc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•  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使用 </a:t>
            </a:r>
            <a:r>
              <a:rPr lang="zh-CN" altLang="en-US" sz="2005" smtClean="0">
                <a:solidFill>
                  <a:srgbClr val="C00000"/>
                </a:solidFill>
                <a:latin typeface="幼圆" panose="02010509060101010101" charset="-122"/>
              </a:rPr>
              <a:t>径向基函数 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作为隐层神经元激活函数</a:t>
            </a:r>
            <a:endParaRPr lang="zh-CN" altLang="en-US" sz="200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28395" y="3072221"/>
            <a:ext cx="2308324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5"/>
              </a:lnSpc>
            </a:pP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例如高斯径向基函数</a:t>
            </a:r>
            <a:endParaRPr lang="zh-CN" altLang="en-US" sz="200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16559" y="4910673"/>
            <a:ext cx="769441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5"/>
              </a:lnSpc>
            </a:pP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训练：</a:t>
            </a:r>
            <a:endParaRPr lang="zh-CN" altLang="en-US" sz="200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16559" y="5321170"/>
            <a:ext cx="6740628" cy="76944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Step1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：确定神经元中心，常用的方式包括随机采样、聚类等</a:t>
            </a: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>
              <a:lnSpc>
                <a:spcPts val="1000"/>
              </a:lnSpc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>
              <a:lnSpc>
                <a:spcPts val="2600"/>
              </a:lnSpc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Step2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：利用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BP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算法等确定参数</a:t>
            </a:r>
            <a:endParaRPr lang="zh-CN" altLang="en-US" sz="2005">
              <a:solidFill>
                <a:srgbClr val="000000"/>
              </a:solidFill>
              <a:latin typeface="幼圆" panose="02010509060101010101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99DE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257800" y="1574800"/>
            <a:ext cx="3771900" cy="3441700"/>
          </a:xfrm>
          <a:prstGeom prst="rect">
            <a:avLst/>
          </a:prstGeom>
        </p:spPr>
      </p:pic>
      <p:pic>
        <p:nvPicPr>
          <p:cNvPr id="3" name="图片 2" descr="ws_99EE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18541" y="306577"/>
            <a:ext cx="2181687" cy="3718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1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SOM </a:t>
            </a:r>
            <a:r>
              <a:rPr lang="zh-CN" altLang="en-US" sz="2795" smtClean="0">
                <a:solidFill>
                  <a:srgbClr val="000000"/>
                </a:solidFill>
                <a:latin typeface="幼圆" panose="02010509060101010101" charset="-122"/>
              </a:rPr>
              <a:t>神经网络</a:t>
            </a:r>
            <a:endParaRPr lang="zh-CN" altLang="en-US" sz="279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1195" y="1155443"/>
            <a:ext cx="5768439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SOM: Self-Organizing </a:t>
            </a:r>
            <a:r>
              <a:rPr lang="en-US" altLang="zh-CN" sz="2005" smtClean="0">
                <a:solidFill>
                  <a:srgbClr val="A6A6A6"/>
                </a:solidFill>
                <a:latin typeface="Times New Roman" panose="02020603050405020304"/>
              </a:rPr>
              <a:t>feature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Map (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自组织特征映射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)</a:t>
            </a:r>
            <a:endParaRPr lang="zh-CN" altLang="en-US" sz="2005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1195" y="1786916"/>
            <a:ext cx="3039294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35"/>
              </a:lnSpc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•  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竞争型的</a:t>
            </a:r>
            <a:r>
              <a:rPr lang="zh-CN" altLang="en-US" sz="2005" smtClean="0">
                <a:solidFill>
                  <a:srgbClr val="C00000"/>
                </a:solidFill>
                <a:latin typeface="幼圆" panose="02010509060101010101" charset="-122"/>
              </a:rPr>
              <a:t>无监督神经网络</a:t>
            </a:r>
            <a:endParaRPr lang="zh-CN" altLang="en-US" sz="2005">
              <a:solidFill>
                <a:srgbClr val="C00000"/>
              </a:solidFill>
              <a:latin typeface="幼圆" panose="02010509060101010101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1195" y="2295395"/>
            <a:ext cx="4602222" cy="61555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435"/>
              </a:lnSpc>
              <a:buClrTx/>
              <a:buSzTx/>
              <a:buNone/>
              <a:tabLst>
                <a:tab pos="292100" algn="l"/>
              </a:tabLst>
              <a:defRPr/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•  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将高维数据映射到低维空间（通常为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2</a:t>
            </a:r>
            <a:endParaRPr lang="en-US" altLang="zh-CN" sz="200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395"/>
              </a:lnSpc>
              <a:buClrTx/>
              <a:buSzTx/>
              <a:buNone/>
              <a:tabLst>
                <a:tab pos="292100" algn="l"/>
              </a:tabLst>
              <a:defRPr/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	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维）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高维空间中相似的样本点映射到</a:t>
            </a:r>
            <a:endParaRPr lang="zh-CN" altLang="en-US" sz="200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57707" y="2952079"/>
            <a:ext cx="2821285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5"/>
              </a:lnSpc>
            </a:pP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网络输出层中邻近神经元</a:t>
            </a:r>
            <a:endParaRPr lang="zh-CN" altLang="en-US" sz="200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1195" y="3464100"/>
            <a:ext cx="3295774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35"/>
              </a:lnSpc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•  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每个神经元拥有一个权向量</a:t>
            </a:r>
            <a:endParaRPr lang="zh-CN" altLang="en-US" sz="200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1195" y="4005120"/>
            <a:ext cx="4578176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35"/>
              </a:lnSpc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•  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目标：为每个输出层神经元找到合适的</a:t>
            </a:r>
            <a:endParaRPr lang="zh-CN" altLang="en-US" sz="200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57707" y="4323933"/>
            <a:ext cx="2564805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5"/>
              </a:lnSpc>
            </a:pP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权向量以保持拓扑结构</a:t>
            </a:r>
            <a:endParaRPr lang="zh-CN" altLang="en-US" sz="200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44093" y="4993100"/>
            <a:ext cx="769441" cy="2456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30"/>
              </a:lnSpc>
            </a:pP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训练：</a:t>
            </a:r>
            <a:endParaRPr lang="zh-CN" altLang="en-US" sz="200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44093" y="5429196"/>
            <a:ext cx="8681864" cy="7437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35"/>
              </a:lnSpc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•  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网络接收输入样本后，将会确定输出层的“获胜”神经元（“胜者通吃”）</a:t>
            </a: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>
              <a:lnSpc>
                <a:spcPts val="1000"/>
              </a:lnSpc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>
              <a:lnSpc>
                <a:spcPts val="2600"/>
              </a:lnSpc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•  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获胜神经元的权向量将向当前输入样本移动</a:t>
            </a:r>
            <a:endParaRPr lang="zh-CN" altLang="en-US" sz="2005">
              <a:solidFill>
                <a:srgbClr val="000000"/>
              </a:solidFill>
              <a:latin typeface="幼圆" panose="02010509060101010101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9E53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33500" y="4356100"/>
            <a:ext cx="6819900" cy="1981200"/>
          </a:xfrm>
          <a:prstGeom prst="rect">
            <a:avLst/>
          </a:prstGeom>
        </p:spPr>
      </p:pic>
      <p:pic>
        <p:nvPicPr>
          <p:cNvPr id="3" name="图片 2" descr="ws_9E63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18541" y="321726"/>
            <a:ext cx="2154436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smtClean="0">
                <a:solidFill>
                  <a:srgbClr val="000000"/>
                </a:solidFill>
                <a:latin typeface="幼圆" panose="02010509060101010101" charset="-122"/>
              </a:rPr>
              <a:t>级联相关网络</a:t>
            </a:r>
            <a:endParaRPr lang="zh-CN" altLang="en-US" sz="279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1195" y="1155443"/>
            <a:ext cx="3842399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CC: Cascade-Correlation (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级联相关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)</a:t>
            </a:r>
            <a:endParaRPr lang="zh-CN" altLang="en-US" sz="2005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8873" y="1820453"/>
            <a:ext cx="7764946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2195" smtClean="0">
                <a:solidFill>
                  <a:srgbClr val="0000FF"/>
                </a:solidFill>
                <a:latin typeface="幼圆" panose="02010509060101010101" charset="-122"/>
              </a:rPr>
              <a:t>构造性神经网络： </a:t>
            </a: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将网络的结构也当做学习的目标之一， 希望</a:t>
            </a:r>
            <a:endParaRPr lang="zh-CN" altLang="en-US" sz="219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75533" y="2155733"/>
            <a:ext cx="4796185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在训练过程中找到适合数据的网络结构</a:t>
            </a:r>
            <a:endParaRPr lang="zh-CN" altLang="en-US" sz="219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8873" y="2746978"/>
            <a:ext cx="769441" cy="2456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30"/>
              </a:lnSpc>
            </a:pP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训练：</a:t>
            </a:r>
            <a:endParaRPr lang="zh-CN" altLang="en-US" sz="200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8873" y="3106976"/>
            <a:ext cx="3295774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35"/>
              </a:lnSpc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•  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开始时只有输入层和输出层</a:t>
            </a:r>
            <a:endParaRPr lang="zh-CN" altLang="en-US" sz="200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8873" y="3462525"/>
            <a:ext cx="6084999" cy="6924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•  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级联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- 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新的隐层结点逐渐加入，从而创建起层级结构</a:t>
            </a: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>
              <a:lnSpc>
                <a:spcPts val="3000"/>
              </a:lnSpc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•  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相关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- 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最大化新结点的输出与网络误差之间的相关性</a:t>
            </a:r>
            <a:endParaRPr lang="zh-CN" altLang="en-US" sz="2005">
              <a:solidFill>
                <a:srgbClr val="000000"/>
              </a:solidFill>
              <a:latin typeface="幼圆" panose="0201050906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5E23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81000" y="3581400"/>
            <a:ext cx="5803900" cy="2730500"/>
          </a:xfrm>
          <a:prstGeom prst="rect">
            <a:avLst/>
          </a:prstGeom>
        </p:spPr>
      </p:pic>
      <p:pic>
        <p:nvPicPr>
          <p:cNvPr id="3" name="图片 2" descr="ws_5E24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18541" y="321726"/>
            <a:ext cx="8391913" cy="250068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5"/>
              </a:lnSpc>
              <a:buClrTx/>
              <a:buSzTx/>
              <a:buNone/>
              <a:tabLst>
                <a:tab pos="139700" algn="l"/>
                <a:tab pos="6197600" algn="l"/>
              </a:tabLst>
              <a:defRPr/>
            </a:pPr>
            <a:r>
              <a:rPr lang="zh-CN" altLang="en-US" sz="2795" smtClean="0">
                <a:solidFill>
                  <a:srgbClr val="000000"/>
                </a:solidFill>
                <a:latin typeface="幼圆" panose="02010509060101010101" charset="-122"/>
              </a:rPr>
              <a:t>什么是神经网络？</a:t>
            </a:r>
            <a:endParaRPr lang="zh-CN" altLang="en-US" sz="27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61976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61976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61976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3000"/>
              </a:lnSpc>
              <a:buClrTx/>
              <a:buSzTx/>
              <a:buNone/>
              <a:tabLst>
                <a:tab pos="139700" algn="l"/>
                <a:tab pos="6197600" algn="l"/>
              </a:tabLst>
              <a:defRPr/>
            </a:pPr>
            <a:r>
              <a:rPr lang="zh-CN" altLang="en-US" sz="2795" smtClean="0">
                <a:solidFill>
                  <a:srgbClr val="000000"/>
                </a:solidFill>
                <a:latin typeface="幼圆" panose="02010509060101010101" charset="-122"/>
              </a:rPr>
              <a:t>	</a:t>
            </a:r>
            <a:r>
              <a:rPr lang="en-US" altLang="zh-CN" sz="2005" smtClean="0">
                <a:solidFill>
                  <a:srgbClr val="0000FF"/>
                </a:solidFill>
                <a:latin typeface="Times New Roman" panose="02020603050405020304"/>
              </a:rPr>
              <a:t>neural networks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are massively parallel interconnected networks</a:t>
            </a:r>
            <a:endParaRPr lang="en-US" altLang="zh-CN" sz="200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400"/>
              </a:lnSpc>
              <a:buClrTx/>
              <a:buSzTx/>
              <a:buNone/>
              <a:tabLst>
                <a:tab pos="139700" algn="l"/>
                <a:tab pos="6197600" algn="l"/>
              </a:tabLst>
              <a:defRPr/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	of simple (usually adaptive) elements and their hierarchical</a:t>
            </a:r>
            <a:endParaRPr lang="en-US" altLang="zh-CN" sz="200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400"/>
              </a:lnSpc>
              <a:buClrTx/>
              <a:buSzTx/>
              <a:buNone/>
              <a:tabLst>
                <a:tab pos="139700" algn="l"/>
                <a:tab pos="6197600" algn="l"/>
              </a:tabLst>
              <a:defRPr/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	organizations which are intended to interact with the objects of</a:t>
            </a:r>
            <a:endParaRPr lang="en-US" altLang="zh-CN" sz="200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400"/>
              </a:lnSpc>
              <a:buClrTx/>
              <a:buSzTx/>
              <a:buNone/>
              <a:tabLst>
                <a:tab pos="139700" algn="l"/>
                <a:tab pos="6197600" algn="l"/>
              </a:tabLst>
              <a:defRPr/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	the real world in the same way as biological nervous systems do</a:t>
            </a:r>
            <a:endParaRPr lang="en-US" altLang="zh-CN" sz="200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6197600" algn="l"/>
              </a:tabLst>
              <a:defRPr/>
            </a:pPr>
            <a:endParaRPr lang="en-US" altLang="zh-CN" sz="200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560"/>
              </a:lnSpc>
              <a:buClrTx/>
              <a:buSzTx/>
              <a:buNone/>
              <a:tabLst>
                <a:tab pos="139700" algn="l"/>
                <a:tab pos="6197600" algn="l"/>
              </a:tabLst>
              <a:defRPr/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		</a:t>
            </a:r>
            <a:r>
              <a:rPr lang="en-US" altLang="zh-CN" smtClean="0">
                <a:solidFill>
                  <a:srgbClr val="800000"/>
                </a:solidFill>
                <a:latin typeface="Times New Roman" panose="02020603050405020304"/>
              </a:rPr>
              <a:t>[T. Kohonen, NN88]</a:t>
            </a:r>
            <a:endParaRPr lang="zh-CN" altLang="en-US">
              <a:solidFill>
                <a:srgbClr val="800000"/>
              </a:solidFill>
              <a:latin typeface="Times New Roman" panose="02020603050405020304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4022" y="2948815"/>
            <a:ext cx="1972463" cy="32855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0"/>
              </a:lnSpc>
            </a:pPr>
            <a:r>
              <a:rPr lang="en-US" altLang="zh-CN" sz="2195" smtClean="0">
                <a:solidFill>
                  <a:srgbClr val="000000"/>
                </a:solidFill>
                <a:latin typeface="Times New Roman" panose="02020603050405020304"/>
              </a:rPr>
              <a:t>M-P </a:t>
            </a: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神经元模型</a:t>
            </a:r>
            <a:endParaRPr lang="zh-CN" altLang="en-US" sz="219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08833" y="3025396"/>
            <a:ext cx="2385268" cy="2436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35"/>
              </a:lnSpc>
            </a:pPr>
            <a:r>
              <a:rPr lang="en-US" altLang="zh-CN" sz="1595" smtClean="0">
                <a:solidFill>
                  <a:srgbClr val="C00000"/>
                </a:solidFill>
                <a:latin typeface="Times New Roman" panose="02020603050405020304"/>
              </a:rPr>
              <a:t>[McCulloch and Pitts,  1943]</a:t>
            </a:r>
            <a:endParaRPr lang="zh-CN" altLang="en-US" sz="1595">
              <a:solidFill>
                <a:srgbClr val="C00000"/>
              </a:solidFill>
              <a:latin typeface="Times New Roman" panose="02020603050405020304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38493" y="3397000"/>
            <a:ext cx="1846659" cy="26417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 sz="1800" smtClean="0">
                <a:solidFill>
                  <a:srgbClr val="000000"/>
                </a:solidFill>
                <a:latin typeface="幼圆" panose="02010509060101010101" charset="-122"/>
              </a:rPr>
              <a:t>神经网络是一个很</a:t>
            </a:r>
            <a:endParaRPr lang="zh-CN" altLang="en-US" sz="1800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>
              <a:lnSpc>
                <a:spcPts val="2165"/>
              </a:lnSpc>
            </a:pPr>
            <a:r>
              <a:rPr lang="zh-CN" altLang="en-US" smtClean="0">
                <a:solidFill>
                  <a:srgbClr val="000000"/>
                </a:solidFill>
                <a:latin typeface="幼圆" panose="02010509060101010101" charset="-122"/>
              </a:rPr>
              <a:t>大的学科，本课程</a:t>
            </a:r>
            <a:endParaRPr lang="zh-CN" altLang="en-US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>
              <a:lnSpc>
                <a:spcPts val="2160"/>
              </a:lnSpc>
            </a:pPr>
            <a:r>
              <a:rPr lang="zh-CN" altLang="en-US" smtClean="0">
                <a:solidFill>
                  <a:srgbClr val="000000"/>
                </a:solidFill>
                <a:latin typeface="幼圆" panose="02010509060101010101" charset="-122"/>
              </a:rPr>
              <a:t>仅讨论它与机器学</a:t>
            </a:r>
            <a:endParaRPr lang="zh-CN" altLang="en-US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>
              <a:lnSpc>
                <a:spcPts val="2100"/>
              </a:lnSpc>
            </a:pPr>
            <a:r>
              <a:rPr lang="zh-CN" altLang="en-US" smtClean="0">
                <a:solidFill>
                  <a:srgbClr val="000000"/>
                </a:solidFill>
                <a:latin typeface="幼圆" panose="02010509060101010101" charset="-122"/>
              </a:rPr>
              <a:t>习的交集</a:t>
            </a:r>
            <a:endParaRPr lang="zh-CN" altLang="en-US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>
              <a:lnSpc>
                <a:spcPts val="1000"/>
              </a:lnSpc>
            </a:pPr>
            <a:endParaRPr lang="zh-CN" altLang="en-US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>
              <a:lnSpc>
                <a:spcPts val="1000"/>
              </a:lnSpc>
            </a:pPr>
            <a:endParaRPr lang="zh-CN" altLang="en-US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>
              <a:lnSpc>
                <a:spcPts val="1000"/>
              </a:lnSpc>
            </a:pPr>
            <a:endParaRPr lang="zh-CN" altLang="en-US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>
              <a:lnSpc>
                <a:spcPts val="1000"/>
              </a:lnSpc>
            </a:pPr>
            <a:endParaRPr lang="zh-CN" altLang="en-US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>
              <a:lnSpc>
                <a:spcPts val="2620"/>
              </a:lnSpc>
            </a:pPr>
            <a:r>
              <a:rPr lang="zh-CN" altLang="en-US" sz="2005" smtClean="0">
                <a:solidFill>
                  <a:srgbClr val="0000FF"/>
                </a:solidFill>
                <a:latin typeface="幼圆" panose="02010509060101010101" charset="-122"/>
              </a:rPr>
              <a:t>神经网络学得的</a:t>
            </a:r>
            <a:endParaRPr lang="zh-CN" altLang="en-US" sz="2005" smtClean="0">
              <a:solidFill>
                <a:srgbClr val="0000FF"/>
              </a:solidFill>
              <a:latin typeface="幼圆" panose="02010509060101010101" charset="-122"/>
            </a:endParaRPr>
          </a:p>
          <a:p>
            <a:pPr>
              <a:lnSpc>
                <a:spcPts val="2880"/>
              </a:lnSpc>
            </a:pPr>
            <a:r>
              <a:rPr lang="zh-CN" altLang="en-US" sz="2005" smtClean="0">
                <a:solidFill>
                  <a:srgbClr val="0000FF"/>
                </a:solidFill>
                <a:latin typeface="幼圆" panose="02010509060101010101" charset="-122"/>
              </a:rPr>
              <a:t>知识蕴含在连接</a:t>
            </a:r>
            <a:endParaRPr lang="zh-CN" altLang="en-US" sz="2005" smtClean="0">
              <a:solidFill>
                <a:srgbClr val="0000FF"/>
              </a:solidFill>
              <a:latin typeface="幼圆" panose="02010509060101010101" charset="-122"/>
            </a:endParaRPr>
          </a:p>
          <a:p>
            <a:pPr>
              <a:lnSpc>
                <a:spcPts val="2880"/>
              </a:lnSpc>
            </a:pPr>
            <a:r>
              <a:rPr lang="zh-CN" altLang="en-US" sz="2005" smtClean="0">
                <a:solidFill>
                  <a:srgbClr val="0000FF"/>
                </a:solidFill>
                <a:latin typeface="幼圆" panose="02010509060101010101" charset="-122"/>
              </a:rPr>
              <a:t>权与阈值中</a:t>
            </a:r>
            <a:endParaRPr lang="zh-CN" altLang="en-US" sz="2005">
              <a:solidFill>
                <a:srgbClr val="0000FF"/>
              </a:solidFill>
              <a:latin typeface="幼圆" panose="02010509060101010101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A25A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096000" y="2959100"/>
            <a:ext cx="2565400" cy="3263900"/>
          </a:xfrm>
          <a:prstGeom prst="rect">
            <a:avLst/>
          </a:prstGeom>
        </p:spPr>
      </p:pic>
      <p:pic>
        <p:nvPicPr>
          <p:cNvPr id="3" name="图片 2" descr="ws_A26B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55650" y="1156078"/>
            <a:ext cx="5873916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lang="zh-CN" altLang="en-US" sz="2195" smtClean="0">
                <a:solidFill>
                  <a:srgbClr val="0000FF"/>
                </a:solidFill>
                <a:latin typeface="幼圆" panose="02010509060101010101" charset="-122"/>
              </a:rPr>
              <a:t>递归神经网络：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Recurrent NN, 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亦称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Recursive NN</a:t>
            </a:r>
            <a:endParaRPr lang="zh-CN" altLang="en-US" sz="2005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8541" y="306577"/>
            <a:ext cx="1596591" cy="3718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1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Elman </a:t>
            </a:r>
            <a:r>
              <a:rPr lang="zh-CN" altLang="en-US" sz="2795" smtClean="0">
                <a:solidFill>
                  <a:srgbClr val="000000"/>
                </a:solidFill>
                <a:latin typeface="幼圆" panose="02010509060101010101" charset="-122"/>
              </a:rPr>
              <a:t>网络</a:t>
            </a:r>
            <a:endParaRPr lang="zh-CN" altLang="en-US" sz="279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8873" y="1820542"/>
            <a:ext cx="7784182" cy="7822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•  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网络中可以有环形结构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可让使一些神经元的输出反馈回来作为输入</a:t>
            </a: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>
              <a:lnSpc>
                <a:spcPts val="1000"/>
              </a:lnSpc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>
              <a:lnSpc>
                <a:spcPts val="2650"/>
              </a:lnSpc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•  </a:t>
            </a:r>
            <a:r>
              <a:rPr lang="en-US" altLang="zh-CN" sz="2005" i="1" smtClean="0">
                <a:solidFill>
                  <a:srgbClr val="000000"/>
                </a:solidFill>
                <a:latin typeface="Palatino Linotype" panose="02040502050505030304"/>
              </a:rPr>
              <a:t>t 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时刻网络的输出状态：由 </a:t>
            </a:r>
            <a:r>
              <a:rPr lang="en-US" altLang="zh-CN" sz="2005" i="1" smtClean="0">
                <a:solidFill>
                  <a:srgbClr val="000000"/>
                </a:solidFill>
                <a:latin typeface="Palatino Linotype" panose="02040502050505030304"/>
              </a:rPr>
              <a:t>t 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时刻的输入状态和 </a:t>
            </a:r>
            <a:r>
              <a:rPr lang="en-US" altLang="zh-CN" sz="2005" i="1" smtClean="0">
                <a:solidFill>
                  <a:srgbClr val="000000"/>
                </a:solidFill>
                <a:latin typeface="Palatino Linotype" panose="02040502050505030304"/>
              </a:rPr>
              <a:t>t</a:t>
            </a:r>
            <a:r>
              <a:rPr lang="en-US" altLang="zh-CN" sz="2005" smtClean="0">
                <a:solidFill>
                  <a:srgbClr val="000000"/>
                </a:solidFill>
                <a:latin typeface="Palatino Linotype" panose="02040502050505030304"/>
              </a:rPr>
              <a:t>-1 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时刻的网络状态</a:t>
            </a:r>
            <a:endParaRPr lang="zh-CN" altLang="en-US" sz="200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5690" y="2629626"/>
            <a:ext cx="1025922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5"/>
              </a:lnSpc>
            </a:pP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共同决定</a:t>
            </a:r>
            <a:endParaRPr lang="zh-CN" altLang="en-US" sz="200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8873" y="3359094"/>
            <a:ext cx="5091137" cy="76944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Elman 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网络是最常用的递归神经网络之一</a:t>
            </a: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>
              <a:lnSpc>
                <a:spcPts val="1000"/>
              </a:lnSpc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>
              <a:lnSpc>
                <a:spcPts val="2610"/>
              </a:lnSpc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•   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结构与前馈神经网络很相似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但隐层神经元</a:t>
            </a:r>
            <a:endParaRPr lang="zh-CN" altLang="en-US" sz="200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32078" y="4168866"/>
            <a:ext cx="2051844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5"/>
              </a:lnSpc>
            </a:pP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的输出被反馈回来</a:t>
            </a:r>
            <a:endParaRPr lang="zh-CN" altLang="en-US" sz="200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8873" y="4578982"/>
            <a:ext cx="2909451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•   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使用推广的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BP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算法训练</a:t>
            </a:r>
            <a:endParaRPr lang="zh-CN" altLang="en-US" sz="200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88873" y="5454167"/>
            <a:ext cx="4897174" cy="26353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lang="zh-CN" altLang="en-US" smtClean="0">
                <a:solidFill>
                  <a:srgbClr val="000000"/>
                </a:solidFill>
                <a:latin typeface="幼圆" panose="02010509060101010101" charset="-122"/>
              </a:rPr>
              <a:t>目前在自然语言处理等领域常用的 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LSTM </a:t>
            </a:r>
            <a:r>
              <a:rPr lang="zh-CN" altLang="en-US" smtClean="0">
                <a:solidFill>
                  <a:srgbClr val="000000"/>
                </a:solidFill>
                <a:latin typeface="幼圆" panose="02010509060101010101" charset="-122"/>
              </a:rPr>
              <a:t>网络，</a:t>
            </a:r>
            <a:endParaRPr lang="zh-CN" altLang="en-US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8873" y="5770778"/>
            <a:ext cx="3231654" cy="2199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 smtClean="0">
                <a:solidFill>
                  <a:srgbClr val="000000"/>
                </a:solidFill>
                <a:latin typeface="幼圆" panose="02010509060101010101" charset="-122"/>
              </a:rPr>
              <a:t>是一种复杂得多的递归神经网络</a:t>
            </a:r>
            <a:endParaRPr lang="zh-CN" altLang="en-US">
              <a:solidFill>
                <a:srgbClr val="000000"/>
              </a:solidFill>
              <a:latin typeface="幼圆" panose="02010509060101010101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A77B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06400" y="4165600"/>
            <a:ext cx="2946400" cy="2057400"/>
          </a:xfrm>
          <a:prstGeom prst="rect">
            <a:avLst/>
          </a:prstGeom>
        </p:spPr>
      </p:pic>
      <p:pic>
        <p:nvPicPr>
          <p:cNvPr id="3" name="图片 2" descr="ws_A78B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79800" y="4025900"/>
            <a:ext cx="5524500" cy="2247900"/>
          </a:xfrm>
          <a:prstGeom prst="rect">
            <a:avLst/>
          </a:prstGeom>
        </p:spPr>
      </p:pic>
      <p:pic>
        <p:nvPicPr>
          <p:cNvPr id="4" name="图片 3" descr="ws_A78C.t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18541" y="321726"/>
            <a:ext cx="2513509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smtClean="0">
                <a:solidFill>
                  <a:srgbClr val="000000"/>
                </a:solidFill>
                <a:latin typeface="幼圆" panose="02010509060101010101" charset="-122"/>
              </a:rPr>
              <a:t>深度学习的兴起</a:t>
            </a:r>
            <a:endParaRPr lang="zh-CN" altLang="en-US" sz="279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3275" y="1226695"/>
            <a:ext cx="6008889" cy="32303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70"/>
              </a:lnSpc>
            </a:pPr>
            <a:r>
              <a:rPr lang="en-US" altLang="zh-CN" sz="2195" smtClean="0">
                <a:solidFill>
                  <a:srgbClr val="0000FF"/>
                </a:solidFill>
                <a:latin typeface="Times New Roman" panose="02020603050405020304"/>
              </a:rPr>
              <a:t>•  2006</a:t>
            </a:r>
            <a:r>
              <a:rPr lang="zh-CN" altLang="en-US" sz="2195" smtClean="0">
                <a:solidFill>
                  <a:srgbClr val="0000FF"/>
                </a:solidFill>
                <a:latin typeface="幼圆" panose="02010509060101010101" charset="-122"/>
              </a:rPr>
              <a:t>年 </a:t>
            </a:r>
            <a:r>
              <a:rPr lang="en-US" altLang="zh-CN" sz="2195" smtClean="0">
                <a:solidFill>
                  <a:srgbClr val="0000FF"/>
                </a:solidFill>
                <a:latin typeface="Times New Roman" panose="02020603050405020304"/>
              </a:rPr>
              <a:t>, Hinton</a:t>
            </a:r>
            <a:r>
              <a:rPr lang="zh-CN" altLang="en-US" sz="2195" smtClean="0">
                <a:solidFill>
                  <a:srgbClr val="0000FF"/>
                </a:solidFill>
                <a:latin typeface="幼圆" panose="02010509060101010101" charset="-122"/>
              </a:rPr>
              <a:t>发表了深度学习的 </a:t>
            </a:r>
            <a:r>
              <a:rPr lang="en-US" altLang="zh-CN" sz="2195" smtClean="0">
                <a:solidFill>
                  <a:srgbClr val="0000FF"/>
                </a:solidFill>
                <a:latin typeface="Times New Roman" panose="02020603050405020304"/>
              </a:rPr>
              <a:t>Nature </a:t>
            </a:r>
            <a:r>
              <a:rPr lang="zh-CN" altLang="en-US" sz="2195" smtClean="0">
                <a:solidFill>
                  <a:srgbClr val="0000FF"/>
                </a:solidFill>
                <a:latin typeface="幼圆" panose="02010509060101010101" charset="-122"/>
              </a:rPr>
              <a:t>文章</a:t>
            </a:r>
            <a:endParaRPr lang="zh-CN" altLang="en-US" sz="2195">
              <a:solidFill>
                <a:srgbClr val="0000FF"/>
              </a:solidFill>
              <a:latin typeface="幼圆" panose="02010509060101010101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3275" y="1790269"/>
            <a:ext cx="7992573" cy="3286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70"/>
              </a:lnSpc>
            </a:pPr>
            <a:r>
              <a:rPr lang="en-US" altLang="zh-CN" sz="2200" smtClean="0">
                <a:solidFill>
                  <a:srgbClr val="FF0000"/>
                </a:solidFill>
                <a:latin typeface="Times New Roman" panose="02020603050405020304"/>
              </a:rPr>
              <a:t>•  2012</a:t>
            </a:r>
            <a:r>
              <a:rPr lang="zh-CN" altLang="en-US" sz="2200" smtClean="0">
                <a:solidFill>
                  <a:srgbClr val="FF0000"/>
                </a:solidFill>
                <a:latin typeface="幼圆" panose="02010509060101010101" charset="-122"/>
              </a:rPr>
              <a:t>年 </a:t>
            </a:r>
            <a:r>
              <a:rPr lang="en-US" altLang="zh-CN" sz="2200" smtClean="0">
                <a:solidFill>
                  <a:srgbClr val="FF0000"/>
                </a:solidFill>
                <a:latin typeface="Times New Roman" panose="02020603050405020304"/>
              </a:rPr>
              <a:t>, Hinton </a:t>
            </a:r>
            <a:r>
              <a:rPr lang="zh-CN" altLang="en-US" sz="2200" smtClean="0">
                <a:solidFill>
                  <a:srgbClr val="FF0000"/>
                </a:solidFill>
                <a:latin typeface="幼圆" panose="02010509060101010101" charset="-122"/>
              </a:rPr>
              <a:t>组参加 </a:t>
            </a:r>
            <a:r>
              <a:rPr lang="en-US" altLang="zh-CN" sz="2200" smtClean="0">
                <a:solidFill>
                  <a:srgbClr val="FF0000"/>
                </a:solidFill>
                <a:latin typeface="Times New Roman" panose="02020603050405020304"/>
              </a:rPr>
              <a:t>ImageNet </a:t>
            </a:r>
            <a:r>
              <a:rPr lang="zh-CN" altLang="en-US" sz="2200" smtClean="0">
                <a:solidFill>
                  <a:srgbClr val="FF0000"/>
                </a:solidFill>
                <a:latin typeface="幼圆" panose="02010509060101010101" charset="-122"/>
              </a:rPr>
              <a:t>竞赛 </a:t>
            </a:r>
            <a:r>
              <a:rPr lang="en-US" altLang="zh-CN" sz="2200" smtClean="0">
                <a:solidFill>
                  <a:srgbClr val="FF0000"/>
                </a:solidFill>
                <a:latin typeface="Times New Roman" panose="02020603050405020304"/>
              </a:rPr>
              <a:t>, </a:t>
            </a:r>
            <a:r>
              <a:rPr lang="zh-CN" altLang="en-US" sz="2200" smtClean="0">
                <a:solidFill>
                  <a:srgbClr val="FF0000"/>
                </a:solidFill>
                <a:latin typeface="幼圆" panose="02010509060101010101" charset="-122"/>
              </a:rPr>
              <a:t>使用 </a:t>
            </a:r>
            <a:r>
              <a:rPr lang="en-US" altLang="zh-CN" sz="2200" smtClean="0">
                <a:solidFill>
                  <a:srgbClr val="FF0000"/>
                </a:solidFill>
                <a:latin typeface="Times New Roman" panose="02020603050405020304"/>
              </a:rPr>
              <a:t>CNN </a:t>
            </a:r>
            <a:r>
              <a:rPr lang="zh-CN" altLang="en-US" sz="2200" smtClean="0">
                <a:solidFill>
                  <a:srgbClr val="FF0000"/>
                </a:solidFill>
                <a:latin typeface="幼圆" panose="02010509060101010101" charset="-122"/>
              </a:rPr>
              <a:t>模型以超过</a:t>
            </a:r>
            <a:endParaRPr lang="zh-CN" altLang="en-US" sz="2200">
              <a:solidFill>
                <a:srgbClr val="FF0000"/>
              </a:solidFill>
              <a:latin typeface="幼圆" panose="02010509060101010101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9787" y="2126109"/>
            <a:ext cx="5725926" cy="32855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0"/>
              </a:lnSpc>
            </a:pPr>
            <a:r>
              <a:rPr lang="zh-CN" altLang="en-US" sz="2195" smtClean="0">
                <a:solidFill>
                  <a:srgbClr val="FF0000"/>
                </a:solidFill>
                <a:latin typeface="幼圆" panose="02010509060101010101" charset="-122"/>
              </a:rPr>
              <a:t>第二名 </a:t>
            </a:r>
            <a:r>
              <a:rPr lang="en-US" altLang="zh-CN" sz="2195" smtClean="0">
                <a:solidFill>
                  <a:srgbClr val="FF0000"/>
                </a:solidFill>
                <a:latin typeface="Times New Roman" panose="02020603050405020304"/>
              </a:rPr>
              <a:t>10</a:t>
            </a:r>
            <a:r>
              <a:rPr lang="zh-CN" altLang="en-US" sz="2195" smtClean="0">
                <a:solidFill>
                  <a:srgbClr val="FF0000"/>
                </a:solidFill>
                <a:latin typeface="幼圆" panose="02010509060101010101" charset="-122"/>
              </a:rPr>
              <a:t>个百分点的成绩夺得当年竞赛的冠军</a:t>
            </a:r>
            <a:endParaRPr lang="zh-CN" altLang="en-US" sz="2195">
              <a:solidFill>
                <a:srgbClr val="FF0000"/>
              </a:solidFill>
              <a:latin typeface="幼圆" panose="02010509060101010101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3275" y="2727022"/>
            <a:ext cx="8422177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50"/>
              </a:lnSpc>
            </a:pPr>
            <a:r>
              <a:rPr lang="en-US" altLang="zh-CN" sz="2195" smtClean="0">
                <a:solidFill>
                  <a:srgbClr val="000000"/>
                </a:solidFill>
                <a:latin typeface="Times New Roman" panose="02020603050405020304"/>
              </a:rPr>
              <a:t>•  </a:t>
            </a: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伴随云计算、大数据时代的到来，计算能力的大幅提升，使得深度</a:t>
            </a:r>
            <a:endParaRPr lang="zh-CN" altLang="en-US" sz="219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9787" y="3086008"/>
            <a:ext cx="8181727" cy="6027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学习模型在计算机视觉、自然语言处理、语音识别等众多领域都取</a:t>
            </a: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>
              <a:lnSpc>
                <a:spcPts val="2570"/>
              </a:lnSpc>
            </a:pP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得了较大的成功</a:t>
            </a:r>
            <a:endParaRPr lang="zh-CN" altLang="en-US" sz="2195">
              <a:solidFill>
                <a:srgbClr val="000000"/>
              </a:solidFill>
              <a:latin typeface="幼圆" panose="02010509060101010101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AC3E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20700" y="3403600"/>
            <a:ext cx="8178800" cy="2679700"/>
          </a:xfrm>
          <a:prstGeom prst="rect">
            <a:avLst/>
          </a:prstGeom>
        </p:spPr>
      </p:pic>
      <p:pic>
        <p:nvPicPr>
          <p:cNvPr id="3" name="图片 2" descr="ws_AC3F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18541" y="321726"/>
            <a:ext cx="6651373" cy="119263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5"/>
              </a:lnSpc>
              <a:buClrTx/>
              <a:buSzTx/>
              <a:buNone/>
              <a:tabLst>
                <a:tab pos="342900" algn="l"/>
              </a:tabLst>
              <a:defRPr/>
            </a:pPr>
            <a:r>
              <a:rPr lang="zh-CN" altLang="en-US" sz="2795" smtClean="0">
                <a:solidFill>
                  <a:srgbClr val="000000"/>
                </a:solidFill>
                <a:latin typeface="幼圆" panose="02010509060101010101" charset="-122"/>
              </a:rPr>
              <a:t>最常用的深度学习模型：卷积神经网络</a:t>
            </a:r>
            <a:endParaRPr lang="zh-CN" altLang="en-US" sz="27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2610"/>
              </a:lnSpc>
              <a:buClrTx/>
              <a:buSzTx/>
              <a:buNone/>
              <a:tabLst>
                <a:tab pos="342900" algn="l"/>
              </a:tabLst>
              <a:defRPr/>
            </a:pPr>
            <a:r>
              <a:rPr lang="zh-CN" altLang="en-US" sz="2795" smtClean="0">
                <a:solidFill>
                  <a:srgbClr val="000000"/>
                </a:solidFill>
                <a:latin typeface="幼圆" panose="02010509060101010101" charset="-122"/>
              </a:rPr>
              <a:t>	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CNN: Convolutional NN </a:t>
            </a:r>
            <a:r>
              <a:rPr lang="en-US" altLang="zh-CN" sz="1595" smtClean="0">
                <a:solidFill>
                  <a:srgbClr val="00B050"/>
                </a:solidFill>
                <a:latin typeface="Times New Roman" panose="02020603050405020304"/>
              </a:rPr>
              <a:t>[LeCun and Bengio,  1995; LeCun et al. ,  1998]</a:t>
            </a:r>
            <a:endParaRPr lang="zh-CN" altLang="en-US" sz="1595">
              <a:solidFill>
                <a:srgbClr val="00B050"/>
              </a:solidFill>
              <a:latin typeface="Times New Roman" panose="02020603050405020304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1195" y="1921672"/>
            <a:ext cx="1958870" cy="14362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35"/>
              </a:lnSpc>
            </a:pPr>
            <a:r>
              <a:rPr lang="zh-CN" altLang="en-US" sz="1595" smtClean="0">
                <a:solidFill>
                  <a:srgbClr val="C30D23"/>
                </a:solidFill>
                <a:latin typeface="幼圆" panose="02010509060101010101" charset="-122"/>
              </a:rPr>
              <a:t>每个卷积层包含多个</a:t>
            </a:r>
            <a:endParaRPr lang="zh-CN" altLang="en-US" sz="1595" smtClean="0">
              <a:solidFill>
                <a:srgbClr val="C30D23"/>
              </a:solidFill>
              <a:latin typeface="幼圆" panose="02010509060101010101" charset="-122"/>
            </a:endParaRPr>
          </a:p>
          <a:p>
            <a:pPr>
              <a:lnSpc>
                <a:spcPts val="1965"/>
              </a:lnSpc>
            </a:pPr>
            <a:r>
              <a:rPr lang="zh-CN" altLang="en-US" sz="1595" smtClean="0">
                <a:solidFill>
                  <a:srgbClr val="C30D23"/>
                </a:solidFill>
                <a:latin typeface="幼圆" panose="02010509060101010101" charset="-122"/>
              </a:rPr>
              <a:t>特征映射 </a:t>
            </a:r>
            <a:r>
              <a:rPr lang="en-US" altLang="zh-CN" sz="1595" smtClean="0">
                <a:solidFill>
                  <a:srgbClr val="C30D23"/>
                </a:solidFill>
                <a:latin typeface="Times New Roman" panose="02020603050405020304"/>
              </a:rPr>
              <a:t>, </a:t>
            </a:r>
            <a:r>
              <a:rPr lang="zh-CN" altLang="en-US" sz="1595" smtClean="0">
                <a:solidFill>
                  <a:srgbClr val="C30D23"/>
                </a:solidFill>
                <a:latin typeface="幼圆" panose="02010509060101010101" charset="-122"/>
              </a:rPr>
              <a:t>每个特征</a:t>
            </a:r>
            <a:endParaRPr lang="zh-CN" altLang="en-US" sz="1595" smtClean="0">
              <a:solidFill>
                <a:srgbClr val="C30D23"/>
              </a:solidFill>
              <a:latin typeface="幼圆" panose="02010509060101010101" charset="-122"/>
            </a:endParaRPr>
          </a:p>
          <a:p>
            <a:pPr>
              <a:lnSpc>
                <a:spcPts val="1875"/>
              </a:lnSpc>
            </a:pPr>
            <a:r>
              <a:rPr lang="zh-CN" altLang="en-US" sz="1595" smtClean="0">
                <a:solidFill>
                  <a:srgbClr val="C30D23"/>
                </a:solidFill>
                <a:latin typeface="幼圆" panose="02010509060101010101" charset="-122"/>
              </a:rPr>
              <a:t>映射是一个由多个神</a:t>
            </a:r>
            <a:endParaRPr lang="zh-CN" altLang="en-US" sz="1595" smtClean="0">
              <a:solidFill>
                <a:srgbClr val="C30D23"/>
              </a:solidFill>
              <a:latin typeface="幼圆" panose="02010509060101010101" charset="-122"/>
            </a:endParaRPr>
          </a:p>
          <a:p>
            <a:pPr>
              <a:lnSpc>
                <a:spcPts val="1965"/>
              </a:lnSpc>
            </a:pPr>
            <a:r>
              <a:rPr lang="zh-CN" altLang="en-US" sz="1595" smtClean="0">
                <a:solidFill>
                  <a:srgbClr val="C30D23"/>
                </a:solidFill>
                <a:latin typeface="幼圆" panose="02010509060101010101" charset="-122"/>
              </a:rPr>
              <a:t>经元构成的“平面” </a:t>
            </a:r>
            <a:r>
              <a:rPr lang="en-US" altLang="zh-CN" sz="1595" smtClean="0">
                <a:solidFill>
                  <a:srgbClr val="C30D23"/>
                </a:solidFill>
                <a:latin typeface="Times New Roman" panose="02020603050405020304"/>
              </a:rPr>
              <a:t>,</a:t>
            </a:r>
            <a:endParaRPr lang="en-US" altLang="zh-CN" sz="1595" smtClean="0">
              <a:solidFill>
                <a:srgbClr val="C30D23"/>
              </a:solidFill>
              <a:latin typeface="Times New Roman" panose="02020603050405020304"/>
            </a:endParaRPr>
          </a:p>
          <a:p>
            <a:pPr>
              <a:lnSpc>
                <a:spcPts val="1875"/>
              </a:lnSpc>
            </a:pPr>
            <a:r>
              <a:rPr lang="zh-CN" altLang="en-US" sz="1595" smtClean="0">
                <a:solidFill>
                  <a:srgbClr val="C30D23"/>
                </a:solidFill>
                <a:latin typeface="幼圆" panose="02010509060101010101" charset="-122"/>
              </a:rPr>
              <a:t>通过一种卷积滤波器</a:t>
            </a:r>
            <a:endParaRPr lang="zh-CN" altLang="en-US" sz="1595" smtClean="0">
              <a:solidFill>
                <a:srgbClr val="C30D23"/>
              </a:solidFill>
              <a:latin typeface="幼圆" panose="02010509060101010101" charset="-122"/>
            </a:endParaRPr>
          </a:p>
          <a:p>
            <a:pPr>
              <a:lnSpc>
                <a:spcPts val="1860"/>
              </a:lnSpc>
            </a:pPr>
            <a:r>
              <a:rPr lang="zh-CN" altLang="en-US" sz="1595" smtClean="0">
                <a:solidFill>
                  <a:srgbClr val="C30D23"/>
                </a:solidFill>
                <a:latin typeface="幼圆" panose="02010509060101010101" charset="-122"/>
              </a:rPr>
              <a:t>提取输入的一种特征</a:t>
            </a:r>
            <a:endParaRPr lang="zh-CN" altLang="en-US" sz="1595">
              <a:solidFill>
                <a:srgbClr val="C30D23"/>
              </a:solidFill>
              <a:latin typeface="幼圆" panose="02010509060101010101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35423" y="1974847"/>
            <a:ext cx="2369238" cy="119263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zh-CN" altLang="en-US" sz="1595" smtClean="0">
                <a:solidFill>
                  <a:srgbClr val="0070C0"/>
                </a:solidFill>
                <a:latin typeface="幼圆" panose="02010509060101010101" charset="-122"/>
              </a:rPr>
              <a:t>采样层亦称“汇合 </a:t>
            </a:r>
            <a:r>
              <a:rPr lang="en-US" altLang="zh-CN" sz="1405" smtClean="0">
                <a:solidFill>
                  <a:srgbClr val="0070C0"/>
                </a:solidFill>
                <a:latin typeface="Times New Roman" panose="02020603050405020304"/>
              </a:rPr>
              <a:t>(pooling)</a:t>
            </a:r>
            <a:endParaRPr lang="en-US" altLang="zh-CN" sz="1405" smtClean="0">
              <a:solidFill>
                <a:srgbClr val="0070C0"/>
              </a:solidFill>
              <a:latin typeface="Times New Roman" panose="02020603050405020304"/>
            </a:endParaRPr>
          </a:p>
          <a:p>
            <a:pPr>
              <a:lnSpc>
                <a:spcPts val="1925"/>
              </a:lnSpc>
            </a:pPr>
            <a:r>
              <a:rPr lang="zh-CN" altLang="en-US" sz="1600" smtClean="0">
                <a:solidFill>
                  <a:srgbClr val="0070C0"/>
                </a:solidFill>
                <a:latin typeface="幼圆" panose="02010509060101010101" charset="-122"/>
              </a:rPr>
              <a:t>层” </a:t>
            </a:r>
            <a:r>
              <a:rPr lang="en-US" altLang="zh-CN" sz="1600" smtClean="0">
                <a:solidFill>
                  <a:srgbClr val="0070C0"/>
                </a:solidFill>
                <a:latin typeface="Times New Roman" panose="02020603050405020304"/>
              </a:rPr>
              <a:t>, </a:t>
            </a:r>
            <a:r>
              <a:rPr lang="zh-CN" altLang="en-US" sz="1600" smtClean="0">
                <a:solidFill>
                  <a:srgbClr val="0070C0"/>
                </a:solidFill>
                <a:latin typeface="幼圆" panose="02010509060101010101" charset="-122"/>
              </a:rPr>
              <a:t>其作用是基于局部</a:t>
            </a:r>
            <a:endParaRPr lang="zh-CN" altLang="en-US" sz="1600" smtClean="0">
              <a:solidFill>
                <a:srgbClr val="0070C0"/>
              </a:solidFill>
              <a:latin typeface="幼圆" panose="02010509060101010101" charset="-122"/>
            </a:endParaRPr>
          </a:p>
          <a:p>
            <a:pPr>
              <a:lnSpc>
                <a:spcPts val="1920"/>
              </a:lnSpc>
            </a:pPr>
            <a:r>
              <a:rPr lang="zh-CN" altLang="en-US" sz="1595" smtClean="0">
                <a:solidFill>
                  <a:srgbClr val="0070C0"/>
                </a:solidFill>
                <a:latin typeface="幼圆" panose="02010509060101010101" charset="-122"/>
              </a:rPr>
              <a:t>相关性原理进行亚采样 </a:t>
            </a:r>
            <a:r>
              <a:rPr lang="en-US" altLang="zh-CN" sz="1595" smtClean="0">
                <a:solidFill>
                  <a:srgbClr val="0070C0"/>
                </a:solidFill>
                <a:latin typeface="Times New Roman" panose="02020603050405020304"/>
              </a:rPr>
              <a:t>,</a:t>
            </a:r>
            <a:endParaRPr lang="en-US" altLang="zh-CN" sz="1595" smtClean="0">
              <a:solidFill>
                <a:srgbClr val="0070C0"/>
              </a:solidFill>
              <a:latin typeface="Times New Roman" panose="02020603050405020304"/>
            </a:endParaRPr>
          </a:p>
          <a:p>
            <a:pPr>
              <a:lnSpc>
                <a:spcPts val="1875"/>
              </a:lnSpc>
            </a:pPr>
            <a:r>
              <a:rPr lang="zh-CN" altLang="en-US" sz="1595" smtClean="0">
                <a:solidFill>
                  <a:srgbClr val="0070C0"/>
                </a:solidFill>
                <a:latin typeface="幼圆" panose="02010509060101010101" charset="-122"/>
              </a:rPr>
              <a:t>从而在减少数据量的同时</a:t>
            </a:r>
            <a:endParaRPr lang="zh-CN" altLang="en-US" sz="1595" smtClean="0">
              <a:solidFill>
                <a:srgbClr val="0070C0"/>
              </a:solidFill>
              <a:latin typeface="幼圆" panose="02010509060101010101" charset="-122"/>
            </a:endParaRPr>
          </a:p>
          <a:p>
            <a:pPr>
              <a:lnSpc>
                <a:spcPts val="1860"/>
              </a:lnSpc>
            </a:pPr>
            <a:r>
              <a:rPr lang="zh-CN" altLang="en-US" sz="1595" smtClean="0">
                <a:solidFill>
                  <a:srgbClr val="0070C0"/>
                </a:solidFill>
                <a:latin typeface="幼圆" panose="02010509060101010101" charset="-122"/>
              </a:rPr>
              <a:t>保留有用信息</a:t>
            </a:r>
            <a:endParaRPr lang="zh-CN" altLang="en-US" sz="1595">
              <a:solidFill>
                <a:srgbClr val="0070C0"/>
              </a:solidFill>
              <a:latin typeface="幼圆" panose="02010509060101010101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92950" y="2659923"/>
            <a:ext cx="1641475" cy="67967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35"/>
              </a:lnSpc>
            </a:pPr>
            <a:r>
              <a:rPr lang="zh-CN" altLang="en-US" sz="1595" smtClean="0">
                <a:solidFill>
                  <a:srgbClr val="7F7F7F"/>
                </a:solidFill>
                <a:latin typeface="幼圆" panose="02010509060101010101" charset="-122"/>
              </a:rPr>
              <a:t>连接层就是传统神</a:t>
            </a:r>
            <a:endParaRPr lang="zh-CN" altLang="en-US" sz="1595" smtClean="0">
              <a:solidFill>
                <a:srgbClr val="7F7F7F"/>
              </a:solidFill>
              <a:latin typeface="幼圆" panose="02010509060101010101" charset="-122"/>
            </a:endParaRPr>
          </a:p>
          <a:p>
            <a:pPr>
              <a:lnSpc>
                <a:spcPts val="1920"/>
              </a:lnSpc>
            </a:pPr>
            <a:r>
              <a:rPr lang="zh-CN" altLang="en-US" sz="1595" smtClean="0">
                <a:solidFill>
                  <a:srgbClr val="7F7F7F"/>
                </a:solidFill>
                <a:latin typeface="幼圆" panose="02010509060101010101" charset="-122"/>
              </a:rPr>
              <a:t>经网络对隐层与输</a:t>
            </a:r>
            <a:endParaRPr lang="zh-CN" altLang="en-US" sz="1595" smtClean="0">
              <a:solidFill>
                <a:srgbClr val="7F7F7F"/>
              </a:solidFill>
              <a:latin typeface="幼圆" panose="02010509060101010101" charset="-122"/>
            </a:endParaRPr>
          </a:p>
          <a:p>
            <a:pPr>
              <a:lnSpc>
                <a:spcPts val="1860"/>
              </a:lnSpc>
            </a:pPr>
            <a:r>
              <a:rPr lang="zh-CN" altLang="en-US" sz="1595" smtClean="0">
                <a:solidFill>
                  <a:srgbClr val="7F7F7F"/>
                </a:solidFill>
                <a:latin typeface="幼圆" panose="02010509060101010101" charset="-122"/>
              </a:rPr>
              <a:t>出层的全连接</a:t>
            </a:r>
            <a:endParaRPr lang="zh-CN" altLang="en-US" sz="1595">
              <a:solidFill>
                <a:srgbClr val="7F7F7F"/>
              </a:solidFill>
              <a:latin typeface="幼圆" panose="02010509060101010101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434340" y="2029967"/>
            <a:ext cx="4808220" cy="1661162"/>
          </a:xfrm>
          <a:custGeom>
            <a:avLst/>
            <a:gdLst/>
            <a:ahLst/>
            <a:cxnLst/>
            <a:rect l="0" t="0" r="0" b="0"/>
            <a:pathLst>
              <a:path w="4808220" h="1661162">
                <a:moveTo>
                  <a:pt x="0" y="1661161"/>
                </a:moveTo>
                <a:lnTo>
                  <a:pt x="4808219" y="1661161"/>
                </a:lnTo>
                <a:lnTo>
                  <a:pt x="480821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449580" y="4087367"/>
            <a:ext cx="4808221" cy="2124457"/>
          </a:xfrm>
          <a:custGeom>
            <a:avLst/>
            <a:gdLst/>
            <a:ahLst/>
            <a:cxnLst/>
            <a:rect l="0" t="0" r="0" b="0"/>
            <a:pathLst>
              <a:path w="4808221" h="2124457">
                <a:moveTo>
                  <a:pt x="0" y="2124456"/>
                </a:moveTo>
                <a:lnTo>
                  <a:pt x="4808220" y="2124456"/>
                </a:lnTo>
                <a:lnTo>
                  <a:pt x="480822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ws_B0D2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18541" y="321726"/>
            <a:ext cx="7813036" cy="151323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5"/>
              </a:lnSpc>
              <a:buClrTx/>
              <a:buSzTx/>
              <a:buNone/>
              <a:tabLst>
                <a:tab pos="419100" algn="l"/>
              </a:tabLst>
              <a:defRPr/>
            </a:pPr>
            <a:r>
              <a:rPr lang="zh-CN" altLang="en-US" sz="2795" smtClean="0">
                <a:solidFill>
                  <a:srgbClr val="000000"/>
                </a:solidFill>
                <a:latin typeface="幼圆" panose="02010509060101010101" charset="-122"/>
              </a:rPr>
              <a:t>深度学习</a:t>
            </a:r>
            <a:endParaRPr lang="zh-CN" altLang="en-US" sz="27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191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191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191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2865"/>
              </a:lnSpc>
              <a:buClrTx/>
              <a:buSzTx/>
              <a:buNone/>
              <a:tabLst>
                <a:tab pos="419100" algn="l"/>
              </a:tabLst>
              <a:defRPr/>
            </a:pPr>
            <a:r>
              <a:rPr lang="zh-CN" altLang="en-US" sz="2795" smtClean="0">
                <a:solidFill>
                  <a:srgbClr val="000000"/>
                </a:solidFill>
                <a:latin typeface="幼圆" panose="02010509060101010101" charset="-122"/>
              </a:rPr>
              <a:t>	</a:t>
            </a: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典型的深度学习模型就是很深层的神经网络</a:t>
            </a: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3155"/>
              </a:lnSpc>
              <a:buClrTx/>
              <a:buSzTx/>
              <a:buNone/>
              <a:tabLst>
                <a:tab pos="419100" algn="l"/>
              </a:tabLst>
              <a:defRPr/>
            </a:pP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	</a:t>
            </a:r>
            <a:r>
              <a:rPr lang="zh-CN" altLang="en-US" sz="2005" smtClean="0">
                <a:solidFill>
                  <a:srgbClr val="00B050"/>
                </a:solidFill>
                <a:latin typeface="幼圆" panose="02010509060101010101" charset="-122"/>
              </a:rPr>
              <a:t>（例如微软研究院</a:t>
            </a:r>
            <a:r>
              <a:rPr lang="en-US" altLang="zh-CN" sz="2005" smtClean="0">
                <a:solidFill>
                  <a:srgbClr val="00B050"/>
                </a:solidFill>
                <a:latin typeface="Times New Roman" panose="02020603050405020304"/>
              </a:rPr>
              <a:t>2015</a:t>
            </a:r>
            <a:r>
              <a:rPr lang="zh-CN" altLang="en-US" sz="2005" smtClean="0">
                <a:solidFill>
                  <a:srgbClr val="00B050"/>
                </a:solidFill>
                <a:latin typeface="幼圆" panose="02010509060101010101" charset="-122"/>
              </a:rPr>
              <a:t>年在</a:t>
            </a:r>
            <a:r>
              <a:rPr lang="en-US" altLang="zh-CN" sz="2005" smtClean="0">
                <a:solidFill>
                  <a:srgbClr val="00B050"/>
                </a:solidFill>
                <a:latin typeface="Times New Roman" panose="02020603050405020304"/>
              </a:rPr>
              <a:t>ImageNet</a:t>
            </a:r>
            <a:r>
              <a:rPr lang="zh-CN" altLang="en-US" sz="2005" smtClean="0">
                <a:solidFill>
                  <a:srgbClr val="00B050"/>
                </a:solidFill>
                <a:latin typeface="幼圆" panose="02010509060101010101" charset="-122"/>
              </a:rPr>
              <a:t>竞赛获胜使用 </a:t>
            </a:r>
            <a:r>
              <a:rPr lang="en-US" altLang="zh-CN" sz="2005" smtClean="0">
                <a:solidFill>
                  <a:srgbClr val="00B050"/>
                </a:solidFill>
                <a:latin typeface="Times New Roman" panose="02020603050405020304"/>
              </a:rPr>
              <a:t>152</a:t>
            </a:r>
            <a:r>
              <a:rPr lang="zh-CN" altLang="en-US" sz="2005" smtClean="0">
                <a:solidFill>
                  <a:srgbClr val="00B050"/>
                </a:solidFill>
                <a:latin typeface="幼圆" panose="02010509060101010101" charset="-122"/>
              </a:rPr>
              <a:t>层网络）</a:t>
            </a:r>
            <a:endParaRPr lang="zh-CN" altLang="en-US" sz="2005">
              <a:solidFill>
                <a:srgbClr val="00B050"/>
              </a:solidFill>
              <a:latin typeface="幼圆" panose="02010509060101010101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51094" y="2247737"/>
            <a:ext cx="3462486" cy="364202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925"/>
              </a:lnSpc>
              <a:buClrTx/>
              <a:buSzTx/>
              <a:buNone/>
              <a:tabLst>
                <a:tab pos="203200" algn="l"/>
              </a:tabLst>
              <a:defRPr/>
            </a:pP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增加隐层数目比增加隐层神经</a:t>
            </a: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2340"/>
              </a:lnSpc>
              <a:buClrTx/>
              <a:buSzTx/>
              <a:buNone/>
              <a:tabLst>
                <a:tab pos="203200" algn="l"/>
              </a:tabLst>
              <a:defRPr/>
            </a:pP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元数目更有效</a:t>
            </a: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032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2430"/>
              </a:lnSpc>
              <a:buClrTx/>
              <a:buSzTx/>
              <a:buNone/>
              <a:tabLst>
                <a:tab pos="203200" algn="l"/>
              </a:tabLst>
              <a:defRPr/>
            </a:pPr>
            <a:r>
              <a:rPr lang="zh-CN" altLang="en-US" sz="1800" smtClean="0">
                <a:solidFill>
                  <a:srgbClr val="000000"/>
                </a:solidFill>
                <a:latin typeface="幼圆" panose="02010509060101010101" charset="-122"/>
              </a:rPr>
              <a:t>不仅增加了拥有激活函数的神经元</a:t>
            </a:r>
            <a:endParaRPr lang="zh-CN" altLang="en-US" sz="1800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2220"/>
              </a:lnSpc>
              <a:buClrTx/>
              <a:buSzTx/>
              <a:buNone/>
              <a:tabLst>
                <a:tab pos="203200" algn="l"/>
              </a:tabLst>
              <a:defRPr/>
            </a:pPr>
            <a:r>
              <a:rPr lang="zh-CN" altLang="en-US" smtClean="0">
                <a:solidFill>
                  <a:srgbClr val="000000"/>
                </a:solidFill>
                <a:latin typeface="幼圆" panose="02010509060101010101" charset="-122"/>
              </a:rPr>
              <a:t>数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zh-CN" altLang="en-US" smtClean="0">
                <a:solidFill>
                  <a:srgbClr val="000000"/>
                </a:solidFill>
                <a:latin typeface="幼圆" panose="02010509060101010101" charset="-122"/>
              </a:rPr>
              <a:t>还增加了激活函数嵌套的层数</a:t>
            </a:r>
            <a:endParaRPr lang="zh-CN" altLang="en-US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032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032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032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032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032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032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032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032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032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3060"/>
              </a:lnSpc>
              <a:buClrTx/>
              <a:buSzTx/>
              <a:buNone/>
              <a:tabLst>
                <a:tab pos="203200" algn="l"/>
              </a:tabLst>
              <a:defRPr/>
            </a:pPr>
            <a:r>
              <a:rPr lang="zh-CN" altLang="en-US" smtClean="0">
                <a:solidFill>
                  <a:srgbClr val="000000"/>
                </a:solidFill>
                <a:latin typeface="幼圆" panose="02010509060101010101" charset="-122"/>
              </a:rPr>
              <a:t>	误差梯度在多隐层内传播时 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,</a:t>
            </a:r>
            <a:endParaRPr lang="en-US" altLang="zh-CN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100"/>
              </a:lnSpc>
              <a:buClrTx/>
              <a:buSzTx/>
              <a:buNone/>
              <a:tabLst>
                <a:tab pos="203200" algn="l"/>
              </a:tabLst>
              <a:defRPr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	</a:t>
            </a:r>
            <a:r>
              <a:rPr lang="zh-CN" altLang="en-US" sz="1800" smtClean="0">
                <a:solidFill>
                  <a:srgbClr val="000000"/>
                </a:solidFill>
                <a:latin typeface="幼圆" panose="02010509060101010101" charset="-122"/>
              </a:rPr>
              <a:t>往往会发散而不能收敛到稳定</a:t>
            </a:r>
            <a:endParaRPr lang="zh-CN" altLang="en-US" sz="1800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2160"/>
              </a:lnSpc>
              <a:buClrTx/>
              <a:buSzTx/>
              <a:buNone/>
              <a:tabLst>
                <a:tab pos="203200" algn="l"/>
              </a:tabLst>
              <a:defRPr/>
            </a:pPr>
            <a:r>
              <a:rPr lang="zh-CN" altLang="en-US" sz="1800" smtClean="0">
                <a:solidFill>
                  <a:srgbClr val="000000"/>
                </a:solidFill>
                <a:latin typeface="幼圆" panose="02010509060101010101" charset="-122"/>
              </a:rPr>
              <a:t>	</a:t>
            </a:r>
            <a:r>
              <a:rPr lang="zh-CN" altLang="en-US" smtClean="0">
                <a:solidFill>
                  <a:srgbClr val="000000"/>
                </a:solidFill>
                <a:latin typeface="幼圆" panose="02010509060101010101" charset="-122"/>
              </a:rPr>
              <a:t>状态，因此，难以直接用经典</a:t>
            </a:r>
            <a:endParaRPr lang="zh-CN" altLang="en-US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2220"/>
              </a:lnSpc>
              <a:buClrTx/>
              <a:buSzTx/>
              <a:buNone/>
              <a:tabLst>
                <a:tab pos="203200" algn="l"/>
              </a:tabLst>
              <a:defRPr/>
            </a:pPr>
            <a:r>
              <a:rPr lang="zh-CN" altLang="en-US" smtClean="0">
                <a:solidFill>
                  <a:srgbClr val="000000"/>
                </a:solidFill>
                <a:latin typeface="幼圆" panose="02010509060101010101" charset="-122"/>
              </a:rPr>
              <a:t>	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BP</a:t>
            </a:r>
            <a:r>
              <a:rPr lang="zh-CN" altLang="en-US" smtClean="0">
                <a:solidFill>
                  <a:srgbClr val="000000"/>
                </a:solidFill>
                <a:latin typeface="幼圆" panose="02010509060101010101" charset="-122"/>
              </a:rPr>
              <a:t>算法训练</a:t>
            </a:r>
            <a:endParaRPr lang="zh-CN" altLang="en-US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5508" y="2234285"/>
            <a:ext cx="4873129" cy="378308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425"/>
              </a:lnSpc>
              <a:buClrTx/>
              <a:buSzTx/>
              <a:buNone/>
              <a:tabLst>
                <a:tab pos="2476500" algn="l"/>
              </a:tabLst>
              <a:defRPr/>
            </a:pPr>
            <a:r>
              <a:rPr lang="zh-CN" altLang="en-US" sz="2195" smtClean="0">
                <a:solidFill>
                  <a:srgbClr val="FF0000"/>
                </a:solidFill>
                <a:latin typeface="幼圆" panose="02010509060101010101" charset="-122"/>
              </a:rPr>
              <a:t>提升模型复杂度 </a:t>
            </a:r>
            <a:r>
              <a:rPr lang="zh-CN" altLang="en-US" sz="2195" smtClean="0">
                <a:solidFill>
                  <a:srgbClr val="FF0000"/>
                </a:solidFill>
                <a:latin typeface="Wingdings" panose="05000000000000000000"/>
              </a:rPr>
              <a:t> </a:t>
            </a:r>
            <a:r>
              <a:rPr lang="zh-CN" altLang="en-US" sz="2195" smtClean="0">
                <a:solidFill>
                  <a:srgbClr val="FF0000"/>
                </a:solidFill>
                <a:latin typeface="幼圆" panose="02010509060101010101" charset="-122"/>
              </a:rPr>
              <a:t>提升学习能力</a:t>
            </a:r>
            <a:endParaRPr lang="zh-CN" altLang="en-US" sz="2195" smtClean="0">
              <a:solidFill>
                <a:srgbClr val="FF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76500" algn="l"/>
              </a:tabLst>
              <a:defRPr/>
            </a:pPr>
            <a:endParaRPr lang="zh-CN" altLang="en-US" sz="2195" smtClean="0">
              <a:solidFill>
                <a:srgbClr val="FF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2890"/>
              </a:lnSpc>
              <a:buClrTx/>
              <a:buSzTx/>
              <a:buNone/>
              <a:tabLst>
                <a:tab pos="2476500" algn="l"/>
              </a:tabLst>
              <a:defRPr/>
            </a:pPr>
            <a:r>
              <a:rPr lang="en-US" altLang="zh-CN" sz="2195" smtClean="0">
                <a:solidFill>
                  <a:srgbClr val="A6A6A6"/>
                </a:solidFill>
                <a:latin typeface="Times New Roman" panose="02020603050405020304"/>
              </a:rPr>
              <a:t>•   </a:t>
            </a:r>
            <a:r>
              <a:rPr lang="zh-CN" altLang="en-US" sz="2195" smtClean="0">
                <a:solidFill>
                  <a:srgbClr val="A6A6A6"/>
                </a:solidFill>
                <a:latin typeface="幼圆" panose="02010509060101010101" charset="-122"/>
              </a:rPr>
              <a:t>增加隐层神经元数目 </a:t>
            </a:r>
            <a:r>
              <a:rPr lang="en-US" altLang="zh-CN" sz="2195" smtClean="0">
                <a:solidFill>
                  <a:srgbClr val="A6A6A6"/>
                </a:solidFill>
                <a:latin typeface="Times New Roman" panose="02020603050405020304"/>
              </a:rPr>
              <a:t>(</a:t>
            </a:r>
            <a:r>
              <a:rPr lang="zh-CN" altLang="en-US" sz="2195" smtClean="0">
                <a:solidFill>
                  <a:srgbClr val="A6A6A6"/>
                </a:solidFill>
                <a:latin typeface="幼圆" panose="02010509060101010101" charset="-122"/>
              </a:rPr>
              <a:t>模型宽度 </a:t>
            </a:r>
            <a:r>
              <a:rPr lang="en-US" altLang="zh-CN" sz="2195" smtClean="0">
                <a:solidFill>
                  <a:srgbClr val="A6A6A6"/>
                </a:solidFill>
                <a:latin typeface="Times New Roman" panose="02020603050405020304"/>
              </a:rPr>
              <a:t>)</a:t>
            </a:r>
            <a:endParaRPr lang="en-US" altLang="zh-CN" sz="2195" smtClean="0">
              <a:solidFill>
                <a:srgbClr val="A6A6A6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76500" algn="l"/>
              </a:tabLst>
              <a:defRPr/>
            </a:pPr>
            <a:endParaRPr lang="en-US" altLang="zh-CN" sz="2195" smtClean="0">
              <a:solidFill>
                <a:srgbClr val="A6A6A6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840"/>
              </a:lnSpc>
              <a:buClrTx/>
              <a:buSzTx/>
              <a:buNone/>
              <a:tabLst>
                <a:tab pos="2476500" algn="l"/>
              </a:tabLst>
              <a:defRPr/>
            </a:pPr>
            <a:r>
              <a:rPr lang="en-US" altLang="zh-CN" sz="2195" smtClean="0">
                <a:solidFill>
                  <a:srgbClr val="000000"/>
                </a:solidFill>
                <a:latin typeface="Times New Roman" panose="02020603050405020304"/>
              </a:rPr>
              <a:t>•   </a:t>
            </a: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增加隐层数目 </a:t>
            </a:r>
            <a:r>
              <a:rPr lang="en-US" altLang="zh-CN" sz="2195" smtClean="0">
                <a:solidFill>
                  <a:srgbClr val="000000"/>
                </a:solidFill>
                <a:latin typeface="Times New Roman" panose="02020603050405020304"/>
              </a:rPr>
              <a:t>(</a:t>
            </a: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模型深度 </a:t>
            </a:r>
            <a:r>
              <a:rPr lang="en-US" altLang="zh-CN" sz="2195" smtClean="0">
                <a:solidFill>
                  <a:srgbClr val="000000"/>
                </a:solidFill>
                <a:latin typeface="Times New Roman" panose="02020603050405020304"/>
              </a:rPr>
              <a:t>)</a:t>
            </a:r>
            <a:endParaRPr lang="en-US" altLang="zh-CN" sz="219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76500" algn="l"/>
              </a:tabLst>
              <a:defRPr/>
            </a:pPr>
            <a:endParaRPr lang="en-US" altLang="zh-CN" sz="219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76500" algn="l"/>
              </a:tabLst>
              <a:defRPr/>
            </a:pPr>
            <a:endParaRPr lang="en-US" altLang="zh-CN" sz="219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76500" algn="l"/>
              </a:tabLst>
              <a:defRPr/>
            </a:pPr>
            <a:endParaRPr lang="en-US" altLang="zh-CN" sz="219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76500" algn="l"/>
              </a:tabLst>
              <a:defRPr/>
            </a:pPr>
            <a:endParaRPr lang="en-US" altLang="zh-CN" sz="219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76500" algn="l"/>
              </a:tabLst>
              <a:defRPr/>
            </a:pPr>
            <a:endParaRPr lang="en-US" altLang="zh-CN" sz="219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76500" algn="l"/>
              </a:tabLst>
              <a:defRPr/>
            </a:pPr>
            <a:endParaRPr lang="en-US" altLang="zh-CN" sz="219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475"/>
              </a:lnSpc>
              <a:buClrTx/>
              <a:buSzTx/>
              <a:buNone/>
              <a:tabLst>
                <a:tab pos="2476500" algn="l"/>
              </a:tabLst>
              <a:defRPr/>
            </a:pPr>
            <a:r>
              <a:rPr lang="zh-CN" altLang="en-US" sz="2195" smtClean="0">
                <a:solidFill>
                  <a:srgbClr val="0000FF"/>
                </a:solidFill>
                <a:latin typeface="幼圆" panose="02010509060101010101" charset="-122"/>
              </a:rPr>
              <a:t>提升模型复杂度 </a:t>
            </a:r>
            <a:r>
              <a:rPr lang="zh-CN" altLang="en-US" sz="2195" smtClean="0">
                <a:solidFill>
                  <a:srgbClr val="0000FF"/>
                </a:solidFill>
                <a:latin typeface="Wingdings" panose="05000000000000000000"/>
              </a:rPr>
              <a:t> </a:t>
            </a:r>
            <a:r>
              <a:rPr lang="zh-CN" altLang="en-US" sz="2195" smtClean="0">
                <a:solidFill>
                  <a:srgbClr val="0000FF"/>
                </a:solidFill>
                <a:latin typeface="幼圆" panose="02010509060101010101" charset="-122"/>
              </a:rPr>
              <a:t>增加过拟合风险；</a:t>
            </a:r>
            <a:endParaRPr lang="zh-CN" altLang="en-US" sz="2195" smtClean="0">
              <a:solidFill>
                <a:srgbClr val="0000FF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76500" algn="l"/>
              </a:tabLst>
              <a:defRPr/>
            </a:pPr>
            <a:endParaRPr lang="zh-CN" altLang="en-US" sz="2195" smtClean="0">
              <a:solidFill>
                <a:srgbClr val="0000FF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2135"/>
              </a:lnSpc>
              <a:buClrTx/>
              <a:buSzTx/>
              <a:buNone/>
              <a:tabLst>
                <a:tab pos="2476500" algn="l"/>
              </a:tabLst>
              <a:defRPr/>
            </a:pPr>
            <a:r>
              <a:rPr lang="zh-CN" altLang="en-US" sz="2195" smtClean="0">
                <a:solidFill>
                  <a:srgbClr val="0000FF"/>
                </a:solidFill>
                <a:latin typeface="幼圆" panose="02010509060101010101" charset="-122"/>
              </a:rPr>
              <a:t>	增加训练难度</a:t>
            </a:r>
            <a:endParaRPr lang="zh-CN" altLang="en-US" sz="2195" smtClean="0">
              <a:solidFill>
                <a:srgbClr val="0000FF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76500" algn="l"/>
              </a:tabLst>
              <a:defRPr/>
            </a:pPr>
            <a:endParaRPr lang="zh-CN" altLang="en-US" sz="2195" smtClean="0">
              <a:solidFill>
                <a:srgbClr val="0000FF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2990"/>
              </a:lnSpc>
              <a:buClrTx/>
              <a:buSzTx/>
              <a:buNone/>
              <a:tabLst>
                <a:tab pos="2476500" algn="l"/>
              </a:tabLst>
              <a:defRPr/>
            </a:pPr>
            <a:r>
              <a:rPr lang="en-US" altLang="zh-CN" sz="2195" smtClean="0">
                <a:solidFill>
                  <a:srgbClr val="000000"/>
                </a:solidFill>
                <a:latin typeface="Times New Roman" panose="02020603050405020304"/>
              </a:rPr>
              <a:t>•   </a:t>
            </a: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过拟合风险：使用大量训练数据</a:t>
            </a: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765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2840"/>
              </a:lnSpc>
              <a:buClrTx/>
              <a:buSzTx/>
              <a:buNone/>
              <a:tabLst>
                <a:tab pos="2476500" algn="l"/>
              </a:tabLst>
              <a:defRPr/>
            </a:pPr>
            <a:r>
              <a:rPr lang="en-US" altLang="zh-CN" sz="2195" smtClean="0">
                <a:solidFill>
                  <a:srgbClr val="000000"/>
                </a:solidFill>
                <a:latin typeface="Times New Roman" panose="02020603050405020304"/>
              </a:rPr>
              <a:t>•   </a:t>
            </a: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训练困难：使用若干启发式诀窍</a:t>
            </a:r>
            <a:endParaRPr lang="zh-CN" altLang="en-US" sz="2195">
              <a:solidFill>
                <a:srgbClr val="000000"/>
              </a:solidFill>
              <a:latin typeface="幼圆" panose="02010509060101010101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5528664" y="6007829"/>
            <a:ext cx="2020407" cy="1"/>
          </a:xfrm>
          <a:custGeom>
            <a:avLst/>
            <a:gdLst/>
            <a:ahLst/>
            <a:cxnLst/>
            <a:rect l="0" t="0" r="0" b="0"/>
            <a:pathLst>
              <a:path w="2020407" h="1">
                <a:moveTo>
                  <a:pt x="0" y="0"/>
                </a:moveTo>
                <a:lnTo>
                  <a:pt x="2020406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B739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648200" y="63500"/>
            <a:ext cx="4495800" cy="1447800"/>
          </a:xfrm>
          <a:prstGeom prst="rect">
            <a:avLst/>
          </a:prstGeom>
        </p:spPr>
      </p:pic>
      <p:pic>
        <p:nvPicPr>
          <p:cNvPr id="4" name="图片 3" descr="ws_B74A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11800" y="5702300"/>
            <a:ext cx="2044700" cy="304800"/>
          </a:xfrm>
          <a:prstGeom prst="rect">
            <a:avLst/>
          </a:prstGeom>
        </p:spPr>
      </p:pic>
      <p:pic>
        <p:nvPicPr>
          <p:cNvPr id="5" name="图片 4" descr="ws_B74B.t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18541" y="333918"/>
            <a:ext cx="2640146" cy="107721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710"/>
              </a:lnSpc>
              <a:buClrTx/>
              <a:buSzTx/>
              <a:buNone/>
              <a:tabLst>
                <a:tab pos="152400" algn="l"/>
              </a:tabLst>
              <a:defRPr/>
            </a:pPr>
            <a:r>
              <a:rPr lang="zh-CN" altLang="en-US" sz="2795" smtClean="0">
                <a:solidFill>
                  <a:srgbClr val="000000"/>
                </a:solidFill>
                <a:latin typeface="幼圆" panose="02010509060101010101" charset="-122"/>
              </a:rPr>
              <a:t>常用诀窍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(tricks)</a:t>
            </a:r>
            <a:endParaRPr lang="en-US" altLang="zh-CN" sz="200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en-US" altLang="zh-CN" sz="200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en-US" altLang="zh-CN" sz="200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en-US" altLang="zh-CN" sz="200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720"/>
              </a:lnSpc>
              <a:buClrTx/>
              <a:buSzTx/>
              <a:buNone/>
              <a:tabLst>
                <a:tab pos="152400" algn="l"/>
              </a:tabLst>
              <a:defRPr/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	</a:t>
            </a:r>
            <a:r>
              <a:rPr lang="en-US" altLang="zh-CN" sz="2195" smtClean="0">
                <a:solidFill>
                  <a:srgbClr val="000000"/>
                </a:solidFill>
                <a:latin typeface="Wingdings" panose="05000000000000000000"/>
              </a:rPr>
              <a:t> </a:t>
            </a: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预 训 练 </a:t>
            </a:r>
            <a:r>
              <a:rPr lang="en-US" altLang="zh-CN" sz="2195" smtClean="0">
                <a:solidFill>
                  <a:srgbClr val="000000"/>
                </a:solidFill>
                <a:latin typeface="Times New Roman" panose="02020603050405020304"/>
              </a:rPr>
              <a:t>+</a:t>
            </a: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微 调</a:t>
            </a:r>
            <a:endParaRPr lang="zh-CN" altLang="en-US" sz="219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7037" y="1554096"/>
            <a:ext cx="7922040" cy="121828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•   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预训练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: 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监督逐层训练，每次训练一层隐结点</a:t>
            </a: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>
              <a:lnSpc>
                <a:spcPts val="1000"/>
              </a:lnSpc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>
              <a:lnSpc>
                <a:spcPts val="2600"/>
              </a:lnSpc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•   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微调：预训练全部完成后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对全网络进行微调训练，通常使用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BP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算法</a:t>
            </a: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>
              <a:lnSpc>
                <a:spcPts val="1000"/>
              </a:lnSpc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>
              <a:lnSpc>
                <a:spcPts val="2460"/>
              </a:lnSpc>
            </a:pPr>
            <a:r>
              <a:rPr lang="zh-CN" altLang="en-US" sz="2005" smtClean="0">
                <a:solidFill>
                  <a:srgbClr val="FF0000"/>
                </a:solidFill>
                <a:latin typeface="幼圆" panose="02010509060101010101" charset="-122"/>
              </a:rPr>
              <a:t>可视为将大量参数分组，对每组先找到较好的局部配置，再全局寻优</a:t>
            </a:r>
            <a:endParaRPr lang="zh-CN" altLang="en-US" sz="2005">
              <a:solidFill>
                <a:srgbClr val="FF0000"/>
              </a:solidFill>
              <a:latin typeface="幼圆" panose="02010509060101010101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0085" y="3021454"/>
            <a:ext cx="3892091" cy="14234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65"/>
              </a:lnSpc>
            </a:pPr>
            <a:r>
              <a:rPr lang="zh-CN" altLang="en-US" sz="2195" smtClean="0">
                <a:solidFill>
                  <a:srgbClr val="000000"/>
                </a:solidFill>
                <a:latin typeface="Wingdings" panose="05000000000000000000"/>
              </a:rPr>
              <a:t> </a:t>
            </a: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权共享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(weight-sharing)</a:t>
            </a:r>
            <a:endParaRPr lang="en-US" altLang="zh-CN" sz="2005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005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2620"/>
              </a:lnSpc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•   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一组神经元使用相同的连接权值</a:t>
            </a: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>
              <a:lnSpc>
                <a:spcPts val="1000"/>
              </a:lnSpc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>
              <a:lnSpc>
                <a:spcPts val="1000"/>
              </a:lnSpc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>
              <a:lnSpc>
                <a:spcPts val="3015"/>
              </a:lnSpc>
            </a:pPr>
            <a:r>
              <a:rPr lang="zh-CN" altLang="en-US" sz="2195" smtClean="0">
                <a:solidFill>
                  <a:srgbClr val="000000"/>
                </a:solidFill>
                <a:latin typeface="Wingdings" panose="05000000000000000000"/>
              </a:rPr>
              <a:t> </a:t>
            </a:r>
            <a:r>
              <a:rPr lang="en-US" altLang="zh-CN" sz="2195" smtClean="0">
                <a:solidFill>
                  <a:srgbClr val="000000"/>
                </a:solidFill>
                <a:latin typeface="Times New Roman" panose="02020603050405020304"/>
              </a:rPr>
              <a:t>Dropout</a:t>
            </a:r>
            <a:endParaRPr lang="zh-CN" altLang="en-US" sz="2195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3438" y="4582284"/>
            <a:ext cx="8455841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•   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在每轮训练时随机选择一些隐结点令其权重不被更新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(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下一轮可能被更新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)</a:t>
            </a:r>
            <a:endParaRPr lang="zh-CN" altLang="en-US" sz="2005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11040" y="3211072"/>
            <a:ext cx="3717364" cy="12567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730"/>
              </a:lnSpc>
              <a:buClrTx/>
              <a:buSzTx/>
              <a:buNone/>
              <a:tabLst>
                <a:tab pos="584200" algn="l"/>
              </a:tabLst>
              <a:defRPr/>
            </a:pPr>
            <a:r>
              <a:rPr lang="zh-CN" altLang="en-US" sz="1800" smtClean="0">
                <a:solidFill>
                  <a:srgbClr val="FF0000"/>
                </a:solidFill>
                <a:latin typeface="幼圆" panose="02010509060101010101" charset="-122"/>
              </a:rPr>
              <a:t>减少需优化的参数</a:t>
            </a:r>
            <a:endParaRPr lang="zh-CN" altLang="en-US" sz="1800" smtClean="0">
              <a:solidFill>
                <a:srgbClr val="FF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84200" algn="l"/>
              </a:tabLst>
              <a:defRPr/>
            </a:pPr>
            <a:endParaRPr lang="zh-CN" altLang="en-US" sz="1800" smtClean="0">
              <a:solidFill>
                <a:srgbClr val="FF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84200" algn="l"/>
              </a:tabLst>
              <a:defRPr/>
            </a:pPr>
            <a:endParaRPr lang="zh-CN" altLang="en-US" sz="1800" smtClean="0">
              <a:solidFill>
                <a:srgbClr val="FF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84200" algn="l"/>
              </a:tabLst>
              <a:defRPr/>
            </a:pPr>
            <a:endParaRPr lang="zh-CN" altLang="en-US" sz="1800" smtClean="0">
              <a:solidFill>
                <a:srgbClr val="FF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84200" algn="l"/>
              </a:tabLst>
              <a:defRPr/>
            </a:pPr>
            <a:endParaRPr lang="zh-CN" altLang="en-US" sz="1800" smtClean="0">
              <a:solidFill>
                <a:srgbClr val="FF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84200" algn="l"/>
              </a:tabLst>
              <a:defRPr/>
            </a:pPr>
            <a:endParaRPr lang="zh-CN" altLang="en-US" sz="1800" smtClean="0">
              <a:solidFill>
                <a:srgbClr val="FF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3135"/>
              </a:lnSpc>
              <a:buClrTx/>
              <a:buSzTx/>
              <a:buNone/>
              <a:tabLst>
                <a:tab pos="584200" algn="l"/>
              </a:tabLst>
              <a:defRPr/>
            </a:pPr>
            <a:r>
              <a:rPr lang="zh-CN" altLang="en-US" sz="1800" smtClean="0">
                <a:solidFill>
                  <a:srgbClr val="FF0000"/>
                </a:solidFill>
                <a:latin typeface="幼圆" panose="02010509060101010101" charset="-122"/>
              </a:rPr>
              <a:t>	</a:t>
            </a:r>
            <a:r>
              <a:rPr lang="zh-CN" altLang="en-US" smtClean="0">
                <a:solidFill>
                  <a:srgbClr val="0000FF"/>
                </a:solidFill>
                <a:latin typeface="幼圆" panose="02010509060101010101" charset="-122"/>
              </a:rPr>
              <a:t>可能：降低 </a:t>
            </a:r>
            <a:r>
              <a:rPr lang="en-US" altLang="zh-CN" smtClean="0">
                <a:solidFill>
                  <a:srgbClr val="0000FF"/>
                </a:solidFill>
                <a:latin typeface="Times New Roman" panose="02020603050405020304"/>
              </a:rPr>
              <a:t>Rademacher </a:t>
            </a:r>
            <a:r>
              <a:rPr lang="zh-CN" altLang="en-US" smtClean="0">
                <a:solidFill>
                  <a:srgbClr val="0000FF"/>
                </a:solidFill>
                <a:latin typeface="幼圆" panose="02010509060101010101" charset="-122"/>
              </a:rPr>
              <a:t>复杂度</a:t>
            </a:r>
            <a:endParaRPr lang="zh-CN" altLang="en-US">
              <a:solidFill>
                <a:srgbClr val="0000FF"/>
              </a:solidFill>
              <a:latin typeface="幼圆" panose="02010509060101010101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5208" y="5216781"/>
            <a:ext cx="3521798" cy="3253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0"/>
              </a:lnSpc>
            </a:pPr>
            <a:r>
              <a:rPr lang="en-US" altLang="zh-CN" sz="2195" smtClean="0">
                <a:solidFill>
                  <a:srgbClr val="000000"/>
                </a:solidFill>
                <a:latin typeface="Wingdings" panose="05000000000000000000"/>
              </a:rPr>
              <a:t> </a:t>
            </a:r>
            <a:r>
              <a:rPr lang="en-US" altLang="zh-CN" sz="2195" smtClean="0">
                <a:solidFill>
                  <a:srgbClr val="000000"/>
                </a:solidFill>
                <a:latin typeface="Times New Roman" panose="02020603050405020304"/>
              </a:rPr>
              <a:t>ReLU 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(Rectified Linear Units)</a:t>
            </a:r>
            <a:endParaRPr lang="zh-CN" altLang="en-US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5208" y="5731862"/>
            <a:ext cx="4788170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35"/>
              </a:lnSpc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•   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将 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Sigmoid 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激活函数修改为修正线性函数</a:t>
            </a:r>
            <a:endParaRPr lang="zh-CN" altLang="en-US" sz="200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66715" y="5297678"/>
            <a:ext cx="3693319" cy="2199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 smtClean="0">
                <a:solidFill>
                  <a:srgbClr val="FF0000"/>
                </a:solidFill>
                <a:latin typeface="幼圆" panose="02010509060101010101" charset="-122"/>
              </a:rPr>
              <a:t>求导容易；</a:t>
            </a:r>
            <a:r>
              <a:rPr lang="zh-CN" altLang="en-US" smtClean="0">
                <a:solidFill>
                  <a:srgbClr val="0000FF"/>
                </a:solidFill>
                <a:latin typeface="幼圆" panose="02010509060101010101" charset="-122"/>
              </a:rPr>
              <a:t>可能：缓解梯度消失现象</a:t>
            </a:r>
            <a:endParaRPr lang="zh-CN" altLang="en-US">
              <a:solidFill>
                <a:srgbClr val="0000FF"/>
              </a:solidFill>
              <a:latin typeface="幼圆" panose="02010509060101010101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967095" y="555081"/>
            <a:ext cx="1795363" cy="55143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925"/>
              </a:lnSpc>
              <a:buClrTx/>
              <a:buSzTx/>
              <a:buNone/>
              <a:tabLst>
                <a:tab pos="127000" algn="l"/>
              </a:tabLst>
              <a:defRPr/>
            </a:pPr>
            <a:r>
              <a:rPr lang="zh-CN" altLang="en-US" smtClean="0"/>
              <a:t>	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绝大部分诀窍</a:t>
            </a: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2400"/>
              </a:lnSpc>
              <a:buClrTx/>
              <a:buSzTx/>
              <a:buNone/>
              <a:tabLst>
                <a:tab pos="127000" algn="l"/>
              </a:tabLst>
              <a:defRPr/>
            </a:pP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并非“新技术”</a:t>
            </a:r>
            <a:endParaRPr lang="zh-CN" altLang="en-US" sz="2005">
              <a:solidFill>
                <a:srgbClr val="000000"/>
              </a:solidFill>
              <a:latin typeface="幼圆" panose="02010509060101010101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BE10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图片 2" descr="ws_BE20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7100" y="1524000"/>
            <a:ext cx="2171700" cy="1435100"/>
          </a:xfrm>
          <a:prstGeom prst="rect">
            <a:avLst/>
          </a:prstGeom>
        </p:spPr>
      </p:pic>
      <p:pic>
        <p:nvPicPr>
          <p:cNvPr id="4" name="图片 3" descr="ws_BE21.t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9800" y="3708400"/>
            <a:ext cx="2171700" cy="1435100"/>
          </a:xfrm>
          <a:prstGeom prst="rect">
            <a:avLst/>
          </a:prstGeom>
        </p:spPr>
      </p:pic>
      <p:pic>
        <p:nvPicPr>
          <p:cNvPr id="5" name="图片 4" descr="ws_BE32.tmp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18541" y="321726"/>
            <a:ext cx="7369005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smtClean="0">
                <a:solidFill>
                  <a:srgbClr val="000000"/>
                </a:solidFill>
                <a:latin typeface="幼圆" panose="02010509060101010101" charset="-122"/>
              </a:rPr>
              <a:t>深度学习最重要的特征： </a:t>
            </a:r>
            <a:r>
              <a:rPr lang="zh-CN" altLang="en-US" sz="2795" smtClean="0">
                <a:solidFill>
                  <a:srgbClr val="FF0000"/>
                </a:solidFill>
                <a:latin typeface="幼圆" panose="02010509060101010101" charset="-122"/>
              </a:rPr>
              <a:t>表示学习 </a:t>
            </a:r>
            <a:r>
              <a:rPr lang="zh-CN" altLang="en-US" sz="2795" smtClean="0">
                <a:solidFill>
                  <a:srgbClr val="000000"/>
                </a:solidFill>
                <a:latin typeface="幼圆" panose="02010509060101010101" charset="-122"/>
              </a:rPr>
              <a:t>、</a:t>
            </a:r>
            <a:r>
              <a:rPr lang="zh-CN" altLang="en-US" sz="2795" smtClean="0">
                <a:solidFill>
                  <a:srgbClr val="0000FF"/>
                </a:solidFill>
                <a:latin typeface="幼圆" panose="02010509060101010101" charset="-122"/>
              </a:rPr>
              <a:t>联合优化</a:t>
            </a:r>
            <a:endParaRPr lang="zh-CN" altLang="en-US" sz="2795">
              <a:solidFill>
                <a:srgbClr val="0000FF"/>
              </a:solidFill>
              <a:latin typeface="幼圆" panose="02010509060101010101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29944" y="1100332"/>
            <a:ext cx="1538883" cy="2965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1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幼圆" panose="02010509060101010101" charset="-122"/>
              </a:rPr>
              <a:t>传统做法：</a:t>
            </a:r>
            <a:endParaRPr lang="zh-CN" altLang="en-US" sz="2400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480305" y="1937389"/>
            <a:ext cx="923330" cy="65402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1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幼圆" panose="02010509060101010101" charset="-122"/>
              </a:rPr>
              <a:t>人工设</a:t>
            </a:r>
            <a:endParaRPr lang="zh-CN" altLang="en-US" sz="2400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>
              <a:lnSpc>
                <a:spcPts val="281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幼圆" panose="02010509060101010101" charset="-122"/>
              </a:rPr>
              <a:t>计特征</a:t>
            </a:r>
            <a:endParaRPr lang="zh-CN" altLang="en-US" sz="2400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77557" y="1825843"/>
            <a:ext cx="820738" cy="88485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80"/>
              </a:lnSpc>
            </a:pPr>
            <a:r>
              <a:rPr lang="zh-CN" altLang="en-US" sz="3205" smtClean="0">
                <a:solidFill>
                  <a:srgbClr val="000000"/>
                </a:solidFill>
                <a:latin typeface="幼圆" panose="02010509060101010101" charset="-122"/>
              </a:rPr>
              <a:t>学习</a:t>
            </a:r>
            <a:endParaRPr lang="zh-CN" altLang="en-US" sz="32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>
              <a:lnSpc>
                <a:spcPts val="3840"/>
              </a:lnSpc>
            </a:pPr>
            <a:r>
              <a:rPr lang="zh-CN" altLang="en-US" sz="3205" smtClean="0">
                <a:solidFill>
                  <a:srgbClr val="000000"/>
                </a:solidFill>
                <a:latin typeface="幼圆" panose="02010509060101010101" charset="-122"/>
              </a:rPr>
              <a:t>分类</a:t>
            </a:r>
            <a:endParaRPr lang="zh-CN" altLang="en-US" sz="320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48048" y="1379095"/>
            <a:ext cx="1669111" cy="2436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35"/>
              </a:lnSpc>
            </a:pPr>
            <a:r>
              <a:rPr lang="en-US" altLang="zh-CN" sz="1595" smtClean="0">
                <a:solidFill>
                  <a:srgbClr val="000000"/>
                </a:solidFill>
                <a:latin typeface="Times New Roman" panose="02020603050405020304"/>
              </a:rPr>
              <a:t>Feature Engineering</a:t>
            </a:r>
            <a:endParaRPr lang="zh-CN" altLang="en-US" sz="1595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21715" y="3285744"/>
            <a:ext cx="1538883" cy="2964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5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幼圆" panose="02010509060101010101" charset="-122"/>
              </a:rPr>
              <a:t>深度学习：</a:t>
            </a:r>
            <a:endParaRPr lang="zh-CN" altLang="en-US" sz="2400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522978" y="4043267"/>
            <a:ext cx="820738" cy="3986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80"/>
              </a:lnSpc>
            </a:pPr>
            <a:r>
              <a:rPr lang="zh-CN" altLang="en-US" sz="3205" smtClean="0">
                <a:solidFill>
                  <a:srgbClr val="FF0000"/>
                </a:solidFill>
                <a:latin typeface="幼圆" panose="02010509060101010101" charset="-122"/>
              </a:rPr>
              <a:t>学习</a:t>
            </a:r>
            <a:endParaRPr lang="zh-CN" altLang="en-US" sz="3205">
              <a:solidFill>
                <a:srgbClr val="FF0000"/>
              </a:solidFill>
              <a:latin typeface="幼圆" panose="02010509060101010101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2978" y="4517862"/>
            <a:ext cx="820738" cy="39863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80"/>
              </a:lnSpc>
            </a:pPr>
            <a:r>
              <a:rPr lang="zh-CN" altLang="en-US" sz="3205" smtClean="0">
                <a:solidFill>
                  <a:srgbClr val="FF0000"/>
                </a:solidFill>
                <a:latin typeface="幼圆" panose="02010509060101010101" charset="-122"/>
              </a:rPr>
              <a:t>特征</a:t>
            </a:r>
            <a:endParaRPr lang="zh-CN" altLang="en-US" sz="3205">
              <a:solidFill>
                <a:srgbClr val="FF0000"/>
              </a:solidFill>
              <a:latin typeface="幼圆" panose="02010509060101010101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966457" y="4029551"/>
            <a:ext cx="820738" cy="3986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80"/>
              </a:lnSpc>
            </a:pPr>
            <a:r>
              <a:rPr lang="zh-CN" altLang="en-US" sz="3205" smtClean="0">
                <a:solidFill>
                  <a:srgbClr val="000000"/>
                </a:solidFill>
                <a:latin typeface="幼圆" panose="02010509060101010101" charset="-122"/>
              </a:rPr>
              <a:t>学习</a:t>
            </a:r>
            <a:endParaRPr lang="zh-CN" altLang="en-US" sz="320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966457" y="4517862"/>
            <a:ext cx="820738" cy="39863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80"/>
              </a:lnSpc>
            </a:pPr>
            <a:r>
              <a:rPr lang="zh-CN" altLang="en-US" sz="3205" smtClean="0">
                <a:solidFill>
                  <a:srgbClr val="000000"/>
                </a:solidFill>
                <a:latin typeface="幼圆" panose="02010509060101010101" charset="-122"/>
              </a:rPr>
              <a:t>分类</a:t>
            </a:r>
            <a:endParaRPr lang="zh-CN" altLang="en-US" sz="320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62933" y="3332228"/>
            <a:ext cx="1269771" cy="48731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935"/>
              </a:lnSpc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zh-CN" sz="1595" smtClean="0">
                <a:solidFill>
                  <a:srgbClr val="FF0000"/>
                </a:solidFill>
                <a:latin typeface="Times New Roman" panose="02020603050405020304"/>
              </a:rPr>
              <a:t>Representation</a:t>
            </a:r>
            <a:endParaRPr lang="en-US" altLang="zh-CN" sz="1595" smtClean="0">
              <a:solidFill>
                <a:srgbClr val="FF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920"/>
              </a:lnSpc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zh-CN" sz="1595" smtClean="0">
                <a:solidFill>
                  <a:srgbClr val="FF0000"/>
                </a:solidFill>
                <a:latin typeface="Times New Roman" panose="02020603050405020304"/>
              </a:rPr>
              <a:t>	learning</a:t>
            </a:r>
            <a:endParaRPr lang="zh-CN" altLang="en-US" sz="1595">
              <a:solidFill>
                <a:srgbClr val="FF0000"/>
              </a:solidFill>
              <a:latin typeface="Times New Roman" panose="02020603050405020304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532120" y="4866044"/>
            <a:ext cx="1224694" cy="9361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535"/>
              </a:lnSpc>
              <a:buClrTx/>
              <a:buSzTx/>
              <a:buNone/>
              <a:tabLst>
                <a:tab pos="25400" algn="l"/>
                <a:tab pos="152400" algn="l"/>
                <a:tab pos="393700" algn="l"/>
              </a:tabLst>
              <a:defRPr/>
            </a:pPr>
            <a:r>
              <a:rPr lang="zh-CN" altLang="en-US" smtClean="0"/>
              <a:t>			</a:t>
            </a:r>
            <a:r>
              <a:rPr lang="zh-CN" altLang="en-US" sz="1600" smtClean="0">
                <a:solidFill>
                  <a:srgbClr val="0000FF"/>
                </a:solidFill>
                <a:latin typeface="幼圆" panose="02010509060101010101" charset="-122"/>
              </a:rPr>
              <a:t>所谓</a:t>
            </a:r>
            <a:endParaRPr lang="zh-CN" altLang="en-US" sz="1600" smtClean="0">
              <a:solidFill>
                <a:srgbClr val="0000FF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2015"/>
              </a:lnSpc>
              <a:buClrTx/>
              <a:buSzTx/>
              <a:buNone/>
              <a:tabLst>
                <a:tab pos="25400" algn="l"/>
                <a:tab pos="152400" algn="l"/>
                <a:tab pos="393700" algn="l"/>
              </a:tabLst>
              <a:defRPr/>
            </a:pPr>
            <a:r>
              <a:rPr lang="zh-CN" altLang="en-US" sz="1600" smtClean="0">
                <a:solidFill>
                  <a:srgbClr val="0000FF"/>
                </a:solidFill>
                <a:latin typeface="幼圆" panose="02010509060101010101" charset="-122"/>
              </a:rPr>
              <a:t>	</a:t>
            </a:r>
            <a:r>
              <a:rPr lang="en-US" altLang="zh-CN" sz="1595" smtClean="0">
                <a:solidFill>
                  <a:srgbClr val="0000FF"/>
                </a:solidFill>
                <a:latin typeface="Times New Roman" panose="02020603050405020304"/>
              </a:rPr>
              <a:t>end-to-end</a:t>
            </a:r>
            <a:endParaRPr lang="en-US" altLang="zh-CN" sz="1595" smtClean="0">
              <a:solidFill>
                <a:srgbClr val="0000FF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920"/>
              </a:lnSpc>
              <a:buClrTx/>
              <a:buSzTx/>
              <a:buNone/>
              <a:tabLst>
                <a:tab pos="25400" algn="l"/>
                <a:tab pos="152400" algn="l"/>
                <a:tab pos="393700" algn="l"/>
              </a:tabLst>
              <a:defRPr/>
            </a:pPr>
            <a:r>
              <a:rPr lang="en-US" altLang="zh-CN" sz="1595" smtClean="0">
                <a:solidFill>
                  <a:srgbClr val="0000FF"/>
                </a:solidFill>
                <a:latin typeface="Times New Roman" panose="02020603050405020304"/>
              </a:rPr>
              <a:t>		Learning</a:t>
            </a:r>
            <a:endParaRPr lang="en-US" altLang="zh-CN" sz="1595" smtClean="0">
              <a:solidFill>
                <a:srgbClr val="0000FF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930"/>
              </a:lnSpc>
              <a:buClrTx/>
              <a:buSzTx/>
              <a:buNone/>
              <a:tabLst>
                <a:tab pos="25400" algn="l"/>
                <a:tab pos="152400" algn="l"/>
                <a:tab pos="393700" algn="l"/>
              </a:tabLst>
              <a:defRPr/>
            </a:pPr>
            <a:r>
              <a:rPr lang="en-US" altLang="zh-CN" sz="1595" smtClean="0">
                <a:solidFill>
                  <a:srgbClr val="0000FF"/>
                </a:solidFill>
                <a:latin typeface="Times New Roman" panose="02020603050405020304"/>
              </a:rPr>
              <a:t>(</a:t>
            </a:r>
            <a:r>
              <a:rPr lang="zh-CN" altLang="en-US" sz="1595" smtClean="0">
                <a:solidFill>
                  <a:srgbClr val="0000FF"/>
                </a:solidFill>
                <a:latin typeface="幼圆" panose="02010509060101010101" charset="-122"/>
              </a:rPr>
              <a:t>并非新东西 </a:t>
            </a:r>
            <a:r>
              <a:rPr lang="en-US" altLang="zh-CN" sz="1595" smtClean="0">
                <a:solidFill>
                  <a:srgbClr val="0000FF"/>
                </a:solidFill>
                <a:latin typeface="Times New Roman" panose="02020603050405020304"/>
              </a:rPr>
              <a:t>)</a:t>
            </a:r>
            <a:endParaRPr lang="zh-CN" altLang="en-US" sz="1595">
              <a:solidFill>
                <a:srgbClr val="0000FF"/>
              </a:solidFill>
              <a:latin typeface="Times New Roman" panose="02020603050405020304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645285" y="5762085"/>
            <a:ext cx="1795363" cy="55143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930"/>
              </a:lnSpc>
              <a:buClrTx/>
              <a:buSzTx/>
              <a:buNone/>
              <a:tabLst>
                <a:tab pos="381000" algn="l"/>
              </a:tabLst>
              <a:defRPr/>
            </a:pPr>
            <a:r>
              <a:rPr lang="zh-CN" altLang="en-US" smtClean="0"/>
              <a:t>	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大数据、</a:t>
            </a: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2400"/>
              </a:lnSpc>
              <a:buClrTx/>
              <a:buSzTx/>
              <a:buNone/>
              <a:tabLst>
                <a:tab pos="381000" algn="l"/>
              </a:tabLst>
              <a:defRPr/>
            </a:pP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高性能计算设备</a:t>
            </a:r>
            <a:endParaRPr lang="zh-CN" altLang="en-US" sz="2005">
              <a:solidFill>
                <a:srgbClr val="000000"/>
              </a:solidFill>
              <a:latin typeface="幼圆" panose="0201050906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6141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3400" y="2108200"/>
            <a:ext cx="7785100" cy="4203700"/>
          </a:xfrm>
          <a:prstGeom prst="rect">
            <a:avLst/>
          </a:prstGeom>
        </p:spPr>
      </p:pic>
      <p:pic>
        <p:nvPicPr>
          <p:cNvPr id="3" name="图片 2" descr="ws_6142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18541" y="321726"/>
            <a:ext cx="143629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smtClean="0">
                <a:solidFill>
                  <a:srgbClr val="000000"/>
                </a:solidFill>
                <a:latin typeface="幼圆" panose="02010509060101010101" charset="-122"/>
              </a:rPr>
              <a:t>激活函数</a:t>
            </a:r>
            <a:endParaRPr lang="zh-CN" altLang="en-US" sz="279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7667" y="1152271"/>
            <a:ext cx="80150" cy="6924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5"/>
              </a:lnSpc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•</a:t>
            </a:r>
            <a:endParaRPr lang="en-US" altLang="zh-CN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2360"/>
              </a:lnSpc>
            </a:pPr>
            <a:r>
              <a:rPr lang="en-US" altLang="zh-CN" sz="1800" smtClean="0">
                <a:solidFill>
                  <a:srgbClr val="000000"/>
                </a:solidFill>
                <a:latin typeface="Times New Roman" panose="02020603050405020304"/>
              </a:rPr>
              <a:t>•</a:t>
            </a:r>
            <a:endParaRPr lang="zh-CN" altLang="en-US" sz="180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80567" y="1129411"/>
            <a:ext cx="7006726" cy="7181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lang="zh-CN" altLang="en-US" smtClean="0">
                <a:solidFill>
                  <a:srgbClr val="000000"/>
                </a:solidFill>
                <a:latin typeface="幼圆" panose="02010509060101010101" charset="-122"/>
              </a:rPr>
              <a:t>理想激活函数是阶跃函数 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, 0</a:t>
            </a:r>
            <a:r>
              <a:rPr lang="zh-CN" altLang="en-US" smtClean="0">
                <a:solidFill>
                  <a:srgbClr val="000000"/>
                </a:solidFill>
                <a:latin typeface="幼圆" panose="02010509060101010101" charset="-122"/>
              </a:rPr>
              <a:t>表示抑制神经元而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1</a:t>
            </a:r>
            <a:r>
              <a:rPr lang="zh-CN" altLang="en-US" smtClean="0">
                <a:solidFill>
                  <a:srgbClr val="000000"/>
                </a:solidFill>
                <a:latin typeface="幼圆" panose="02010509060101010101" charset="-122"/>
              </a:rPr>
              <a:t>表示激活神经元</a:t>
            </a:r>
            <a:endParaRPr lang="zh-CN" altLang="en-US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>
              <a:lnSpc>
                <a:spcPts val="1000"/>
              </a:lnSpc>
            </a:pPr>
            <a:endParaRPr lang="zh-CN" altLang="en-US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>
              <a:lnSpc>
                <a:spcPts val="2360"/>
              </a:lnSpc>
            </a:pPr>
            <a:r>
              <a:rPr lang="zh-CN" altLang="en-US" sz="1800" smtClean="0">
                <a:solidFill>
                  <a:srgbClr val="000000"/>
                </a:solidFill>
                <a:latin typeface="幼圆" panose="02010509060101010101" charset="-122"/>
              </a:rPr>
              <a:t>阶跃函数具有不连续、不光滑等不好的性质 </a:t>
            </a:r>
            <a:r>
              <a:rPr lang="en-US" altLang="zh-CN" sz="1800" smtClean="0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zh-CN" altLang="en-US" sz="1800" smtClean="0">
                <a:solidFill>
                  <a:srgbClr val="000000"/>
                </a:solidFill>
                <a:latin typeface="幼圆" panose="02010509060101010101" charset="-122"/>
              </a:rPr>
              <a:t>常用的是 </a:t>
            </a:r>
            <a:r>
              <a:rPr lang="en-US" altLang="zh-CN" sz="1800" smtClean="0">
                <a:solidFill>
                  <a:srgbClr val="000000"/>
                </a:solidFill>
                <a:latin typeface="Times New Roman" panose="02020603050405020304"/>
              </a:rPr>
              <a:t>Sigmoid </a:t>
            </a:r>
            <a:r>
              <a:rPr lang="zh-CN" altLang="en-US" sz="1800" smtClean="0">
                <a:solidFill>
                  <a:srgbClr val="000000"/>
                </a:solidFill>
                <a:latin typeface="幼圆" panose="02010509060101010101" charset="-122"/>
              </a:rPr>
              <a:t>函数</a:t>
            </a:r>
            <a:endParaRPr lang="zh-CN" altLang="en-US" sz="1800">
              <a:solidFill>
                <a:srgbClr val="000000"/>
              </a:solidFill>
              <a:latin typeface="幼圆" panose="0201050906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103375" y="4459223"/>
            <a:ext cx="7124702" cy="830581"/>
          </a:xfrm>
          <a:custGeom>
            <a:avLst/>
            <a:gdLst/>
            <a:ahLst/>
            <a:cxnLst/>
            <a:rect l="0" t="0" r="0" b="0"/>
            <a:pathLst>
              <a:path w="7124702" h="830581">
                <a:moveTo>
                  <a:pt x="0" y="830580"/>
                </a:moveTo>
                <a:lnTo>
                  <a:pt x="7124701" y="830580"/>
                </a:lnTo>
                <a:lnTo>
                  <a:pt x="712470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6420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254500" y="1104900"/>
            <a:ext cx="3721100" cy="2260600"/>
          </a:xfrm>
          <a:prstGeom prst="rect">
            <a:avLst/>
          </a:prstGeom>
        </p:spPr>
      </p:pic>
      <p:pic>
        <p:nvPicPr>
          <p:cNvPr id="4" name="图片 3" descr="ws_6421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18541" y="321726"/>
            <a:ext cx="7848302" cy="455252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5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r>
              <a:rPr lang="zh-CN" altLang="en-US" sz="2795" smtClean="0">
                <a:solidFill>
                  <a:srgbClr val="000000"/>
                </a:solidFill>
                <a:latin typeface="幼圆" panose="02010509060101010101" charset="-122"/>
              </a:rPr>
              <a:t>多层前馈网络结构</a:t>
            </a:r>
            <a:endParaRPr lang="zh-CN" altLang="en-US" sz="27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203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r>
              <a:rPr lang="zh-CN" altLang="en-US" sz="2795" smtClean="0">
                <a:solidFill>
                  <a:srgbClr val="000000"/>
                </a:solidFill>
                <a:latin typeface="幼圆" panose="02010509060101010101" charset="-122"/>
              </a:rPr>
              <a:t>		</a:t>
            </a:r>
            <a:r>
              <a:rPr lang="zh-CN" altLang="en-US" smtClean="0">
                <a:solidFill>
                  <a:srgbClr val="000000"/>
                </a:solidFill>
                <a:latin typeface="幼圆" panose="02010509060101010101" charset="-122"/>
              </a:rPr>
              <a:t>多层网络：包含隐层的网络</a:t>
            </a:r>
            <a:endParaRPr lang="zh-CN" altLang="en-US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2265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r>
              <a:rPr lang="zh-CN" altLang="en-US" smtClean="0">
                <a:solidFill>
                  <a:srgbClr val="000000"/>
                </a:solidFill>
                <a:latin typeface="幼圆" panose="02010509060101010101" charset="-122"/>
              </a:rPr>
              <a:t>			前馈网络：神经元之间不存在</a:t>
            </a:r>
            <a:endParaRPr lang="zh-CN" altLang="en-US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21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r>
              <a:rPr lang="zh-CN" altLang="en-US" smtClean="0">
                <a:solidFill>
                  <a:srgbClr val="000000"/>
                </a:solidFill>
                <a:latin typeface="幼圆" panose="02010509060101010101" charset="-122"/>
              </a:rPr>
              <a:t>			同层连接也不存在跨层连接</a:t>
            </a:r>
            <a:endParaRPr lang="zh-CN" altLang="en-US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8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r>
              <a:rPr lang="zh-CN" altLang="en-US" smtClean="0">
                <a:solidFill>
                  <a:srgbClr val="000000"/>
                </a:solidFill>
                <a:latin typeface="幼圆" panose="02010509060101010101" charset="-122"/>
              </a:rPr>
              <a:t>			隐层和输出层神经元亦称“功</a:t>
            </a:r>
            <a:endParaRPr lang="zh-CN" altLang="en-US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2215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r>
              <a:rPr lang="zh-CN" altLang="en-US" smtClean="0">
                <a:solidFill>
                  <a:srgbClr val="000000"/>
                </a:solidFill>
                <a:latin typeface="幼圆" panose="02010509060101010101" charset="-122"/>
              </a:rPr>
              <a:t>			能单元”</a:t>
            </a:r>
            <a:r>
              <a:rPr lang="en-US" altLang="zh-CN" sz="1595" smtClean="0">
                <a:solidFill>
                  <a:srgbClr val="000000"/>
                </a:solidFill>
                <a:latin typeface="Times New Roman" panose="02020603050405020304"/>
              </a:rPr>
              <a:t>(functional unit)</a:t>
            </a:r>
            <a:endParaRPr lang="en-US" altLang="zh-CN" sz="159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en-US" altLang="zh-CN" sz="159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en-US" altLang="zh-CN" sz="159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en-US" altLang="zh-CN" sz="159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en-US" altLang="zh-CN" sz="159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en-US" altLang="zh-CN" sz="159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215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r>
              <a:rPr lang="en-US" altLang="zh-CN" sz="1595" smtClean="0">
                <a:solidFill>
                  <a:srgbClr val="000000"/>
                </a:solidFill>
                <a:latin typeface="Times New Roman" panose="02020603050405020304"/>
              </a:rPr>
              <a:t>	</a:t>
            </a: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多层前馈网络有强大的表示能力</a:t>
            </a: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3215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				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只需一个包含足够多神经元的隐层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多层前馈神经网络就能以</a:t>
            </a:r>
            <a:endParaRPr lang="zh-CN" altLang="en-US" sz="200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94511" y="4937597"/>
            <a:ext cx="4103688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5"/>
              </a:lnSpc>
            </a:pP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任意精度逼近任意复杂度的连续函数</a:t>
            </a:r>
            <a:endParaRPr lang="zh-CN" altLang="en-US" sz="200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03061" y="4942588"/>
            <a:ext cx="1679947" cy="2436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35"/>
              </a:lnSpc>
            </a:pPr>
            <a:r>
              <a:rPr lang="en-US" altLang="zh-CN" sz="1595" smtClean="0">
                <a:solidFill>
                  <a:srgbClr val="000000"/>
                </a:solidFill>
                <a:latin typeface="Times New Roman" panose="02020603050405020304"/>
              </a:rPr>
              <a:t>[Hornik et al., 1989]</a:t>
            </a:r>
            <a:endParaRPr lang="zh-CN" altLang="en-US" sz="1595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60983" y="5623651"/>
            <a:ext cx="7046801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5"/>
              </a:lnSpc>
            </a:pPr>
            <a:r>
              <a:rPr lang="zh-CN" altLang="en-US" sz="2005" smtClean="0">
                <a:solidFill>
                  <a:srgbClr val="0000FF"/>
                </a:solidFill>
                <a:latin typeface="幼圆" panose="02010509060101010101" charset="-122"/>
              </a:rPr>
              <a:t>但是，如何设置隐层神经元数是未决问题</a:t>
            </a:r>
            <a:r>
              <a:rPr lang="en-US" altLang="zh-CN" sz="2005" smtClean="0">
                <a:solidFill>
                  <a:srgbClr val="0000FF"/>
                </a:solidFill>
                <a:latin typeface="幼圆" panose="02010509060101010101" charset="-122"/>
              </a:rPr>
              <a:t>. </a:t>
            </a:r>
            <a:r>
              <a:rPr lang="zh-CN" altLang="en-US" sz="2005" smtClean="0">
                <a:solidFill>
                  <a:srgbClr val="0000FF"/>
                </a:solidFill>
                <a:latin typeface="幼圆" panose="02010509060101010101" charset="-122"/>
              </a:rPr>
              <a:t>实际常用“试错法”</a:t>
            </a:r>
            <a:endParaRPr lang="zh-CN" altLang="en-US" sz="2005">
              <a:solidFill>
                <a:srgbClr val="0000FF"/>
              </a:solidFill>
              <a:latin typeface="幼圆" panose="0201050906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677C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图片 2" descr="ws_677D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67400" y="1892300"/>
            <a:ext cx="1308100" cy="1905000"/>
          </a:xfrm>
          <a:prstGeom prst="rect">
            <a:avLst/>
          </a:prstGeom>
        </p:spPr>
      </p:pic>
      <p:pic>
        <p:nvPicPr>
          <p:cNvPr id="4" name="图片 3" descr="ws_677E.t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62600" y="5067300"/>
            <a:ext cx="2260600" cy="1066800"/>
          </a:xfrm>
          <a:prstGeom prst="rect">
            <a:avLst/>
          </a:prstGeom>
        </p:spPr>
      </p:pic>
      <p:pic>
        <p:nvPicPr>
          <p:cNvPr id="5" name="图片 4" descr="ws_678F.tmp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18541" y="321726"/>
            <a:ext cx="7694671" cy="45140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5"/>
              </a:lnSpc>
              <a:buClrTx/>
              <a:buSzTx/>
              <a:buNone/>
              <a:tabLst>
                <a:tab pos="139700" algn="l"/>
                <a:tab pos="152400" algn="l"/>
                <a:tab pos="1790700" algn="l"/>
              </a:tabLst>
              <a:defRPr/>
            </a:pPr>
            <a:r>
              <a:rPr lang="zh-CN" altLang="en-US" sz="2795" smtClean="0">
                <a:solidFill>
                  <a:srgbClr val="000000"/>
                </a:solidFill>
                <a:latin typeface="幼圆" panose="02010509060101010101" charset="-122"/>
              </a:rPr>
              <a:t>神经网络发展回顾</a:t>
            </a:r>
            <a:endParaRPr lang="zh-CN" altLang="en-US" sz="27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152400" algn="l"/>
                <a:tab pos="17907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152400" algn="l"/>
                <a:tab pos="17907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152400" algn="l"/>
                <a:tab pos="17907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2750"/>
              </a:lnSpc>
              <a:buClrTx/>
              <a:buSzTx/>
              <a:buNone/>
              <a:tabLst>
                <a:tab pos="139700" algn="l"/>
                <a:tab pos="152400" algn="l"/>
                <a:tab pos="1790700" algn="l"/>
              </a:tabLst>
              <a:defRPr/>
            </a:pPr>
            <a:r>
              <a:rPr lang="zh-CN" altLang="en-US" sz="2795" smtClean="0">
                <a:solidFill>
                  <a:srgbClr val="000000"/>
                </a:solidFill>
                <a:latin typeface="幼圆" panose="02010509060101010101" charset="-122"/>
              </a:rPr>
              <a:t>		</a:t>
            </a:r>
            <a:r>
              <a:rPr lang="en-US" altLang="zh-CN" sz="2195" smtClean="0">
                <a:solidFill>
                  <a:srgbClr val="000000"/>
                </a:solidFill>
                <a:latin typeface="Times New Roman" panose="02020603050405020304"/>
              </a:rPr>
              <a:t>1940</a:t>
            </a: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年代 </a:t>
            </a:r>
            <a:r>
              <a:rPr lang="en-US" altLang="zh-CN" sz="2195" smtClean="0">
                <a:solidFill>
                  <a:srgbClr val="000000"/>
                </a:solidFill>
                <a:latin typeface="Times New Roman" panose="02020603050405020304"/>
              </a:rPr>
              <a:t>-</a:t>
            </a: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萌芽期：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M-P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模型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(1943), Hebb 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学习规则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(1945)</a:t>
            </a:r>
            <a:endParaRPr lang="en-US" altLang="zh-CN" sz="200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152400" algn="l"/>
                <a:tab pos="1790700" algn="l"/>
              </a:tabLst>
              <a:defRPr/>
            </a:pPr>
            <a:endParaRPr lang="en-US" altLang="zh-CN" sz="200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200"/>
              </a:lnSpc>
              <a:buClrTx/>
              <a:buSzTx/>
              <a:buNone/>
              <a:tabLst>
                <a:tab pos="139700" algn="l"/>
                <a:tab pos="152400" algn="l"/>
                <a:tab pos="1790700" algn="l"/>
              </a:tabLst>
              <a:defRPr/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	</a:t>
            </a:r>
            <a:r>
              <a:rPr lang="en-US" altLang="zh-CN" sz="2195" smtClean="0">
                <a:solidFill>
                  <a:srgbClr val="FF0000"/>
                </a:solidFill>
                <a:latin typeface="Times New Roman" panose="02020603050405020304"/>
              </a:rPr>
              <a:t>1958</a:t>
            </a:r>
            <a:r>
              <a:rPr lang="zh-CN" altLang="en-US" sz="2195" smtClean="0">
                <a:solidFill>
                  <a:srgbClr val="FF0000"/>
                </a:solidFill>
                <a:latin typeface="幼圆" panose="02010509060101010101" charset="-122"/>
              </a:rPr>
              <a:t>左右 </a:t>
            </a:r>
            <a:r>
              <a:rPr lang="en-US" altLang="zh-CN" sz="2195" smtClean="0">
                <a:solidFill>
                  <a:srgbClr val="FF0000"/>
                </a:solidFill>
                <a:latin typeface="Times New Roman" panose="02020603050405020304"/>
              </a:rPr>
              <a:t>-1969</a:t>
            </a:r>
            <a:r>
              <a:rPr lang="zh-CN" altLang="en-US" sz="2195" smtClean="0">
                <a:solidFill>
                  <a:srgbClr val="FF0000"/>
                </a:solidFill>
                <a:latin typeface="幼圆" panose="02010509060101010101" charset="-122"/>
              </a:rPr>
              <a:t>左右 </a:t>
            </a:r>
            <a:r>
              <a:rPr lang="en-US" altLang="zh-CN" sz="2195" smtClean="0">
                <a:solidFill>
                  <a:srgbClr val="FF0000"/>
                </a:solidFill>
                <a:latin typeface="Times New Roman" panose="02020603050405020304"/>
              </a:rPr>
              <a:t>~</a:t>
            </a:r>
            <a:r>
              <a:rPr lang="zh-CN" altLang="en-US" sz="2195" smtClean="0">
                <a:solidFill>
                  <a:srgbClr val="FF0000"/>
                </a:solidFill>
                <a:latin typeface="幼圆" panose="02010509060101010101" charset="-122"/>
              </a:rPr>
              <a:t>繁荣期 </a:t>
            </a: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： 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感知机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(1958), Adaline (1960), …</a:t>
            </a:r>
            <a:endParaRPr lang="en-US" altLang="zh-CN" sz="200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152400" algn="l"/>
                <a:tab pos="1790700" algn="l"/>
              </a:tabLst>
              <a:defRPr/>
            </a:pPr>
            <a:endParaRPr lang="en-US" altLang="zh-CN" sz="200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905"/>
              </a:lnSpc>
              <a:buClrTx/>
              <a:buSzTx/>
              <a:buNone/>
              <a:tabLst>
                <a:tab pos="139700" algn="l"/>
                <a:tab pos="152400" algn="l"/>
                <a:tab pos="1790700" algn="l"/>
              </a:tabLst>
              <a:defRPr/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		1969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年：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Minsky &amp; Papert “Perceptrons”</a:t>
            </a:r>
            <a:endParaRPr lang="en-US" altLang="zh-CN" sz="200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152400" algn="l"/>
                <a:tab pos="1790700" algn="l"/>
              </a:tabLst>
              <a:defRPr/>
            </a:pPr>
            <a:endParaRPr lang="en-US" altLang="zh-CN" sz="200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152400" algn="l"/>
                <a:tab pos="1790700" algn="l"/>
              </a:tabLst>
              <a:defRPr/>
            </a:pPr>
            <a:endParaRPr lang="en-US" altLang="zh-CN" sz="200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152400" algn="l"/>
                <a:tab pos="1790700" algn="l"/>
              </a:tabLst>
              <a:defRPr/>
            </a:pPr>
            <a:endParaRPr lang="en-US" altLang="zh-CN" sz="200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152400" algn="l"/>
                <a:tab pos="1790700" algn="l"/>
              </a:tabLst>
              <a:defRPr/>
            </a:pPr>
            <a:endParaRPr lang="en-US" altLang="zh-CN" sz="200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415"/>
              </a:lnSpc>
              <a:buClrTx/>
              <a:buSzTx/>
              <a:buNone/>
              <a:tabLst>
                <a:tab pos="139700" algn="l"/>
                <a:tab pos="152400" algn="l"/>
                <a:tab pos="1790700" algn="l"/>
              </a:tabLst>
              <a:defRPr/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			</a:t>
            </a:r>
            <a:r>
              <a:rPr lang="zh-CN" altLang="en-US" sz="2795" smtClean="0">
                <a:solidFill>
                  <a:srgbClr val="0000FF"/>
                </a:solidFill>
                <a:latin typeface="幼圆" panose="02010509060101010101" charset="-122"/>
              </a:rPr>
              <a:t>冰 河期</a:t>
            </a:r>
            <a:endParaRPr lang="zh-CN" altLang="en-US" sz="2795" smtClean="0">
              <a:solidFill>
                <a:srgbClr val="0000FF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152400" algn="l"/>
                <a:tab pos="1790700" algn="l"/>
              </a:tabLst>
              <a:defRPr/>
            </a:pPr>
            <a:endParaRPr lang="zh-CN" altLang="en-US" sz="2795" smtClean="0">
              <a:solidFill>
                <a:srgbClr val="0000FF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152400" algn="l"/>
                <a:tab pos="1790700" algn="l"/>
              </a:tabLst>
              <a:defRPr/>
            </a:pPr>
            <a:endParaRPr lang="zh-CN" altLang="en-US" sz="2795" smtClean="0">
              <a:solidFill>
                <a:srgbClr val="0000FF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152400" algn="l"/>
                <a:tab pos="1790700" algn="l"/>
              </a:tabLst>
              <a:defRPr/>
            </a:pPr>
            <a:endParaRPr lang="zh-CN" altLang="en-US" sz="2795" smtClean="0">
              <a:solidFill>
                <a:srgbClr val="0000FF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3655"/>
              </a:lnSpc>
              <a:buClrTx/>
              <a:buSzTx/>
              <a:buNone/>
              <a:tabLst>
                <a:tab pos="139700" algn="l"/>
                <a:tab pos="152400" algn="l"/>
                <a:tab pos="1790700" algn="l"/>
              </a:tabLst>
              <a:defRPr/>
            </a:pPr>
            <a:r>
              <a:rPr lang="zh-CN" altLang="en-US" sz="2795" smtClean="0">
                <a:solidFill>
                  <a:srgbClr val="0000FF"/>
                </a:solidFill>
                <a:latin typeface="幼圆" panose="02010509060101010101" charset="-122"/>
              </a:rPr>
              <a:t>		</a:t>
            </a:r>
            <a:r>
              <a:rPr lang="en-US" altLang="zh-CN" sz="2195" smtClean="0">
                <a:solidFill>
                  <a:srgbClr val="FF0000"/>
                </a:solidFill>
                <a:latin typeface="Times New Roman" panose="02020603050405020304"/>
              </a:rPr>
              <a:t>1985</a:t>
            </a:r>
            <a:r>
              <a:rPr lang="zh-CN" altLang="en-US" sz="2195" smtClean="0">
                <a:solidFill>
                  <a:srgbClr val="FF0000"/>
                </a:solidFill>
                <a:latin typeface="幼圆" panose="02010509060101010101" charset="-122"/>
              </a:rPr>
              <a:t>左右 </a:t>
            </a:r>
            <a:r>
              <a:rPr lang="en-US" altLang="zh-CN" sz="2195" smtClean="0">
                <a:solidFill>
                  <a:srgbClr val="FF0000"/>
                </a:solidFill>
                <a:latin typeface="Times New Roman" panose="02020603050405020304"/>
              </a:rPr>
              <a:t>-1995</a:t>
            </a:r>
            <a:r>
              <a:rPr lang="zh-CN" altLang="en-US" sz="2195" smtClean="0">
                <a:solidFill>
                  <a:srgbClr val="FF0000"/>
                </a:solidFill>
                <a:latin typeface="幼圆" panose="02010509060101010101" charset="-122"/>
              </a:rPr>
              <a:t>左右 </a:t>
            </a:r>
            <a:r>
              <a:rPr lang="en-US" altLang="zh-CN" sz="2195" smtClean="0">
                <a:solidFill>
                  <a:srgbClr val="FF0000"/>
                </a:solidFill>
                <a:latin typeface="Times New Roman" panose="02020603050405020304"/>
              </a:rPr>
              <a:t>~</a:t>
            </a:r>
            <a:r>
              <a:rPr lang="zh-CN" altLang="en-US" sz="2195" smtClean="0">
                <a:solidFill>
                  <a:srgbClr val="FF0000"/>
                </a:solidFill>
                <a:latin typeface="幼圆" panose="02010509060101010101" charset="-122"/>
              </a:rPr>
              <a:t>繁荣期 </a:t>
            </a: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：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Hopfield (1983), BP (1986), …</a:t>
            </a:r>
            <a:endParaRPr lang="en-US" altLang="zh-CN" sz="200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152400" algn="l"/>
                <a:tab pos="1790700" algn="l"/>
              </a:tabLst>
              <a:defRPr/>
            </a:pPr>
            <a:endParaRPr lang="en-US" altLang="zh-CN" sz="200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152400" algn="l"/>
                <a:tab pos="1790700" algn="l"/>
              </a:tabLst>
              <a:defRPr/>
            </a:pPr>
            <a:endParaRPr lang="en-US" altLang="zh-CN" sz="200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570"/>
              </a:lnSpc>
              <a:buClrTx/>
              <a:buSzTx/>
              <a:buNone/>
              <a:tabLst>
                <a:tab pos="139700" algn="l"/>
                <a:tab pos="152400" algn="l"/>
                <a:tab pos="1790700" algn="l"/>
              </a:tabLst>
              <a:defRPr/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		1995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年左右：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SVM 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及 统计学习 兴起</a:t>
            </a:r>
            <a:endParaRPr lang="zh-CN" altLang="en-US" sz="200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9475" y="5048666"/>
            <a:ext cx="4530086" cy="102592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5"/>
              </a:lnSpc>
              <a:buClrTx/>
              <a:buSzTx/>
              <a:buNone/>
              <a:tabLst>
                <a:tab pos="1130300" algn="l"/>
              </a:tabLst>
              <a:defRPr/>
            </a:pPr>
            <a:r>
              <a:rPr lang="zh-CN" altLang="en-US" smtClean="0"/>
              <a:t>	</a:t>
            </a:r>
            <a:r>
              <a:rPr lang="zh-CN" altLang="en-US" sz="2795" smtClean="0">
                <a:solidFill>
                  <a:srgbClr val="00B050"/>
                </a:solidFill>
                <a:latin typeface="幼圆" panose="02010509060101010101" charset="-122"/>
              </a:rPr>
              <a:t>沉 寂期</a:t>
            </a:r>
            <a:endParaRPr lang="zh-CN" altLang="en-US" sz="2795" smtClean="0">
              <a:solidFill>
                <a:srgbClr val="00B05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30300" algn="l"/>
              </a:tabLst>
              <a:defRPr/>
            </a:pPr>
            <a:endParaRPr lang="zh-CN" altLang="en-US" sz="2795" smtClean="0">
              <a:solidFill>
                <a:srgbClr val="00B05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30300" algn="l"/>
              </a:tabLst>
              <a:defRPr/>
            </a:pPr>
            <a:endParaRPr lang="zh-CN" altLang="en-US" sz="2795" smtClean="0">
              <a:solidFill>
                <a:srgbClr val="00B05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3295"/>
              </a:lnSpc>
              <a:buClrTx/>
              <a:buSzTx/>
              <a:buNone/>
              <a:tabLst>
                <a:tab pos="1130300" algn="l"/>
              </a:tabLst>
              <a:defRPr/>
            </a:pPr>
            <a:r>
              <a:rPr lang="en-US" altLang="zh-CN" sz="2195" smtClean="0">
                <a:solidFill>
                  <a:srgbClr val="FF0000"/>
                </a:solidFill>
                <a:latin typeface="Times New Roman" panose="02020603050405020304"/>
              </a:rPr>
              <a:t>2010</a:t>
            </a:r>
            <a:r>
              <a:rPr lang="zh-CN" altLang="en-US" sz="2195" smtClean="0">
                <a:solidFill>
                  <a:srgbClr val="FF0000"/>
                </a:solidFill>
                <a:latin typeface="幼圆" panose="02010509060101010101" charset="-122"/>
              </a:rPr>
              <a:t>左右 </a:t>
            </a:r>
            <a:r>
              <a:rPr lang="en-US" altLang="zh-CN" sz="2195" smtClean="0">
                <a:solidFill>
                  <a:srgbClr val="FF0000"/>
                </a:solidFill>
                <a:latin typeface="Times New Roman" panose="02020603050405020304"/>
              </a:rPr>
              <a:t>-</a:t>
            </a:r>
            <a:r>
              <a:rPr lang="zh-CN" altLang="en-US" sz="2195" smtClean="0">
                <a:solidFill>
                  <a:srgbClr val="FF0000"/>
                </a:solidFill>
                <a:latin typeface="幼圆" panose="02010509060101010101" charset="-122"/>
              </a:rPr>
              <a:t>至今 </a:t>
            </a:r>
            <a:r>
              <a:rPr lang="en-US" altLang="zh-CN" sz="2195" smtClean="0">
                <a:solidFill>
                  <a:srgbClr val="FF0000"/>
                </a:solidFill>
                <a:latin typeface="Times New Roman" panose="02020603050405020304"/>
              </a:rPr>
              <a:t>~</a:t>
            </a:r>
            <a:r>
              <a:rPr lang="zh-CN" altLang="en-US" sz="2195" smtClean="0">
                <a:solidFill>
                  <a:srgbClr val="FF0000"/>
                </a:solidFill>
                <a:latin typeface="幼圆" panose="02010509060101010101" charset="-122"/>
              </a:rPr>
              <a:t>繁荣期 </a:t>
            </a: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：深度学习</a:t>
            </a:r>
            <a:endParaRPr lang="zh-CN" altLang="en-US" sz="219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63514" y="4819141"/>
            <a:ext cx="1846659" cy="109004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910"/>
              </a:lnSpc>
              <a:buClrTx/>
              <a:buSzTx/>
              <a:buNone/>
              <a:tabLst>
                <a:tab pos="88900" algn="l"/>
                <a:tab pos="190500" algn="l"/>
              </a:tabLst>
              <a:defRPr/>
            </a:pPr>
            <a:r>
              <a:rPr lang="zh-CN" altLang="en-US" smtClean="0"/>
              <a:t>		</a:t>
            </a:r>
            <a:r>
              <a:rPr lang="zh-CN" altLang="en-US" sz="2400" smtClean="0">
                <a:solidFill>
                  <a:srgbClr val="000000"/>
                </a:solidFill>
                <a:latin typeface="幼圆" panose="02010509060101010101" charset="-122"/>
              </a:rPr>
              <a:t>交替模式 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anose="02020603050405020304"/>
              </a:rPr>
              <a:t>:</a:t>
            </a:r>
            <a:endParaRPr lang="en-US" altLang="zh-CN" sz="240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720"/>
              </a:lnSpc>
              <a:buClrTx/>
              <a:buSzTx/>
              <a:buNone/>
              <a:tabLst>
                <a:tab pos="88900" algn="l"/>
                <a:tab pos="190500" algn="l"/>
              </a:tabLst>
              <a:defRPr/>
            </a:pPr>
            <a:r>
              <a:rPr lang="en-US" altLang="zh-CN" sz="2400" b="1" smtClean="0">
                <a:solidFill>
                  <a:srgbClr val="000000"/>
                </a:solidFill>
                <a:latin typeface="Times New Roman" panose="02020603050405020304"/>
              </a:rPr>
              <a:t>	</a:t>
            </a:r>
            <a:r>
              <a:rPr lang="zh-CN" altLang="en-US" sz="2400" smtClean="0">
                <a:solidFill>
                  <a:srgbClr val="FF0000"/>
                </a:solidFill>
                <a:latin typeface="幼圆" panose="02010509060101010101" charset="-122"/>
              </a:rPr>
              <a:t>热十（年）</a:t>
            </a:r>
            <a:endParaRPr lang="zh-CN" altLang="en-US" sz="2400" smtClean="0">
              <a:solidFill>
                <a:srgbClr val="FF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2880"/>
              </a:lnSpc>
              <a:buClrTx/>
              <a:buSzTx/>
              <a:buNone/>
              <a:tabLst>
                <a:tab pos="88900" algn="l"/>
                <a:tab pos="190500" algn="l"/>
              </a:tabLst>
              <a:defRPr/>
            </a:pPr>
            <a:r>
              <a:rPr lang="zh-CN" altLang="en-US" sz="2400" smtClean="0">
                <a:solidFill>
                  <a:srgbClr val="FF0000"/>
                </a:solidFill>
                <a:latin typeface="幼圆" panose="02010509060101010101" charset="-122"/>
              </a:rPr>
              <a:t>冷十五（年）</a:t>
            </a:r>
            <a:endParaRPr lang="zh-CN" altLang="en-US" sz="2400">
              <a:solidFill>
                <a:srgbClr val="FF0000"/>
              </a:solidFill>
              <a:latin typeface="幼圆" panose="0201050906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6CFC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088514" y="1515018"/>
            <a:ext cx="5027017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smtClean="0">
                <a:solidFill>
                  <a:srgbClr val="000000"/>
                </a:solidFill>
                <a:latin typeface="幼圆" panose="02010509060101010101" charset="-122"/>
              </a:rPr>
              <a:t>科学的发展总是“螺旋式上升”</a:t>
            </a:r>
            <a:endParaRPr lang="zh-CN" altLang="en-US" sz="279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20442" y="2429799"/>
            <a:ext cx="3949799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smtClean="0">
                <a:solidFill>
                  <a:srgbClr val="000000"/>
                </a:solidFill>
                <a:latin typeface="幼圆" panose="02010509060101010101" charset="-122"/>
              </a:rPr>
              <a:t>三十年河东、三十年河西</a:t>
            </a:r>
            <a:endParaRPr lang="zh-CN" altLang="en-US" sz="279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79114" y="3471326"/>
            <a:ext cx="287258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smtClean="0">
                <a:solidFill>
                  <a:srgbClr val="000000"/>
                </a:solidFill>
                <a:latin typeface="幼圆" panose="02010509060101010101" charset="-122"/>
              </a:rPr>
              <a:t>坚持才能有结果！</a:t>
            </a:r>
            <a:endParaRPr lang="zh-CN" altLang="en-US" sz="279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93645" y="4472053"/>
            <a:ext cx="5222584" cy="40767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zh-CN" altLang="en-US" sz="2795" smtClean="0">
                <a:solidFill>
                  <a:srgbClr val="000000"/>
                </a:solidFill>
                <a:latin typeface="幼圆" panose="02010509060101010101" charset="-122"/>
              </a:rPr>
              <a:t>追热门、赶潮流 </a:t>
            </a:r>
            <a:r>
              <a:rPr lang="en-US" altLang="zh-CN" sz="2795" smtClean="0">
                <a:solidFill>
                  <a:srgbClr val="000000"/>
                </a:solidFill>
                <a:latin typeface="Times New Roman" panose="02020603050405020304"/>
              </a:rPr>
              <a:t>—— </a:t>
            </a:r>
            <a:r>
              <a:rPr lang="zh-CN" altLang="en-US" sz="2795" smtClean="0">
                <a:solidFill>
                  <a:srgbClr val="000000"/>
                </a:solidFill>
                <a:latin typeface="幼圆" panose="02010509060101010101" charset="-122"/>
              </a:rPr>
              <a:t>三思而后行</a:t>
            </a:r>
            <a:endParaRPr lang="zh-CN" altLang="en-US" sz="279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8541" y="321726"/>
            <a:ext cx="718145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smtClean="0">
                <a:solidFill>
                  <a:srgbClr val="000000"/>
                </a:solidFill>
                <a:latin typeface="幼圆" panose="02010509060101010101" charset="-122"/>
              </a:rPr>
              <a:t>启示</a:t>
            </a:r>
            <a:endParaRPr lang="zh-CN" altLang="en-US" sz="2795">
              <a:solidFill>
                <a:srgbClr val="000000"/>
              </a:solidFill>
              <a:latin typeface="幼圆" panose="0201050906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6F9C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30400" y="2946400"/>
            <a:ext cx="5867400" cy="393700"/>
          </a:xfrm>
          <a:prstGeom prst="rect">
            <a:avLst/>
          </a:prstGeom>
        </p:spPr>
      </p:pic>
      <p:pic>
        <p:nvPicPr>
          <p:cNvPr id="3" name="图片 2" descr="ws_6FAD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89300" y="3403600"/>
            <a:ext cx="5143500" cy="2882900"/>
          </a:xfrm>
          <a:prstGeom prst="rect">
            <a:avLst/>
          </a:prstGeom>
        </p:spPr>
      </p:pic>
      <p:pic>
        <p:nvPicPr>
          <p:cNvPr id="4" name="图片 3" descr="ws_6FAE.t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18541" y="315722"/>
            <a:ext cx="3598545" cy="3727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10"/>
              </a:lnSpc>
            </a:pPr>
            <a:r>
              <a:rPr lang="zh-CN" altLang="en-US" sz="2795" smtClean="0">
                <a:solidFill>
                  <a:srgbClr val="000000"/>
                </a:solidFill>
                <a:latin typeface="幼圆" panose="02010509060101010101" charset="-122"/>
              </a:rPr>
              <a:t>误差反向传播算法 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(BP)</a:t>
            </a:r>
            <a:endParaRPr lang="zh-CN" altLang="en-US" sz="240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23951" y="1223359"/>
            <a:ext cx="7950895" cy="2456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30"/>
              </a:lnSpc>
            </a:pP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最成功、最常用的神经网络算法，可被用于多种任务（不仅限于分类）</a:t>
            </a:r>
            <a:endParaRPr lang="zh-CN" altLang="en-US" sz="200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3951" y="1633979"/>
            <a:ext cx="4160626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P. Werbos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在博士学位论文中正式提出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:</a:t>
            </a:r>
            <a:endParaRPr lang="zh-CN" altLang="en-US" sz="2005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81151" y="1986282"/>
            <a:ext cx="5822043" cy="48731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35"/>
              </a:lnSpc>
            </a:pPr>
            <a:r>
              <a:rPr lang="en-US" altLang="zh-CN" sz="1595" smtClean="0">
                <a:solidFill>
                  <a:srgbClr val="000000"/>
                </a:solidFill>
                <a:latin typeface="Times New Roman" panose="02020603050405020304"/>
              </a:rPr>
              <a:t>P. Werbos. Beyond regression: New tools for prediction and analysis in</a:t>
            </a:r>
            <a:endParaRPr lang="en-US" altLang="zh-CN" sz="1595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920"/>
              </a:lnSpc>
            </a:pPr>
            <a:r>
              <a:rPr lang="en-US" altLang="zh-CN" sz="1595" smtClean="0">
                <a:solidFill>
                  <a:srgbClr val="000000"/>
                </a:solidFill>
                <a:latin typeface="Times New Roman" panose="02020603050405020304"/>
              </a:rPr>
              <a:t>the behavioral science. Ph.D dissertation, Harvard University, 1974</a:t>
            </a:r>
            <a:endParaRPr lang="zh-CN" altLang="en-US" sz="1595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49503" y="3817620"/>
            <a:ext cx="2074286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85"/>
              </a:lnSpc>
            </a:pPr>
            <a:r>
              <a:rPr lang="zh-CN" altLang="en-US" smtClean="0">
                <a:solidFill>
                  <a:srgbClr val="000000"/>
                </a:solidFill>
                <a:latin typeface="幼圆" panose="02010509060101010101" charset="-122"/>
              </a:rPr>
              <a:t>输入： </a:t>
            </a:r>
            <a:r>
              <a:rPr lang="en-US" altLang="zh-CN" i="1" smtClean="0">
                <a:solidFill>
                  <a:srgbClr val="000000"/>
                </a:solidFill>
                <a:latin typeface="Palatino Linotype" panose="02040502050505030304"/>
              </a:rPr>
              <a:t>d </a:t>
            </a:r>
            <a:r>
              <a:rPr lang="zh-CN" altLang="en-US" smtClean="0">
                <a:solidFill>
                  <a:srgbClr val="000000"/>
                </a:solidFill>
                <a:latin typeface="幼圆" panose="02010509060101010101" charset="-122"/>
              </a:rPr>
              <a:t>维特征向量</a:t>
            </a:r>
            <a:endParaRPr lang="zh-CN" altLang="en-US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>
              <a:lnSpc>
                <a:spcPts val="2160"/>
              </a:lnSpc>
            </a:pPr>
            <a:r>
              <a:rPr lang="zh-CN" altLang="en-US" smtClean="0">
                <a:solidFill>
                  <a:srgbClr val="000000"/>
                </a:solidFill>
                <a:latin typeface="幼圆" panose="02010509060101010101" charset="-122"/>
              </a:rPr>
              <a:t>输出： </a:t>
            </a:r>
            <a:r>
              <a:rPr lang="en-US" altLang="zh-CN" i="1" smtClean="0">
                <a:solidFill>
                  <a:srgbClr val="000000"/>
                </a:solidFill>
                <a:latin typeface="Palatino Linotype" panose="02040502050505030304"/>
              </a:rPr>
              <a:t>l </a:t>
            </a:r>
            <a:r>
              <a:rPr lang="zh-CN" altLang="en-US" smtClean="0">
                <a:solidFill>
                  <a:srgbClr val="000000"/>
                </a:solidFill>
                <a:latin typeface="幼圆" panose="02010509060101010101" charset="-122"/>
              </a:rPr>
              <a:t>个输出值</a:t>
            </a:r>
            <a:endParaRPr lang="zh-CN" altLang="en-US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49503" y="4640834"/>
            <a:ext cx="2074286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85"/>
              </a:lnSpc>
            </a:pPr>
            <a:r>
              <a:rPr lang="zh-CN" altLang="en-US" smtClean="0">
                <a:solidFill>
                  <a:srgbClr val="000000"/>
                </a:solidFill>
                <a:latin typeface="幼圆" panose="02010509060101010101" charset="-122"/>
              </a:rPr>
              <a:t>隐层：假定使用 </a:t>
            </a:r>
            <a:r>
              <a:rPr lang="en-US" altLang="zh-CN" i="1" smtClean="0">
                <a:solidFill>
                  <a:srgbClr val="000000"/>
                </a:solidFill>
                <a:latin typeface="Palatino Linotype" panose="02040502050505030304"/>
              </a:rPr>
              <a:t>q </a:t>
            </a:r>
            <a:r>
              <a:rPr lang="zh-CN" altLang="en-US" smtClean="0">
                <a:solidFill>
                  <a:srgbClr val="000000"/>
                </a:solidFill>
                <a:latin typeface="幼圆" panose="02010509060101010101" charset="-122"/>
              </a:rPr>
              <a:t>个</a:t>
            </a:r>
            <a:endParaRPr lang="zh-CN" altLang="en-US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26794" y="4925821"/>
            <a:ext cx="1154162" cy="2199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 smtClean="0">
                <a:solidFill>
                  <a:srgbClr val="000000"/>
                </a:solidFill>
                <a:latin typeface="幼圆" panose="02010509060101010101" charset="-122"/>
              </a:rPr>
              <a:t>隐层神经元</a:t>
            </a:r>
            <a:endParaRPr lang="zh-CN" altLang="en-US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49503" y="5482132"/>
            <a:ext cx="2077492" cy="2199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 smtClean="0">
                <a:solidFill>
                  <a:srgbClr val="000000"/>
                </a:solidFill>
                <a:latin typeface="幼圆" panose="02010509060101010101" charset="-122"/>
              </a:rPr>
              <a:t>假定功能单元均使用</a:t>
            </a:r>
            <a:endParaRPr lang="zh-CN" altLang="en-US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06703" y="5706541"/>
            <a:ext cx="1301638" cy="26802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Sigmoid </a:t>
            </a:r>
            <a:r>
              <a:rPr lang="zh-CN" altLang="en-US" smtClean="0">
                <a:solidFill>
                  <a:srgbClr val="000000"/>
                </a:solidFill>
                <a:latin typeface="幼圆" panose="02010509060101010101" charset="-122"/>
              </a:rPr>
              <a:t>函数</a:t>
            </a:r>
            <a:endParaRPr lang="zh-CN" altLang="en-US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57758" y="3024342"/>
            <a:ext cx="1282402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5"/>
              </a:lnSpc>
            </a:pP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给定训练集</a:t>
            </a:r>
            <a:endParaRPr lang="zh-CN" altLang="en-US" sz="2005">
              <a:solidFill>
                <a:srgbClr val="000000"/>
              </a:solidFill>
              <a:latin typeface="幼圆" panose="0201050906010101010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3745560" y="4742908"/>
            <a:ext cx="1786058" cy="1"/>
          </a:xfrm>
          <a:custGeom>
            <a:avLst/>
            <a:gdLst/>
            <a:ahLst/>
            <a:cxnLst/>
            <a:rect l="0" t="0" r="0" b="0"/>
            <a:pathLst>
              <a:path w="1786058" h="1">
                <a:moveTo>
                  <a:pt x="0" y="0"/>
                </a:moveTo>
                <a:lnTo>
                  <a:pt x="1786057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3457380" y="5947840"/>
            <a:ext cx="1878381" cy="1"/>
          </a:xfrm>
          <a:custGeom>
            <a:avLst/>
            <a:gdLst/>
            <a:ahLst/>
            <a:cxnLst/>
            <a:rect l="0" t="0" r="0" b="0"/>
            <a:pathLst>
              <a:path w="1878381" h="1">
                <a:moveTo>
                  <a:pt x="0" y="0"/>
                </a:moveTo>
                <a:lnTo>
                  <a:pt x="1878380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4761738" y="5586221"/>
            <a:ext cx="588265" cy="451106"/>
          </a:xfrm>
          <a:custGeom>
            <a:avLst/>
            <a:gdLst/>
            <a:ahLst/>
            <a:cxnLst/>
            <a:rect l="0" t="0" r="0" b="0"/>
            <a:pathLst>
              <a:path w="588265" h="451106">
                <a:moveTo>
                  <a:pt x="0" y="451105"/>
                </a:moveTo>
                <a:lnTo>
                  <a:pt x="588264" y="451105"/>
                </a:lnTo>
                <a:lnTo>
                  <a:pt x="58826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ws_7309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3700" y="1092200"/>
            <a:ext cx="1003300" cy="444500"/>
          </a:xfrm>
          <a:prstGeom prst="rect">
            <a:avLst/>
          </a:prstGeom>
        </p:spPr>
      </p:pic>
      <p:pic>
        <p:nvPicPr>
          <p:cNvPr id="6" name="图片 5" descr="ws_730A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72100" y="1066800"/>
            <a:ext cx="2273300" cy="495300"/>
          </a:xfrm>
          <a:prstGeom prst="rect">
            <a:avLst/>
          </a:prstGeom>
        </p:spPr>
      </p:pic>
      <p:pic>
        <p:nvPicPr>
          <p:cNvPr id="7" name="图片 6" descr="ws_731A.t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7800" y="1689100"/>
            <a:ext cx="1879600" cy="533400"/>
          </a:xfrm>
          <a:prstGeom prst="rect">
            <a:avLst/>
          </a:prstGeom>
        </p:spPr>
      </p:pic>
      <p:pic>
        <p:nvPicPr>
          <p:cNvPr id="8" name="图片 7" descr="ws_731B.tmp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09700" y="2514600"/>
            <a:ext cx="990600" cy="444500"/>
          </a:xfrm>
          <a:prstGeom prst="rect">
            <a:avLst/>
          </a:prstGeom>
        </p:spPr>
      </p:pic>
      <p:pic>
        <p:nvPicPr>
          <p:cNvPr id="9" name="图片 8" descr="ws_731C.tmp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08100" y="3048000"/>
            <a:ext cx="2311400" cy="914400"/>
          </a:xfrm>
          <a:prstGeom prst="rect">
            <a:avLst/>
          </a:prstGeom>
        </p:spPr>
      </p:pic>
      <p:pic>
        <p:nvPicPr>
          <p:cNvPr id="10" name="图片 9" descr="ws_731D.tmp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92600" y="1587500"/>
            <a:ext cx="4686300" cy="2616200"/>
          </a:xfrm>
          <a:prstGeom prst="rect">
            <a:avLst/>
          </a:prstGeom>
        </p:spPr>
      </p:pic>
      <p:pic>
        <p:nvPicPr>
          <p:cNvPr id="11" name="图片 10" descr="ws_732E.tmp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733800" y="4432300"/>
            <a:ext cx="1816100" cy="317500"/>
          </a:xfrm>
          <a:prstGeom prst="rect">
            <a:avLst/>
          </a:prstGeom>
        </p:spPr>
      </p:pic>
      <p:pic>
        <p:nvPicPr>
          <p:cNvPr id="12" name="图片 11" descr="ws_732F.tmp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441700" y="5638800"/>
            <a:ext cx="1905000" cy="317500"/>
          </a:xfrm>
          <a:prstGeom prst="rect">
            <a:avLst/>
          </a:prstGeom>
        </p:spPr>
      </p:pic>
      <p:pic>
        <p:nvPicPr>
          <p:cNvPr id="13" name="图片 12" descr="ws_7330.tmp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18541" y="306577"/>
            <a:ext cx="1878528" cy="3718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1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BP </a:t>
            </a:r>
            <a:r>
              <a:rPr lang="zh-CN" altLang="en-US" sz="2795" smtClean="0">
                <a:solidFill>
                  <a:srgbClr val="000000"/>
                </a:solidFill>
                <a:latin typeface="幼圆" panose="02010509060101010101" charset="-122"/>
              </a:rPr>
              <a:t>算法推导</a:t>
            </a:r>
            <a:endParaRPr lang="zh-CN" altLang="en-US" sz="279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81914" y="1193383"/>
            <a:ext cx="1282402" cy="16542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5"/>
              </a:lnSpc>
            </a:pP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对于训练例</a:t>
            </a: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>
              <a:lnSpc>
                <a:spcPts val="1000"/>
              </a:lnSpc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>
              <a:lnSpc>
                <a:spcPts val="1000"/>
              </a:lnSpc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>
              <a:lnSpc>
                <a:spcPts val="1000"/>
              </a:lnSpc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>
              <a:lnSpc>
                <a:spcPts val="1000"/>
              </a:lnSpc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>
              <a:lnSpc>
                <a:spcPts val="1000"/>
              </a:lnSpc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>
              <a:lnSpc>
                <a:spcPts val="1000"/>
              </a:lnSpc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>
              <a:lnSpc>
                <a:spcPts val="1000"/>
              </a:lnSpc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>
              <a:lnSpc>
                <a:spcPts val="1000"/>
              </a:lnSpc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>
              <a:lnSpc>
                <a:spcPts val="1000"/>
              </a:lnSpc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>
              <a:lnSpc>
                <a:spcPts val="2035"/>
              </a:lnSpc>
            </a:pP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则网络在</a:t>
            </a:r>
            <a:endParaRPr lang="zh-CN" altLang="en-US" sz="200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397505" y="1146299"/>
            <a:ext cx="2936701" cy="170559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430"/>
              </a:lnSpc>
              <a:buClrTx/>
              <a:buSzTx/>
              <a:buNone/>
              <a:tabLst>
                <a:tab pos="241300" algn="l"/>
              </a:tabLst>
              <a:defRPr/>
            </a:pPr>
            <a:r>
              <a:rPr lang="zh-CN" altLang="en-US" smtClean="0"/>
              <a:t>	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假定网络的实际输出为</a:t>
            </a: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2905"/>
              </a:lnSpc>
              <a:buClrTx/>
              <a:buSzTx/>
              <a:buNone/>
              <a:tabLst>
                <a:tab pos="241300" algn="l"/>
              </a:tabLst>
              <a:defRPr/>
            </a:pP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上的均方误差为：</a:t>
            </a:r>
            <a:endParaRPr lang="zh-CN" altLang="en-US" sz="200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03859" y="4446488"/>
            <a:ext cx="7716921" cy="102592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5"/>
              </a:lnSpc>
            </a:pP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需通过学习确定的参数数目：</a:t>
            </a: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>
              <a:lnSpc>
                <a:spcPts val="1000"/>
              </a:lnSpc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>
              <a:lnSpc>
                <a:spcPts val="1000"/>
              </a:lnSpc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>
              <a:lnSpc>
                <a:spcPts val="1000"/>
              </a:lnSpc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>
              <a:lnSpc>
                <a:spcPts val="3065"/>
              </a:lnSpc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BP 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是一个迭代学习算法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在迭代的每一轮中采用广义感知机学习规则</a:t>
            </a:r>
            <a:endParaRPr lang="zh-CN" altLang="en-US" sz="2005">
              <a:solidFill>
                <a:srgbClr val="000000"/>
              </a:solidFill>
              <a:latin typeface="幼圆" panose="02010509060101010101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319007" y="2786105"/>
            <a:ext cx="284822" cy="1"/>
          </a:xfrm>
          <a:custGeom>
            <a:avLst/>
            <a:gdLst/>
            <a:ahLst/>
            <a:cxnLst/>
            <a:rect l="0" t="0" r="0" b="0"/>
            <a:pathLst>
              <a:path w="284822" h="1">
                <a:moveTo>
                  <a:pt x="0" y="0"/>
                </a:moveTo>
                <a:lnTo>
                  <a:pt x="284821" y="0"/>
                </a:lnTo>
              </a:path>
            </a:pathLst>
          </a:custGeom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3158225" y="2753294"/>
            <a:ext cx="155861" cy="1"/>
          </a:xfrm>
          <a:custGeom>
            <a:avLst/>
            <a:gdLst/>
            <a:ahLst/>
            <a:cxnLst/>
            <a:rect l="0" t="0" r="0" b="0"/>
            <a:pathLst>
              <a:path w="155861" h="1">
                <a:moveTo>
                  <a:pt x="0" y="0"/>
                </a:moveTo>
                <a:lnTo>
                  <a:pt x="155860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1274063" y="1752600"/>
            <a:ext cx="1694689" cy="400812"/>
          </a:xfrm>
          <a:custGeom>
            <a:avLst/>
            <a:gdLst/>
            <a:ahLst/>
            <a:cxnLst/>
            <a:rect l="0" t="0" r="0" b="0"/>
            <a:pathLst>
              <a:path w="1694689" h="400812">
                <a:moveTo>
                  <a:pt x="0" y="400811"/>
                </a:moveTo>
                <a:lnTo>
                  <a:pt x="1694688" y="400811"/>
                </a:lnTo>
                <a:lnTo>
                  <a:pt x="169468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3672063" y="4902867"/>
            <a:ext cx="284822" cy="1"/>
          </a:xfrm>
          <a:custGeom>
            <a:avLst/>
            <a:gdLst/>
            <a:ahLst/>
            <a:cxnLst/>
            <a:rect l="0" t="0" r="0" b="0"/>
            <a:pathLst>
              <a:path w="284822" h="1">
                <a:moveTo>
                  <a:pt x="0" y="0"/>
                </a:moveTo>
                <a:lnTo>
                  <a:pt x="284821" y="0"/>
                </a:lnTo>
              </a:path>
            </a:pathLst>
          </a:custGeom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4929378" y="5324094"/>
            <a:ext cx="769620" cy="431292"/>
          </a:xfrm>
          <a:custGeom>
            <a:avLst/>
            <a:gdLst/>
            <a:ahLst/>
            <a:cxnLst/>
            <a:rect l="0" t="0" r="0" b="0"/>
            <a:pathLst>
              <a:path w="769620" h="431292">
                <a:moveTo>
                  <a:pt x="769619" y="323469"/>
                </a:moveTo>
                <a:lnTo>
                  <a:pt x="215645" y="323469"/>
                </a:lnTo>
                <a:lnTo>
                  <a:pt x="215645" y="431291"/>
                </a:lnTo>
                <a:lnTo>
                  <a:pt x="0" y="215646"/>
                </a:lnTo>
                <a:lnTo>
                  <a:pt x="215645" y="0"/>
                </a:lnTo>
                <a:lnTo>
                  <a:pt x="215645" y="107822"/>
                </a:lnTo>
                <a:lnTo>
                  <a:pt x="769619" y="107822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ws_766C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89100" y="1739900"/>
            <a:ext cx="584200" cy="431800"/>
          </a:xfrm>
          <a:prstGeom prst="rect">
            <a:avLst/>
          </a:prstGeom>
        </p:spPr>
      </p:pic>
      <p:pic>
        <p:nvPicPr>
          <p:cNvPr id="8" name="图片 7" descr="ws_766D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8100" y="2527300"/>
            <a:ext cx="304800" cy="254000"/>
          </a:xfrm>
          <a:prstGeom prst="rect">
            <a:avLst/>
          </a:prstGeom>
        </p:spPr>
      </p:pic>
      <p:pic>
        <p:nvPicPr>
          <p:cNvPr id="9" name="图片 8" descr="ws_767D.t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49600" y="2552700"/>
            <a:ext cx="177800" cy="203200"/>
          </a:xfrm>
          <a:prstGeom prst="rect">
            <a:avLst/>
          </a:prstGeom>
        </p:spPr>
      </p:pic>
      <p:pic>
        <p:nvPicPr>
          <p:cNvPr id="10" name="图片 9" descr="ws_767E.tmp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9500" y="2882900"/>
            <a:ext cx="2260600" cy="927100"/>
          </a:xfrm>
          <a:prstGeom prst="rect">
            <a:avLst/>
          </a:prstGeom>
        </p:spPr>
      </p:pic>
      <p:pic>
        <p:nvPicPr>
          <p:cNvPr id="11" name="图片 10" descr="ws_767F.tmp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33500" y="4076700"/>
            <a:ext cx="571500" cy="431800"/>
          </a:xfrm>
          <a:prstGeom prst="rect">
            <a:avLst/>
          </a:prstGeom>
        </p:spPr>
      </p:pic>
      <p:pic>
        <p:nvPicPr>
          <p:cNvPr id="12" name="图片 11" descr="ws_7680.tmp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74800" y="4521200"/>
            <a:ext cx="355600" cy="457200"/>
          </a:xfrm>
          <a:prstGeom prst="rect">
            <a:avLst/>
          </a:prstGeom>
        </p:spPr>
      </p:pic>
      <p:pic>
        <p:nvPicPr>
          <p:cNvPr id="14" name="图片 13" descr="ws_7692.tmp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657600" y="4648200"/>
            <a:ext cx="317500" cy="254000"/>
          </a:xfrm>
          <a:prstGeom prst="rect">
            <a:avLst/>
          </a:prstGeom>
        </p:spPr>
      </p:pic>
      <p:pic>
        <p:nvPicPr>
          <p:cNvPr id="15" name="图片 14" descr="ws_7693.tmp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064000" y="1841500"/>
            <a:ext cx="4686300" cy="2616200"/>
          </a:xfrm>
          <a:prstGeom prst="rect">
            <a:avLst/>
          </a:prstGeom>
        </p:spPr>
      </p:pic>
      <p:pic>
        <p:nvPicPr>
          <p:cNvPr id="16" name="图片 15" descr="ws_7694.tmp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50900" y="5156200"/>
            <a:ext cx="3314700" cy="889000"/>
          </a:xfrm>
          <a:prstGeom prst="rect">
            <a:avLst/>
          </a:prstGeom>
        </p:spPr>
      </p:pic>
      <p:pic>
        <p:nvPicPr>
          <p:cNvPr id="17" name="图片 16" descr="ws_76A5.tmp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218541" y="306577"/>
            <a:ext cx="7752187" cy="121828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910"/>
              </a:lnSpc>
              <a:buClrTx/>
              <a:buSzTx/>
              <a:buNone/>
              <a:tabLst>
                <a:tab pos="304800" algn="l"/>
              </a:tabLst>
              <a:defRPr/>
            </a:pP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BP </a:t>
            </a:r>
            <a:r>
              <a:rPr lang="zh-CN" altLang="en-US" sz="2795" smtClean="0">
                <a:solidFill>
                  <a:srgbClr val="000000"/>
                </a:solidFill>
                <a:latin typeface="幼圆" panose="02010509060101010101" charset="-122"/>
              </a:rPr>
              <a:t>算法推导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(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续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)</a:t>
            </a:r>
            <a:endParaRPr lang="en-US" altLang="zh-CN" sz="200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</a:tabLst>
              <a:defRPr/>
            </a:pPr>
            <a:endParaRPr lang="en-US" altLang="zh-CN" sz="200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</a:tabLst>
              <a:defRPr/>
            </a:pPr>
            <a:endParaRPr lang="en-US" altLang="zh-CN" sz="200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</a:tabLst>
              <a:defRPr/>
            </a:pPr>
            <a:endParaRPr lang="en-US" altLang="zh-CN" sz="200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</a:tabLst>
              <a:defRPr/>
            </a:pPr>
            <a:endParaRPr lang="en-US" altLang="zh-CN" sz="200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600"/>
              </a:lnSpc>
              <a:buClrTx/>
              <a:buSzTx/>
              <a:buNone/>
              <a:tabLst>
                <a:tab pos="304800" algn="l"/>
              </a:tabLst>
              <a:defRPr/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	BP 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算法基于 </a:t>
            </a:r>
            <a:r>
              <a:rPr lang="zh-CN" altLang="en-US" sz="2005" smtClean="0">
                <a:solidFill>
                  <a:srgbClr val="0000FF"/>
                </a:solidFill>
                <a:latin typeface="幼圆" panose="02010509060101010101" charset="-122"/>
              </a:rPr>
              <a:t>梯度下降 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策略，以目标的负梯度方向对参数进行调整</a:t>
            </a:r>
            <a:endParaRPr lang="zh-CN" altLang="en-US" sz="200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65758" y="1822541"/>
            <a:ext cx="256480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5"/>
              </a:lnSpc>
            </a:pP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以</a:t>
            </a:r>
            <a:endParaRPr lang="zh-CN" altLang="en-US" sz="200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332354" y="1822541"/>
            <a:ext cx="512961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5"/>
              </a:lnSpc>
            </a:pP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为例</a:t>
            </a:r>
            <a:endParaRPr lang="zh-CN" altLang="en-US" sz="200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6389" y="2498562"/>
            <a:ext cx="769441" cy="194925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5"/>
              </a:lnSpc>
            </a:pP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对误差</a:t>
            </a: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>
              <a:lnSpc>
                <a:spcPts val="1000"/>
              </a:lnSpc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>
              <a:lnSpc>
                <a:spcPts val="1000"/>
              </a:lnSpc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>
              <a:lnSpc>
                <a:spcPts val="1000"/>
              </a:lnSpc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>
              <a:lnSpc>
                <a:spcPts val="1000"/>
              </a:lnSpc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>
              <a:lnSpc>
                <a:spcPts val="1000"/>
              </a:lnSpc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>
              <a:lnSpc>
                <a:spcPts val="1000"/>
              </a:lnSpc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>
              <a:lnSpc>
                <a:spcPts val="1000"/>
              </a:lnSpc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>
              <a:lnSpc>
                <a:spcPts val="1000"/>
              </a:lnSpc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>
              <a:lnSpc>
                <a:spcPts val="1000"/>
              </a:lnSpc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>
              <a:lnSpc>
                <a:spcPts val="1000"/>
              </a:lnSpc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>
              <a:lnSpc>
                <a:spcPts val="1000"/>
              </a:lnSpc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>
              <a:lnSpc>
                <a:spcPts val="2285"/>
              </a:lnSpc>
            </a:pP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注意到</a:t>
            </a:r>
            <a:endParaRPr lang="zh-CN" altLang="en-US" sz="200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645285" y="2451478"/>
            <a:ext cx="1410643" cy="200054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430"/>
              </a:lnSpc>
              <a:buClrTx/>
              <a:buSzTx/>
              <a:buNone/>
              <a:tabLst>
                <a:tab pos="279400" algn="l"/>
              </a:tabLst>
              <a:defRPr/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给定学习率</a:t>
            </a: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794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794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794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794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794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794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794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794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794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794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794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2150"/>
              </a:lnSpc>
              <a:buClrTx/>
              <a:buSzTx/>
              <a:buNone/>
              <a:tabLst>
                <a:tab pos="279400" algn="l"/>
              </a:tabLst>
              <a:defRPr/>
            </a:pP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	先影响到</a:t>
            </a:r>
            <a:endParaRPr lang="zh-CN" altLang="en-US" sz="200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297682" y="2451478"/>
            <a:ext cx="705321" cy="201337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430"/>
              </a:lnSpc>
              <a:buClrTx/>
              <a:buSzTx/>
              <a:buNone/>
              <a:tabLst>
                <a:tab pos="63500" algn="l"/>
              </a:tabLst>
              <a:defRPr/>
            </a:pPr>
            <a:r>
              <a:rPr lang="zh-CN" altLang="en-US" smtClean="0"/>
              <a:t>	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有：</a:t>
            </a: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3285"/>
              </a:lnSpc>
              <a:buClrTx/>
              <a:buSzTx/>
              <a:buNone/>
              <a:tabLst>
                <a:tab pos="63500" algn="l"/>
              </a:tabLst>
              <a:defRPr/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,</a:t>
            </a:r>
            <a:endParaRPr lang="zh-CN" altLang="en-US" sz="2005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40410" y="4642830"/>
            <a:ext cx="1025922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5"/>
              </a:lnSpc>
            </a:pP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再影响到</a:t>
            </a:r>
            <a:endParaRPr lang="zh-CN" altLang="en-US" sz="200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913889" y="4595746"/>
            <a:ext cx="1667123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然后才影响到</a:t>
            </a:r>
            <a:endParaRPr lang="zh-CN" altLang="en-US" sz="200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974591" y="4595746"/>
            <a:ext cx="532197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有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:</a:t>
            </a:r>
            <a:endParaRPr lang="zh-CN" altLang="en-US" sz="2005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90565" y="5376422"/>
            <a:ext cx="1846659" cy="2965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10"/>
              </a:lnSpc>
            </a:pPr>
            <a:r>
              <a:rPr lang="zh-CN" altLang="en-US" sz="2400" smtClean="0">
                <a:solidFill>
                  <a:srgbClr val="0000FF"/>
                </a:solidFill>
                <a:latin typeface="幼圆" panose="02010509060101010101" charset="-122"/>
              </a:rPr>
              <a:t>“链式法则”</a:t>
            </a:r>
            <a:endParaRPr lang="zh-CN" altLang="en-US" sz="2400">
              <a:solidFill>
                <a:srgbClr val="0000FF"/>
              </a:solidFill>
              <a:latin typeface="幼圆" panose="0201050906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4048</Words>
  <Application>WPS 演示</Application>
  <PresentationFormat>自定义</PresentationFormat>
  <Paragraphs>605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Arial</vt:lpstr>
      <vt:lpstr>宋体</vt:lpstr>
      <vt:lpstr>Wingdings</vt:lpstr>
      <vt:lpstr>Times New Roman</vt:lpstr>
      <vt:lpstr>幼圆</vt:lpstr>
      <vt:lpstr>Times New Roman</vt:lpstr>
      <vt:lpstr>Palatino Linotype</vt:lpstr>
      <vt:lpstr>微软雅黑</vt:lpstr>
      <vt:lpstr>Calibri</vt:lpstr>
      <vt:lpstr>Arial Unicode MS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LuMaoMao</dc:creator>
  <cp:lastModifiedBy>不良少年</cp:lastModifiedBy>
  <cp:revision>4</cp:revision>
  <dcterms:created xsi:type="dcterms:W3CDTF">2017-09-13T08:33:00Z</dcterms:created>
  <dcterms:modified xsi:type="dcterms:W3CDTF">2019-01-23T08:19:48Z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