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44"/>
  </p:handoutMasterIdLst>
  <p:sldIdLst>
    <p:sldId id="1184" r:id="rId3"/>
    <p:sldId id="1087" r:id="rId4"/>
    <p:sldId id="1130" r:id="rId5"/>
    <p:sldId id="1132" r:id="rId6"/>
    <p:sldId id="1131" r:id="rId7"/>
    <p:sldId id="1133" r:id="rId8"/>
    <p:sldId id="1135" r:id="rId10"/>
    <p:sldId id="1136" r:id="rId11"/>
    <p:sldId id="1138" r:id="rId12"/>
    <p:sldId id="1134" r:id="rId13"/>
    <p:sldId id="1137" r:id="rId14"/>
    <p:sldId id="1143" r:id="rId15"/>
    <p:sldId id="1139" r:id="rId16"/>
    <p:sldId id="1140" r:id="rId17"/>
    <p:sldId id="1141" r:id="rId18"/>
    <p:sldId id="1145" r:id="rId19"/>
    <p:sldId id="1144" r:id="rId20"/>
    <p:sldId id="1111" r:id="rId21"/>
    <p:sldId id="1149" r:id="rId22"/>
    <p:sldId id="1148" r:id="rId23"/>
    <p:sldId id="1100" r:id="rId24"/>
    <p:sldId id="1151" r:id="rId25"/>
    <p:sldId id="1152" r:id="rId26"/>
    <p:sldId id="1150" r:id="rId27"/>
    <p:sldId id="1153" r:id="rId28"/>
    <p:sldId id="1154" r:id="rId29"/>
    <p:sldId id="1101" r:id="rId30"/>
    <p:sldId id="1161" r:id="rId31"/>
    <p:sldId id="1170" r:id="rId32"/>
    <p:sldId id="1155" r:id="rId33"/>
    <p:sldId id="1162" r:id="rId34"/>
    <p:sldId id="1156" r:id="rId35"/>
    <p:sldId id="1157" r:id="rId36"/>
    <p:sldId id="1163" r:id="rId37"/>
    <p:sldId id="1164" r:id="rId38"/>
    <p:sldId id="1166" r:id="rId39"/>
    <p:sldId id="1165" r:id="rId40"/>
    <p:sldId id="1167" r:id="rId41"/>
    <p:sldId id="1168" r:id="rId42"/>
    <p:sldId id="1169" r:id="rId43"/>
  </p:sldIdLst>
  <p:sldSz cx="9144000" cy="6858000" type="screen4x3"/>
  <p:notesSz cx="7099300" cy="1023429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D0D"/>
    <a:srgbClr val="0000FF"/>
    <a:srgbClr val="009999"/>
    <a:srgbClr val="F3F9FA"/>
    <a:srgbClr val="87BADD"/>
    <a:srgbClr val="66FF99"/>
    <a:srgbClr val="CCFFCC"/>
    <a:srgbClr val="6A7E2A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87828" autoAdjust="0"/>
  </p:normalViewPr>
  <p:slideViewPr>
    <p:cSldViewPr>
      <p:cViewPr varScale="1">
        <p:scale>
          <a:sx n="101" d="100"/>
          <a:sy n="101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notesViewPr>
    <p:cSldViewPr>
      <p:cViewPr varScale="1">
        <p:scale>
          <a:sx n="78" d="100"/>
          <a:sy n="78" d="100"/>
        </p:scale>
        <p:origin x="31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28241-B245-4008-9C03-44698348C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5C3A7-AFFD-42D3-86F7-3FA2F50BCB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defRPr sz="13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defRPr sz="1300"/>
            </a:lvl1pPr>
          </a:lstStyle>
          <a:p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fld id="{9459473E-E324-4400-9F14-8A8DD582632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parameter sharing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473E-E324-4400-9F14-8A8DD582632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parameter sharing </a:t>
            </a:r>
            <a:endParaRPr lang="en-US" altLang="zh-CN" dirty="0" smtClean="0"/>
          </a:p>
          <a:p>
            <a:r>
              <a:rPr lang="en-US" altLang="zh-CN" i="1" dirty="0" err="1" smtClean="0"/>
              <a:t>equivariant</a:t>
            </a:r>
            <a:r>
              <a:rPr lang="en-US" altLang="zh-CN" i="1" dirty="0" smtClean="0"/>
              <a:t> representations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473E-E324-4400-9F14-8A8DD582632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err="1" smtClean="0"/>
              <a:t>equivariant</a:t>
            </a:r>
            <a:r>
              <a:rPr lang="en-US" altLang="zh-CN" i="1" dirty="0" smtClean="0"/>
              <a:t> representations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473E-E324-4400-9F14-8A8DD582632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473E-E324-4400-9F14-8A8DD582632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473E-E324-4400-9F14-8A8DD582632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 userDrawn="1"/>
        </p:nvSpPr>
        <p:spPr bwMode="hidden">
          <a:xfrm>
            <a:off x="0" y="0"/>
            <a:ext cx="3505200" cy="68691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274763" y="1408113"/>
            <a:ext cx="7869237" cy="1955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Group 1029"/>
          <p:cNvGrpSpPr/>
          <p:nvPr/>
        </p:nvGrpSpPr>
        <p:grpSpPr bwMode="auto">
          <a:xfrm>
            <a:off x="0" y="925513"/>
            <a:ext cx="2122488" cy="2438400"/>
            <a:chOff x="0" y="672"/>
            <a:chExt cx="1806" cy="1989"/>
          </a:xfrm>
        </p:grpSpPr>
        <p:sp>
          <p:nvSpPr>
            <p:cNvPr id="7" name="Rectangle 1030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" name="Rectangle 1031"/>
            <p:cNvSpPr>
              <a:spLocks noChangeArrowheads="1"/>
            </p:cNvSpPr>
            <p:nvPr userDrawn="1"/>
          </p:nvSpPr>
          <p:spPr bwMode="auto">
            <a:xfrm>
              <a:off x="1081" y="1064"/>
              <a:ext cx="362" cy="40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" name="Rectangle 1032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9" cy="4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1437" y="1064"/>
              <a:ext cx="369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Rectangle 1035"/>
            <p:cNvSpPr>
              <a:spLocks noChangeArrowheads="1"/>
            </p:cNvSpPr>
            <p:nvPr userDrawn="1"/>
          </p:nvSpPr>
          <p:spPr bwMode="auto">
            <a:xfrm>
              <a:off x="719" y="1464"/>
              <a:ext cx="369" cy="3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036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7" cy="39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Rectangle 1037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62" cy="3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" name="Rectangle 1038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" name="Rectangle 1039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9" cy="40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019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173014" y="1240218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019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204545" y="3536731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1963737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457200"/>
            <a:ext cx="574357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E2F24-A466-4320-B2A1-A50AE199043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27088" y="457200"/>
            <a:ext cx="7859712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86230-D641-4182-9393-B3D00685C2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7088" y="1981200"/>
            <a:ext cx="7859712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4F8C-5728-4C52-A35C-5AF4CBE593C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981200"/>
            <a:ext cx="3852862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32350" y="1981200"/>
            <a:ext cx="38544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32350" y="4000500"/>
            <a:ext cx="38544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CAD8-017C-42F7-AB11-45BDA2B7DF4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1981200"/>
            <a:ext cx="3852862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32350" y="1981200"/>
            <a:ext cx="38544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000500"/>
            <a:ext cx="3852862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32350" y="4000500"/>
            <a:ext cx="38544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4165D-94EE-49FD-BAF4-3E7D7F6957E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378C8-EAD4-4466-B25C-0F78D43FAC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913" y="250825"/>
            <a:ext cx="7859712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347788"/>
            <a:ext cx="7859712" cy="5095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4A742-DF64-4075-82A3-EEED77A75C2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913" y="250825"/>
            <a:ext cx="7859712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347788"/>
            <a:ext cx="3852862" cy="5095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32350" y="1347788"/>
            <a:ext cx="3854450" cy="2471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32350" y="3971925"/>
            <a:ext cx="3854450" cy="24717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DD4F-4D6B-4372-A40B-D649C9B6B98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97838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71925" cy="474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3925" y="1371600"/>
            <a:ext cx="3973513" cy="474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650E7-0945-46DC-B18F-EDABB3A459B3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A5151-0A9D-4B72-AE4D-8ED9A43798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1C6B7-916C-47F3-80AA-E9D9D4647FE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981200"/>
            <a:ext cx="385286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981200"/>
            <a:ext cx="385445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C40F-3820-4C01-8C7F-6DF6013492B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507E-4C8F-46DF-8639-82465D1729B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70ECC-05D6-4362-AD5C-A0B6BEB6D0E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015CA-F3D7-49B2-99BD-BCA45177859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64B73-0603-4104-BD69-22AEB21B67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D5D48-CBDD-40CE-9F5D-1CCB2B677C8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299E9-18BD-4BC1-BE74-334C06B18E5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43663"/>
            <a:ext cx="2895600" cy="261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025" y="6548438"/>
            <a:ext cx="2133600" cy="261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rgbClr val="46C8AF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78BA63-125E-4B00-9B45-7E50DADD2B77}" type="slidenum">
              <a:rPr lang="en-US" altLang="zh-CN">
                <a:sym typeface="Symbol" panose="05050102010706020507" pitchFamily="18" charset="2"/>
              </a:rPr>
            </a:fld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04913" y="250825"/>
            <a:ext cx="7859712" cy="658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347788"/>
            <a:ext cx="7859712" cy="5095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7.emf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14831" y="2795782"/>
            <a:ext cx="6400800" cy="8870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ts val="692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en-US" sz="7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sz="7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卷积神经网络</a:t>
            </a:r>
            <a:r>
              <a:rPr lang="zh-CN" altLang="en-US" sz="7200" smtClean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的基本结构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个步骤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突触前激活，</a:t>
            </a:r>
            <a:r>
              <a:rPr lang="en-US" altLang="zh-CN" dirty="0" smtClean="0"/>
              <a:t>net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非线性激活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Detector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Pooling</a:t>
            </a:r>
            <a:endParaRPr lang="en-US" altLang="zh-CN" dirty="0" smtClean="0"/>
          </a:p>
          <a:p>
            <a:r>
              <a:rPr lang="en-US" altLang="zh-CN" dirty="0" smtClean="0"/>
              <a:t>Layer</a:t>
            </a:r>
            <a:r>
              <a:rPr lang="zh-CN" altLang="en-US" dirty="0" smtClean="0"/>
              <a:t>的两种定义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简单定义</a:t>
            </a:r>
            <a:endParaRPr lang="en-US" altLang="zh-CN" dirty="0" smtClean="0"/>
          </a:p>
          <a:p>
            <a:pPr lvl="2"/>
            <a:r>
              <a:rPr lang="zh-CN" altLang="en-US" dirty="0"/>
              <a:t>有些</a:t>
            </a:r>
            <a:r>
              <a:rPr lang="zh-CN" altLang="en-US" dirty="0" smtClean="0"/>
              <a:t>层没有参数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400175"/>
            <a:ext cx="3877931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Pooling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定义（没有需要学习的参数）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replaces </a:t>
            </a:r>
            <a:r>
              <a:rPr lang="en-US" altLang="zh-CN" sz="2400" dirty="0"/>
              <a:t>the output of the net at a certain location with </a:t>
            </a:r>
            <a:r>
              <a:rPr lang="en-US" altLang="zh-CN" sz="2400" dirty="0" smtClean="0"/>
              <a:t>a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summary </a:t>
            </a:r>
            <a:r>
              <a:rPr lang="en-US" altLang="zh-CN" sz="2400" b="1" dirty="0">
                <a:solidFill>
                  <a:srgbClr val="0000FF"/>
                </a:solidFill>
              </a:rPr>
              <a:t>statistic </a:t>
            </a:r>
            <a:r>
              <a:rPr lang="en-US" altLang="zh-CN" sz="2400" dirty="0"/>
              <a:t>of the nearby </a:t>
            </a:r>
            <a:r>
              <a:rPr lang="en-US" altLang="zh-CN" sz="2400" dirty="0" smtClean="0"/>
              <a:t>outputs</a:t>
            </a:r>
            <a:endParaRPr lang="en-US" altLang="zh-CN" sz="2400" dirty="0" smtClean="0"/>
          </a:p>
          <a:p>
            <a:r>
              <a:rPr lang="zh-CN" altLang="en-US" sz="2800" dirty="0" smtClean="0"/>
              <a:t>种类</a:t>
            </a:r>
            <a:endParaRPr lang="en-US" altLang="zh-CN" sz="2800" dirty="0" smtClean="0"/>
          </a:p>
          <a:p>
            <a:pPr lvl="1"/>
            <a:r>
              <a:rPr lang="en-US" altLang="zh-CN" sz="2400" i="1" dirty="0" smtClean="0"/>
              <a:t>max </a:t>
            </a:r>
            <a:r>
              <a:rPr lang="en-US" altLang="zh-CN" sz="2400" i="1" dirty="0"/>
              <a:t>pooling </a:t>
            </a:r>
            <a:endParaRPr lang="en-US" altLang="zh-CN" sz="2400" i="1" dirty="0" smtClean="0"/>
          </a:p>
          <a:p>
            <a:pPr lvl="1"/>
            <a:r>
              <a:rPr lang="en-US" altLang="zh-CN" sz="2400" dirty="0" smtClean="0"/>
              <a:t>(weighted) average pooling</a:t>
            </a:r>
            <a:endParaRPr lang="en-US" altLang="zh-CN" sz="2400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51250"/>
            <a:ext cx="4688681" cy="234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Pooling?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获取不变性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小的平移不变性：有即可，不管在哪里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很强的先验假设</a:t>
            </a:r>
            <a:r>
              <a:rPr lang="en-US" altLang="zh-CN" dirty="0" smtClean="0"/>
              <a:t>The </a:t>
            </a:r>
            <a:r>
              <a:rPr lang="en-US" altLang="zh-CN" dirty="0"/>
              <a:t>function the layer learns must be invariant to small </a:t>
            </a:r>
            <a:r>
              <a:rPr lang="en-US" altLang="zh-CN" dirty="0" smtClean="0"/>
              <a:t>translations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204" y="3429000"/>
            <a:ext cx="741948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Pooling?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获取不变性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小的平移不变性：有即可，不管在哪里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旋转不变性？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9</a:t>
            </a:r>
            <a:r>
              <a:rPr lang="zh-CN" altLang="en-US" dirty="0" smtClean="0"/>
              <a:t>个不同朝向的</a:t>
            </a:r>
            <a:r>
              <a:rPr lang="en-US" altLang="zh-CN" dirty="0" smtClean="0"/>
              <a:t>kernels</a:t>
            </a:r>
            <a:r>
              <a:rPr lang="zh-CN" altLang="en-US" dirty="0" smtClean="0"/>
              <a:t>（模板）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84343"/>
            <a:ext cx="3011708" cy="30117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3413">
            <a:off x="4977246" y="4688268"/>
            <a:ext cx="635941" cy="58769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78525" y="3520569"/>
          <a:ext cx="2555874" cy="292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958"/>
                <a:gridCol w="851958"/>
                <a:gridCol w="851958"/>
              </a:tblGrid>
              <a:tr h="974365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74365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  <a:tr h="974365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Pooling?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获取不变性</a:t>
            </a:r>
            <a:endParaRPr lang="en-US" altLang="zh-CN" dirty="0" smtClean="0"/>
          </a:p>
          <a:p>
            <a:pPr lvl="1"/>
            <a:r>
              <a:rPr lang="zh-CN" altLang="en-US" dirty="0"/>
              <a:t>小的平移不变性：有即可，不管在哪里</a:t>
            </a:r>
            <a:endParaRPr lang="en-US" altLang="zh-CN" dirty="0"/>
          </a:p>
          <a:p>
            <a:pPr lvl="1"/>
            <a:r>
              <a:rPr lang="zh-CN" altLang="en-US" dirty="0" smtClean="0"/>
              <a:t>旋转不变性？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9</a:t>
            </a:r>
            <a:r>
              <a:rPr lang="zh-CN" altLang="en-US" dirty="0" smtClean="0"/>
              <a:t>个不同朝向的</a:t>
            </a:r>
            <a:r>
              <a:rPr lang="en-US" altLang="zh-CN" dirty="0" smtClean="0"/>
              <a:t>kernels</a:t>
            </a:r>
            <a:r>
              <a:rPr lang="zh-CN" altLang="en-US" dirty="0" smtClean="0"/>
              <a:t>（模板）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84343"/>
            <a:ext cx="3011708" cy="30117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81869">
            <a:off x="4992410" y="4761722"/>
            <a:ext cx="605612" cy="55966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78525" y="3520569"/>
          <a:ext cx="2555874" cy="292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958"/>
                <a:gridCol w="851958"/>
                <a:gridCol w="851958"/>
              </a:tblGrid>
              <a:tr h="974365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</a:tr>
              <a:tr h="974365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  <a:tr h="974365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Pooling</a:t>
            </a:r>
            <a:r>
              <a:rPr lang="zh-CN" altLang="en-US" dirty="0" smtClean="0"/>
              <a:t>与下采样结合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更好的获取平移不变性</a:t>
            </a:r>
            <a:endParaRPr lang="en-US" altLang="zh-CN" dirty="0" smtClean="0"/>
          </a:p>
          <a:p>
            <a:r>
              <a:rPr lang="zh-CN" altLang="en-US" dirty="0"/>
              <a:t>更高</a:t>
            </a:r>
            <a:r>
              <a:rPr lang="zh-CN" altLang="en-US" dirty="0" smtClean="0"/>
              <a:t>的计算效率（减少了神经元数）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28781"/>
            <a:ext cx="6248400" cy="2133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从全连接到有限连接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部分链接权重被强制设置为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通常：非</a:t>
            </a:r>
            <a:r>
              <a:rPr lang="zh-CN" altLang="en-US" dirty="0"/>
              <a:t>邻接神经元，仅保留相邻的神经元</a:t>
            </a:r>
            <a:endParaRPr lang="zh-CN" altLang="en-US" dirty="0"/>
          </a:p>
          <a:p>
            <a:pPr lvl="1"/>
            <a:r>
              <a:rPr lang="zh-CN" altLang="en-US" dirty="0" smtClean="0"/>
              <a:t>全连接网络的特例，大量连接权重为</a:t>
            </a:r>
            <a:r>
              <a:rPr lang="en-US" altLang="zh-CN" dirty="0" smtClean="0"/>
              <a:t>0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46231"/>
            <a:ext cx="2881140" cy="3601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74494"/>
            <a:ext cx="2881140" cy="3601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直接连接符 7"/>
          <p:cNvCxnSpPr/>
          <p:nvPr/>
        </p:nvCxnSpPr>
        <p:spPr bwMode="auto">
          <a:xfrm>
            <a:off x="1905000" y="4913631"/>
            <a:ext cx="762000" cy="11900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905000" y="4913631"/>
            <a:ext cx="1295400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905000" y="4913631"/>
            <a:ext cx="1828800" cy="11900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431170" y="4913631"/>
            <a:ext cx="762000" cy="11900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2431170" y="4913631"/>
            <a:ext cx="1295400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2949315" y="4943945"/>
            <a:ext cx="845430" cy="117936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1867298" y="4913631"/>
            <a:ext cx="783955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>
            <a:off x="2454053" y="4923443"/>
            <a:ext cx="783955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>
            <a:off x="2977725" y="4935609"/>
            <a:ext cx="783955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1867298" y="4891653"/>
            <a:ext cx="1310220" cy="1251277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2428615" y="4937398"/>
            <a:ext cx="1310220" cy="1251277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892735" y="4872029"/>
            <a:ext cx="1808398" cy="1261089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883064" y="3405688"/>
            <a:ext cx="762000" cy="11900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1883064" y="3405688"/>
            <a:ext cx="1295400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883064" y="3405688"/>
            <a:ext cx="1828800" cy="11900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2409234" y="3405688"/>
            <a:ext cx="762000" cy="11900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2409234" y="3405688"/>
            <a:ext cx="1295400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2927379" y="3436002"/>
            <a:ext cx="845430" cy="117936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1845362" y="3405688"/>
            <a:ext cx="783955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H="1">
            <a:off x="2432117" y="3415500"/>
            <a:ext cx="783955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H="1">
            <a:off x="2955789" y="3427666"/>
            <a:ext cx="783955" cy="120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H="1">
            <a:off x="1845362" y="3383710"/>
            <a:ext cx="1310220" cy="1251277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H="1">
            <a:off x="2406679" y="3429455"/>
            <a:ext cx="1310220" cy="1251277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H="1">
            <a:off x="1870799" y="3364086"/>
            <a:ext cx="1808398" cy="1261089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右箭头 45"/>
          <p:cNvSpPr/>
          <p:nvPr/>
        </p:nvSpPr>
        <p:spPr bwMode="auto">
          <a:xfrm>
            <a:off x="4343855" y="4370706"/>
            <a:ext cx="1066345" cy="838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Convolution &amp; Pooling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prior probability </a:t>
            </a:r>
            <a:r>
              <a:rPr lang="en-US" altLang="zh-CN" dirty="0"/>
              <a:t>distribution over the parameters of a model that encodes </a:t>
            </a:r>
            <a:r>
              <a:rPr lang="en-US" altLang="zh-CN" b="1" i="1" dirty="0">
                <a:solidFill>
                  <a:srgbClr val="0000FF"/>
                </a:solidFill>
              </a:rPr>
              <a:t>our </a:t>
            </a:r>
            <a:r>
              <a:rPr lang="en-US" altLang="zh-CN" b="1" i="1" dirty="0" smtClean="0">
                <a:solidFill>
                  <a:srgbClr val="0000FF"/>
                </a:solidFill>
              </a:rPr>
              <a:t>beliefs</a:t>
            </a:r>
            <a:r>
              <a:rPr lang="en-US" altLang="zh-CN" dirty="0" smtClean="0"/>
              <a:t> about </a:t>
            </a:r>
            <a:r>
              <a:rPr lang="en-US" altLang="zh-CN" dirty="0"/>
              <a:t>what models are </a:t>
            </a:r>
            <a:r>
              <a:rPr lang="en-US" altLang="zh-CN" b="1" dirty="0">
                <a:solidFill>
                  <a:srgbClr val="0000FF"/>
                </a:solidFill>
              </a:rPr>
              <a:t>reasonable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D0D"/>
                </a:solidFill>
              </a:rPr>
              <a:t>before we have seen any </a:t>
            </a:r>
            <a:r>
              <a:rPr lang="en-US" altLang="zh-CN" dirty="0" smtClean="0">
                <a:solidFill>
                  <a:srgbClr val="FF0D0D"/>
                </a:solidFill>
              </a:rPr>
              <a:t>data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/>
              <a:t>模型参数的先验概率</a:t>
            </a:r>
            <a:r>
              <a:rPr lang="zh-CN" altLang="en-US" dirty="0" smtClean="0"/>
              <a:t>分布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8000"/>
                </a:solidFill>
              </a:rPr>
              <a:t>No free lunch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在见到任何数据之前，我们的信念（经验）告诉我们，什么样的模型参数是合理的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Local connections</a:t>
            </a:r>
            <a:r>
              <a:rPr lang="zh-CN" altLang="en-US" dirty="0" smtClean="0"/>
              <a:t>；对平移的不变性；</a:t>
            </a:r>
            <a:r>
              <a:rPr lang="en-US" altLang="zh-CN" dirty="0" smtClean="0"/>
              <a:t>tied </a:t>
            </a:r>
            <a:r>
              <a:rPr lang="en-US" altLang="zh-CN" dirty="0" err="1" smtClean="0"/>
              <a:t>weigts</a:t>
            </a:r>
            <a:endParaRPr lang="en-US" altLang="zh-CN" dirty="0" smtClean="0"/>
          </a:p>
          <a:p>
            <a:pPr lvl="1"/>
            <a:r>
              <a:rPr lang="zh-CN" altLang="en-US" dirty="0"/>
              <a:t>来自生物</a:t>
            </a:r>
            <a:r>
              <a:rPr lang="zh-CN" altLang="en-US" dirty="0" smtClean="0"/>
              <a:t>神经系统的启发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</a:t>
            </a:r>
            <a:r>
              <a:rPr lang="zh-CN" altLang="en-US" dirty="0" smtClean="0"/>
              <a:t>起：</a:t>
            </a:r>
            <a:r>
              <a:rPr lang="en-US" altLang="zh-CN" dirty="0" err="1" smtClean="0"/>
              <a:t>Neocognitron</a:t>
            </a:r>
            <a:r>
              <a:rPr lang="en-US" altLang="zh-CN" dirty="0" smtClean="0"/>
              <a:t> (1980)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Simple</a:t>
            </a:r>
            <a:r>
              <a:rPr lang="en-US" altLang="zh-CN" dirty="0" err="1" smtClean="0">
                <a:sym typeface="Wingdings" panose="05000000000000000000" pitchFamily="2" charset="2"/>
              </a:rPr>
              <a:t>complex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Lower </a:t>
            </a:r>
            <a:r>
              <a:rPr lang="en-US" altLang="zh-CN" dirty="0" err="1" smtClean="0">
                <a:sym typeface="Wingdings" panose="05000000000000000000" pitchFamily="2" charset="2"/>
              </a:rPr>
              <a:t>orderhigh</a:t>
            </a:r>
            <a:r>
              <a:rPr lang="en-US" altLang="zh-CN" dirty="0" smtClean="0">
                <a:sym typeface="Wingdings" panose="05000000000000000000" pitchFamily="2" charset="2"/>
              </a:rPr>
              <a:t> 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04"/>
          <a:stretch>
            <a:fillRect/>
          </a:stretch>
        </p:blipFill>
        <p:spPr bwMode="auto">
          <a:xfrm>
            <a:off x="991673" y="2743200"/>
            <a:ext cx="4659312" cy="289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99712" y="6260676"/>
            <a:ext cx="8012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altLang="zh-CN" sz="1200" dirty="0"/>
              <a:t>K. </a:t>
            </a:r>
            <a:r>
              <a:rPr lang="en-US" altLang="zh-CN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Fukushima</a:t>
            </a:r>
            <a:r>
              <a:rPr lang="en-US" altLang="zh-CN" sz="1200" dirty="0"/>
              <a:t>, “</a:t>
            </a:r>
            <a:r>
              <a:rPr lang="en-US" altLang="zh-CN" sz="1200" dirty="0" err="1"/>
              <a:t>Neocognitron</a:t>
            </a:r>
            <a:r>
              <a:rPr lang="en-US" altLang="zh-CN" sz="1200" dirty="0"/>
              <a:t>: A self-organizing neural network model for a mechanism of pattern recognition unaffected by shift in position,” </a:t>
            </a:r>
            <a:r>
              <a:rPr lang="en-US" altLang="zh-CN" sz="1200" i="1" dirty="0"/>
              <a:t>Biological </a:t>
            </a:r>
            <a:r>
              <a:rPr lang="fr-FR" altLang="zh-CN" sz="1200" i="1" dirty="0"/>
              <a:t>Cybernetics</a:t>
            </a:r>
            <a:r>
              <a:rPr lang="fr-FR" altLang="zh-CN" sz="1200" dirty="0"/>
              <a:t>, vol. 36, pp. 193–202, </a:t>
            </a:r>
            <a:r>
              <a:rPr lang="fr-FR" altLang="zh-CN" sz="1200" b="1" dirty="0">
                <a:solidFill>
                  <a:srgbClr val="0000FF"/>
                </a:solidFill>
              </a:rPr>
              <a:t>1980</a:t>
            </a:r>
            <a:endParaRPr lang="en-US" altLang="zh-CN" sz="1200" b="1" dirty="0">
              <a:solidFill>
                <a:srgbClr val="0000FF"/>
              </a:solidFill>
            </a:endParaRPr>
          </a:p>
        </p:txBody>
      </p:sp>
      <p:pic>
        <p:nvPicPr>
          <p:cNvPr id="8" name="Picture 2" descr="C:\Users\ADMINI~1\AppData\Local\Temp\Neocog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10" y="3409084"/>
            <a:ext cx="3409215" cy="25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~1\AppData\Local\Tem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44" y="1499494"/>
            <a:ext cx="1981200" cy="14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6"/>
          <p:cNvSpPr txBox="1"/>
          <p:nvPr/>
        </p:nvSpPr>
        <p:spPr>
          <a:xfrm>
            <a:off x="5969381" y="2934977"/>
            <a:ext cx="206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Connection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源起：</a:t>
            </a:r>
            <a:r>
              <a:rPr lang="en-US" altLang="zh-CN" dirty="0" err="1"/>
              <a:t>Neocognitron</a:t>
            </a:r>
            <a:r>
              <a:rPr lang="en-US" altLang="zh-CN" dirty="0"/>
              <a:t> (1980)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859712" cy="487356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的早期历史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r>
              <a:rPr lang="en-US" altLang="zh-CN" dirty="0" smtClean="0"/>
              <a:t>CNN</a:t>
            </a:r>
            <a:endParaRPr lang="en-US" altLang="zh-CN" dirty="0" smtClean="0"/>
          </a:p>
          <a:p>
            <a:pPr lvl="1"/>
            <a:r>
              <a:rPr lang="en-US" altLang="zh-CN" sz="2000" dirty="0"/>
              <a:t>K. 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Fukushima</a:t>
            </a:r>
            <a:r>
              <a:rPr lang="en-US" altLang="zh-CN" sz="2000" dirty="0"/>
              <a:t>, “</a:t>
            </a:r>
            <a:r>
              <a:rPr lang="en-US" altLang="zh-CN" sz="2000" dirty="0" err="1"/>
              <a:t>Neocognitron</a:t>
            </a:r>
            <a:r>
              <a:rPr lang="en-US" altLang="zh-CN" sz="2000" dirty="0"/>
              <a:t>: A self-organizing neural network model for </a:t>
            </a:r>
            <a:r>
              <a:rPr lang="en-US" altLang="zh-CN" sz="2000" dirty="0" smtClean="0"/>
              <a:t>a mechanism </a:t>
            </a:r>
            <a:r>
              <a:rPr lang="en-US" altLang="zh-CN" sz="2000" dirty="0"/>
              <a:t>of pattern recognition unaffected by shift in position,” </a:t>
            </a:r>
            <a:r>
              <a:rPr lang="en-US" altLang="zh-CN" sz="2000" i="1" dirty="0" smtClean="0"/>
              <a:t>Biological </a:t>
            </a:r>
            <a:r>
              <a:rPr lang="fr-FR" altLang="zh-CN" sz="2000" i="1" dirty="0" smtClean="0"/>
              <a:t>Cybernetics</a:t>
            </a:r>
            <a:r>
              <a:rPr lang="fr-FR" altLang="zh-CN" sz="2000" dirty="0"/>
              <a:t>, vol. 36, pp. 193–202, </a:t>
            </a:r>
            <a:r>
              <a:rPr lang="fr-FR" altLang="zh-CN" sz="2000" b="1" dirty="0">
                <a:solidFill>
                  <a:srgbClr val="0000FF"/>
                </a:solidFill>
              </a:rPr>
              <a:t>1980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Y. </a:t>
            </a:r>
            <a:r>
              <a:rPr lang="en-US" altLang="zh-CN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LeCun</a:t>
            </a:r>
            <a:r>
              <a:rPr lang="en-US" altLang="zh-CN" sz="2000" dirty="0" smtClean="0"/>
              <a:t>, B. </a:t>
            </a:r>
            <a:r>
              <a:rPr lang="en-US" altLang="zh-CN" sz="2000" dirty="0" err="1" smtClean="0"/>
              <a:t>Boser</a:t>
            </a:r>
            <a:r>
              <a:rPr lang="en-US" altLang="zh-CN" sz="2000" dirty="0" smtClean="0"/>
              <a:t>, J. S. </a:t>
            </a:r>
            <a:r>
              <a:rPr lang="en-US" altLang="zh-CN" sz="2000" dirty="0" err="1" smtClean="0"/>
              <a:t>Denker</a:t>
            </a:r>
            <a:r>
              <a:rPr lang="en-US" altLang="zh-CN" sz="2000" dirty="0" smtClean="0"/>
              <a:t>, D. Henderson, R. E. Howard, W. Hubbard, and L. D. </a:t>
            </a:r>
            <a:r>
              <a:rPr lang="en-US" altLang="zh-CN" sz="2000" dirty="0" err="1" smtClean="0"/>
              <a:t>Jackel</a:t>
            </a:r>
            <a:r>
              <a:rPr lang="en-US" altLang="zh-CN" sz="2000" dirty="0" smtClean="0"/>
              <a:t>, “Backpropagation applied to handwritten zip code recognition,” Neural Computation, vol. 1, no. 4, pp. 541–551, </a:t>
            </a:r>
            <a:r>
              <a:rPr lang="en-US" altLang="zh-CN" sz="2000" b="1" dirty="0">
                <a:solidFill>
                  <a:srgbClr val="0000FF"/>
                </a:solidFill>
              </a:rPr>
              <a:t>1989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Y. Le </a:t>
            </a:r>
            <a:r>
              <a:rPr lang="en-US" altLang="zh-CN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Cun</a:t>
            </a:r>
            <a:r>
              <a:rPr lang="en-US" altLang="zh-CN" sz="2000" dirty="0" smtClean="0"/>
              <a:t>, L. </a:t>
            </a:r>
            <a:r>
              <a:rPr lang="en-US" altLang="zh-CN" sz="2000" dirty="0" err="1" smtClean="0"/>
              <a:t>Bottou</a:t>
            </a:r>
            <a:r>
              <a:rPr lang="en-US" altLang="zh-CN" sz="2000" dirty="0" smtClean="0"/>
              <a:t>, Y. </a:t>
            </a:r>
            <a:r>
              <a:rPr lang="en-US" altLang="zh-CN" sz="2000" dirty="0" err="1" smtClean="0"/>
              <a:t>Bengio</a:t>
            </a:r>
            <a:r>
              <a:rPr lang="en-US" altLang="zh-CN" sz="2000" dirty="0" smtClean="0"/>
              <a:t>, and P. </a:t>
            </a:r>
            <a:r>
              <a:rPr lang="en-US" altLang="zh-CN" sz="2000" dirty="0" err="1" smtClean="0"/>
              <a:t>Haffner</a:t>
            </a:r>
            <a:r>
              <a:rPr lang="en-US" altLang="zh-CN" sz="2000" dirty="0" smtClean="0"/>
              <a:t>, “Gradient-based learning applied to document recognition,” Proceedings of the IEEE, vol. 86, no. 11, pp. 2278–2324,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1998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源起：</a:t>
            </a:r>
            <a:r>
              <a:rPr lang="en-US" altLang="zh-CN" dirty="0" err="1"/>
              <a:t>Neocognitron</a:t>
            </a:r>
            <a:r>
              <a:rPr lang="en-US" altLang="zh-CN" dirty="0"/>
              <a:t> (1980)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自组织</a:t>
            </a:r>
            <a:endParaRPr lang="en-US" altLang="zh-CN" dirty="0" smtClean="0"/>
          </a:p>
          <a:p>
            <a:pPr lvl="2"/>
            <a:r>
              <a:rPr lang="en-US" altLang="zh-CN" dirty="0"/>
              <a:t>competitive learning 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监督</a:t>
            </a:r>
            <a:endParaRPr lang="en-US" altLang="zh-CN" dirty="0" smtClean="0"/>
          </a:p>
          <a:p>
            <a:r>
              <a:rPr lang="zh-CN" altLang="en-US" dirty="0" smtClean="0"/>
              <a:t>输出层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有监督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39" y="1347788"/>
            <a:ext cx="3998561" cy="500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LeCun-CNN1989—</a:t>
            </a:r>
            <a:r>
              <a:rPr lang="zh-CN" altLang="en-US" dirty="0" smtClean="0"/>
              <a:t>用于字符识别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Neocognitron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r>
              <a:rPr lang="zh-CN" altLang="en-US" dirty="0"/>
              <a:t>训练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监督训练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/>
            <a:r>
              <a:rPr lang="zh-CN" altLang="en-US" dirty="0"/>
              <a:t>正切函数收敛更</a:t>
            </a:r>
            <a:r>
              <a:rPr lang="zh-CN" altLang="en-US" dirty="0" smtClean="0"/>
              <a:t>快，</a:t>
            </a:r>
            <a:r>
              <a:rPr lang="en-US" altLang="zh-CN" dirty="0" smtClean="0"/>
              <a:t>Sigmoid Loss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SGD</a:t>
            </a:r>
            <a:endParaRPr lang="en-US" altLang="zh-CN" dirty="0"/>
          </a:p>
          <a:p>
            <a:r>
              <a:rPr lang="zh-CN" altLang="en-US" dirty="0" smtClean="0"/>
              <a:t>用于邮编识别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大量应用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LeCun-CNN1989—</a:t>
            </a:r>
            <a:r>
              <a:rPr lang="zh-CN" altLang="en-US" dirty="0" smtClean="0"/>
              <a:t>用于字符识别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输入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16x16</a:t>
            </a:r>
            <a:r>
              <a:rPr lang="zh-CN" altLang="en-US" sz="1800" dirty="0" smtClean="0"/>
              <a:t>图像</a:t>
            </a:r>
            <a:endParaRPr lang="en-US" altLang="zh-CN" sz="1800" dirty="0" smtClean="0"/>
          </a:p>
          <a:p>
            <a:r>
              <a:rPr lang="en-US" altLang="zh-CN" sz="2000" dirty="0" smtClean="0"/>
              <a:t>L1—H1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12</a:t>
            </a:r>
            <a:r>
              <a:rPr lang="zh-CN" altLang="en-US" sz="1800" dirty="0"/>
              <a:t>个</a:t>
            </a:r>
            <a:r>
              <a:rPr lang="en-US" altLang="zh-CN" sz="1800" dirty="0" smtClean="0"/>
              <a:t>5x5 </a:t>
            </a:r>
            <a:r>
              <a:rPr lang="en-US" altLang="zh-CN" sz="1800" dirty="0"/>
              <a:t>kernel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8x8</a:t>
            </a:r>
            <a:r>
              <a:rPr lang="zh-CN" altLang="en-US" sz="1800" dirty="0" smtClean="0"/>
              <a:t>个神经元</a:t>
            </a:r>
            <a:endParaRPr lang="en-US" altLang="zh-CN" sz="1800" dirty="0" smtClean="0"/>
          </a:p>
          <a:p>
            <a:r>
              <a:rPr lang="en-US" altLang="zh-CN" sz="2000" dirty="0" smtClean="0"/>
              <a:t>L2--H2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12</a:t>
            </a:r>
            <a:r>
              <a:rPr lang="zh-CN" altLang="en-US" sz="1800" dirty="0"/>
              <a:t>个</a:t>
            </a:r>
            <a:r>
              <a:rPr lang="en-US" altLang="zh-CN" sz="1800" dirty="0" smtClean="0"/>
              <a:t>5x5x8 kernel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4x4</a:t>
            </a:r>
            <a:r>
              <a:rPr lang="zh-CN" altLang="en-US" sz="1800" dirty="0" smtClean="0"/>
              <a:t>个神经元</a:t>
            </a:r>
            <a:endParaRPr lang="en-US" altLang="zh-CN" sz="1800" dirty="0" smtClean="0"/>
          </a:p>
          <a:p>
            <a:r>
              <a:rPr lang="en-US" altLang="zh-CN" sz="2000" dirty="0" smtClean="0"/>
              <a:t>L3—H3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30</a:t>
            </a:r>
            <a:r>
              <a:rPr lang="zh-CN" altLang="en-US" sz="1800" dirty="0" smtClean="0"/>
              <a:t>个神经元</a:t>
            </a:r>
            <a:endParaRPr lang="en-US" altLang="zh-CN" sz="1800" dirty="0" smtClean="0"/>
          </a:p>
          <a:p>
            <a:r>
              <a:rPr lang="en-US" altLang="zh-CN" sz="2000" dirty="0" smtClean="0"/>
              <a:t>L4—</a:t>
            </a:r>
            <a:r>
              <a:rPr lang="zh-CN" altLang="en-US" sz="2000" dirty="0" smtClean="0"/>
              <a:t>输出层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10</a:t>
            </a:r>
            <a:r>
              <a:rPr lang="zh-CN" altLang="en-US" sz="1800" dirty="0" smtClean="0"/>
              <a:t>个神经元</a:t>
            </a:r>
            <a:endParaRPr lang="en-US" altLang="zh-CN" sz="1800" dirty="0" smtClean="0"/>
          </a:p>
          <a:p>
            <a:r>
              <a:rPr lang="zh-CN" altLang="en-US" sz="2400" dirty="0" smtClean="0"/>
              <a:t>总连接数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5*5*12*64+5*5*8*12*16+192*30</a:t>
            </a:r>
            <a:r>
              <a:rPr lang="zh-CN" altLang="en-US" sz="2000" dirty="0" smtClean="0"/>
              <a:t>，约</a:t>
            </a:r>
            <a:r>
              <a:rPr lang="en-US" altLang="zh-CN" sz="2000" dirty="0" smtClean="0"/>
              <a:t>66,000</a:t>
            </a:r>
            <a:r>
              <a:rPr lang="zh-CN" altLang="en-US" sz="2000" dirty="0" smtClean="0"/>
              <a:t>个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47800"/>
            <a:ext cx="4528094" cy="403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LeCun-CNN1989—</a:t>
            </a:r>
            <a:r>
              <a:rPr lang="zh-CN" altLang="en-US" dirty="0"/>
              <a:t>用于字符识别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Tied weights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对同一个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对不同位置是相同的！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6115" y="3003051"/>
            <a:ext cx="2895600" cy="313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18" y="2940549"/>
            <a:ext cx="3592512" cy="3201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LeCun-CNN1989—</a:t>
            </a:r>
            <a:r>
              <a:rPr lang="zh-CN" altLang="en-US" dirty="0" smtClean="0"/>
              <a:t>用于字符识别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328737"/>
            <a:ext cx="8005993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LeNet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LeNet-5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 map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set of units whose weighs </a:t>
            </a:r>
            <a:br>
              <a:rPr lang="en-US" altLang="zh-CN" dirty="0" smtClean="0"/>
            </a:br>
            <a:r>
              <a:rPr lang="en-US" altLang="zh-CN" dirty="0" smtClean="0"/>
              <a:t>are constrained to be identical.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842250" cy="276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1998</a:t>
            </a:r>
            <a:r>
              <a:rPr lang="zh-CN" altLang="en-US" dirty="0"/>
              <a:t>年</a:t>
            </a:r>
            <a:r>
              <a:rPr lang="en-US" altLang="zh-CN" dirty="0" err="1"/>
              <a:t>LeNet</a:t>
            </a:r>
            <a:r>
              <a:rPr lang="en-US" altLang="zh-CN" dirty="0"/>
              <a:t>——</a:t>
            </a:r>
            <a:r>
              <a:rPr lang="zh-CN" altLang="en-US" dirty="0"/>
              <a:t>数字</a:t>
            </a:r>
            <a:r>
              <a:rPr lang="en-US" altLang="zh-CN" dirty="0"/>
              <a:t>/</a:t>
            </a:r>
            <a:r>
              <a:rPr lang="zh-CN" altLang="en-US" dirty="0"/>
              <a:t>字符识别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C3</a:t>
            </a:r>
            <a:r>
              <a:rPr lang="zh-CN" altLang="en-US" dirty="0"/>
              <a:t>层参数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(3*6+4*9+6*1</a:t>
            </a:r>
            <a:r>
              <a:rPr lang="en-US" altLang="zh-CN" dirty="0"/>
              <a:t>)*25 + 16 = 1516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498516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80" y="3988593"/>
            <a:ext cx="5114327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后续：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用于目标检测与识别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63" y="1347788"/>
            <a:ext cx="7919124" cy="25384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4038599"/>
            <a:ext cx="5070697" cy="2349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61" y="5791200"/>
            <a:ext cx="1441934" cy="596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338" y="4346418"/>
            <a:ext cx="2905462" cy="86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r>
              <a:rPr lang="en-US" altLang="zh-CN" dirty="0"/>
              <a:t> for ImageNet (2012)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大规模</a:t>
            </a:r>
            <a:r>
              <a:rPr lang="en-US" altLang="zh-CN" sz="2800" dirty="0"/>
              <a:t>CNN</a:t>
            </a:r>
            <a:r>
              <a:rPr lang="zh-CN" altLang="en-US" sz="2800" dirty="0"/>
              <a:t>网络</a:t>
            </a:r>
            <a:endParaRPr lang="zh-CN" altLang="en-US" sz="2800" dirty="0"/>
          </a:p>
          <a:p>
            <a:pPr lvl="1"/>
            <a:r>
              <a:rPr lang="en-US" altLang="zh-CN" sz="2400" dirty="0"/>
              <a:t>650K</a:t>
            </a:r>
            <a:r>
              <a:rPr lang="zh-CN" altLang="en-US" sz="2400" dirty="0" smtClean="0"/>
              <a:t>神经元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60M</a:t>
            </a:r>
            <a:r>
              <a:rPr lang="zh-CN" altLang="en-US" sz="2400" dirty="0"/>
              <a:t>参数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使用</a:t>
            </a:r>
            <a:r>
              <a:rPr lang="zh-CN" altLang="en-US" sz="2400" dirty="0"/>
              <a:t>了各种</a:t>
            </a:r>
            <a:r>
              <a:rPr lang="zh-CN" altLang="en-US" sz="2400" dirty="0" smtClean="0"/>
              <a:t>技巧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Dropout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augment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ReLU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Local </a:t>
            </a:r>
            <a:r>
              <a:rPr lang="en-US" altLang="zh-CN" sz="2000" dirty="0"/>
              <a:t>Response Normalization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Contrast normalization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...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148" y="1316558"/>
            <a:ext cx="3845477" cy="4872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3315" y="6234441"/>
            <a:ext cx="8150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1400" dirty="0" err="1"/>
              <a:t>Krizhevsky</a:t>
            </a:r>
            <a:r>
              <a:rPr lang="en-US" altLang="zh-CN" sz="1400" dirty="0"/>
              <a:t>, Alex, Ilya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and Geoffrey E. Hinton. "</a:t>
            </a:r>
            <a:r>
              <a:rPr lang="en-US" altLang="zh-CN" sz="1400" dirty="0" err="1"/>
              <a:t>Imagenet</a:t>
            </a:r>
            <a:r>
              <a:rPr lang="en-US" altLang="zh-CN" sz="1400" dirty="0"/>
              <a:t> classification with deep convolutional neural networks." </a:t>
            </a:r>
            <a:r>
              <a:rPr lang="en-US" altLang="zh-CN" sz="1400" i="1" dirty="0"/>
              <a:t>Advances in neural information processing systems</a:t>
            </a:r>
            <a:r>
              <a:rPr lang="en-US" altLang="zh-CN" sz="1400" dirty="0"/>
              <a:t>. 2012.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r>
              <a:rPr lang="en-US" altLang="zh-CN" dirty="0"/>
              <a:t> for ImageNet (2012)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ReLU</a:t>
            </a:r>
            <a:r>
              <a:rPr lang="zh-CN" altLang="en-US" dirty="0" smtClean="0"/>
              <a:t>激活函数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3551714" cy="27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69" y="2543890"/>
            <a:ext cx="3461048" cy="270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</a:t>
            </a:r>
            <a:r>
              <a:rPr lang="zh-CN" altLang="en-US" dirty="0" smtClean="0"/>
              <a:t>时代的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CN" sz="2400" dirty="0"/>
              <a:t>A Krizhevsky, I Sutskever, GE </a:t>
            </a:r>
            <a:r>
              <a:rPr lang="sv-SE" altLang="zh-CN" sz="2400" dirty="0" smtClean="0"/>
              <a:t>Hinton</a:t>
            </a:r>
            <a:r>
              <a:rPr lang="en-US" altLang="zh-CN" sz="2400" dirty="0" smtClean="0"/>
              <a:t>. ImageNet </a:t>
            </a:r>
            <a:r>
              <a:rPr lang="en-US" altLang="zh-CN" sz="2400" dirty="0"/>
              <a:t>classification with deep convolutional neural </a:t>
            </a:r>
            <a:r>
              <a:rPr lang="en-US" altLang="zh-CN" sz="2400" dirty="0" smtClean="0"/>
              <a:t>networks. NIPS2012</a:t>
            </a:r>
            <a:endParaRPr lang="en-US" altLang="zh-CN" sz="2400" dirty="0" smtClean="0"/>
          </a:p>
          <a:p>
            <a:r>
              <a:rPr lang="en-US" altLang="zh-CN" sz="2400" dirty="0" smtClean="0"/>
              <a:t>Y. </a:t>
            </a:r>
            <a:r>
              <a:rPr lang="en-US" altLang="zh-CN" sz="2400" dirty="0" err="1" smtClean="0"/>
              <a:t>Jia</a:t>
            </a:r>
            <a:r>
              <a:rPr lang="en-US" altLang="zh-CN" sz="2400" dirty="0" smtClean="0"/>
              <a:t> et al. </a:t>
            </a:r>
            <a:r>
              <a:rPr lang="en-US" altLang="zh-CN" sz="2400" dirty="0" err="1" smtClean="0"/>
              <a:t>Caffe</a:t>
            </a:r>
            <a:r>
              <a:rPr lang="en-US" altLang="zh-CN" sz="2400" dirty="0"/>
              <a:t>: Convolutional Architecture for Fast Feature </a:t>
            </a:r>
            <a:r>
              <a:rPr lang="en-US" altLang="zh-CN" sz="2400" dirty="0" smtClean="0"/>
              <a:t>Embedding. ACM MM2014</a:t>
            </a:r>
            <a:endParaRPr lang="en-US" altLang="zh-CN" sz="2400" dirty="0"/>
          </a:p>
          <a:p>
            <a:r>
              <a:rPr lang="en-US" altLang="zh-CN" sz="2400" dirty="0" smtClean="0"/>
              <a:t>K. </a:t>
            </a:r>
            <a:r>
              <a:rPr lang="en-US" altLang="zh-CN" sz="2400" dirty="0" err="1"/>
              <a:t>Simonyan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A. Zisserman. Very </a:t>
            </a:r>
            <a:r>
              <a:rPr lang="en-US" altLang="zh-CN" sz="2400" dirty="0"/>
              <a:t>deep convolutional networks for large-scale image </a:t>
            </a:r>
            <a:r>
              <a:rPr lang="en-US" altLang="zh-CN" sz="2400" dirty="0" smtClean="0"/>
              <a:t>recognition</a:t>
            </a:r>
            <a:r>
              <a:rPr lang="en-US" altLang="zh-CN" sz="2400" dirty="0"/>
              <a:t>. </a:t>
            </a:r>
            <a:r>
              <a:rPr lang="en-US" altLang="zh-CN" sz="2400" dirty="0" err="1" smtClean="0"/>
              <a:t>arXiv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preprint arXiv:1409.1556, </a:t>
            </a:r>
            <a:r>
              <a:rPr lang="en-US" altLang="zh-CN" sz="2400" dirty="0" smtClean="0"/>
              <a:t>2014</a:t>
            </a:r>
            <a:endParaRPr lang="en-US" altLang="zh-CN" sz="2400" dirty="0" smtClean="0"/>
          </a:p>
          <a:p>
            <a:r>
              <a:rPr lang="en-US" altLang="zh-CN" sz="2400" dirty="0" smtClean="0"/>
              <a:t>C. </a:t>
            </a:r>
            <a:r>
              <a:rPr lang="en-US" altLang="zh-CN" sz="2400" dirty="0" err="1" smtClean="0"/>
              <a:t>Szegedy</a:t>
            </a:r>
            <a:r>
              <a:rPr lang="en-US" altLang="zh-CN" sz="2400" dirty="0" smtClean="0"/>
              <a:t>, W. </a:t>
            </a:r>
            <a:r>
              <a:rPr lang="en-US" altLang="zh-CN" sz="2400" dirty="0"/>
              <a:t>Liu, </a:t>
            </a:r>
            <a:r>
              <a:rPr lang="en-US" altLang="zh-CN" sz="2400" dirty="0" smtClean="0"/>
              <a:t>Y. </a:t>
            </a:r>
            <a:r>
              <a:rPr lang="en-US" altLang="zh-CN" sz="2400" dirty="0" err="1"/>
              <a:t>Jia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P. </a:t>
            </a:r>
            <a:r>
              <a:rPr lang="en-US" altLang="zh-CN" sz="2400" dirty="0" err="1"/>
              <a:t>Sermanet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S. </a:t>
            </a:r>
            <a:r>
              <a:rPr lang="en-US" altLang="zh-CN" sz="2400" dirty="0"/>
              <a:t>Reed, </a:t>
            </a:r>
            <a:r>
              <a:rPr lang="en-US" altLang="zh-CN" sz="2400" dirty="0" smtClean="0"/>
              <a:t>D. </a:t>
            </a:r>
            <a:r>
              <a:rPr lang="en-US" altLang="zh-CN" sz="2400" dirty="0" err="1"/>
              <a:t>Anguelov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D. </a:t>
            </a:r>
            <a:r>
              <a:rPr lang="en-US" altLang="zh-CN" sz="2400" dirty="0" err="1"/>
              <a:t>Erhan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V. </a:t>
            </a:r>
            <a:r>
              <a:rPr lang="en-US" altLang="zh-CN" sz="2400" dirty="0" err="1" smtClean="0"/>
              <a:t>Vanhoucke</a:t>
            </a:r>
            <a:r>
              <a:rPr lang="en-US" altLang="zh-CN" sz="2400" dirty="0"/>
              <a:t>, </a:t>
            </a:r>
            <a:r>
              <a:rPr lang="en-US" altLang="zh-CN" sz="2400" dirty="0" err="1" smtClean="0"/>
              <a:t>A.Rabinovich</a:t>
            </a:r>
            <a:r>
              <a:rPr lang="en-US" altLang="zh-CN" sz="2400" dirty="0" smtClean="0"/>
              <a:t>. Going </a:t>
            </a:r>
            <a:r>
              <a:rPr lang="en-US" altLang="zh-CN" sz="2400" dirty="0"/>
              <a:t>deeper with </a:t>
            </a:r>
            <a:r>
              <a:rPr lang="en-US" altLang="zh-CN" sz="2400" dirty="0" smtClean="0"/>
              <a:t>convolutions. </a:t>
            </a:r>
            <a:r>
              <a:rPr lang="en-US" altLang="zh-CN" sz="2400" dirty="0"/>
              <a:t>CVPR2015 (&amp;</a:t>
            </a:r>
            <a:r>
              <a:rPr lang="en-US" altLang="zh-CN" sz="2400" dirty="0" smtClean="0"/>
              <a:t>arXiv:1409.4842, 2014)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 for ImageNet (2012)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块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输入层</a:t>
            </a:r>
            <a:r>
              <a:rPr lang="en-US" altLang="zh-CN" dirty="0" smtClean="0"/>
              <a:t>150,528</a:t>
            </a:r>
            <a:endParaRPr lang="en-US" altLang="zh-CN" dirty="0" smtClean="0"/>
          </a:p>
          <a:p>
            <a:pPr lvl="1"/>
            <a:r>
              <a:rPr lang="zh-CN" altLang="en-US" dirty="0"/>
              <a:t>其它</a:t>
            </a:r>
            <a:r>
              <a:rPr lang="zh-CN" altLang="en-US" dirty="0" smtClean="0"/>
              <a:t>层</a:t>
            </a:r>
            <a:r>
              <a:rPr lang="en-US" altLang="zh-CN" dirty="0" smtClean="0"/>
              <a:t>253,440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186,624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smtClean="0"/>
              <a:t>64,896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smtClean="0"/>
              <a:t>64,896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smtClean="0"/>
              <a:t>43,264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smtClean="0"/>
              <a:t>4096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smtClean="0"/>
              <a:t>4096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smtClean="0"/>
              <a:t>1000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Picture 4" descr="卷积神经网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9" y="3924456"/>
            <a:ext cx="7704856" cy="24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73315" y="6234441"/>
            <a:ext cx="8150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1400" dirty="0" err="1"/>
              <a:t>Krizhevsky</a:t>
            </a:r>
            <a:r>
              <a:rPr lang="en-US" altLang="zh-CN" sz="1400" dirty="0"/>
              <a:t>, Alex, Ilya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and Geoffrey E. Hinton. "</a:t>
            </a:r>
            <a:r>
              <a:rPr lang="en-US" altLang="zh-CN" sz="1400" dirty="0" err="1"/>
              <a:t>Imagenet</a:t>
            </a:r>
            <a:r>
              <a:rPr lang="en-US" altLang="zh-CN" sz="1400" dirty="0"/>
              <a:t> classification with deep convolutional neural networks." </a:t>
            </a:r>
            <a:r>
              <a:rPr lang="en-US" altLang="zh-CN" sz="1400" i="1" dirty="0"/>
              <a:t>Advances in neural information processing systems</a:t>
            </a:r>
            <a:r>
              <a:rPr lang="en-US" altLang="zh-CN" sz="1400" dirty="0"/>
              <a:t>. 2012.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AlexNet for ImageNet (2012)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ImageNet</a:t>
            </a:r>
            <a:r>
              <a:rPr lang="zh-CN" altLang="en-US" dirty="0" smtClean="0"/>
              <a:t>物体分类任务上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1000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1,431,167</a:t>
            </a:r>
            <a:r>
              <a:rPr lang="zh-CN" altLang="en-US" dirty="0" smtClean="0"/>
              <a:t>幅图像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42" name="Content Placeholder 17"/>
          <p:cNvGraphicFramePr/>
          <p:nvPr/>
        </p:nvGraphicFramePr>
        <p:xfrm>
          <a:off x="1175544" y="2804478"/>
          <a:ext cx="7162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"/>
                <a:gridCol w="1515745"/>
                <a:gridCol w="2057400"/>
                <a:gridCol w="2667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Rank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Error rates(TOP5)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Description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U. Toronto</a:t>
                      </a:r>
                      <a:endParaRPr lang="zh-TW" altLang="en-US" sz="1800" b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0.153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Deep learning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U. Tokyo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0.261</a:t>
                      </a:r>
                      <a:endParaRPr lang="zh-TW" altLang="en-US" sz="18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dirty="0" smtClean="0"/>
                        <a:t>Hand-crafted </a:t>
                      </a:r>
                      <a:r>
                        <a:rPr lang="en-US" altLang="zh-TW" sz="1800" baseline="0" dirty="0" smtClean="0"/>
                        <a:t>features and learning models.</a:t>
                      </a:r>
                      <a:endParaRPr lang="en-US" altLang="zh-TW" sz="1800" baseline="0" dirty="0" smtClean="0"/>
                    </a:p>
                    <a:p>
                      <a:r>
                        <a:rPr lang="en-US" altLang="zh-TW" sz="1800" baseline="0" dirty="0" smtClean="0"/>
                        <a:t>Bottleneck.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U.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dirty="0" smtClean="0"/>
                        <a:t>Oxford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0.270</a:t>
                      </a:r>
                      <a:endParaRPr lang="zh-TW" altLang="en-US" sz="1800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Xerox/INRIA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0.271</a:t>
                      </a:r>
                      <a:endParaRPr lang="zh-TW" altLang="en-US" sz="1800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73315" y="6234441"/>
            <a:ext cx="8150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1400" dirty="0" err="1"/>
              <a:t>Krizhevsky</a:t>
            </a:r>
            <a:r>
              <a:rPr lang="en-US" altLang="zh-CN" sz="1400" dirty="0"/>
              <a:t>, Alex, Ilya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and Geoffrey E. Hinton. "</a:t>
            </a:r>
            <a:r>
              <a:rPr lang="en-US" altLang="zh-CN" sz="1400" dirty="0" err="1"/>
              <a:t>Imagenet</a:t>
            </a:r>
            <a:r>
              <a:rPr lang="en-US" altLang="zh-CN" sz="1400" dirty="0"/>
              <a:t> classification with deep convolutional neural networks." </a:t>
            </a:r>
            <a:r>
              <a:rPr lang="en-US" altLang="zh-CN" sz="1400" i="1" dirty="0"/>
              <a:t>Advances in neural information processing systems</a:t>
            </a:r>
            <a:r>
              <a:rPr lang="en-US" altLang="zh-CN" sz="1400" dirty="0"/>
              <a:t>. 2012.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r>
              <a:rPr lang="en-US" altLang="zh-CN" dirty="0"/>
              <a:t> for ImageNet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27" y="3180260"/>
            <a:ext cx="127271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74" y="3180260"/>
            <a:ext cx="1294755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00" y="3180260"/>
            <a:ext cx="128932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93" y="3180260"/>
            <a:ext cx="1283245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04" y="3180260"/>
            <a:ext cx="1267532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00995" y="2057400"/>
          <a:ext cx="77090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010"/>
                <a:gridCol w="1296000"/>
                <a:gridCol w="1296000"/>
                <a:gridCol w="1296000"/>
                <a:gridCol w="1296000"/>
                <a:gridCol w="12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网络深度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性能损失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1" y="3180260"/>
            <a:ext cx="127271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973315" y="6234441"/>
            <a:ext cx="8150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1400" dirty="0" err="1"/>
              <a:t>Krizhevsky</a:t>
            </a:r>
            <a:r>
              <a:rPr lang="en-US" altLang="zh-CN" sz="1400" dirty="0"/>
              <a:t>, Alex, Ilya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and Geoffrey E. Hinton. "</a:t>
            </a:r>
            <a:r>
              <a:rPr lang="en-US" altLang="zh-CN" sz="1400" dirty="0" err="1"/>
              <a:t>Imagenet</a:t>
            </a:r>
            <a:r>
              <a:rPr lang="en-US" altLang="zh-CN" sz="1400" dirty="0"/>
              <a:t> classification with deep convolutional neural networks." </a:t>
            </a:r>
            <a:r>
              <a:rPr lang="en-US" altLang="zh-CN" sz="1400" i="1" dirty="0"/>
              <a:t>Advances in neural information processing systems</a:t>
            </a:r>
            <a:r>
              <a:rPr lang="en-US" altLang="zh-CN" sz="1400" dirty="0"/>
              <a:t>. 2012.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VGG Net (2014)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stage</a:t>
            </a:r>
            <a:endParaRPr lang="en-US" altLang="zh-CN" dirty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多</a:t>
            </a:r>
            <a:r>
              <a:rPr lang="zh-CN" altLang="en-US" dirty="0"/>
              <a:t>个卷积层</a:t>
            </a:r>
            <a:endParaRPr lang="en-US" altLang="zh-CN" dirty="0"/>
          </a:p>
          <a:p>
            <a:pPr lvl="2"/>
            <a:r>
              <a:rPr lang="zh-CN" altLang="en-US" dirty="0"/>
              <a:t>卷积采样间隔</a:t>
            </a:r>
            <a:r>
              <a:rPr lang="en-US" altLang="zh-CN" dirty="0"/>
              <a:t>1x1</a:t>
            </a:r>
            <a:endParaRPr lang="en-US" altLang="zh-CN" dirty="0"/>
          </a:p>
          <a:p>
            <a:pPr lvl="2"/>
            <a:r>
              <a:rPr lang="zh-CN" altLang="en-US" dirty="0"/>
              <a:t>卷积核大小</a:t>
            </a:r>
            <a:r>
              <a:rPr lang="en-US" altLang="zh-CN" dirty="0"/>
              <a:t>3x3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Pooling</a:t>
            </a:r>
            <a:r>
              <a:rPr lang="zh-CN" altLang="en-US" dirty="0"/>
              <a:t>层</a:t>
            </a:r>
            <a:r>
              <a:rPr lang="en-US" altLang="zh-CN" dirty="0"/>
              <a:t>(2x2)</a:t>
            </a:r>
            <a:endParaRPr lang="en-US" altLang="zh-CN" dirty="0"/>
          </a:p>
          <a:p>
            <a:r>
              <a:rPr lang="en-US" altLang="zh-CN" dirty="0" smtClean="0"/>
              <a:t>16-19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多尺度融合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174426" cy="66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20842" y="6309796"/>
            <a:ext cx="6681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K. </a:t>
            </a:r>
            <a:r>
              <a:rPr lang="en-US" altLang="zh-CN" sz="1400" dirty="0" err="1"/>
              <a:t>Simonyan</a:t>
            </a:r>
            <a:r>
              <a:rPr lang="en-US" altLang="zh-CN" sz="1400" dirty="0"/>
              <a:t>, A. Zisserman. Very deep convolutional networks for large-scale image recognition.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arXiv:1409.1556, 2014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 Net (2014)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几种配置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Cov3-64: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3x3</a:t>
            </a:r>
            <a:r>
              <a:rPr lang="zh-CN" altLang="en-US" dirty="0" smtClean="0"/>
              <a:t>感受野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1187454"/>
            <a:ext cx="5035446" cy="50831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0842" y="6309796"/>
            <a:ext cx="7865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K. </a:t>
            </a:r>
            <a:r>
              <a:rPr lang="en-US" altLang="zh-CN" sz="1400" dirty="0" err="1"/>
              <a:t>Simonyan</a:t>
            </a:r>
            <a:r>
              <a:rPr lang="en-US" altLang="zh-CN" sz="1400" dirty="0"/>
              <a:t>, A. Zisserman. Very deep convolutional networks for large-scale image recognition.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arXiv:1409.1556, 2014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 Net (2014)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399" y="1340643"/>
            <a:ext cx="7859712" cy="3139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06" y="4578894"/>
            <a:ext cx="6711497" cy="17082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0842" y="6309796"/>
            <a:ext cx="7865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K. </a:t>
            </a:r>
            <a:r>
              <a:rPr lang="en-US" altLang="zh-CN" sz="1400" dirty="0" err="1"/>
              <a:t>Simonyan</a:t>
            </a:r>
            <a:r>
              <a:rPr lang="en-US" altLang="zh-CN" sz="1400" dirty="0"/>
              <a:t>, A. Zisserman. Very deep convolutional networks for large-scale image recognition.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arXiv:1409.1556, 2014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en-US" altLang="zh-CN" dirty="0"/>
              <a:t>(2014)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大规模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22</a:t>
            </a:r>
            <a:r>
              <a:rPr lang="zh-CN" altLang="en-US" dirty="0" smtClean="0"/>
              <a:t>个卷积层的网络</a:t>
            </a:r>
            <a:endParaRPr lang="en-US" altLang="zh-CN" dirty="0" smtClean="0"/>
          </a:p>
          <a:p>
            <a:pPr lvl="1"/>
            <a:r>
              <a:rPr lang="zh-CN" altLang="en-US" dirty="0"/>
              <a:t>计算复杂度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AlexNet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倍左右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7740352" cy="259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30836" y="6182053"/>
            <a:ext cx="792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C.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, W. Liu,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P. </a:t>
            </a:r>
            <a:r>
              <a:rPr lang="en-US" altLang="zh-CN" sz="1400" dirty="0" err="1"/>
              <a:t>Sermanet</a:t>
            </a:r>
            <a:r>
              <a:rPr lang="en-US" altLang="zh-CN" sz="1400" dirty="0"/>
              <a:t>, S. Reed, D. </a:t>
            </a:r>
            <a:r>
              <a:rPr lang="en-US" altLang="zh-CN" sz="1400" dirty="0" err="1"/>
              <a:t>Anguelov</a:t>
            </a:r>
            <a:r>
              <a:rPr lang="en-US" altLang="zh-CN" sz="1400" dirty="0"/>
              <a:t>, D. </a:t>
            </a:r>
            <a:r>
              <a:rPr lang="en-US" altLang="zh-CN" sz="1400" dirty="0" err="1"/>
              <a:t>Erhan</a:t>
            </a:r>
            <a:r>
              <a:rPr lang="en-US" altLang="zh-CN" sz="1400" dirty="0"/>
              <a:t>, V. </a:t>
            </a:r>
            <a:r>
              <a:rPr lang="en-US" altLang="zh-CN" sz="1400" dirty="0" err="1"/>
              <a:t>Vanhoucke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A.Rabinovich</a:t>
            </a:r>
            <a:r>
              <a:rPr lang="en-US" altLang="zh-CN" sz="1400" dirty="0"/>
              <a:t>. Going deeper with convolutions. CVPR2015 (&amp;arXiv:1409.4842, 2014)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344"/>
          <p:cNvSpPr/>
          <p:nvPr/>
        </p:nvSpPr>
        <p:spPr>
          <a:xfrm>
            <a:off x="4615284" y="5447958"/>
            <a:ext cx="1944216" cy="6480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5" name="Shape 344"/>
          <p:cNvSpPr/>
          <p:nvPr/>
        </p:nvSpPr>
        <p:spPr>
          <a:xfrm>
            <a:off x="2971800" y="5457191"/>
            <a:ext cx="1944216" cy="6480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GoogLeNet</a:t>
            </a:r>
            <a:r>
              <a:rPr lang="en-US" altLang="zh-CN" dirty="0" smtClean="0"/>
              <a:t> (</a:t>
            </a:r>
            <a:r>
              <a:rPr lang="en-US" altLang="zh-CN" dirty="0"/>
              <a:t>2014)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超大规模</a:t>
            </a:r>
            <a:r>
              <a:rPr lang="en-US" altLang="zh-CN" sz="2800" dirty="0"/>
              <a:t>24</a:t>
            </a:r>
            <a:r>
              <a:rPr lang="zh-CN" altLang="en-US" sz="2800" dirty="0"/>
              <a:t>层网络</a:t>
            </a:r>
            <a:endParaRPr lang="en-US" altLang="zh-CN" sz="2800" dirty="0"/>
          </a:p>
          <a:p>
            <a:r>
              <a:rPr lang="en-US" altLang="zh-CN" sz="2800" dirty="0"/>
              <a:t>Inception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提取不同</a:t>
            </a:r>
            <a:r>
              <a:rPr lang="en-US" altLang="zh-CN" sz="2400" dirty="0" smtClean="0"/>
              <a:t>scale</a:t>
            </a:r>
            <a:r>
              <a:rPr lang="zh-CN" altLang="en-US" sz="2400" dirty="0" smtClean="0"/>
              <a:t>的特征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然后串接起来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34" name="Shape 344"/>
          <p:cNvSpPr/>
          <p:nvPr/>
        </p:nvSpPr>
        <p:spPr>
          <a:xfrm>
            <a:off x="1315616" y="5457191"/>
            <a:ext cx="1944216" cy="6480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35" name="Shape 345"/>
          <p:cNvSpPr/>
          <p:nvPr/>
        </p:nvSpPr>
        <p:spPr>
          <a:xfrm>
            <a:off x="2071890" y="5684441"/>
            <a:ext cx="142609" cy="55918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36" name="Shape 346"/>
          <p:cNvSpPr/>
          <p:nvPr/>
        </p:nvSpPr>
        <p:spPr>
          <a:xfrm>
            <a:off x="2150215" y="5741441"/>
            <a:ext cx="142609" cy="55918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37" name="Shape 347"/>
          <p:cNvSpPr/>
          <p:nvPr/>
        </p:nvSpPr>
        <p:spPr>
          <a:xfrm>
            <a:off x="2241115" y="5684441"/>
            <a:ext cx="142609" cy="55918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38" name="Shape 348"/>
          <p:cNvSpPr/>
          <p:nvPr/>
        </p:nvSpPr>
        <p:spPr>
          <a:xfrm rot="10800000" flipH="1">
            <a:off x="2315190" y="5741440"/>
            <a:ext cx="142609" cy="55918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39" name="Shape 349"/>
          <p:cNvSpPr/>
          <p:nvPr/>
        </p:nvSpPr>
        <p:spPr>
          <a:xfrm rot="10800000" flipH="1">
            <a:off x="2150215" y="5779840"/>
            <a:ext cx="142609" cy="55918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40" name="Shape 350"/>
          <p:cNvSpPr/>
          <p:nvPr/>
        </p:nvSpPr>
        <p:spPr>
          <a:xfrm>
            <a:off x="2267740" y="5779841"/>
            <a:ext cx="142609" cy="55918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41" name="Shape 351"/>
          <p:cNvSpPr/>
          <p:nvPr/>
        </p:nvSpPr>
        <p:spPr>
          <a:xfrm>
            <a:off x="2071890" y="5741441"/>
            <a:ext cx="142609" cy="55918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42" name="Shape 352"/>
          <p:cNvSpPr/>
          <p:nvPr/>
        </p:nvSpPr>
        <p:spPr>
          <a:xfrm>
            <a:off x="2148090" y="4444690"/>
            <a:ext cx="252863" cy="11520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0" name="Shape 375"/>
          <p:cNvSpPr/>
          <p:nvPr/>
        </p:nvSpPr>
        <p:spPr>
          <a:xfrm>
            <a:off x="3702997" y="5690035"/>
            <a:ext cx="290530" cy="66557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1" name="Shape 376"/>
          <p:cNvSpPr/>
          <p:nvPr/>
        </p:nvSpPr>
        <p:spPr>
          <a:xfrm>
            <a:off x="3670672" y="5771935"/>
            <a:ext cx="290530" cy="66557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2" name="Shape 377"/>
          <p:cNvSpPr/>
          <p:nvPr/>
        </p:nvSpPr>
        <p:spPr>
          <a:xfrm>
            <a:off x="3920647" y="5721635"/>
            <a:ext cx="290530" cy="66557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3" name="Shape 378"/>
          <p:cNvSpPr/>
          <p:nvPr/>
        </p:nvSpPr>
        <p:spPr>
          <a:xfrm>
            <a:off x="3751188" y="5054787"/>
            <a:ext cx="410386" cy="5400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8" name="Shape 397"/>
          <p:cNvSpPr/>
          <p:nvPr/>
        </p:nvSpPr>
        <p:spPr>
          <a:xfrm>
            <a:off x="5193462" y="5665240"/>
            <a:ext cx="481047" cy="119999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9" name="Shape 398"/>
          <p:cNvSpPr/>
          <p:nvPr/>
        </p:nvSpPr>
        <p:spPr>
          <a:xfrm>
            <a:off x="5479380" y="5722240"/>
            <a:ext cx="481048" cy="139199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61" name="Shape 426"/>
          <p:cNvSpPr/>
          <p:nvPr/>
        </p:nvSpPr>
        <p:spPr>
          <a:xfrm>
            <a:off x="5214109" y="5264241"/>
            <a:ext cx="771965" cy="3600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8" name="Shape 344"/>
          <p:cNvSpPr/>
          <p:nvPr/>
        </p:nvSpPr>
        <p:spPr>
          <a:xfrm>
            <a:off x="6991548" y="5529199"/>
            <a:ext cx="1944216" cy="6480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89" name="Shape 397"/>
          <p:cNvSpPr/>
          <p:nvPr/>
        </p:nvSpPr>
        <p:spPr>
          <a:xfrm>
            <a:off x="7569726" y="5746481"/>
            <a:ext cx="481047" cy="119999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90" name="Shape 398"/>
          <p:cNvSpPr/>
          <p:nvPr/>
        </p:nvSpPr>
        <p:spPr>
          <a:xfrm>
            <a:off x="7855644" y="5803481"/>
            <a:ext cx="481048" cy="139199"/>
          </a:xfrm>
          <a:prstGeom prst="ellipse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91" name="Shape 426"/>
          <p:cNvSpPr/>
          <p:nvPr/>
        </p:nvSpPr>
        <p:spPr>
          <a:xfrm>
            <a:off x="7577673" y="5561382"/>
            <a:ext cx="771965" cy="3600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2" name="Shape 378"/>
          <p:cNvSpPr/>
          <p:nvPr/>
        </p:nvSpPr>
        <p:spPr>
          <a:xfrm>
            <a:off x="7758462" y="5072137"/>
            <a:ext cx="410386" cy="5400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93" name="Shape 352"/>
          <p:cNvSpPr/>
          <p:nvPr/>
        </p:nvSpPr>
        <p:spPr>
          <a:xfrm>
            <a:off x="7837223" y="4204160"/>
            <a:ext cx="252863" cy="9360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94" name="右箭头 93"/>
          <p:cNvSpPr/>
          <p:nvPr/>
        </p:nvSpPr>
        <p:spPr bwMode="auto">
          <a:xfrm>
            <a:off x="6673800" y="5308722"/>
            <a:ext cx="432048" cy="30409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5193462" y="2405258"/>
            <a:ext cx="3251127" cy="2177341"/>
            <a:chOff x="3005848" y="4797152"/>
            <a:chExt cx="3638171" cy="2436551"/>
          </a:xfrm>
        </p:grpSpPr>
        <p:sp>
          <p:nvSpPr>
            <p:cNvPr id="95" name="Shape 471"/>
            <p:cNvSpPr/>
            <p:nvPr/>
          </p:nvSpPr>
          <p:spPr>
            <a:xfrm>
              <a:off x="3005848" y="5628898"/>
              <a:ext cx="1031699" cy="531300"/>
            </a:xfrm>
            <a:prstGeom prst="rect">
              <a:avLst/>
            </a:prstGeom>
            <a:solidFill>
              <a:srgbClr val="C9DAF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1x1 convolutions</a:t>
              </a:r>
              <a:endParaRPr lang="en-GB" sz="1000"/>
            </a:p>
          </p:txBody>
        </p:sp>
        <p:sp>
          <p:nvSpPr>
            <p:cNvPr id="96" name="Shape 472"/>
            <p:cNvSpPr/>
            <p:nvPr/>
          </p:nvSpPr>
          <p:spPr>
            <a:xfrm>
              <a:off x="4309084" y="5628898"/>
              <a:ext cx="1031699" cy="531300"/>
            </a:xfrm>
            <a:prstGeom prst="rect">
              <a:avLst/>
            </a:prstGeom>
            <a:solidFill>
              <a:srgbClr val="C9DAF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dirty="0"/>
                <a:t>3x3 convolutions</a:t>
              </a:r>
              <a:endParaRPr lang="en-GB" sz="1000" dirty="0"/>
            </a:p>
          </p:txBody>
        </p:sp>
        <p:sp>
          <p:nvSpPr>
            <p:cNvPr id="97" name="Shape 473"/>
            <p:cNvSpPr/>
            <p:nvPr/>
          </p:nvSpPr>
          <p:spPr>
            <a:xfrm>
              <a:off x="5612320" y="5628898"/>
              <a:ext cx="1031699" cy="531300"/>
            </a:xfrm>
            <a:prstGeom prst="rect">
              <a:avLst/>
            </a:prstGeom>
            <a:solidFill>
              <a:srgbClr val="C9DAF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5x5 convolutions</a:t>
              </a:r>
              <a:endParaRPr lang="en-GB" sz="1000"/>
            </a:p>
          </p:txBody>
        </p:sp>
        <p:sp>
          <p:nvSpPr>
            <p:cNvPr id="98" name="Shape 474"/>
            <p:cNvSpPr/>
            <p:nvPr/>
          </p:nvSpPr>
          <p:spPr>
            <a:xfrm>
              <a:off x="4309084" y="4797152"/>
              <a:ext cx="1031699" cy="531300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dirty="0"/>
                <a:t>Filter concatenation</a:t>
              </a:r>
              <a:endParaRPr lang="en-GB" sz="1000" dirty="0"/>
            </a:p>
          </p:txBody>
        </p:sp>
        <p:sp>
          <p:nvSpPr>
            <p:cNvPr id="99" name="Shape 475"/>
            <p:cNvSpPr/>
            <p:nvPr/>
          </p:nvSpPr>
          <p:spPr>
            <a:xfrm>
              <a:off x="4308984" y="6702403"/>
              <a:ext cx="1031699" cy="531300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dirty="0"/>
                <a:t>Previous layer</a:t>
              </a:r>
              <a:endParaRPr lang="en-GB" sz="1000" dirty="0"/>
            </a:p>
          </p:txBody>
        </p:sp>
        <p:cxnSp>
          <p:nvCxnSpPr>
            <p:cNvPr id="100" name="Shape 476"/>
            <p:cNvCxnSpPr>
              <a:stCxn id="95" idx="0"/>
              <a:endCxn id="98" idx="2"/>
            </p:cNvCxnSpPr>
            <p:nvPr/>
          </p:nvCxnSpPr>
          <p:spPr>
            <a:xfrm rot="10800000" flipH="1">
              <a:off x="3521697" y="5328598"/>
              <a:ext cx="1303200" cy="300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1" name="Shape 477"/>
            <p:cNvCxnSpPr>
              <a:stCxn id="96" idx="0"/>
              <a:endCxn id="98" idx="2"/>
            </p:cNvCxnSpPr>
            <p:nvPr/>
          </p:nvCxnSpPr>
          <p:spPr>
            <a:xfrm rot="10800000">
              <a:off x="4824934" y="5328598"/>
              <a:ext cx="0" cy="300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2" name="Shape 478"/>
            <p:cNvCxnSpPr>
              <a:stCxn id="97" idx="0"/>
              <a:endCxn id="98" idx="2"/>
            </p:cNvCxnSpPr>
            <p:nvPr/>
          </p:nvCxnSpPr>
          <p:spPr>
            <a:xfrm rot="10800000">
              <a:off x="4824970" y="5328598"/>
              <a:ext cx="1303200" cy="300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3" name="Shape 479"/>
            <p:cNvCxnSpPr>
              <a:stCxn id="99" idx="0"/>
              <a:endCxn id="95" idx="2"/>
            </p:cNvCxnSpPr>
            <p:nvPr/>
          </p:nvCxnSpPr>
          <p:spPr>
            <a:xfrm rot="10800000">
              <a:off x="3521634" y="6160303"/>
              <a:ext cx="1303200" cy="542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4" name="Shape 480"/>
            <p:cNvCxnSpPr>
              <a:stCxn id="99" idx="0"/>
              <a:endCxn id="96" idx="2"/>
            </p:cNvCxnSpPr>
            <p:nvPr/>
          </p:nvCxnSpPr>
          <p:spPr>
            <a:xfrm rot="10800000">
              <a:off x="4824834" y="6160303"/>
              <a:ext cx="0" cy="542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481"/>
            <p:cNvCxnSpPr>
              <a:stCxn id="99" idx="0"/>
            </p:cNvCxnSpPr>
            <p:nvPr/>
          </p:nvCxnSpPr>
          <p:spPr>
            <a:xfrm rot="10800000" flipH="1">
              <a:off x="4824834" y="6160303"/>
              <a:ext cx="1303200" cy="542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73" name="矩形 72"/>
          <p:cNvSpPr/>
          <p:nvPr/>
        </p:nvSpPr>
        <p:spPr>
          <a:xfrm>
            <a:off x="830836" y="6182053"/>
            <a:ext cx="792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C.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, W. Liu,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P. </a:t>
            </a:r>
            <a:r>
              <a:rPr lang="en-US" altLang="zh-CN" sz="1400" dirty="0" err="1"/>
              <a:t>Sermanet</a:t>
            </a:r>
            <a:r>
              <a:rPr lang="en-US" altLang="zh-CN" sz="1400" dirty="0"/>
              <a:t>, S. Reed, D. </a:t>
            </a:r>
            <a:r>
              <a:rPr lang="en-US" altLang="zh-CN" sz="1400" dirty="0" err="1"/>
              <a:t>Anguelov</a:t>
            </a:r>
            <a:r>
              <a:rPr lang="en-US" altLang="zh-CN" sz="1400" dirty="0"/>
              <a:t>, D. </a:t>
            </a:r>
            <a:r>
              <a:rPr lang="en-US" altLang="zh-CN" sz="1400" dirty="0" err="1"/>
              <a:t>Erhan</a:t>
            </a:r>
            <a:r>
              <a:rPr lang="en-US" altLang="zh-CN" sz="1400" dirty="0"/>
              <a:t>, V. </a:t>
            </a:r>
            <a:r>
              <a:rPr lang="en-US" altLang="zh-CN" sz="1400" dirty="0" err="1"/>
              <a:t>Vanhoucke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A.Rabinovich</a:t>
            </a:r>
            <a:r>
              <a:rPr lang="en-US" altLang="zh-CN" sz="1400" dirty="0"/>
              <a:t>. Going deeper with convolutions. CVPR2015 (&amp;arXiv:1409.4842, 2014)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en-US" altLang="zh-CN" dirty="0"/>
              <a:t>(2014)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超大规模</a:t>
            </a:r>
            <a:r>
              <a:rPr lang="en-US" altLang="zh-CN" sz="2800" dirty="0"/>
              <a:t>24</a:t>
            </a:r>
            <a:r>
              <a:rPr lang="zh-CN" altLang="en-US" sz="2800" dirty="0"/>
              <a:t>层网络</a:t>
            </a:r>
            <a:endParaRPr lang="en-US" altLang="zh-CN" sz="2800" dirty="0"/>
          </a:p>
          <a:p>
            <a:r>
              <a:rPr lang="en-US" altLang="zh-CN" sz="2800" dirty="0"/>
              <a:t>Inception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提取不同</a:t>
            </a:r>
            <a:r>
              <a:rPr lang="en-US" altLang="zh-CN" sz="2400" dirty="0"/>
              <a:t>scale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特征，然后</a:t>
            </a:r>
            <a:r>
              <a:rPr lang="zh-CN" altLang="en-US" sz="2400" dirty="0"/>
              <a:t>串接</a:t>
            </a:r>
            <a:r>
              <a:rPr lang="zh-CN" altLang="en-US" sz="2400" dirty="0" smtClean="0"/>
              <a:t>起来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增加</a:t>
            </a:r>
            <a:r>
              <a:rPr lang="en-US" altLang="zh-CN" sz="2400" dirty="0" smtClean="0"/>
              <a:t>1x1</a:t>
            </a:r>
            <a:r>
              <a:rPr lang="zh-CN" altLang="en-US" sz="2400" dirty="0" smtClean="0"/>
              <a:t>的卷积：把</a:t>
            </a:r>
            <a:r>
              <a:rPr lang="zh-CN" altLang="en-US" sz="2400" dirty="0"/>
              <a:t>响应图的数量缩小了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752600" y="3200400"/>
            <a:ext cx="6264696" cy="3051955"/>
            <a:chOff x="297075" y="937675"/>
            <a:chExt cx="7931274" cy="4055774"/>
          </a:xfrm>
        </p:grpSpPr>
        <p:sp>
          <p:nvSpPr>
            <p:cNvPr id="44" name="Shape 521"/>
            <p:cNvSpPr/>
            <p:nvPr/>
          </p:nvSpPr>
          <p:spPr>
            <a:xfrm>
              <a:off x="297075" y="2604300"/>
              <a:ext cx="1671299" cy="812400"/>
            </a:xfrm>
            <a:prstGeom prst="rect">
              <a:avLst/>
            </a:prstGeom>
            <a:solidFill>
              <a:srgbClr val="C9DAF8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1x1 convolutions</a:t>
              </a:r>
              <a:endPara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sp>
          <p:nvSpPr>
            <p:cNvPr id="45" name="Shape 522"/>
            <p:cNvSpPr/>
            <p:nvPr/>
          </p:nvSpPr>
          <p:spPr>
            <a:xfrm>
              <a:off x="2557076" y="2098261"/>
              <a:ext cx="1671299" cy="812400"/>
            </a:xfrm>
            <a:prstGeom prst="rect">
              <a:avLst/>
            </a:prstGeom>
            <a:solidFill>
              <a:srgbClr val="C9DAF8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3x3 convolutions</a:t>
              </a:r>
              <a:endPara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sp>
          <p:nvSpPr>
            <p:cNvPr id="46" name="Shape 523"/>
            <p:cNvSpPr/>
            <p:nvPr/>
          </p:nvSpPr>
          <p:spPr>
            <a:xfrm>
              <a:off x="4515249" y="2098261"/>
              <a:ext cx="1671299" cy="812400"/>
            </a:xfrm>
            <a:prstGeom prst="rect">
              <a:avLst/>
            </a:prstGeom>
            <a:solidFill>
              <a:srgbClr val="C9DAF8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5x5 convolutions</a:t>
              </a:r>
              <a:endPara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sp>
          <p:nvSpPr>
            <p:cNvPr id="47" name="Shape 524"/>
            <p:cNvSpPr/>
            <p:nvPr/>
          </p:nvSpPr>
          <p:spPr>
            <a:xfrm>
              <a:off x="2789175" y="937675"/>
              <a:ext cx="1671299" cy="812400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Filter concatenation</a:t>
              </a:r>
              <a:endPara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sp>
          <p:nvSpPr>
            <p:cNvPr id="48" name="Shape 525"/>
            <p:cNvSpPr/>
            <p:nvPr/>
          </p:nvSpPr>
          <p:spPr>
            <a:xfrm>
              <a:off x="2789175" y="4181049"/>
              <a:ext cx="1671299" cy="812400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Previous layer</a:t>
              </a:r>
              <a:endPara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cxnSp>
          <p:nvCxnSpPr>
            <p:cNvPr id="49" name="Shape 526"/>
            <p:cNvCxnSpPr>
              <a:stCxn id="44" idx="0"/>
              <a:endCxn id="47" idx="2"/>
            </p:cNvCxnSpPr>
            <p:nvPr/>
          </p:nvCxnSpPr>
          <p:spPr>
            <a:xfrm rot="10800000" flipH="1">
              <a:off x="1132724" y="1750200"/>
              <a:ext cx="2492100" cy="8541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" name="Shape 527"/>
            <p:cNvCxnSpPr>
              <a:stCxn id="45" idx="0"/>
              <a:endCxn id="47" idx="2"/>
            </p:cNvCxnSpPr>
            <p:nvPr/>
          </p:nvCxnSpPr>
          <p:spPr>
            <a:xfrm rot="10800000" flipH="1">
              <a:off x="3392724" y="1749962"/>
              <a:ext cx="232200" cy="3483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" name="Shape 528"/>
            <p:cNvCxnSpPr>
              <a:stCxn id="46" idx="0"/>
              <a:endCxn id="47" idx="2"/>
            </p:cNvCxnSpPr>
            <p:nvPr/>
          </p:nvCxnSpPr>
          <p:spPr>
            <a:xfrm rot="10800000">
              <a:off x="3624699" y="1749962"/>
              <a:ext cx="1726200" cy="3483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7" name="Shape 530"/>
            <p:cNvSpPr/>
            <p:nvPr/>
          </p:nvSpPr>
          <p:spPr>
            <a:xfrm>
              <a:off x="6557050" y="3110375"/>
              <a:ext cx="1671299" cy="812400"/>
            </a:xfrm>
            <a:prstGeom prst="rect">
              <a:avLst/>
            </a:prstGeom>
            <a:solidFill>
              <a:srgbClr val="F4CCCC"/>
            </a:solidFill>
            <a:ln w="19050" cap="flat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algn="ctr"/>
              <a:r>
                <a:rPr lang="en-GB" sz="1400" kern="0">
                  <a:solidFill>
                    <a:srgbClr val="000000"/>
                  </a:solidFill>
                  <a:cs typeface="Arial" panose="020B0604020202020204"/>
                  <a:sym typeface="Arial" panose="020B0604020202020204"/>
                  <a:rtl val="0"/>
                </a:rPr>
                <a:t>3x3 max pooling</a:t>
              </a:r>
              <a:endParaRPr lang="en-GB" sz="1400" kern="0">
                <a:solidFill>
                  <a:srgbClr val="000000"/>
                </a:solidFill>
                <a:cs typeface="Arial" panose="020B0604020202020204"/>
                <a:sym typeface="Arial" panose="020B0604020202020204"/>
                <a:rtl val="0"/>
              </a:endParaRPr>
            </a:p>
          </p:txBody>
        </p:sp>
        <p:cxnSp>
          <p:nvCxnSpPr>
            <p:cNvPr id="62" name="Shape 531"/>
            <p:cNvCxnSpPr>
              <a:stCxn id="48" idx="0"/>
              <a:endCxn id="57" idx="2"/>
            </p:cNvCxnSpPr>
            <p:nvPr/>
          </p:nvCxnSpPr>
          <p:spPr>
            <a:xfrm rot="10800000" flipH="1">
              <a:off x="3624824" y="3922750"/>
              <a:ext cx="3768000" cy="2583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3" name="Shape 532"/>
            <p:cNvSpPr/>
            <p:nvPr/>
          </p:nvSpPr>
          <p:spPr>
            <a:xfrm>
              <a:off x="2557076" y="3110375"/>
              <a:ext cx="1671299" cy="812400"/>
            </a:xfrm>
            <a:prstGeom prst="rect">
              <a:avLst/>
            </a:prstGeom>
            <a:solidFill>
              <a:srgbClr val="FFF2CC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1x1 convolutions</a:t>
              </a:r>
              <a:endPara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sp>
          <p:nvSpPr>
            <p:cNvPr id="64" name="Shape 533"/>
            <p:cNvSpPr/>
            <p:nvPr/>
          </p:nvSpPr>
          <p:spPr>
            <a:xfrm>
              <a:off x="4515249" y="3110375"/>
              <a:ext cx="1671299" cy="812400"/>
            </a:xfrm>
            <a:prstGeom prst="rect">
              <a:avLst/>
            </a:prstGeom>
            <a:solidFill>
              <a:srgbClr val="FFF2CC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1x1 convolutions</a:t>
              </a:r>
              <a:endPara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sp>
          <p:nvSpPr>
            <p:cNvPr id="65" name="Shape 534"/>
            <p:cNvSpPr/>
            <p:nvPr/>
          </p:nvSpPr>
          <p:spPr>
            <a:xfrm>
              <a:off x="6557050" y="2098275"/>
              <a:ext cx="1671299" cy="812400"/>
            </a:xfrm>
            <a:prstGeom prst="rect">
              <a:avLst/>
            </a:prstGeom>
            <a:solidFill>
              <a:srgbClr val="FFF2CC"/>
            </a:solidFill>
            <a:ln w="19050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/>
                  <a:sym typeface="Arial" panose="020B0604020202020204"/>
                  <a:rtl val="0"/>
                </a:rPr>
                <a:t>1x1 convolutions</a:t>
              </a:r>
              <a:endPara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/>
                <a:sym typeface="Arial" panose="020B0604020202020204"/>
                <a:rtl val="0"/>
              </a:endParaRPr>
            </a:p>
          </p:txBody>
        </p:sp>
        <p:cxnSp>
          <p:nvCxnSpPr>
            <p:cNvPr id="66" name="Shape 535"/>
            <p:cNvCxnSpPr>
              <a:stCxn id="63" idx="0"/>
              <a:endCxn id="45" idx="2"/>
            </p:cNvCxnSpPr>
            <p:nvPr/>
          </p:nvCxnSpPr>
          <p:spPr>
            <a:xfrm rot="10800000">
              <a:off x="3392724" y="2910575"/>
              <a:ext cx="0" cy="1998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7" name="Shape 536"/>
            <p:cNvCxnSpPr>
              <a:stCxn id="64" idx="0"/>
              <a:endCxn id="46" idx="2"/>
            </p:cNvCxnSpPr>
            <p:nvPr/>
          </p:nvCxnSpPr>
          <p:spPr>
            <a:xfrm rot="10800000">
              <a:off x="5350899" y="2910575"/>
              <a:ext cx="0" cy="1998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8" name="Shape 537"/>
            <p:cNvCxnSpPr>
              <a:endCxn id="65" idx="2"/>
            </p:cNvCxnSpPr>
            <p:nvPr/>
          </p:nvCxnSpPr>
          <p:spPr>
            <a:xfrm rot="10800000">
              <a:off x="7392699" y="2910674"/>
              <a:ext cx="0" cy="1998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" name="Shape 538"/>
            <p:cNvCxnSpPr>
              <a:endCxn id="63" idx="2"/>
            </p:cNvCxnSpPr>
            <p:nvPr/>
          </p:nvCxnSpPr>
          <p:spPr>
            <a:xfrm rot="10800000">
              <a:off x="3392724" y="3922774"/>
              <a:ext cx="265200" cy="2646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0" name="Shape 539"/>
            <p:cNvCxnSpPr>
              <a:stCxn id="48" idx="0"/>
              <a:endCxn id="64" idx="2"/>
            </p:cNvCxnSpPr>
            <p:nvPr/>
          </p:nvCxnSpPr>
          <p:spPr>
            <a:xfrm rot="10800000" flipH="1">
              <a:off x="3624824" y="3922750"/>
              <a:ext cx="1726200" cy="2583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1" name="Shape 540"/>
            <p:cNvCxnSpPr>
              <a:stCxn id="48" idx="0"/>
              <a:endCxn id="44" idx="2"/>
            </p:cNvCxnSpPr>
            <p:nvPr/>
          </p:nvCxnSpPr>
          <p:spPr>
            <a:xfrm rot="5400000" flipH="1">
              <a:off x="1996574" y="2552800"/>
              <a:ext cx="764400" cy="2492100"/>
            </a:xfrm>
            <a:prstGeom prst="curvedConnector3">
              <a:avLst>
                <a:gd name="adj1" fmla="val 21056"/>
              </a:avLst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541"/>
            <p:cNvCxnSpPr>
              <a:stCxn id="65" idx="0"/>
              <a:endCxn id="47" idx="2"/>
            </p:cNvCxnSpPr>
            <p:nvPr/>
          </p:nvCxnSpPr>
          <p:spPr>
            <a:xfrm rot="10800000">
              <a:off x="3624699" y="1749975"/>
              <a:ext cx="3768000" cy="348300"/>
            </a:xfrm>
            <a:prstGeom prst="straightConnector1">
              <a:avLst/>
            </a:prstGeom>
            <a:noFill/>
            <a:ln w="19050" cap="flat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73" name="矩形 72"/>
          <p:cNvSpPr/>
          <p:nvPr/>
        </p:nvSpPr>
        <p:spPr>
          <a:xfrm>
            <a:off x="830836" y="6334780"/>
            <a:ext cx="792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C.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, W. Liu,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P. </a:t>
            </a:r>
            <a:r>
              <a:rPr lang="en-US" altLang="zh-CN" sz="1400" dirty="0" err="1"/>
              <a:t>Sermanet</a:t>
            </a:r>
            <a:r>
              <a:rPr lang="en-US" altLang="zh-CN" sz="1400" dirty="0"/>
              <a:t>, S. Reed, D. </a:t>
            </a:r>
            <a:r>
              <a:rPr lang="en-US" altLang="zh-CN" sz="1400" dirty="0" err="1"/>
              <a:t>Anguelov</a:t>
            </a:r>
            <a:r>
              <a:rPr lang="en-US" altLang="zh-CN" sz="1400" dirty="0"/>
              <a:t>, D. </a:t>
            </a:r>
            <a:r>
              <a:rPr lang="en-US" altLang="zh-CN" sz="1400" dirty="0" err="1"/>
              <a:t>Erhan</a:t>
            </a:r>
            <a:r>
              <a:rPr lang="en-US" altLang="zh-CN" sz="1400" dirty="0"/>
              <a:t>, V. </a:t>
            </a:r>
            <a:r>
              <a:rPr lang="en-US" altLang="zh-CN" sz="1400" dirty="0" err="1"/>
              <a:t>Vanhoucke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A.Rabinovich</a:t>
            </a:r>
            <a:r>
              <a:rPr lang="en-US" altLang="zh-CN" sz="1400" dirty="0"/>
              <a:t>. Going deeper with convolutions. CVPR2015 (&amp;arXiv:1409.4842, 2014)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en-US" altLang="zh-CN" dirty="0"/>
              <a:t>(2014)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432" y="1596624"/>
            <a:ext cx="7841730" cy="4114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0836" y="6182053"/>
            <a:ext cx="792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C.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, W. Liu,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P. </a:t>
            </a:r>
            <a:r>
              <a:rPr lang="en-US" altLang="zh-CN" sz="1400" dirty="0" err="1"/>
              <a:t>Sermanet</a:t>
            </a:r>
            <a:r>
              <a:rPr lang="en-US" altLang="zh-CN" sz="1400" dirty="0"/>
              <a:t>, S. Reed, D. </a:t>
            </a:r>
            <a:r>
              <a:rPr lang="en-US" altLang="zh-CN" sz="1400" dirty="0" err="1"/>
              <a:t>Anguelov</a:t>
            </a:r>
            <a:r>
              <a:rPr lang="en-US" altLang="zh-CN" sz="1400" dirty="0"/>
              <a:t>, D. </a:t>
            </a:r>
            <a:r>
              <a:rPr lang="en-US" altLang="zh-CN" sz="1400" dirty="0" err="1"/>
              <a:t>Erhan</a:t>
            </a:r>
            <a:r>
              <a:rPr lang="en-US" altLang="zh-CN" sz="1400" dirty="0"/>
              <a:t>, V. </a:t>
            </a:r>
            <a:r>
              <a:rPr lang="en-US" altLang="zh-CN" sz="1400" dirty="0" err="1"/>
              <a:t>Vanhoucke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A.Rabinovich</a:t>
            </a:r>
            <a:r>
              <a:rPr lang="en-US" altLang="zh-CN" sz="1400" dirty="0"/>
              <a:t>. Going deeper with convolutions. CVPR2015 (&amp;arXiv:1409.4842, 2014)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52563"/>
            <a:ext cx="4701124" cy="50958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en-US" altLang="zh-CN" dirty="0"/>
              <a:t>(2014)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上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类物体分类上的性能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143125"/>
            <a:ext cx="7755884" cy="3505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0836" y="6182053"/>
            <a:ext cx="792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C.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, W. Liu,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P. </a:t>
            </a:r>
            <a:r>
              <a:rPr lang="en-US" altLang="zh-CN" sz="1400" dirty="0" err="1"/>
              <a:t>Sermanet</a:t>
            </a:r>
            <a:r>
              <a:rPr lang="en-US" altLang="zh-CN" sz="1400" dirty="0"/>
              <a:t>, S. Reed, D. </a:t>
            </a:r>
            <a:r>
              <a:rPr lang="en-US" altLang="zh-CN" sz="1400" dirty="0" err="1"/>
              <a:t>Anguelov</a:t>
            </a:r>
            <a:r>
              <a:rPr lang="en-US" altLang="zh-CN" sz="1400" dirty="0"/>
              <a:t>, D. </a:t>
            </a:r>
            <a:r>
              <a:rPr lang="en-US" altLang="zh-CN" sz="1400" dirty="0" err="1"/>
              <a:t>Erhan</a:t>
            </a:r>
            <a:r>
              <a:rPr lang="en-US" altLang="zh-CN" sz="1400" dirty="0"/>
              <a:t>, V. </a:t>
            </a:r>
            <a:r>
              <a:rPr lang="en-US" altLang="zh-CN" sz="1400" dirty="0" err="1"/>
              <a:t>Vanhoucke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A.Rabinovich</a:t>
            </a:r>
            <a:r>
              <a:rPr lang="en-US" altLang="zh-CN" sz="1400" dirty="0"/>
              <a:t>. Going deeper with convolutions. CVPR2015 (&amp;arXiv:1409.4842, 2014)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形式化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087" y="1347788"/>
                <a:ext cx="8237537" cy="5095875"/>
              </a:xfrm>
            </p:spPr>
            <p:txBody>
              <a:bodyPr/>
              <a:lstStyle/>
              <a:p>
                <a:r>
                  <a:rPr lang="zh-CN" altLang="en-US" dirty="0" smtClean="0"/>
                  <a:t>积分形式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常用表达式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离散</a:t>
                </a:r>
                <a:r>
                  <a:rPr lang="zh-CN" altLang="en-US" dirty="0" smtClean="0"/>
                  <a:t>形式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一维情况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二维</a:t>
                </a:r>
                <a:r>
                  <a:rPr lang="zh-CN" altLang="en-US" dirty="0" smtClean="0"/>
                  <a:t>情况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称为</a:t>
                </a:r>
                <a:r>
                  <a:rPr lang="en-US" altLang="zh-CN" dirty="0" smtClean="0"/>
                  <a:t>kernel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087" y="1347788"/>
                <a:ext cx="8237537" cy="5095875"/>
              </a:xfrm>
              <a:blipFill rotWithShape="0">
                <a:blip r:embed="rId1"/>
                <a:stretch>
                  <a:fillRect l="-1036" t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r>
              <a:rPr lang="en-US" altLang="zh-CN" dirty="0" smtClean="0"/>
              <a:t>——why?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sparse interactions</a:t>
            </a:r>
            <a:endParaRPr lang="en-US" altLang="zh-CN" dirty="0" smtClean="0"/>
          </a:p>
          <a:p>
            <a:pPr lvl="1"/>
            <a:r>
              <a:rPr lang="zh-CN" altLang="en-US" dirty="0"/>
              <a:t>有限</a:t>
            </a:r>
            <a:r>
              <a:rPr lang="zh-CN" altLang="en-US" dirty="0" smtClean="0"/>
              <a:t>连接，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比输入小</a:t>
            </a:r>
            <a:endParaRPr lang="en-US" altLang="zh-CN" dirty="0" smtClean="0"/>
          </a:p>
          <a:p>
            <a:pPr lvl="1"/>
            <a:r>
              <a:rPr lang="zh-CN" altLang="en-US" dirty="0"/>
              <a:t>连接数少很多，学习难度小，计算复杂度低</a:t>
            </a:r>
            <a:endParaRPr lang="en-US" altLang="zh-CN" dirty="0"/>
          </a:p>
          <a:p>
            <a:pPr lvl="2"/>
            <a:r>
              <a:rPr lang="en-US" altLang="zh-CN" dirty="0" smtClean="0"/>
              <a:t>m</a:t>
            </a:r>
            <a:r>
              <a:rPr lang="zh-CN" altLang="en-US" dirty="0"/>
              <a:t>个</a:t>
            </a:r>
            <a:r>
              <a:rPr lang="zh-CN" altLang="en-US" dirty="0" smtClean="0"/>
              <a:t>节点与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个节点相连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限定</a:t>
            </a:r>
            <a:r>
              <a:rPr lang="en-US" altLang="zh-CN" dirty="0" smtClean="0">
                <a:sym typeface="Wingdings" panose="05000000000000000000" pitchFamily="2" charset="2"/>
              </a:rPr>
              <a:t>k(&lt;&lt;m)</a:t>
            </a:r>
            <a:r>
              <a:rPr lang="zh-CN" altLang="en-US" dirty="0" smtClean="0">
                <a:sym typeface="Wingdings" panose="05000000000000000000" pitchFamily="2" charset="2"/>
              </a:rPr>
              <a:t>个节点与</a:t>
            </a:r>
            <a:r>
              <a:rPr lang="en-US" altLang="zh-CN" dirty="0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个节点相连，则为</a:t>
            </a:r>
            <a:r>
              <a:rPr lang="en-US" altLang="zh-CN" dirty="0" smtClean="0">
                <a:sym typeface="Wingdings" panose="05000000000000000000" pitchFamily="2" charset="2"/>
              </a:rPr>
              <a:t>O(</a:t>
            </a:r>
            <a:r>
              <a:rPr lang="en-US" altLang="zh-CN" dirty="0" err="1" smtClean="0">
                <a:sym typeface="Wingdings" panose="05000000000000000000" pitchFamily="2" charset="2"/>
              </a:rPr>
              <a:t>kn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913" y="3662690"/>
            <a:ext cx="7380000" cy="277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r>
              <a:rPr lang="en-US" altLang="zh-CN" dirty="0" smtClean="0"/>
              <a:t>——why?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sparse interactions</a:t>
            </a:r>
            <a:endParaRPr lang="en-US" altLang="zh-CN" dirty="0" smtClean="0"/>
          </a:p>
          <a:p>
            <a:pPr lvl="1"/>
            <a:r>
              <a:rPr lang="zh-CN" altLang="en-US" dirty="0"/>
              <a:t>有限</a:t>
            </a:r>
            <a:r>
              <a:rPr lang="zh-CN" altLang="en-US" dirty="0" smtClean="0"/>
              <a:t>连接，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比输入小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连接数少很多，学习难度小，计算复杂度低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</a:t>
            </a:r>
            <a:r>
              <a:rPr lang="zh-CN" altLang="en-US" dirty="0"/>
              <a:t>个</a:t>
            </a:r>
            <a:r>
              <a:rPr lang="zh-CN" altLang="en-US" dirty="0" smtClean="0"/>
              <a:t>节点与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个节点相连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限定</a:t>
            </a:r>
            <a:r>
              <a:rPr lang="en-US" altLang="zh-CN" dirty="0" smtClean="0">
                <a:sym typeface="Wingdings" panose="05000000000000000000" pitchFamily="2" charset="2"/>
              </a:rPr>
              <a:t>k(&lt;&lt;m)</a:t>
            </a:r>
            <a:r>
              <a:rPr lang="zh-CN" altLang="en-US" dirty="0" smtClean="0">
                <a:sym typeface="Wingdings" panose="05000000000000000000" pitchFamily="2" charset="2"/>
              </a:rPr>
              <a:t>个节点与</a:t>
            </a:r>
            <a:r>
              <a:rPr lang="en-US" altLang="zh-CN" dirty="0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个节点相连，则为</a:t>
            </a:r>
            <a:r>
              <a:rPr lang="en-US" altLang="zh-CN" dirty="0" smtClean="0">
                <a:sym typeface="Wingdings" panose="05000000000000000000" pitchFamily="2" charset="2"/>
              </a:rPr>
              <a:t>O(</a:t>
            </a:r>
            <a:r>
              <a:rPr lang="en-US" altLang="zh-CN" dirty="0" err="1" smtClean="0">
                <a:sym typeface="Wingdings" panose="05000000000000000000" pitchFamily="2" charset="2"/>
              </a:rPr>
              <a:t>kn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3702344"/>
            <a:ext cx="7380000" cy="2715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r>
              <a:rPr lang="en-US" altLang="zh-CN" dirty="0" smtClean="0"/>
              <a:t>——why?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sparse interactions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稀疏</a:t>
            </a:r>
            <a:r>
              <a:rPr lang="en-US" altLang="zh-CN" dirty="0" smtClean="0"/>
              <a:t>)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Kernel</a:t>
            </a:r>
            <a:r>
              <a:rPr lang="zh-CN" altLang="en-US" dirty="0" smtClean="0"/>
              <a:t>比输入小</a:t>
            </a:r>
            <a:endParaRPr lang="en-US" altLang="zh-CN" dirty="0" smtClean="0"/>
          </a:p>
          <a:p>
            <a:pPr lvl="2"/>
            <a:r>
              <a:rPr lang="zh-CN" altLang="en-US" b="1" dirty="0">
                <a:solidFill>
                  <a:srgbClr val="008000"/>
                </a:solidFill>
              </a:rPr>
              <a:t>局部连接</a:t>
            </a:r>
            <a:endParaRPr lang="en-US" altLang="zh-CN" b="1" dirty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连接数少很多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学习难度小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计算复杂度低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层级感受野（生物启发）</a:t>
            </a:r>
            <a:endParaRPr lang="en-US" altLang="zh-CN" dirty="0"/>
          </a:p>
          <a:p>
            <a:pPr lvl="2"/>
            <a:r>
              <a:rPr lang="zh-CN" altLang="en-US" dirty="0" smtClean="0"/>
              <a:t>越高层的神经元，感受野越大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4000"/>
            <a:ext cx="2881140" cy="3601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r>
              <a:rPr lang="en-US" altLang="zh-CN" dirty="0" smtClean="0"/>
              <a:t>——why?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Parameter Sharing</a:t>
            </a:r>
            <a:r>
              <a:rPr lang="zh-CN" altLang="en-US" dirty="0" smtClean="0"/>
              <a:t>（参数共享）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Tied weights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进一步极大的缩减参数数量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Equivariant</a:t>
            </a:r>
            <a:r>
              <a:rPr lang="en-US" altLang="zh-CN" dirty="0"/>
              <a:t> representations</a:t>
            </a:r>
            <a:endParaRPr lang="en-US" altLang="zh-CN" dirty="0"/>
          </a:p>
          <a:p>
            <a:pPr lvl="1"/>
            <a:r>
              <a:rPr lang="zh-CN" altLang="en-US" dirty="0"/>
              <a:t>等变性</a:t>
            </a:r>
            <a:endParaRPr lang="en-US" altLang="zh-CN" dirty="0"/>
          </a:p>
          <a:p>
            <a:pPr lvl="1"/>
            <a:r>
              <a:rPr lang="zh-CN" altLang="en-US" dirty="0"/>
              <a:t>配合</a:t>
            </a:r>
            <a:r>
              <a:rPr lang="en-US" altLang="zh-CN" dirty="0"/>
              <a:t>Pooling</a:t>
            </a:r>
            <a:r>
              <a:rPr lang="zh-CN" altLang="en-US" dirty="0"/>
              <a:t>可以获得平移不变性</a:t>
            </a:r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/>
              <a:t>scale</a:t>
            </a:r>
            <a:r>
              <a:rPr lang="zh-CN" altLang="en-US" dirty="0"/>
              <a:t>和</a:t>
            </a:r>
            <a:r>
              <a:rPr lang="en-US" altLang="zh-CN" dirty="0"/>
              <a:t>rotation</a:t>
            </a:r>
            <a:r>
              <a:rPr lang="zh-CN" altLang="en-US" dirty="0"/>
              <a:t>不具有此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A742-DF64-4075-82A3-EEED77A75C2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n"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n"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Symbol" panose="05050102010706020507" pitchFamily="18" charset="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0</TotalTime>
  <Words>6550</Words>
  <Application>WPS 演示</Application>
  <PresentationFormat>全屏显示(4:3)</PresentationFormat>
  <Paragraphs>513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Symbol</vt:lpstr>
      <vt:lpstr>Arial Black</vt:lpstr>
      <vt:lpstr>黑体</vt:lpstr>
      <vt:lpstr>Times New Roman</vt:lpstr>
      <vt:lpstr>微软雅黑</vt:lpstr>
      <vt:lpstr>Arial Unicode MS</vt:lpstr>
      <vt:lpstr>Arial</vt:lpstr>
      <vt:lpstr>4_Pixel</vt:lpstr>
      <vt:lpstr>PowerPoint 演示文稿</vt:lpstr>
      <vt:lpstr>CNN的早期历史</vt:lpstr>
      <vt:lpstr>DL时代的CNN扩展</vt:lpstr>
      <vt:lpstr>卷积——示例</vt:lpstr>
      <vt:lpstr>卷积——形式化</vt:lpstr>
      <vt:lpstr>卷积——why?</vt:lpstr>
      <vt:lpstr>卷积——why?</vt:lpstr>
      <vt:lpstr>卷积——why?</vt:lpstr>
      <vt:lpstr>卷积——why?</vt:lpstr>
      <vt:lpstr>CNN的基本结构</vt:lpstr>
      <vt:lpstr>Pooling</vt:lpstr>
      <vt:lpstr>Why Pooling?</vt:lpstr>
      <vt:lpstr>Why Pooling?</vt:lpstr>
      <vt:lpstr>Why Pooling?</vt:lpstr>
      <vt:lpstr>Pooling与下采样结合</vt:lpstr>
      <vt:lpstr>从全连接到有限连接</vt:lpstr>
      <vt:lpstr>Why Convolution &amp; Pooling？</vt:lpstr>
      <vt:lpstr>源起：Neocognitron (1980)</vt:lpstr>
      <vt:lpstr>源起：Neocognitron (1980)</vt:lpstr>
      <vt:lpstr>源起：Neocognitron (1980)</vt:lpstr>
      <vt:lpstr>LeCun-CNN1989—用于字符识别</vt:lpstr>
      <vt:lpstr>LeCun-CNN1989—用于字符识别</vt:lpstr>
      <vt:lpstr>LeCun-CNN1989—用于字符识别</vt:lpstr>
      <vt:lpstr>LeCun-CNN1989—用于字符识别</vt:lpstr>
      <vt:lpstr>1998年LeNet——数字/字符识别</vt:lpstr>
      <vt:lpstr>1998年LeNet——数字/字符识别</vt:lpstr>
      <vt:lpstr>后续：CNN用于目标检测与识别</vt:lpstr>
      <vt:lpstr>AlexNet for ImageNet (2012)</vt:lpstr>
      <vt:lpstr>AlexNet for ImageNet (2012)</vt:lpstr>
      <vt:lpstr>AlexNet for ImageNet (2012)</vt:lpstr>
      <vt:lpstr>AlexNet for ImageNet (2012)</vt:lpstr>
      <vt:lpstr>AlexNet for ImageNet</vt:lpstr>
      <vt:lpstr>VGG Net (2014)</vt:lpstr>
      <vt:lpstr>VGG Net (2014)</vt:lpstr>
      <vt:lpstr>VGG Net (2014)</vt:lpstr>
      <vt:lpstr>GoogLeNet (2014)</vt:lpstr>
      <vt:lpstr>GoogLeNet (2014)</vt:lpstr>
      <vt:lpstr>GoogLeNet (2014)</vt:lpstr>
      <vt:lpstr>GoogLeNet (2014)</vt:lpstr>
      <vt:lpstr>GoogLeNet (2014)</vt:lpstr>
    </vt:vector>
  </TitlesOfParts>
  <Company>njtu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Administrator</dc:creator>
  <cp:lastModifiedBy>不良少年</cp:lastModifiedBy>
  <cp:revision>1005</cp:revision>
  <cp:lastPrinted>2016-01-10T23:23:00Z</cp:lastPrinted>
  <dcterms:created xsi:type="dcterms:W3CDTF">2011-01-12T16:18:00Z</dcterms:created>
  <dcterms:modified xsi:type="dcterms:W3CDTF">2019-01-23T08:19:57Z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