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55" r:id="rId3"/>
    <p:sldId id="327" r:id="rId5"/>
    <p:sldId id="329" r:id="rId6"/>
    <p:sldId id="326" r:id="rId7"/>
    <p:sldId id="316" r:id="rId8"/>
    <p:sldId id="317" r:id="rId9"/>
    <p:sldId id="318" r:id="rId10"/>
    <p:sldId id="320" r:id="rId11"/>
    <p:sldId id="321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07" r:id="rId22"/>
    <p:sldId id="313" r:id="rId23"/>
    <p:sldId id="308" r:id="rId24"/>
    <p:sldId id="309" r:id="rId25"/>
    <p:sldId id="310" r:id="rId26"/>
    <p:sldId id="311" r:id="rId27"/>
    <p:sldId id="312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2784" autoAdjust="0"/>
  </p:normalViewPr>
  <p:slideViewPr>
    <p:cSldViewPr snapToGrid="0">
      <p:cViewPr varScale="1">
        <p:scale>
          <a:sx n="83" d="100"/>
          <a:sy n="83" d="100"/>
        </p:scale>
        <p:origin x="1638" y="90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52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1933-9BD8-41EC-8AF1-3554983807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重庆大学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2756-C737-46D8-9F64-75C9B042CC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深度神经网络训练的时候，采用的反向传播方式，该方式背后其实是链式求导，计算每层梯度的时候会涉及一些连乘操作，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因此如果网络过深，那么如果连乘的因子大部分小于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，最后乘积可能趋于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另一方面，如果连乘的因子大部分大于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，最后乘积可能趋于无穷。这就是所谓梯度消失与梯度爆炸。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的普通过程，从固定尺寸的输入到固定尺寸的输出（比如图像分类）。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输出是序列（例如图像标注：输入是一张图像，输出是单词的序列）。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输入是序列（例如情绪分析：输入是一个句子，输出是对句子属于正面还是负面情绪的分类）。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输入输出都是序列（比如机器翻译：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输入一个英文句子输出一个法文句子）。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同步的输入输出序列（比如视频分类中，我们将对视频的每一帧都打标签）。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39.GIF"/><Relationship Id="rId11" Type="http://schemas.openxmlformats.org/officeDocument/2006/relationships/image" Target="../media/image38.GIF"/><Relationship Id="rId10" Type="http://schemas.openxmlformats.org/officeDocument/2006/relationships/image" Target="../media/image37.GIF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38831" y="2795782"/>
            <a:ext cx="6400800" cy="8870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altLang="zh-CN" sz="7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7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循环神经网络</a:t>
            </a:r>
            <a:r>
              <a:rPr lang="zh-CN" altLang="en-US" sz="7200" smtClean="0">
                <a:solidFill>
                  <a:srgbClr val="0000FF"/>
                </a:solidFill>
                <a:latin typeface="微软雅黑" panose="020B0503020204020204" pitchFamily="34" charset="-122"/>
              </a:rPr>
              <a:t>	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激活函数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3841" y="1682496"/>
            <a:ext cx="9411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RNN</a:t>
            </a:r>
            <a:r>
              <a:rPr lang="zh-CN" altLang="en-US" sz="2000" dirty="0" smtClean="0"/>
              <a:t>常用的激活函数是</a:t>
            </a:r>
            <a:r>
              <a:rPr lang="en-US" altLang="zh-CN" sz="2000" dirty="0" err="1" smtClean="0"/>
              <a:t>tanh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sigmoid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22530" name="Picture 2" descr="File:Sigmoid Funct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6" y="2073264"/>
            <a:ext cx="4766545" cy="3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File:Tanh 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9" y="2063923"/>
            <a:ext cx="4791456" cy="3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35" y="5686086"/>
            <a:ext cx="2238095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010" y="5657515"/>
            <a:ext cx="1714286" cy="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58408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softmax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3841" y="1682496"/>
            <a:ext cx="941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Softmax</a:t>
            </a:r>
            <a:r>
              <a:rPr lang="zh-CN" altLang="en-US" sz="2000" dirty="0" smtClean="0"/>
              <a:t>函数是</a:t>
            </a:r>
            <a:r>
              <a:rPr lang="en-US" altLang="zh-CN" sz="2000" dirty="0" smtClean="0"/>
              <a:t>sigmoid</a:t>
            </a:r>
            <a:r>
              <a:rPr lang="zh-CN" altLang="en-US" sz="2000" dirty="0" smtClean="0"/>
              <a:t>函数的一个变种，通常我们将其用在多分类任务的输出层，将输入转化成标签的概率。</a:t>
            </a:r>
            <a:endParaRPr lang="en-US" altLang="zh-CN" sz="2000" dirty="0" smtClean="0"/>
          </a:p>
        </p:txBody>
      </p:sp>
      <p:pic>
        <p:nvPicPr>
          <p:cNvPr id="24578" name="Picture 2" descr="http://ufldl.stanford.edu/wiki/images/math/a/1/b/a1b0d7b40fe624cd8a24354792223a9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58" y="2852929"/>
            <a:ext cx="7087452" cy="17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584960" y="5337786"/>
            <a:ext cx="879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本质就是将一</a:t>
            </a:r>
            <a:r>
              <a:rPr lang="zh-CN" altLang="zh-CN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个K</a:t>
            </a:r>
            <a:r>
              <a:rPr lang="zh-CN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维的任意实数向量压缩（映射）成另一</a:t>
            </a:r>
            <a:r>
              <a:rPr lang="zh-CN" altLang="zh-CN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个K</a:t>
            </a:r>
            <a:r>
              <a:rPr lang="zh-CN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维的实数向量，其中向量中的每个元素取值都介于（0，1）之间。</a:t>
            </a:r>
            <a:r>
              <a:rPr lang="zh-CN" altLang="zh-CN" sz="11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56192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简单</a:t>
            </a:r>
            <a:r>
              <a:rPr lang="zh-CN" altLang="en-US" sz="2400" b="1" dirty="0">
                <a:solidFill>
                  <a:schemeClr val="bg1"/>
                </a:solidFill>
              </a:rPr>
              <a:t>循环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网络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SRN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://dl2.iteye.com/upload/attachment/0116/0372/12db80ee-d0fe-3b44-b7ff-7849563e5b2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01" y="1504328"/>
            <a:ext cx="10588139" cy="37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1741549" y="2950576"/>
            <a:ext cx="666170" cy="25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3290555" y="2407733"/>
            <a:ext cx="560749" cy="27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6200000">
            <a:off x="3302995" y="3921231"/>
            <a:ext cx="560749" cy="2739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687824" y="2950575"/>
            <a:ext cx="666170" cy="25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7425762" y="2950574"/>
            <a:ext cx="666170" cy="25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10225293" y="2950574"/>
            <a:ext cx="666170" cy="25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6153270" y="3921230"/>
            <a:ext cx="560749" cy="2739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8980943" y="3921230"/>
            <a:ext cx="560749" cy="2739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6200000">
            <a:off x="6090555" y="2407732"/>
            <a:ext cx="560749" cy="27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16200000">
            <a:off x="8980943" y="2407731"/>
            <a:ext cx="560749" cy="27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457" y="5407217"/>
            <a:ext cx="418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神经元之间的</a:t>
            </a: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连接权重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在时域上</a:t>
            </a: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41" grpId="0" animBg="1"/>
      <p:bldP spid="4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时间反向传播算法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BPTT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186" y="1552862"/>
            <a:ext cx="964764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</a:rPr>
              <a:t>BP</a:t>
            </a:r>
            <a:r>
              <a:rPr lang="zh-CN" altLang="en-US" sz="2000" b="1" dirty="0" smtClean="0">
                <a:latin typeface="+mn-ea"/>
              </a:rPr>
              <a:t>回顾</a:t>
            </a:r>
            <a:r>
              <a:rPr lang="zh-CN" altLang="en-US" sz="2000" dirty="0" smtClean="0">
                <a:latin typeface="+mn-ea"/>
              </a:rPr>
              <a:t>：定义损失函数 </a:t>
            </a:r>
            <a:r>
              <a:rPr lang="en-US" altLang="zh-CN" sz="2000" b="1" dirty="0" smtClean="0">
                <a:latin typeface="+mn-ea"/>
              </a:rPr>
              <a:t>E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来表示输出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和真实标签</a:t>
            </a:r>
            <a:r>
              <a:rPr lang="en-US" altLang="zh-CN" sz="2000" b="1" dirty="0" smtClean="0">
                <a:latin typeface="+mn-ea"/>
              </a:rPr>
              <a:t>y</a:t>
            </a:r>
            <a:r>
              <a:rPr lang="zh-CN" altLang="en-US" sz="2000" dirty="0" smtClean="0">
                <a:latin typeface="+mn-ea"/>
              </a:rPr>
              <a:t>的误差，通过链式法则自顶向下求得 </a:t>
            </a:r>
            <a:r>
              <a:rPr lang="en-US" altLang="zh-CN" sz="2000" b="1" dirty="0" smtClean="0">
                <a:latin typeface="+mn-ea"/>
              </a:rPr>
              <a:t>E </a:t>
            </a:r>
            <a:r>
              <a:rPr lang="zh-CN" altLang="en-US" sz="2000" dirty="0" smtClean="0">
                <a:latin typeface="+mn-ea"/>
              </a:rPr>
              <a:t>对网络权重的</a:t>
            </a:r>
            <a:r>
              <a:rPr lang="zh-CN" altLang="en-US" sz="2000" b="1" dirty="0" smtClean="0">
                <a:latin typeface="+mn-ea"/>
              </a:rPr>
              <a:t>偏导</a:t>
            </a:r>
            <a:r>
              <a:rPr lang="zh-CN" altLang="en-US" sz="2000" dirty="0" smtClean="0">
                <a:latin typeface="+mn-ea"/>
              </a:rPr>
              <a:t>。沿梯度的反方向更新</a:t>
            </a:r>
            <a:r>
              <a:rPr lang="zh-CN" altLang="en-US" sz="2000" dirty="0">
                <a:latin typeface="+mn-ea"/>
              </a:rPr>
              <a:t>权重</a:t>
            </a:r>
            <a:r>
              <a:rPr lang="zh-CN" altLang="en-US" sz="2000" dirty="0" smtClean="0">
                <a:latin typeface="+mn-ea"/>
              </a:rPr>
              <a:t>的值，直到 </a:t>
            </a:r>
            <a:r>
              <a:rPr lang="en-US" altLang="zh-CN" sz="2000" b="1" dirty="0" smtClean="0">
                <a:latin typeface="+mn-ea"/>
              </a:rPr>
              <a:t>E </a:t>
            </a:r>
            <a:r>
              <a:rPr lang="zh-CN" altLang="en-US" sz="2000" dirty="0" smtClean="0">
                <a:latin typeface="+mn-ea"/>
              </a:rPr>
              <a:t>收敛。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	BPTT</a:t>
            </a:r>
            <a:r>
              <a:rPr lang="zh-CN" altLang="en-US" sz="2000" dirty="0">
                <a:latin typeface="+mn-ea"/>
              </a:rPr>
              <a:t>的本质其实和</a:t>
            </a:r>
            <a:r>
              <a:rPr lang="en-US" altLang="zh-CN" sz="2000" dirty="0">
                <a:latin typeface="+mn-ea"/>
              </a:rPr>
              <a:t>BP</a:t>
            </a:r>
            <a:r>
              <a:rPr lang="zh-CN" altLang="en-US" sz="2000" dirty="0">
                <a:latin typeface="+mn-ea"/>
              </a:rPr>
              <a:t>很像，就是加上</a:t>
            </a:r>
            <a:r>
              <a:rPr lang="zh-CN" altLang="en-US" sz="2000" dirty="0" smtClean="0">
                <a:latin typeface="+mn-ea"/>
              </a:rPr>
              <a:t>了时序演化。定义权重</a:t>
            </a:r>
            <a:r>
              <a:rPr lang="en-US" altLang="zh-CN" sz="2000" i="1" dirty="0" smtClean="0">
                <a:latin typeface="+mn-ea"/>
              </a:rPr>
              <a:t>U</a:t>
            </a:r>
            <a:r>
              <a:rPr lang="zh-CN" altLang="en-US" sz="2000" i="1" dirty="0" smtClean="0">
                <a:latin typeface="+mn-ea"/>
              </a:rPr>
              <a:t>，</a:t>
            </a:r>
            <a:r>
              <a:rPr lang="en-US" altLang="zh-CN" sz="2000" i="1" dirty="0" smtClean="0">
                <a:latin typeface="+mn-ea"/>
              </a:rPr>
              <a:t>V</a:t>
            </a:r>
            <a:r>
              <a:rPr lang="zh-CN" altLang="en-US" sz="2000" i="1" dirty="0" smtClean="0">
                <a:latin typeface="+mn-ea"/>
              </a:rPr>
              <a:t>，</a:t>
            </a:r>
            <a:r>
              <a:rPr lang="en-US" altLang="zh-CN" sz="2000" i="1" dirty="0" smtClean="0">
                <a:latin typeface="+mn-ea"/>
              </a:rPr>
              <a:t>W</a:t>
            </a:r>
            <a:r>
              <a:rPr lang="zh-CN" altLang="en-US" sz="2000" i="1" dirty="0" smtClean="0">
                <a:latin typeface="+mn-ea"/>
              </a:rPr>
              <a:t>。</a:t>
            </a:r>
            <a:endParaRPr lang="en-US" altLang="zh-CN" sz="2000" i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	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819" y="2719920"/>
            <a:ext cx="3217474" cy="8769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14" y="3539739"/>
            <a:ext cx="3012498" cy="17723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4186" y="3513930"/>
            <a:ext cx="254909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定义损失函数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01146" y="5283993"/>
            <a:ext cx="732444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我们将整个序列作为一次训练，所以需要对每个时刻的误差进行求和。</a:t>
            </a:r>
            <a:endParaRPr lang="en-US" altLang="zh-CN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135" y="1584825"/>
            <a:ext cx="234028" cy="431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时间反向传播算法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BPTT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6" name="Picture 2" descr="http://d3kbpzbmcynnmx.cloudfront.net/wp-content/uploads/2015/10/rnn-bptt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60" y="1388439"/>
            <a:ext cx="6172708" cy="3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843492" y="1707289"/>
            <a:ext cx="458490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目前的任务是求 </a:t>
            </a:r>
            <a:r>
              <a:rPr lang="en-US" altLang="zh-CN" b="1" dirty="0" smtClean="0">
                <a:latin typeface="+mn-ea"/>
              </a:rPr>
              <a:t>E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U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V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的梯度。</a:t>
            </a:r>
            <a:endParaRPr lang="en-US" altLang="zh-CN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06" y="2546326"/>
            <a:ext cx="1598425" cy="62332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46807" y="2065552"/>
            <a:ext cx="353173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定义</a:t>
            </a:r>
            <a:r>
              <a:rPr lang="en-US" altLang="zh-CN" dirty="0" smtClean="0">
                <a:latin typeface="+mn-ea"/>
              </a:rPr>
              <a:t>E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的梯度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i="1" dirty="0">
                <a:latin typeface="+mn-ea"/>
              </a:rPr>
              <a:t>U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 smtClean="0">
                <a:latin typeface="+mn-ea"/>
              </a:rPr>
              <a:t>V </a:t>
            </a:r>
            <a:r>
              <a:rPr lang="zh-CN" altLang="en-US" dirty="0" smtClean="0">
                <a:latin typeface="+mn-ea"/>
              </a:rPr>
              <a:t>同理</a:t>
            </a:r>
            <a:r>
              <a:rPr lang="en-US" altLang="zh-CN" dirty="0" smtClean="0">
                <a:latin typeface="+mn-ea"/>
              </a:rPr>
              <a:t>):</a:t>
            </a:r>
            <a:endParaRPr lang="en-US" altLang="zh-CN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3492" y="3193338"/>
            <a:ext cx="289053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）求 </a:t>
            </a:r>
            <a:r>
              <a:rPr lang="en-US" altLang="zh-CN" b="1" dirty="0" smtClean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梯度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</a:t>
            </a:r>
            <a:r>
              <a:rPr lang="zh-CN" altLang="en-US" dirty="0" smtClean="0">
                <a:latin typeface="+mn-ea"/>
              </a:rPr>
              <a:t>求 </a:t>
            </a:r>
            <a:r>
              <a:rPr lang="en-US" altLang="zh-CN" b="1" dirty="0" smtClean="0">
                <a:latin typeface="+mn-ea"/>
              </a:rPr>
              <a:t>E</a:t>
            </a:r>
            <a:r>
              <a:rPr lang="en-US" altLang="zh-CN" sz="1200" dirty="0" smtClean="0">
                <a:latin typeface="+mn-ea"/>
              </a:rPr>
              <a:t>3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 smtClean="0">
                <a:latin typeface="+mn-ea"/>
              </a:rPr>
              <a:t>V </a:t>
            </a:r>
            <a:r>
              <a:rPr lang="zh-CN" altLang="en-US" dirty="0" smtClean="0">
                <a:latin typeface="+mn-ea"/>
              </a:rPr>
              <a:t>的梯度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8207" y="319333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5027" y="22848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27443" y="371975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pic>
        <p:nvPicPr>
          <p:cNvPr id="3074" name="Picture 2" descr="http://s0.wp.com/latex.php?zoom=3&amp;latex=%5Cbegin%7Baligned%7D++%5Cfrac%7B%5Cpartial+E_3%7D%7B%5Cpartial+V%7D+%26%3D%5Cfrac%7B%5Cpartial+E_3%7D%7B%5Cpartial+%5Chat%7By%7D_3%7D%5Cfrac%7B%5Cpartial%5Chat%7By%7D_3%7D%7B%5Cpartial+V%7D%5C%5C++%26%3D%5Cfrac%7B%5Cpartial+E_3%7D%7B%5Cpartial+%5Chat%7By%7D_3%7D%5Cfrac%7B%5Cpartial%5Chat%7By%7D_3%7D%7B%5Cpartial+z_3%7D%5Cfrac%7B%5Cpartial+z_3%7D%7B%5Cpartial+V%7D%5C%5C++%26%3D%28%5Chat%7By%7D_3+-+y_3%29+%5Cotimes+s_3+%5C%5C++%5Cend%7Baligned%7D++&amp;bg=ffffff&amp;fg=000&amp;s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7"/>
          <a:stretch>
            <a:fillRect/>
          </a:stretch>
        </p:blipFill>
        <p:spPr bwMode="auto">
          <a:xfrm>
            <a:off x="2264139" y="4136241"/>
            <a:ext cx="2496772" cy="1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0.wp.com/latex.php?zoom=4&amp;latex=z_3+%3DVs_3&amp;bg=ffffff&amp;fg=000&amp;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02" y="5765887"/>
            <a:ext cx="1163741" cy="2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945090" y="5690573"/>
            <a:ext cx="108395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其中：   </a:t>
            </a:r>
            <a:endParaRPr lang="en-US" altLang="zh-CN" dirty="0">
              <a:latin typeface="+mn-ea"/>
            </a:endParaRPr>
          </a:p>
        </p:txBody>
      </p:sp>
      <p:pic>
        <p:nvPicPr>
          <p:cNvPr id="1026" name="Picture 2" descr="http://latex.codecogs.com/png.latex?%5Chuge%20%5Cfrac%7B%5Cpartial%20%5Ctextsl%7BE%7D%7D%7B%5Cpartial%20%5Ctextsl%7BV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64" y="5235392"/>
            <a:ext cx="514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6551748" y="1770428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647577" y="1770428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822241" y="1749871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969862" y="1749871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087462" y="1749871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533303" y="5397787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91330" y="5312062"/>
            <a:ext cx="6005170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其中：     依赖于    ，而     又依赖于     和</a:t>
            </a:r>
            <a:r>
              <a:rPr lang="en-US" altLang="zh-CN" i="1" dirty="0" smtClean="0">
                <a:latin typeface="+mn-ea"/>
              </a:rPr>
              <a:t>W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，依赖关系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一直传递到 </a:t>
            </a:r>
            <a:r>
              <a:rPr lang="en-US" altLang="zh-CN" dirty="0" smtClean="0">
                <a:latin typeface="+mn-ea"/>
              </a:rPr>
              <a:t>t = 0 </a:t>
            </a:r>
            <a:r>
              <a:rPr lang="zh-CN" altLang="en-US" dirty="0" smtClean="0">
                <a:latin typeface="+mn-ea"/>
              </a:rPr>
              <a:t>的时刻。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因此，当我们计算对于</a:t>
            </a:r>
            <a:r>
              <a:rPr lang="en-US" altLang="zh-CN" b="1" i="1" dirty="0" smtClean="0">
                <a:solidFill>
                  <a:srgbClr val="FF0000"/>
                </a:solidFill>
                <a:latin typeface="+mn-ea"/>
              </a:rPr>
              <a:t>W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的偏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导数时，不能把     看作是常数项！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时间反向传播算法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BPTT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6" name="Picture 2" descr="http://d3kbpzbmcynnmx.cloudfront.net/wp-content/uploads/2015/10/rnn-bptt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74" y="1346632"/>
            <a:ext cx="6172708" cy="3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864649" y="1749871"/>
            <a:ext cx="41248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求 </a:t>
            </a:r>
            <a:r>
              <a:rPr lang="en-US" altLang="zh-CN" b="1" dirty="0" smtClean="0">
                <a:latin typeface="+mn-ea"/>
              </a:rPr>
              <a:t>E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W</a:t>
            </a:r>
            <a:r>
              <a:rPr lang="en-US" altLang="zh-CN" i="1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梯度。注意，现在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情况开始变得复杂起来。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</a:t>
            </a:r>
            <a:r>
              <a:rPr lang="zh-CN" altLang="en-US" dirty="0" smtClean="0">
                <a:latin typeface="+mn-ea"/>
              </a:rPr>
              <a:t>求 </a:t>
            </a:r>
            <a:r>
              <a:rPr lang="en-US" altLang="zh-CN" b="1" dirty="0" smtClean="0">
                <a:latin typeface="+mn-ea"/>
              </a:rPr>
              <a:t>E</a:t>
            </a:r>
            <a:r>
              <a:rPr lang="en-US" altLang="zh-CN" sz="1200" dirty="0" smtClean="0">
                <a:latin typeface="+mn-ea"/>
              </a:rPr>
              <a:t>3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的梯度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8207" y="319333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5027" y="22848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27443" y="371975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56164" y="4100093"/>
            <a:ext cx="413333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当我们求     对于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的偏导时。注意到：                         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Picture 4" descr="http://s0.wp.com/latex.php?zoom=1.75&amp;latex=%5Cbegin%7Baligned%7D++%5Cfrac%7B%5Cpartial+E_3%7D%7B%5Cpartial+W%7D+%26%3D+%5Cfrac%7B%5Cpartial+E_3%7D%7B%5Cpartial+%5Chat%7By%7D_3%7D%5Cfrac%7B%5Cpartial%5Chat%7By%7D_3%7D%7B%5Cpartial+s_3%7D%5Cfrac%7B%5Cpartial+s_3%7D%7B%5Cpartial+W%7D%5C%5C++%5Cend%7Baligned%7D++&amp;bg=ffffff&amp;fg=000&amp;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81" y="3378004"/>
            <a:ext cx="2390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0.wp.com/latex.php?zoom=1.75&amp;latex=s_3+%3D+%5Ctanh%28Ux_t+%2B+Ws_2%29&amp;bg=ffffff&amp;fg=000&amp;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55" y="4652224"/>
            <a:ext cx="27146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85" y="544881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0.wp.com/latex.php?zoom=1.75&amp;latex=s_1&amp;bg=ffffff&amp;fg=000&amp;s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94" y="5479038"/>
            <a:ext cx="209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705" y="4204634"/>
            <a:ext cx="266667" cy="2761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27" y="5400906"/>
            <a:ext cx="266667" cy="276190"/>
          </a:xfrm>
          <a:prstGeom prst="rect">
            <a:avLst/>
          </a:prstGeom>
        </p:spPr>
      </p:pic>
      <p:pic>
        <p:nvPicPr>
          <p:cNvPr id="32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63" y="5440428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46" y="6110567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0.wp.com/latex.php?zoom=1.75&amp;latex=%5Cbegin%7Baligned%7D++%5Cfrac%7B%5Cpartial+E_3%7D%7B%5Cpartial+W%7D+%26%3D+%5Csum%5Climits_%7Bk%3D0%7D%5E%7B3%7D+%5Cfrac%7B%5Cpartial+E_3%7D%7B%5Cpartial+%5Chat%7By%7D_3%7D%5Cfrac%7B%5Cpartial%5Chat%7By%7D_3%7D%7B%5Cpartial+s_3%7D%5Cfrac%7B%5Cpartial+s_3%7D%7B%5Cpartial+s_k%7D%5Cfrac%7B%5Cpartial+s_k%7D%7B%5Cpartial+W%7D%5C%5C++%5Cend%7Baligned%7D++&amp;bg=ffffff&amp;fg=000&amp;s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75" y="5134799"/>
            <a:ext cx="332422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9914" y="1983773"/>
            <a:ext cx="704762" cy="10095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5692" y="2403423"/>
            <a:ext cx="685714" cy="6380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606" y="2436656"/>
            <a:ext cx="647619" cy="6190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6138" y="2399270"/>
            <a:ext cx="676190" cy="6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6138" y="832996"/>
            <a:ext cx="476190" cy="53333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096278" y="857889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91330" y="5312062"/>
            <a:ext cx="5101781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同样：     依赖于    ，而     又依赖于     和</a:t>
            </a:r>
            <a:r>
              <a:rPr lang="en-US" altLang="zh-CN" i="1" dirty="0">
                <a:latin typeface="+mn-ea"/>
              </a:rPr>
              <a:t>U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类似求</a:t>
            </a:r>
            <a:r>
              <a:rPr lang="en-US" altLang="zh-CN" b="1" i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，当我们计算对于</a:t>
            </a:r>
            <a:r>
              <a:rPr lang="en-US" altLang="zh-CN" b="1" i="1" dirty="0" smtClean="0">
                <a:solidFill>
                  <a:srgbClr val="FF0000"/>
                </a:solidFill>
                <a:latin typeface="+mn-ea"/>
              </a:rPr>
              <a:t>U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的偏导数时，也不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能把     看作是常数项！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时间反向传播算法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BPTT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6" name="Picture 2" descr="http://d3kbpzbmcynnmx.cloudfront.net/wp-content/uploads/2015/10/rnn-bptt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60" y="1388439"/>
            <a:ext cx="6172708" cy="3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864649" y="1749871"/>
            <a:ext cx="459773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求 </a:t>
            </a:r>
            <a:r>
              <a:rPr lang="en-US" altLang="zh-CN" b="1" dirty="0" smtClean="0">
                <a:latin typeface="+mn-ea"/>
              </a:rPr>
              <a:t>E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 smtClean="0">
                <a:latin typeface="+mn-ea"/>
              </a:rPr>
              <a:t>U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梯度。情况与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类似。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</a:t>
            </a:r>
            <a:r>
              <a:rPr lang="zh-CN" altLang="en-US" dirty="0" smtClean="0">
                <a:latin typeface="+mn-ea"/>
              </a:rPr>
              <a:t>求 </a:t>
            </a:r>
            <a:r>
              <a:rPr lang="en-US" altLang="zh-CN" b="1" dirty="0" smtClean="0">
                <a:latin typeface="+mn-ea"/>
              </a:rPr>
              <a:t>E</a:t>
            </a:r>
            <a:r>
              <a:rPr lang="en-US" altLang="zh-CN" sz="1200" dirty="0" smtClean="0">
                <a:latin typeface="+mn-ea"/>
              </a:rPr>
              <a:t>3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U</a:t>
            </a:r>
            <a:r>
              <a:rPr lang="en-US" altLang="zh-CN" i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的梯度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8207" y="319333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5027" y="22848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27443" y="371975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56164" y="3795293"/>
            <a:ext cx="413333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当我们求     对于</a:t>
            </a:r>
            <a:r>
              <a:rPr lang="en-US" altLang="zh-CN" i="1" dirty="0" smtClean="0">
                <a:latin typeface="+mn-ea"/>
              </a:rPr>
              <a:t>W </a:t>
            </a:r>
            <a:r>
              <a:rPr lang="zh-CN" altLang="en-US" dirty="0" smtClean="0">
                <a:latin typeface="+mn-ea"/>
              </a:rPr>
              <a:t>的偏导时。注意到：                         </a:t>
            </a:r>
            <a:endParaRPr lang="en-US" altLang="zh-CN" dirty="0">
              <a:latin typeface="+mn-ea"/>
            </a:endParaRPr>
          </a:p>
        </p:txBody>
      </p:sp>
      <p:pic>
        <p:nvPicPr>
          <p:cNvPr id="3078" name="Picture 6" descr="http://s0.wp.com/latex.php?zoom=1.75&amp;latex=s_3+%3D+%5Ctanh%28Ux_t+%2B+Ws_2%29&amp;bg=ffffff&amp;fg=000&amp;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55" y="4347424"/>
            <a:ext cx="27146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724" y="541751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0.wp.com/latex.php?zoom=1.75&amp;latex=s_1&amp;bg=ffffff&amp;fg=000&amp;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83" y="5442691"/>
            <a:ext cx="209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05" y="3899834"/>
            <a:ext cx="266667" cy="2761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27" y="5400906"/>
            <a:ext cx="266667" cy="276190"/>
          </a:xfrm>
          <a:prstGeom prst="rect">
            <a:avLst/>
          </a:prstGeom>
        </p:spPr>
      </p:pic>
      <p:pic>
        <p:nvPicPr>
          <p:cNvPr id="32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62" y="5424078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ttp://s0.wp.com/latex.php?zoom=1.75&amp;latex=s_2&amp;bg=ffffff&amp;fg=000&amp;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30" y="6110567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914" y="1983773"/>
            <a:ext cx="704762" cy="10095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692" y="2403423"/>
            <a:ext cx="685714" cy="6380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606" y="2436656"/>
            <a:ext cx="647619" cy="6190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6138" y="2399270"/>
            <a:ext cx="676190" cy="63809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096278" y="857889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  <p:pic>
        <p:nvPicPr>
          <p:cNvPr id="4102" name="Picture 6" descr="http://latex.codecogs.com/gif.latex?%5Chuge%20%5Cfrac%7B%5Cpartial%20E_%7B3%7D%7D%7B%5Cpartial%20U%7D%3D%5Cfrac%20%7B%5Cpartial%20E_%7B3%7D%7D%7B%5Cpartial%20%5Chat%7By%7D_%7B3%7D%7D%20%5Cfrac%7B%5Cpartial%20%5Chat%7By%7D_%7B3%7D%7D%7B%5Cpartial%20s_%7B3%7D%7D%20%5Cfrac%7B%5Cpartial%20s_%7B3%7D%7D%7B%5Cpartial%20U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1" y="2950006"/>
            <a:ext cx="2470176" cy="7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atex.codecogs.com/gif.latex?%5Chuge%20%5Cfrac%7B%5Cpartial%20E_%7B3%7D%7D%7B%5Cpartial%20U%7D%3D%5Csum_%7Bk%3D1%7D%5E%7B3%7D%5Cfrac%20%7B%5Cpartial%20E_%7B3%7D%7D%7B%5Cpartial%20%5Chat%7By%7D_%7B3%7D%7D%20%5Cfrac%7B%5Cpartial%20%5Chat%7By%7D_%7B3%7D%7D%7B%5Cpartial%20s_%7B3%7D%7D%5Cfrac%7B%5Cpartial%20s_%7B3%7D%7D%7B%5Cpartial%20s_%7Bk%7D%7D%20%5Cfrac%7B%5Cpartial%20s_%7Bk%7D%7D%7B%5Cpartial%20U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73" y="5172105"/>
            <a:ext cx="3268698" cy="9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latex.codecogs.com/gif.latex?%5CLARGE%20%5Cfrac%7B%5Cpartial%20E%7D%7B%5Cpartial%20U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5" y="703071"/>
            <a:ext cx="409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/>
          <a:srcRect r="80891" b="6909"/>
          <a:stretch>
            <a:fillRect/>
          </a:stretch>
        </p:blipFill>
        <p:spPr>
          <a:xfrm>
            <a:off x="9868148" y="3452975"/>
            <a:ext cx="134670" cy="93977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/>
          <a:srcRect r="80891" b="6909"/>
          <a:stretch>
            <a:fillRect/>
          </a:stretch>
        </p:blipFill>
        <p:spPr>
          <a:xfrm>
            <a:off x="8712325" y="3429948"/>
            <a:ext cx="134670" cy="93977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/>
          <a:srcRect r="80891" b="6909"/>
          <a:stretch>
            <a:fillRect/>
          </a:stretch>
        </p:blipFill>
        <p:spPr>
          <a:xfrm>
            <a:off x="7569644" y="3407652"/>
            <a:ext cx="152400" cy="93977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/>
          <a:srcRect r="80891" b="6909"/>
          <a:stretch>
            <a:fillRect/>
          </a:stretch>
        </p:blipFill>
        <p:spPr>
          <a:xfrm>
            <a:off x="6411528" y="3415305"/>
            <a:ext cx="134670" cy="939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循环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时间反向传播算法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BPTT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6432" y="16905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参数意义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W</a:t>
            </a:r>
            <a:r>
              <a:rPr lang="en-US" altLang="zh-C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hv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输入层到隐含层的权重参数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W</a:t>
            </a:r>
            <a:r>
              <a:rPr lang="en-US" altLang="zh-C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hh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隐含层到隐含层的权重参数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W</a:t>
            </a:r>
            <a:r>
              <a:rPr lang="en-US" altLang="zh-C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oh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：隐含层到输出层的权重参数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b</a:t>
            </a:r>
            <a:r>
              <a:rPr lang="en-US" altLang="zh-C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隐含层的偏移量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bo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输出层的偏移量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h</a:t>
            </a:r>
            <a:r>
              <a:rPr lang="en-US" altLang="zh-C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起始状态的隐含层的输出，一般初始为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http://dl2.iteye.com/upload/attachment/0116/0376/d63418b7-1dd7-3e31-8b72-3043707c76d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" y="1504328"/>
            <a:ext cx="6234898" cy="39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递归神经网络模型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864" y="1690589"/>
            <a:ext cx="8717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面临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的问题：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梯度消失问题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梯度爆炸问题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864" y="39989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解决方案：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选择其他的激活函数。例如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ReLU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引入改进网络结构的机制，例如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LSTM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GRU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现在在自然语言处理上应用十分广的的就是</a:t>
            </a:r>
            <a:r>
              <a:rPr lang="en-US" altLang="zh-CN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LSTM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61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什么是自然语言处理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400" dirty="0" smtClean="0"/>
              <a:t>概念</a:t>
            </a:r>
            <a:r>
              <a:rPr lang="zh-CN" altLang="en-US" sz="2400" dirty="0"/>
              <a:t>：研究人和计算机之间用自然语言进行通信的各种理论和方法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967"/>
            <a:ext cx="12192000" cy="447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递归神经网络模型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递归神经网络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1" y="1736392"/>
            <a:ext cx="6073067" cy="31160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5323" y="5200369"/>
            <a:ext cx="9411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吸收了</a:t>
            </a:r>
            <a:r>
              <a:rPr lang="en-US" altLang="zh-CN" sz="2000" dirty="0" smtClean="0"/>
              <a:t>HMM</a:t>
            </a:r>
            <a:r>
              <a:rPr lang="zh-CN" altLang="en-US" sz="2000" dirty="0" smtClean="0"/>
              <a:t>模型的有限序列关联</a:t>
            </a:r>
            <a:r>
              <a:rPr lang="zh-CN" altLang="en-US" sz="2000" dirty="0"/>
              <a:t>的思想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神经网络的隐藏层结构</a:t>
            </a:r>
            <a:r>
              <a:rPr lang="zh-CN" altLang="en-US" sz="2000" dirty="0" smtClean="0">
                <a:latin typeface="+mn-ea"/>
              </a:rPr>
              <a:t>能够</a:t>
            </a:r>
            <a:r>
              <a:rPr lang="zh-CN" altLang="en-US" sz="2000" dirty="0">
                <a:latin typeface="+mn-ea"/>
              </a:rPr>
              <a:t>更好的表达有限的观察值背后的复杂分布。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6429829" y="1526573"/>
            <a:ext cx="510902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递归神经网络</a:t>
            </a:r>
            <a:r>
              <a:rPr lang="zh-CN" altLang="en-US" sz="2000" dirty="0"/>
              <a:t>（</a:t>
            </a:r>
            <a:r>
              <a:rPr lang="en-US" altLang="zh-CN" sz="2000" b="1" dirty="0"/>
              <a:t>RNN</a:t>
            </a:r>
            <a:r>
              <a:rPr lang="zh-CN" altLang="en-US" sz="2000" dirty="0"/>
              <a:t>），是两种人工神经网络的</a:t>
            </a:r>
            <a:r>
              <a:rPr lang="zh-CN" altLang="en-US" sz="2000" dirty="0" smtClean="0"/>
              <a:t>总称：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种是</a:t>
            </a:r>
            <a:r>
              <a:rPr lang="zh-CN" altLang="en-US" sz="2000" b="1" dirty="0"/>
              <a:t>时间递归神经网络</a:t>
            </a:r>
            <a:r>
              <a:rPr lang="zh-CN" altLang="en-US" sz="2000" dirty="0"/>
              <a:t>（</a:t>
            </a:r>
            <a:r>
              <a:rPr lang="en-US" altLang="zh-CN" sz="2000" dirty="0"/>
              <a:t>recurrent neural network</a:t>
            </a:r>
            <a:r>
              <a:rPr lang="zh-CN" altLang="en-US" sz="2000" dirty="0" smtClean="0"/>
              <a:t>）；</a:t>
            </a:r>
            <a:endParaRPr lang="en-US" altLang="zh-CN" sz="2000" dirty="0" smtClean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种是</a:t>
            </a:r>
            <a:r>
              <a:rPr lang="zh-CN" altLang="en-US" sz="2000" b="1" dirty="0"/>
              <a:t>结构递归神经网络</a:t>
            </a:r>
            <a:r>
              <a:rPr lang="zh-CN" altLang="en-US" sz="2000" dirty="0"/>
              <a:t>（</a:t>
            </a:r>
            <a:r>
              <a:rPr lang="en-US" altLang="zh-CN" sz="2000" dirty="0"/>
              <a:t>recursive neural network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词向量</a:t>
            </a: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092027" y="1554470"/>
            <a:ext cx="941108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：传统的</a:t>
            </a:r>
            <a:r>
              <a:rPr lang="en-US" altLang="zh-CN" sz="2000" dirty="0" smtClean="0">
                <a:latin typeface="+mn-ea"/>
              </a:rPr>
              <a:t>One-Hot Encode</a:t>
            </a:r>
            <a:r>
              <a:rPr lang="en-US" altLang="zh-CN" sz="2000" dirty="0">
                <a:latin typeface="+mn-ea"/>
              </a:rPr>
              <a:t>	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离散单独符号表示单词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将一个单词转换成一个很长的向量。例子：</a:t>
            </a:r>
            <a:r>
              <a:rPr lang="en-US" altLang="zh-CN" sz="2000" dirty="0" smtClean="0">
                <a:latin typeface="+mn-ea"/>
              </a:rPr>
              <a:t>{0,0,0,0,0</a:t>
            </a:r>
            <a:r>
              <a:rPr lang="zh-CN" altLang="en-US" sz="2000" dirty="0" smtClean="0">
                <a:latin typeface="+mn-ea"/>
              </a:rPr>
              <a:t>，，，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，，，，</a:t>
            </a:r>
            <a:r>
              <a:rPr lang="en-US" altLang="zh-CN" sz="2000" dirty="0">
                <a:latin typeface="+mn-ea"/>
              </a:rPr>
              <a:t>0</a:t>
            </a:r>
            <a:r>
              <a:rPr lang="en-US" altLang="zh-CN" sz="2000" dirty="0" smtClean="0">
                <a:latin typeface="+mn-ea"/>
              </a:rPr>
              <a:t>}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缺点：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	A</a:t>
            </a:r>
            <a:r>
              <a:rPr lang="zh-CN" altLang="en-US" sz="2000" dirty="0" smtClean="0">
                <a:latin typeface="+mn-ea"/>
              </a:rPr>
              <a:t>：维数灾难，稀疏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	B</a:t>
            </a:r>
            <a:r>
              <a:rPr lang="zh-CN" altLang="en-US" sz="2000" dirty="0" smtClean="0">
                <a:latin typeface="+mn-ea"/>
              </a:rPr>
              <a:t>：不能反映出单词之间的相似性</a:t>
            </a:r>
            <a:r>
              <a:rPr lang="en-US" altLang="zh-CN" sz="2000" dirty="0">
                <a:latin typeface="+mn-ea"/>
              </a:rPr>
              <a:t>	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：分布式表示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将一个单词表示成固定维度（小维度）向量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分布式假设（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distribute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上下文相似的词，其语义也相似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相近的词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投影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到高维空间后距离很近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3" y="926774"/>
            <a:ext cx="2472152" cy="55399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词的表示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词向量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78111" y="1199740"/>
            <a:ext cx="10118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现在常用的工具是</a:t>
            </a:r>
            <a:r>
              <a:rPr lang="en-US" altLang="zh-CN" sz="2000" dirty="0">
                <a:latin typeface="+mn-ea"/>
              </a:rPr>
              <a:t>G</a:t>
            </a:r>
            <a:r>
              <a:rPr lang="en-US" altLang="zh-CN" sz="2000" dirty="0" smtClean="0">
                <a:latin typeface="+mn-ea"/>
              </a:rPr>
              <a:t>oogle2013</a:t>
            </a:r>
            <a:r>
              <a:rPr lang="zh-CN" altLang="en-US" sz="2000" dirty="0" smtClean="0">
                <a:latin typeface="+mn-ea"/>
              </a:rPr>
              <a:t>年开源的</a:t>
            </a:r>
            <a:r>
              <a:rPr lang="en-US" altLang="zh-CN" sz="2000" dirty="0" smtClean="0">
                <a:latin typeface="+mn-ea"/>
              </a:rPr>
              <a:t>Word2Vec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根据采用的</a:t>
            </a:r>
            <a:r>
              <a:rPr lang="zh-CN" altLang="en-US" sz="2000" dirty="0">
                <a:latin typeface="+mn-ea"/>
              </a:rPr>
              <a:t>策略</a:t>
            </a:r>
            <a:r>
              <a:rPr lang="zh-CN" altLang="en-US" sz="2000" dirty="0" smtClean="0">
                <a:latin typeface="+mn-ea"/>
              </a:rPr>
              <a:t>和模型我们主要分为以下几类</a:t>
            </a:r>
            <a:endParaRPr lang="en-US" altLang="zh-CN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4228" y="2790418"/>
          <a:ext cx="892503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082"/>
                <a:gridCol w="2490952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   模型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Hierarchical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SoftMax</a:t>
                      </a:r>
                      <a:r>
                        <a:rPr lang="zh-CN" altLang="en-US" baseline="0" dirty="0" smtClean="0"/>
                        <a:t>策略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CBOW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Skip-gram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Negative</a:t>
                      </a:r>
                      <a:r>
                        <a:rPr lang="en-US" altLang="zh-CN" baseline="0" dirty="0" smtClean="0"/>
                        <a:t> Sampling</a:t>
                      </a:r>
                      <a:r>
                        <a:rPr lang="zh-CN" altLang="en-US" baseline="0" dirty="0" smtClean="0"/>
                        <a:t>策略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 CBOW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Skip-gram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417717" y="5390107"/>
            <a:ext cx="101185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我们主要介绍架是</a:t>
            </a:r>
            <a:r>
              <a:rPr lang="en-US" altLang="zh-CN" sz="2000" b="1" dirty="0"/>
              <a:t>Negative </a:t>
            </a:r>
            <a:r>
              <a:rPr lang="en-US" altLang="zh-CN" sz="2000" b="1" dirty="0" smtClean="0"/>
              <a:t>Sampling</a:t>
            </a:r>
            <a:r>
              <a:rPr lang="zh-CN" altLang="en-US" sz="2000" b="1" dirty="0" smtClean="0"/>
              <a:t>（负采样）模型</a:t>
            </a:r>
            <a:endParaRPr lang="en-US" altLang="zh-CN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5323" y="926774"/>
            <a:ext cx="343715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Negative Sampling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5323" y="1504328"/>
            <a:ext cx="105127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概念：把语料中一个词替换为别的词，构造语料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中不存在的词串作为负样本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优化目标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最大化正样本的概率，同时最小化负样本的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概率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例子：假设我们的</a:t>
            </a:r>
            <a:r>
              <a:rPr lang="zh-CN" altLang="en-US" sz="2000" dirty="0"/>
              <a:t>目标</a:t>
            </a:r>
            <a:r>
              <a:rPr lang="zh-CN" altLang="en-US" sz="2000" dirty="0" smtClean="0"/>
              <a:t>是根据目标词汇预测该目标词汇的上下文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语料：</a:t>
            </a:r>
            <a:r>
              <a:rPr lang="en-US" altLang="zh-CN" sz="2000" dirty="0" smtClean="0"/>
              <a:t>The quick </a:t>
            </a:r>
            <a:r>
              <a:rPr lang="en-US" altLang="zh-CN" sz="2000" dirty="0" smtClean="0">
                <a:solidFill>
                  <a:srgbClr val="FF0000"/>
                </a:solidFill>
              </a:rPr>
              <a:t>brown</a:t>
            </a:r>
            <a:r>
              <a:rPr lang="en-US" altLang="zh-CN" sz="2000" dirty="0" smtClean="0"/>
              <a:t> fox jumped over the lazy </a:t>
            </a:r>
            <a:r>
              <a:rPr lang="en-US" altLang="zh-CN" sz="2000" dirty="0" smtClean="0">
                <a:solidFill>
                  <a:schemeClr val="accent1"/>
                </a:solidFill>
              </a:rPr>
              <a:t>dog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这里我们的上下文长度取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；则对于</a:t>
            </a:r>
            <a:r>
              <a:rPr lang="en-US" altLang="zh-CN" sz="2000" dirty="0" smtClean="0"/>
              <a:t>brown</a:t>
            </a:r>
            <a:r>
              <a:rPr lang="zh-CN" altLang="en-US" sz="2000" dirty="0" smtClean="0"/>
              <a:t>单词而言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正样本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(brown , quick),(brown , fox)</a:t>
            </a:r>
            <a:endParaRPr lang="en-US" altLang="zh-CN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负样本</a:t>
            </a:r>
            <a:r>
              <a:rPr lang="en-US" altLang="zh-CN" sz="2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: (brown , dog)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3" y="1504328"/>
            <a:ext cx="109119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对于一个给定的样本（</a:t>
            </a:r>
            <a:r>
              <a:rPr lang="en-US" altLang="zh-CN" sz="2400" dirty="0" smtClean="0"/>
              <a:t>w , Context(w)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我们使用二项逻辑回归对其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样本</a:t>
            </a:r>
            <a:r>
              <a:rPr lang="zh-CN" altLang="en-US" sz="2400" dirty="0" smtClean="0"/>
              <a:t>进行建模得</a:t>
            </a:r>
            <a:endParaRPr lang="en-US" altLang="zh-CN" sz="24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3" y="926774"/>
            <a:ext cx="405271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Negative Sampling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原理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91" y="2108266"/>
            <a:ext cx="5326445" cy="1352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323" y="3576706"/>
            <a:ext cx="41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则其全部正样本的似然函数为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" y="4136763"/>
            <a:ext cx="5392176" cy="177069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17560" y="3559208"/>
            <a:ext cx="428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则其全部负样本的似然函数为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43" y="3968299"/>
            <a:ext cx="4964987" cy="190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87819" y="1166649"/>
            <a:ext cx="912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我们同时最大化正样本概率最小化负样本的概率就得到下式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078"/>
            <a:ext cx="10959006" cy="186377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87819" y="4490670"/>
            <a:ext cx="912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对这个函数（模型）采用梯度下降算法进行训练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24760" y="971052"/>
            <a:ext cx="9448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+mn-ea"/>
              </a:rPr>
              <a:t>word2vec</a:t>
            </a:r>
            <a:r>
              <a:rPr lang="zh-CN" altLang="en-US" sz="2400" dirty="0" smtClean="0">
                <a:latin typeface="+mn-ea"/>
              </a:rPr>
              <a:t>中的基于</a:t>
            </a:r>
            <a:r>
              <a:rPr lang="en-US" altLang="zh-CN" sz="2400" dirty="0" smtClean="0">
                <a:latin typeface="+mn-ea"/>
              </a:rPr>
              <a:t>Negative Sampling</a:t>
            </a:r>
            <a:r>
              <a:rPr lang="zh-CN" altLang="en-US" sz="2400" dirty="0" smtClean="0">
                <a:latin typeface="+mn-ea"/>
              </a:rPr>
              <a:t>模型的两种方法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" y="1181396"/>
            <a:ext cx="11024394" cy="5589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15316" y="1962216"/>
            <a:ext cx="59436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例子：</a:t>
            </a:r>
            <a:r>
              <a:rPr lang="en-US" altLang="zh-CN" sz="2400" dirty="0" smtClean="0">
                <a:latin typeface="+mn-ea"/>
              </a:rPr>
              <a:t>I am a student;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CBOW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：知道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am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student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，去预测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+mn-ea"/>
              </a:rPr>
              <a:t>Skip-gram</a:t>
            </a:r>
            <a:r>
              <a:rPr lang="zh-CN" altLang="en-US" sz="2400" dirty="0" smtClean="0">
                <a:latin typeface="+mn-ea"/>
              </a:rPr>
              <a:t>模型：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知道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，去预测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am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student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193" y="1639613"/>
            <a:ext cx="2159876" cy="14661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原始语料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3428506" y="1687429"/>
            <a:ext cx="2159876" cy="1466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生成样本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6533819" y="1687429"/>
            <a:ext cx="2159876" cy="1466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训练模型参数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3" idx="3"/>
          </p:cNvCxnSpPr>
          <p:nvPr/>
        </p:nvCxnSpPr>
        <p:spPr>
          <a:xfrm>
            <a:off x="2483069" y="2372710"/>
            <a:ext cx="94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2483069" y="2222938"/>
            <a:ext cx="945437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588382" y="2247105"/>
            <a:ext cx="945437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811658" y="1687429"/>
            <a:ext cx="2159876" cy="1466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最终模型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>
          <a:xfrm>
            <a:off x="9811658" y="4201510"/>
            <a:ext cx="2159876" cy="14661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生成结果</a:t>
            </a:r>
            <a:endParaRPr lang="zh-CN" altLang="en-US" sz="2400" dirty="0"/>
          </a:p>
        </p:txBody>
      </p:sp>
      <p:sp>
        <p:nvSpPr>
          <p:cNvPr id="25" name="右箭头 24"/>
          <p:cNvSpPr/>
          <p:nvPr/>
        </p:nvSpPr>
        <p:spPr>
          <a:xfrm>
            <a:off x="8693696" y="2247856"/>
            <a:ext cx="1117962" cy="352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0" y="1387366"/>
            <a:ext cx="2955787" cy="20652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10801350" y="3153623"/>
            <a:ext cx="389164" cy="104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11111E-6 L 0.25 -1.11111E-6 C 0.34128 -0.01482 0.2586 -0.00232 0.4987 -0.00232 " pathEditMode="relative" ptsTypes="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7 -0.00232 L 0.75795 -0.006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795 -0.00672 L 0.76472 0.36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87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递归神经网络模型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时序扩展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095" y="926774"/>
            <a:ext cx="8521498" cy="3511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9655"/>
          <a:stretch>
            <a:fillRect/>
          </a:stretch>
        </p:blipFill>
        <p:spPr>
          <a:xfrm>
            <a:off x="3121153" y="4553777"/>
            <a:ext cx="5339088" cy="118865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 flipV="1">
            <a:off x="7053424" y="1553031"/>
            <a:ext cx="1" cy="665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301900" y="1504262"/>
            <a:ext cx="1" cy="665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9692436" y="1504262"/>
            <a:ext cx="1" cy="665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96356" y="2767584"/>
            <a:ext cx="475488" cy="121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162800" y="2761488"/>
            <a:ext cx="475488" cy="121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422208" y="2767584"/>
            <a:ext cx="475488" cy="121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777984" y="2791968"/>
            <a:ext cx="475488" cy="121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900672" y="3346947"/>
            <a:ext cx="0" cy="4691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199120" y="3346946"/>
            <a:ext cx="0" cy="4691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9509760" y="3346945"/>
            <a:ext cx="0" cy="4691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Recurrent Neural Network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202386" y="1843213"/>
            <a:ext cx="941108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针对对象：序列数据。例如文本</a:t>
            </a:r>
            <a:r>
              <a:rPr lang="zh-CN" altLang="en-US" sz="2000" dirty="0"/>
              <a:t>，是字母和词汇的序列；语音，是音节的序列；视频，是图像的序列；气象观测数据，股票交易数据等等，也都是序列数据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核心思想：</a:t>
            </a:r>
            <a:r>
              <a:rPr lang="zh-CN" altLang="en-US" sz="2000" dirty="0"/>
              <a:t>样本间存在顺序关系，每个样本和它之前的样本存在关联</a:t>
            </a:r>
            <a:r>
              <a:rPr lang="zh-CN" altLang="en-US" sz="2000" dirty="0" smtClean="0"/>
              <a:t>。通过神经网络在时序上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展开，我们能够找到样本之间的序列相关性。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54832"/>
          <a:stretch>
            <a:fillRect/>
          </a:stretch>
        </p:blipFill>
        <p:spPr>
          <a:xfrm>
            <a:off x="2673577" y="4628591"/>
            <a:ext cx="6468703" cy="769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02386" y="1252395"/>
            <a:ext cx="94110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</a:rPr>
              <a:t>RNN</a:t>
            </a:r>
            <a:r>
              <a:rPr lang="zh-CN" altLang="en-US" sz="2000" dirty="0" smtClean="0">
                <a:latin typeface="+mn-ea"/>
              </a:rPr>
              <a:t>是一类</a:t>
            </a:r>
            <a:r>
              <a:rPr lang="zh-CN" altLang="en-US" sz="2000" b="1" dirty="0" smtClean="0">
                <a:latin typeface="+mn-ea"/>
              </a:rPr>
              <a:t>扩展</a:t>
            </a:r>
            <a:r>
              <a:rPr lang="zh-CN" altLang="en-US" sz="2000" dirty="0" smtClean="0">
                <a:latin typeface="+mn-ea"/>
              </a:rPr>
              <a:t>的人工神经网络，它是为了对序列数据进行建模而产生的。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RNN</a:t>
            </a:r>
            <a:r>
              <a:rPr lang="zh-CN" altLang="en-US" sz="2800" b="1" dirty="0"/>
              <a:t>发展历史</a:t>
            </a:r>
            <a:endParaRPr lang="zh-CN" altLang="en-US" sz="2800" b="1" dirty="0"/>
          </a:p>
        </p:txBody>
      </p:sp>
      <p:sp>
        <p:nvSpPr>
          <p:cNvPr id="12" name="Right Arrow 3"/>
          <p:cNvSpPr/>
          <p:nvPr/>
        </p:nvSpPr>
        <p:spPr>
          <a:xfrm>
            <a:off x="304804" y="2461493"/>
            <a:ext cx="11887196" cy="360040"/>
          </a:xfrm>
          <a:prstGeom prst="rightArrow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Arrow Connector 4"/>
          <p:cNvCxnSpPr/>
          <p:nvPr/>
        </p:nvCxnSpPr>
        <p:spPr>
          <a:xfrm>
            <a:off x="730258" y="2051579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254525" y="1405248"/>
            <a:ext cx="112271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Hopﬁeld 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networks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73144" y="939028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J. Hopﬁeld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236653" y="2730980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1982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936874" y="2713297"/>
            <a:ext cx="8807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1986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730258" y="3634048"/>
            <a:ext cx="10310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Jordan 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Network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Arrow Connector 4"/>
          <p:cNvCxnSpPr/>
          <p:nvPr/>
        </p:nvCxnSpPr>
        <p:spPr>
          <a:xfrm>
            <a:off x="2286232" y="2058560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1755962" y="1412229"/>
            <a:ext cx="10310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Elman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Network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1893797" y="2734090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1990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580124" y="9770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J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. Elman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5" name="Straight Arrow Connector 4"/>
          <p:cNvCxnSpPr/>
          <p:nvPr/>
        </p:nvCxnSpPr>
        <p:spPr>
          <a:xfrm flipH="1" flipV="1">
            <a:off x="2321315" y="3025666"/>
            <a:ext cx="5416" cy="508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1934030" y="3711324"/>
            <a:ext cx="77457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BPTT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1860521" y="4198781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P.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Werbos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65118" y="911179"/>
            <a:ext cx="1449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Hochreiter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&amp; </a:t>
            </a:r>
            <a:endParaRPr lang="en-US" altLang="zh-CN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Schmidhuber</a:t>
            </a:r>
            <a:r>
              <a:rPr lang="en-US" altLang="zh-C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endParaRPr lang="zh-CN" altLang="en-US" sz="1600" dirty="0"/>
          </a:p>
        </p:txBody>
      </p:sp>
      <p:cxnSp>
        <p:nvCxnSpPr>
          <p:cNvPr id="33" name="Straight Arrow Connector 4"/>
          <p:cNvCxnSpPr/>
          <p:nvPr/>
        </p:nvCxnSpPr>
        <p:spPr>
          <a:xfrm>
            <a:off x="3992879" y="1877044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80934" y="151346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LSTM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3629912" y="2669277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1997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32954" y="421608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Schuster &amp;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Paliwal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4"/>
          <p:cNvCxnSpPr/>
          <p:nvPr/>
        </p:nvCxnSpPr>
        <p:spPr>
          <a:xfrm flipH="1" flipV="1">
            <a:off x="4001539" y="2954197"/>
            <a:ext cx="5416" cy="508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615139" y="3575575"/>
            <a:ext cx="83869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BRNN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88426" y="418654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Graves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0819" y="361904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Neural turing machine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40" name="Straight Arrow Connector 4"/>
          <p:cNvCxnSpPr/>
          <p:nvPr/>
        </p:nvCxnSpPr>
        <p:spPr>
          <a:xfrm flipH="1" flipV="1">
            <a:off x="7977767" y="3024546"/>
            <a:ext cx="5416" cy="508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7562263" y="2695901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2014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83010" y="1056137"/>
            <a:ext cx="1180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Cho, et al</a:t>
            </a:r>
            <a:endParaRPr lang="zh-CN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13174" y="1451523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RU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44" name="Straight Arrow Connector 4"/>
          <p:cNvCxnSpPr/>
          <p:nvPr/>
        </p:nvCxnSpPr>
        <p:spPr>
          <a:xfrm>
            <a:off x="7795812" y="1990023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"/>
          <p:cNvSpPr txBox="1"/>
          <p:nvPr/>
        </p:nvSpPr>
        <p:spPr>
          <a:xfrm>
            <a:off x="496947" y="42410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M. Jordan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48" name="Straight Arrow Connector 4"/>
          <p:cNvCxnSpPr/>
          <p:nvPr/>
        </p:nvCxnSpPr>
        <p:spPr>
          <a:xfrm flipH="1" flipV="1">
            <a:off x="1268557" y="3024545"/>
            <a:ext cx="5416" cy="508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32259" y="5084933"/>
            <a:ext cx="2761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早期（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80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90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年代）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主要思想：重新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使用参数和计算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0252" y="940627"/>
            <a:ext cx="2922551" cy="387988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347039" y="882278"/>
            <a:ext cx="2431123" cy="3879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763747" y="5016301"/>
            <a:ext cx="2729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中期（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</a:rPr>
              <a:t>90-2010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）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除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LSTM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以外，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</a:rPr>
              <a:t>RNN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基本从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主流研究中消失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了。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Jurgen Schmidhub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9" y="815770"/>
            <a:ext cx="1418409" cy="14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 66"/>
          <p:cNvSpPr/>
          <p:nvPr/>
        </p:nvSpPr>
        <p:spPr>
          <a:xfrm>
            <a:off x="6767392" y="4877801"/>
            <a:ext cx="2769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当前（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2010 -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）应用广泛：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fontAlgn="base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自然语言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应用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fontAlgn="base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视频建模，手写识别，用户意图预测</a:t>
            </a:r>
            <a:endParaRPr lang="zh-CN" alt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816770" y="141651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Stack RNN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Straight Arrow Connector 4"/>
          <p:cNvCxnSpPr/>
          <p:nvPr/>
        </p:nvCxnSpPr>
        <p:spPr>
          <a:xfrm>
            <a:off x="9289332" y="1990023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9028704" y="2676282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201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5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553877" y="97075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Joulin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&amp;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Mikolov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899064" y="4820507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开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源工具包：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Theano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Torch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PyBrain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TensorFlow</a:t>
            </a:r>
            <a:endParaRPr lang="en-US" altLang="zh-C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,,,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14160" y="810885"/>
            <a:ext cx="4187190" cy="384592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2" grpId="0"/>
      <p:bldP spid="23" grpId="0"/>
      <p:bldP spid="24" grpId="0"/>
      <p:bldP spid="26" grpId="0"/>
      <p:bldP spid="28" grpId="0"/>
      <p:bldP spid="3" grpId="0"/>
      <p:bldP spid="5" grpId="0"/>
      <p:bldP spid="34" grpId="0"/>
      <p:bldP spid="35" grpId="0"/>
      <p:bldP spid="37" grpId="0"/>
      <p:bldP spid="38" grpId="0"/>
      <p:bldP spid="39" grpId="0"/>
      <p:bldP spid="41" grpId="0"/>
      <p:bldP spid="42" grpId="0"/>
      <p:bldP spid="43" grpId="0"/>
      <p:bldP spid="47" grpId="0"/>
      <p:bldP spid="49" grpId="0"/>
      <p:bldP spid="50" grpId="0" animBg="1"/>
      <p:bldP spid="51" grpId="0" animBg="1"/>
      <p:bldP spid="53" grpId="0"/>
      <p:bldP spid="67" grpId="0"/>
      <p:bldP spid="68" grpId="0"/>
      <p:bldP spid="71" grpId="0"/>
      <p:bldP spid="69" grpId="0"/>
      <p:bldP spid="73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Recurrent Neural Network</a:t>
            </a: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1788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RNN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基本框架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08981"/>
            <a:ext cx="9829356" cy="30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2692400" y="5283200"/>
            <a:ext cx="4064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38323" y="5944382"/>
            <a:ext cx="3216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Image Captioning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image -&gt; sequence of words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864100" y="1416158"/>
            <a:ext cx="203422" cy="50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73232" y="769436"/>
            <a:ext cx="3695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Sentiment Classification</a:t>
            </a:r>
            <a:endParaRPr lang="en-US" altLang="zh-CN" b="1" dirty="0">
              <a:solidFill>
                <a:srgbClr val="000000"/>
              </a:solidFill>
              <a:latin typeface="ArialMT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sequence of words -&gt; sentiment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934200" y="5283200"/>
            <a:ext cx="4064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7550" y="5906282"/>
            <a:ext cx="3460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Machine Translation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r>
              <a:rPr lang="en-US" altLang="zh-CN" b="1" dirty="0" err="1">
                <a:solidFill>
                  <a:srgbClr val="000000"/>
                </a:solidFill>
                <a:latin typeface="ArialMT"/>
              </a:rPr>
              <a:t>seq</a:t>
            </a: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 of words -&gt; </a:t>
            </a:r>
            <a:r>
              <a:rPr lang="en-US" altLang="zh-CN" b="1" dirty="0" err="1">
                <a:solidFill>
                  <a:srgbClr val="000000"/>
                </a:solidFill>
                <a:latin typeface="ArialMT"/>
              </a:rPr>
              <a:t>seq</a:t>
            </a: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 of words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9575744" y="1465366"/>
            <a:ext cx="228489" cy="56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029922" y="716699"/>
            <a:ext cx="32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Video classification on frame level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7" grpId="0"/>
      <p:bldP spid="1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Recurrent Neural Network</a:t>
            </a: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典型</a:t>
            </a:r>
            <a:r>
              <a:rPr lang="zh-CN" altLang="en-US" sz="2400" b="1" dirty="0">
                <a:solidFill>
                  <a:schemeClr val="bg1"/>
                </a:solidFill>
              </a:rPr>
              <a:t>应用：</a:t>
            </a:r>
            <a:r>
              <a:rPr lang="zh-CN" altLang="en-US" sz="2400" dirty="0" smtClean="0">
                <a:solidFill>
                  <a:schemeClr val="bg1"/>
                </a:solidFill>
              </a:rPr>
              <a:t>图像</a:t>
            </a:r>
            <a:r>
              <a:rPr lang="zh-CN" altLang="en-US" sz="2400" dirty="0">
                <a:solidFill>
                  <a:schemeClr val="bg1"/>
                </a:solidFill>
              </a:rPr>
              <a:t>标注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986" y="1854667"/>
            <a:ext cx="9371428" cy="47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Recurrent Neural Network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典型应用：语言生成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25" y="1343714"/>
            <a:ext cx="8038095" cy="551428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91" y="549275"/>
            <a:ext cx="5985853" cy="6130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7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Recurrent Neural Network</a:t>
            </a:r>
            <a:endParaRPr lang="en-US" altLang="zh-CN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695323" y="926774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典型应用：音乐作曲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749" y="1408515"/>
            <a:ext cx="6961905" cy="3561905"/>
          </a:xfrm>
          <a:prstGeom prst="rect">
            <a:avLst/>
          </a:prstGeom>
        </p:spPr>
      </p:pic>
      <p:pic>
        <p:nvPicPr>
          <p:cNvPr id="14" name="Lea Oxlee_245202789_soundclou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84218" y="4773529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3100</Words>
  <Application>WPS 演示</Application>
  <PresentationFormat>宽屏</PresentationFormat>
  <Paragraphs>353</Paragraphs>
  <Slides>26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微软雅黑</vt:lpstr>
      <vt:lpstr>ArialMT</vt:lpstr>
      <vt:lpstr>Arial-BoldMT</vt:lpstr>
      <vt:lpstr>Arial Unicode MS</vt:lpstr>
      <vt:lpstr>Calibri Light</vt:lpstr>
      <vt:lpstr>Calibri</vt:lpstr>
      <vt:lpstr>Comic Sans MS</vt:lpstr>
      <vt:lpstr>Verdana</vt:lpstr>
      <vt:lpstr>Cambria Math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http:/sdwm.org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深度学习的起源与发展</dc:title>
  <dc:creator>鄢萌</dc:creator>
  <cp:lastModifiedBy>不良少年</cp:lastModifiedBy>
  <cp:revision>146</cp:revision>
  <dcterms:created xsi:type="dcterms:W3CDTF">2017-01-05T01:56:00Z</dcterms:created>
  <dcterms:modified xsi:type="dcterms:W3CDTF">2019-01-23T08:20:37Z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