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3" autoAdjust="0"/>
    <p:restoredTop sz="84133" autoAdjust="0"/>
  </p:normalViewPr>
  <p:slideViewPr>
    <p:cSldViewPr snapToGrid="0">
      <p:cViewPr varScale="1">
        <p:scale>
          <a:sx n="12" d="100"/>
          <a:sy n="12" d="100"/>
        </p:scale>
        <p:origin x="133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2795B-84DF-4E24-81A1-D07A21347840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AA92E-F69F-45FE-A37D-00F8C857D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3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AA92E-F69F-45FE-A37D-00F8C857D98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7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32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878288E-253E-137E-6461-7FA1B0899B48}"/>
              </a:ext>
            </a:extLst>
          </p:cNvPr>
          <p:cNvSpPr/>
          <p:nvPr userDrawn="1"/>
        </p:nvSpPr>
        <p:spPr>
          <a:xfrm>
            <a:off x="-18000000" y="-18000000"/>
            <a:ext cx="2057400" cy="2057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8D819C-8837-6C5A-7A8C-1313BF49DAEF}"/>
              </a:ext>
            </a:extLst>
          </p:cNvPr>
          <p:cNvSpPr/>
          <p:nvPr userDrawn="1"/>
        </p:nvSpPr>
        <p:spPr>
          <a:xfrm>
            <a:off x="54000000" y="-18000000"/>
            <a:ext cx="2057400" cy="2057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F12213-22A2-171F-AD34-FD24B2B3C702}"/>
              </a:ext>
            </a:extLst>
          </p:cNvPr>
          <p:cNvSpPr/>
          <p:nvPr userDrawn="1"/>
        </p:nvSpPr>
        <p:spPr>
          <a:xfrm>
            <a:off x="-18000000" y="54000000"/>
            <a:ext cx="2057400" cy="2057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091DDD-656D-0B2B-4AAA-0F33A8C8CDB9}"/>
              </a:ext>
            </a:extLst>
          </p:cNvPr>
          <p:cNvSpPr/>
          <p:nvPr userDrawn="1"/>
        </p:nvSpPr>
        <p:spPr>
          <a:xfrm>
            <a:off x="54000000" y="54000000"/>
            <a:ext cx="2057400" cy="2057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57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4E788E-2D73-B686-656A-929524E5CABB}"/>
              </a:ext>
            </a:extLst>
          </p:cNvPr>
          <p:cNvSpPr txBox="1"/>
          <p:nvPr/>
        </p:nvSpPr>
        <p:spPr>
          <a:xfrm>
            <a:off x="694943" y="402336"/>
            <a:ext cx="2488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Init</a:t>
            </a:r>
            <a:r>
              <a:rPr lang="zh-CN" altLang="en-US" sz="3200"/>
              <a:t>初始化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1D2FF6B-2FB5-F207-A2F1-7B097C64F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30521"/>
              </p:ext>
            </p:extLst>
          </p:nvPr>
        </p:nvGraphicFramePr>
        <p:xfrm>
          <a:off x="694943" y="1287869"/>
          <a:ext cx="15335415" cy="889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616">
                  <a:extLst>
                    <a:ext uri="{9D8B030D-6E8A-4147-A177-3AD203B41FA5}">
                      <a16:colId xmlns:a16="http://schemas.microsoft.com/office/drawing/2014/main" val="2497591674"/>
                    </a:ext>
                  </a:extLst>
                </a:gridCol>
                <a:gridCol w="1457270">
                  <a:extLst>
                    <a:ext uri="{9D8B030D-6E8A-4147-A177-3AD203B41FA5}">
                      <a16:colId xmlns:a16="http://schemas.microsoft.com/office/drawing/2014/main" val="2344113652"/>
                    </a:ext>
                  </a:extLst>
                </a:gridCol>
                <a:gridCol w="3421258">
                  <a:extLst>
                    <a:ext uri="{9D8B030D-6E8A-4147-A177-3AD203B41FA5}">
                      <a16:colId xmlns:a16="http://schemas.microsoft.com/office/drawing/2014/main" val="2981434677"/>
                    </a:ext>
                  </a:extLst>
                </a:gridCol>
                <a:gridCol w="687589">
                  <a:extLst>
                    <a:ext uri="{9D8B030D-6E8A-4147-A177-3AD203B41FA5}">
                      <a16:colId xmlns:a16="http://schemas.microsoft.com/office/drawing/2014/main" val="2700691313"/>
                    </a:ext>
                  </a:extLst>
                </a:gridCol>
                <a:gridCol w="5205046">
                  <a:extLst>
                    <a:ext uri="{9D8B030D-6E8A-4147-A177-3AD203B41FA5}">
                      <a16:colId xmlns:a16="http://schemas.microsoft.com/office/drawing/2014/main" val="3454118272"/>
                    </a:ext>
                  </a:extLst>
                </a:gridCol>
                <a:gridCol w="4011636">
                  <a:extLst>
                    <a:ext uri="{9D8B030D-6E8A-4147-A177-3AD203B41FA5}">
                      <a16:colId xmlns:a16="http://schemas.microsoft.com/office/drawing/2014/main" val="670846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步骤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哪里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类型 对象名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函数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356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主窗口句柄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HWND mhMainWnd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InitMainWindow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85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Init</a:t>
                      </a:r>
                    </a:p>
                    <a:p>
                      <a:pPr marL="0" marR="0" lvl="0" indent="0" algn="ctr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Direct</a:t>
                      </a:r>
                    </a:p>
                    <a:p>
                      <a:pPr marL="0" marR="0" lvl="0" indent="0" algn="ctr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3D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硬件设备</a:t>
                      </a:r>
                      <a:b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fence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ID3D12Device md3dDevice</a:t>
                      </a:r>
                    </a:p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ID3D12Fence mFence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InitDirect3D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3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zh-CN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Command queue</a:t>
                      </a:r>
                    </a:p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Command allocater</a:t>
                      </a:r>
                    </a:p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Command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mCommandQueue</a:t>
                      </a:r>
                    </a:p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mDirectCmdListAlloc</a:t>
                      </a:r>
                    </a:p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mCommandList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CreateCommandObjects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39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Swap chain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mSwapChain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CreateSwapChain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7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rgbClr val="00B0F0"/>
                          </a:solidFill>
                          <a:latin typeface="+mn-lt"/>
                        </a:rPr>
                        <a:t>RTV</a:t>
                      </a:r>
                      <a:r>
                        <a:rPr lang="zh-CN" altLang="en-US" sz="1800" b="0">
                          <a:solidFill>
                            <a:srgbClr val="00B0F0"/>
                          </a:solidFill>
                          <a:latin typeface="+mn-lt"/>
                        </a:rPr>
                        <a:t>堆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和</a:t>
                      </a:r>
                      <a:r>
                        <a:rPr lang="en-US" altLang="zh-CN" sz="1800" b="0">
                          <a:solidFill>
                            <a:srgbClr val="00B050"/>
                          </a:solidFill>
                          <a:latin typeface="+mn-lt"/>
                        </a:rPr>
                        <a:t>DSV</a:t>
                      </a:r>
                      <a:r>
                        <a:rPr lang="zh-CN" altLang="en-US" sz="1800" b="0">
                          <a:solidFill>
                            <a:srgbClr val="00B050"/>
                          </a:solidFill>
                          <a:latin typeface="+mn-lt"/>
                        </a:rPr>
                        <a:t>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mRtvHeap</a:t>
                      </a:r>
                    </a:p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mDsvHeap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CreateRtvAndDsvDescriptorHeaps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85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zh-CN" altLang="en-US" sz="1800" b="0" kern="120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为每个</a:t>
                      </a:r>
                      <a:r>
                        <a:rPr lang="en-US" altLang="zh-CN" sz="1800" b="0" kern="120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Swap chain buffer</a:t>
                      </a:r>
                      <a:r>
                        <a:rPr lang="zh-CN" altLang="en-US" sz="1800" b="0" kern="120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创建</a:t>
                      </a:r>
                      <a:r>
                        <a:rPr lang="en-US" altLang="zh-CN" sz="1800" b="0" kern="120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RTV</a:t>
                      </a: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zh-CN" altLang="en-US" sz="1800" b="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创建</a:t>
                      </a:r>
                      <a:r>
                        <a:rPr lang="en-US" altLang="zh-CN" sz="1800" b="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Depth Stencil buffer</a:t>
                      </a:r>
                      <a:r>
                        <a:rPr lang="zh-CN" altLang="en-US" sz="1800" b="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并初始化</a:t>
                      </a:r>
                      <a:endParaRPr lang="en-US" altLang="zh-CN" sz="1800" b="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zh-CN" altLang="en-US" sz="1800" b="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800" b="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DSB</a:t>
                      </a:r>
                      <a:r>
                        <a:rPr lang="zh-CN" altLang="en-US" sz="1800" b="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创建</a:t>
                      </a:r>
                      <a:r>
                        <a:rPr lang="en-US" altLang="zh-CN" sz="1800" b="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DSV</a:t>
                      </a:r>
                      <a:r>
                        <a:rPr lang="zh-CN" altLang="en-US" sz="1800" b="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barrier buffer</a:t>
                      </a:r>
                      <a:r>
                        <a:rPr lang="zh-CN" altLang="en-US" sz="1800" b="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状态</a:t>
                      </a:r>
                      <a:endParaRPr lang="en-US" altLang="zh-CN" sz="1800" b="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更新视口、裁剪矩形的值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-RTV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存放在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mRtvHeap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指定位置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-mDepthStencilBuffer</a:t>
                      </a:r>
                    </a:p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-DSV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存放在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mDsvHeap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中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-mScreenViewport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、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mScissorRect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初始化调用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OnResize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65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rgbClr val="FFC000"/>
                          </a:solidFill>
                          <a:latin typeface="+mn-lt"/>
                        </a:rPr>
                        <a:t>CBV</a:t>
                      </a:r>
                      <a:r>
                        <a:rPr lang="zh-CN" altLang="en-US" sz="1800" b="0">
                          <a:solidFill>
                            <a:srgbClr val="FFC000"/>
                          </a:solidFill>
                          <a:latin typeface="+mn-lt"/>
                        </a:rPr>
                        <a:t>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mCbvHeap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BuildDescriptorHeaps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21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2239963" rtl="0" eaLnBrk="1" latinLnBrk="0" hangingPunct="1"/>
                      <a:r>
                        <a:rPr lang="en-US" altLang="zh-CN" sz="1800" b="0" kern="120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0" kern="120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创建</a:t>
                      </a:r>
                      <a:r>
                        <a:rPr lang="en-US" altLang="zh-CN" sz="1800" b="0" kern="120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constant buffer</a:t>
                      </a:r>
                      <a:r>
                        <a:rPr lang="zh-CN" altLang="en-US" sz="1800" b="0" kern="120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en-US" altLang="zh-CN" sz="1800" b="0" kern="120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2075" indent="0" algn="l" defTabSz="2239963" rtl="0" eaLnBrk="1" latinLnBrk="0" hangingPunct="1"/>
                      <a:r>
                        <a:rPr lang="en-US" altLang="zh-CN" sz="1800" b="0" kern="120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zh-CN" altLang="en-US" sz="1800" b="0" kern="120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创建</a:t>
                      </a:r>
                      <a:r>
                        <a:rPr lang="en-US" altLang="zh-CN" sz="1800" b="0" kern="120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buffer</a:t>
                      </a:r>
                    </a:p>
                    <a:p>
                      <a:pPr marL="92075" lvl="1" indent="0" algn="l" defTabSz="2239963" rtl="0" eaLnBrk="1" latinLnBrk="0" hangingPunct="1"/>
                      <a:r>
                        <a:rPr lang="en-US" altLang="zh-CN" sz="1800" b="0" kern="120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zh-CN" altLang="en-US" sz="1800" b="0" kern="120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映射到</a:t>
                      </a:r>
                      <a:r>
                        <a:rPr lang="en-US" altLang="zh-CN" sz="1800" b="0" kern="120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800" b="0" kern="120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可访问内存</a:t>
                      </a:r>
                      <a:r>
                        <a:rPr lang="en-US" altLang="zh-CN" sz="1800" b="0" kern="120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mMappedData</a:t>
                      </a:r>
                    </a:p>
                    <a:p>
                      <a:pPr marL="92075" lvl="1" indent="-92075" algn="l" defTabSz="2239963" rtl="0" eaLnBrk="1" latinLnBrk="0" hangingPunct="1"/>
                      <a:r>
                        <a:rPr lang="en-US" altLang="zh-CN" sz="1800" b="0" kern="120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0" kern="120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800" b="0" kern="120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CB</a:t>
                      </a:r>
                      <a:r>
                        <a:rPr lang="zh-CN" altLang="en-US" sz="1800" b="0" kern="120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创建</a:t>
                      </a:r>
                      <a:r>
                        <a:rPr lang="en-US" altLang="zh-CN" sz="1800" b="0" kern="120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CBV</a:t>
                      </a:r>
                      <a:endParaRPr lang="zh-CN" altLang="en-US" sz="1800" b="0" kern="120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-mObjectCB</a:t>
                      </a:r>
                    </a:p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-mUploadBuffer</a:t>
                      </a:r>
                    </a:p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-mMappedData</a:t>
                      </a:r>
                    </a:p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-CBV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存放在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mCbvHeap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BuildConstantBuffers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30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Root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Signature</a:t>
                      </a:r>
                    </a:p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创建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root parameter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数组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[1]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，因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CB</a:t>
                      </a:r>
                    </a:p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zh-CN" altLang="en-US" sz="1800" b="0">
                          <a:solidFill>
                            <a:srgbClr val="FFC000"/>
                          </a:solidFill>
                          <a:latin typeface="+mn-lt"/>
                        </a:rPr>
                        <a:t>将</a:t>
                      </a:r>
                      <a:r>
                        <a:rPr lang="en-US" altLang="zh-CN" sz="1800" b="0">
                          <a:solidFill>
                            <a:srgbClr val="FFC000"/>
                          </a:solidFill>
                          <a:latin typeface="+mn-lt"/>
                        </a:rPr>
                        <a:t>rp[0]</a:t>
                      </a:r>
                      <a:r>
                        <a:rPr lang="zh-CN" altLang="en-US" sz="1800" b="0">
                          <a:solidFill>
                            <a:srgbClr val="FFC000"/>
                          </a:solidFill>
                          <a:latin typeface="+mn-lt"/>
                        </a:rPr>
                        <a:t>指向</a:t>
                      </a:r>
                      <a:r>
                        <a:rPr lang="en-US" altLang="zh-CN" sz="1800" b="0">
                          <a:solidFill>
                            <a:srgbClr val="FFC000"/>
                          </a:solidFill>
                          <a:latin typeface="+mn-lt"/>
                        </a:rPr>
                        <a:t>CBV</a:t>
                      </a:r>
                      <a:r>
                        <a:rPr lang="zh-CN" altLang="en-US" sz="1800" b="0">
                          <a:solidFill>
                            <a:srgbClr val="FFC000"/>
                          </a:solidFill>
                          <a:latin typeface="+mn-lt"/>
                        </a:rPr>
                        <a:t>范围的</a:t>
                      </a:r>
                      <a:r>
                        <a:rPr lang="en-US" altLang="zh-CN" sz="1800" b="0">
                          <a:solidFill>
                            <a:srgbClr val="FFC000"/>
                          </a:solidFill>
                          <a:latin typeface="+mn-lt"/>
                        </a:rPr>
                        <a:t>table</a:t>
                      </a: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创建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Root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Signature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mRootSignature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BuildRootSignature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53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编译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vs, ps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着色器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定义输入布局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-mvsByteCode, mpsByteCode</a:t>
                      </a:r>
                    </a:p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-mInputLayout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BuildShadersAndInputLayout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18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初始化物体数据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将顶点数据上传到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GPU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mBoxGeo</a:t>
                      </a:r>
                    </a:p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mBoxGeo-&gt;VertexBufferGPU, IndexBufferGPU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BuildBoxGeometry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29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创建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PSO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mPSO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BuildPSO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26254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6C543212-41D0-554F-16E8-5BF70ABB547F}"/>
              </a:ext>
            </a:extLst>
          </p:cNvPr>
          <p:cNvSpPr txBox="1"/>
          <p:nvPr/>
        </p:nvSpPr>
        <p:spPr>
          <a:xfrm>
            <a:off x="19969382" y="0"/>
            <a:ext cx="1345234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Update</a:t>
            </a:r>
            <a:r>
              <a:rPr lang="zh-CN" altLang="en-US" sz="3200"/>
              <a:t>更新</a:t>
            </a:r>
            <a:r>
              <a:rPr lang="en-US" altLang="zh-CN" sz="3200"/>
              <a:t>mvp</a:t>
            </a:r>
          </a:p>
          <a:p>
            <a:endParaRPr lang="en-US" altLang="zh-CN"/>
          </a:p>
          <a:p>
            <a:r>
              <a:rPr lang="zh-CN" altLang="en-US"/>
              <a:t>基类为纯虚函数</a:t>
            </a:r>
            <a:endParaRPr lang="en-US" altLang="zh-CN" sz="3200"/>
          </a:p>
          <a:p>
            <a:r>
              <a:rPr lang="en-US" altLang="zh-CN"/>
              <a:t>mObjectCB-&gt;CopyData(0, objConstants); </a:t>
            </a:r>
            <a:r>
              <a:rPr lang="zh-CN" altLang="en-US"/>
              <a:t>进行了映射，所以把数据拷贝到</a:t>
            </a:r>
            <a:r>
              <a:rPr lang="en-US" altLang="zh-CN" sz="1800" b="0">
                <a:solidFill>
                  <a:schemeClr val="tx1"/>
                </a:solidFill>
                <a:latin typeface="+mn-lt"/>
              </a:rPr>
              <a:t>mMappedData</a:t>
            </a:r>
            <a:r>
              <a:rPr lang="zh-CN" altLang="en-US"/>
              <a:t>就可以</a:t>
            </a:r>
            <a:endParaRPr lang="en-US" altLang="zh-CN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D78FFDA-A935-FC27-2C88-77CF65364D06}"/>
              </a:ext>
            </a:extLst>
          </p:cNvPr>
          <p:cNvSpPr txBox="1"/>
          <p:nvPr/>
        </p:nvSpPr>
        <p:spPr>
          <a:xfrm>
            <a:off x="19969382" y="2272990"/>
            <a:ext cx="39532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Draw</a:t>
            </a:r>
            <a:r>
              <a:rPr lang="zh-CN" altLang="en-US" sz="3200"/>
              <a:t>绘制</a:t>
            </a:r>
            <a:endParaRPr lang="en-US" altLang="zh-CN" sz="3200"/>
          </a:p>
          <a:p>
            <a:r>
              <a:rPr lang="zh-CN" altLang="en-US"/>
              <a:t>基类为纯虚函数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647C646-85BF-76DF-D494-2D776CADC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505496"/>
              </p:ext>
            </p:extLst>
          </p:nvPr>
        </p:nvGraphicFramePr>
        <p:xfrm>
          <a:off x="19969382" y="3497669"/>
          <a:ext cx="11725657" cy="668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616">
                  <a:extLst>
                    <a:ext uri="{9D8B030D-6E8A-4147-A177-3AD203B41FA5}">
                      <a16:colId xmlns:a16="http://schemas.microsoft.com/office/drawing/2014/main" val="2497591674"/>
                    </a:ext>
                  </a:extLst>
                </a:gridCol>
                <a:gridCol w="1084161">
                  <a:extLst>
                    <a:ext uri="{9D8B030D-6E8A-4147-A177-3AD203B41FA5}">
                      <a16:colId xmlns:a16="http://schemas.microsoft.com/office/drawing/2014/main" val="2344113652"/>
                    </a:ext>
                  </a:extLst>
                </a:gridCol>
                <a:gridCol w="6370320">
                  <a:extLst>
                    <a:ext uri="{9D8B030D-6E8A-4147-A177-3AD203B41FA5}">
                      <a16:colId xmlns:a16="http://schemas.microsoft.com/office/drawing/2014/main" val="2993897243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3454118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步骤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类型 对象名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356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重置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command allocater, list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mDirectCmdListAlloc, mCommandList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852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2"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Command  </a:t>
                      </a:r>
                    </a:p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list</a:t>
                      </a:r>
                    </a:p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记录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ing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设置视口、裁剪矩形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mScreenViewport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、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mScissorRect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495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barrier</a:t>
                      </a:r>
                      <a:r>
                        <a:rPr lang="zh-CN" altLang="en-US" sz="1800" b="0" kern="120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后台缓冲区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呈现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-&gt;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渲染目标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777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设置</a:t>
                      </a:r>
                      <a:r>
                        <a:rPr lang="zh-CN" altLang="en-US" sz="1800" b="0">
                          <a:solidFill>
                            <a:srgbClr val="00B0F0"/>
                          </a:solidFill>
                          <a:latin typeface="+mn-lt"/>
                        </a:rPr>
                        <a:t>后台缓冲区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颜色为蓝色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由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mRtvHeap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获取对应位置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CPU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句柄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798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设置</a:t>
                      </a:r>
                      <a:r>
                        <a:rPr lang="zh-CN" altLang="en-US" sz="1800" b="0">
                          <a:solidFill>
                            <a:srgbClr val="00B050"/>
                          </a:solidFill>
                          <a:latin typeface="+mn-lt"/>
                        </a:rPr>
                        <a:t>深度缓冲区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值为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，模板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由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mDsvHeap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获取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CPU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句柄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990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指定要渲染到的缓冲区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OMSetRenderTargets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716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设置与命令列表关联的堆为</a:t>
                      </a:r>
                      <a:r>
                        <a:rPr lang="en-US" altLang="zh-CN" sz="1800" b="0" kern="120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CBV</a:t>
                      </a:r>
                      <a:r>
                        <a:rPr lang="zh-CN" altLang="en-US" sz="1800" b="0" kern="120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mCbvHeap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158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设置根签名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mRootSignature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38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设置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VB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数据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VBV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，设置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IB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的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IBV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516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设置图元拓扑类型为三角形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107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将</a:t>
                      </a:r>
                      <a:r>
                        <a:rPr lang="en-US" altLang="zh-CN" sz="1800" b="0" kern="120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CBV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设置到根签名中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由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mCbvHeap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获取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83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绘制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DrawIndexedInstanced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520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barrier</a:t>
                      </a:r>
                      <a:r>
                        <a:rPr lang="zh-CN" altLang="en-US" sz="1800" b="0">
                          <a:solidFill>
                            <a:srgbClr val="00B0F0"/>
                          </a:solidFill>
                          <a:latin typeface="+mn-lt"/>
                        </a:rPr>
                        <a:t>后台缓冲区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渲染目标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-&gt;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呈现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893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Close command list</a:t>
                      </a:r>
                    </a:p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将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list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添加到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queue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89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</a:rPr>
                        <a:t>交换前后台缓冲区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</a:rPr>
                        <a:t>mSwapChain-&gt;Present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52444"/>
                  </a:ext>
                </a:extLst>
              </a:tr>
            </a:tbl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B80EC87-7029-98EA-341F-9747ADF159CE}"/>
              </a:ext>
            </a:extLst>
          </p:cNvPr>
          <p:cNvCxnSpPr/>
          <p:nvPr/>
        </p:nvCxnSpPr>
        <p:spPr>
          <a:xfrm>
            <a:off x="0" y="10680192"/>
            <a:ext cx="35999738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B48E4B5-C625-4296-6C0F-0C8356BEB51F}"/>
              </a:ext>
            </a:extLst>
          </p:cNvPr>
          <p:cNvSpPr txBox="1"/>
          <p:nvPr/>
        </p:nvSpPr>
        <p:spPr>
          <a:xfrm>
            <a:off x="24965980" y="11212996"/>
            <a:ext cx="11283697" cy="98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疑问：顶点数据是如何用于绘制的呢？</a:t>
            </a:r>
            <a:endParaRPr lang="en-US" altLang="zh-CN" sz="2800" b="1"/>
          </a:p>
          <a:p>
            <a:endParaRPr lang="en-US" altLang="zh-CN" sz="2800" b="1"/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--------------------------------------------------------------------</a:t>
            </a:r>
          </a:p>
          <a:p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Step1, 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初始化，在 </a:t>
            </a:r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GPU 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上创建顶点缓冲区，并将顶点数据从 </a:t>
            </a:r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CPU 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上传到 </a:t>
            </a:r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GPU</a:t>
            </a:r>
          </a:p>
          <a:p>
            <a:endParaRPr lang="en-US" altLang="zh-CN" b="1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CN">
                <a:solidFill>
                  <a:srgbClr val="00B0F0"/>
                </a:solidFill>
                <a:highlight>
                  <a:srgbClr val="FFFFFF"/>
                </a:highlight>
              </a:rPr>
              <a:t>mBoxGeo-&gt;VertexBufferGPU </a:t>
            </a:r>
            <a:r>
              <a:rPr lang="en-US" altLang="zh-CN">
                <a:solidFill>
                  <a:srgbClr val="008080"/>
                </a:solidFill>
                <a:highlight>
                  <a:srgbClr val="FFFFFF"/>
                </a:highlight>
              </a:rPr>
              <a:t>=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>
                <a:solidFill>
                  <a:srgbClr val="2B91AF"/>
                </a:solidFill>
                <a:highlight>
                  <a:srgbClr val="FFFFFF"/>
                </a:highlight>
              </a:rPr>
              <a:t>d3dUtil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::CreateDefaultBuffer(md3dDevice.Get(), 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设备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    mCommandList.Get(), 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命令列表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    vertices.data(), 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顶点数据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    vbByteSize, 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数据大小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    mBoxGeo</a:t>
            </a:r>
            <a:r>
              <a:rPr lang="en-US" altLang="zh-CN">
                <a:solidFill>
                  <a:srgbClr val="008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VertexBufferUploader); 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上传缓冲区，中间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buffer</a:t>
            </a:r>
          </a:p>
          <a:p>
            <a:endParaRPr lang="en-US" altLang="zh-CN" b="1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CreateDefaultBuffer</a:t>
            </a:r>
            <a:r>
              <a:rPr lang="zh-CN" altLang="en-US">
                <a:solidFill>
                  <a:srgbClr val="000000"/>
                </a:solidFill>
                <a:highlight>
                  <a:srgbClr val="FFFFFF"/>
                </a:highlight>
              </a:rPr>
              <a:t>函数会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285750" indent="-285750">
              <a:buFontTx/>
              <a:buChar char="-"/>
            </a:pPr>
            <a:r>
              <a:rPr lang="zh-CN" altLang="en-US">
                <a:solidFill>
                  <a:srgbClr val="000000"/>
                </a:solidFill>
                <a:highlight>
                  <a:srgbClr val="FFFFFF"/>
                </a:highlight>
              </a:rPr>
              <a:t>创建一个默认的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buffer </a:t>
            </a:r>
            <a:r>
              <a:rPr lang="zh-CN" altLang="en-US">
                <a:solidFill>
                  <a:srgbClr val="000000"/>
                </a:solidFill>
                <a:highlight>
                  <a:srgbClr val="FFFFFF"/>
                </a:highlight>
              </a:rPr>
              <a:t>为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D3D12_HEAP_TYPE_DEFAULT</a:t>
            </a:r>
            <a:r>
              <a:rPr lang="zh-CN" altLang="en-US">
                <a:solidFill>
                  <a:srgbClr val="000000"/>
                </a:solidFill>
                <a:highlight>
                  <a:srgbClr val="FFFFFF"/>
                </a:highlight>
              </a:rPr>
              <a:t>，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CPU</a:t>
            </a:r>
            <a:r>
              <a:rPr lang="zh-CN" altLang="en-US">
                <a:solidFill>
                  <a:srgbClr val="000000"/>
                </a:solidFill>
                <a:highlight>
                  <a:srgbClr val="FFFFFF"/>
                </a:highlight>
              </a:rPr>
              <a:t>不可访问，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GPU</a:t>
            </a:r>
            <a:r>
              <a:rPr lang="zh-CN" altLang="en-US">
                <a:solidFill>
                  <a:srgbClr val="000000"/>
                </a:solidFill>
                <a:highlight>
                  <a:srgbClr val="FFFFFF"/>
                </a:highlight>
              </a:rPr>
              <a:t>可读写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285750" indent="-285750">
              <a:buFontTx/>
              <a:buChar char="-"/>
            </a:pPr>
            <a:r>
              <a:rPr lang="zh-CN" altLang="en-US">
                <a:solidFill>
                  <a:srgbClr val="000000"/>
                </a:solidFill>
                <a:highlight>
                  <a:srgbClr val="FFFFFF"/>
                </a:highlight>
              </a:rPr>
              <a:t>创建一个中间的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buffer </a:t>
            </a:r>
            <a:r>
              <a:rPr lang="zh-CN" altLang="en-US">
                <a:solidFill>
                  <a:srgbClr val="000000"/>
                </a:solidFill>
                <a:highlight>
                  <a:srgbClr val="FFFFFF"/>
                </a:highlight>
              </a:rPr>
              <a:t>为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D3D12_HEAP_TYPE_UPLOAD</a:t>
            </a:r>
            <a:r>
              <a:rPr lang="zh-CN" altLang="en-US">
                <a:solidFill>
                  <a:srgbClr val="000000"/>
                </a:solidFill>
                <a:highlight>
                  <a:srgbClr val="FFFFFF"/>
                </a:highlight>
              </a:rPr>
              <a:t>，用于从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CPU</a:t>
            </a:r>
            <a:r>
              <a:rPr lang="zh-CN" altLang="en-US">
                <a:solidFill>
                  <a:srgbClr val="000000"/>
                </a:solidFill>
                <a:highlight>
                  <a:srgbClr val="FFFFFF"/>
                </a:highlight>
              </a:rPr>
              <a:t>上传数据到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GPU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UpdateSubresources</a:t>
            </a:r>
            <a:r>
              <a:rPr lang="zh-CN" altLang="en-US"/>
              <a:t>函数，将顶点数据 复制到 中间</a:t>
            </a:r>
            <a:r>
              <a:rPr lang="en-US" altLang="zh-CN"/>
              <a:t>buffer</a:t>
            </a:r>
            <a:r>
              <a:rPr lang="zh-CN" altLang="en-US"/>
              <a:t>， 再从中间 复制到 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default buffer</a:t>
            </a:r>
          </a:p>
          <a:p>
            <a:r>
              <a:rPr lang="zh-CN" altLang="en-US">
                <a:solidFill>
                  <a:srgbClr val="000000"/>
                </a:solidFill>
                <a:highlight>
                  <a:srgbClr val="FFFFFF"/>
                </a:highlight>
              </a:rPr>
              <a:t>返回值：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>
                <a:solidFill>
                  <a:srgbClr val="00B0F0"/>
                </a:solidFill>
                <a:highlight>
                  <a:srgbClr val="FFFFFF"/>
                </a:highlight>
              </a:rPr>
              <a:t>mBoxGeo-&gt;VertexBufferGPU</a:t>
            </a:r>
            <a:r>
              <a:rPr lang="zh-CN" altLang="en-US">
                <a:solidFill>
                  <a:srgbClr val="00B0F0"/>
                </a:solidFill>
                <a:highlight>
                  <a:srgbClr val="FFFFFF"/>
                </a:highlight>
              </a:rPr>
              <a:t>，</a:t>
            </a:r>
            <a:r>
              <a:rPr lang="en-US" altLang="zh-CN">
                <a:solidFill>
                  <a:srgbClr val="00B0F0"/>
                </a:solidFill>
                <a:highlight>
                  <a:srgbClr val="FFFFFF"/>
                </a:highlight>
              </a:rPr>
              <a:t>GPU</a:t>
            </a:r>
            <a:r>
              <a:rPr lang="zh-CN" altLang="en-US">
                <a:solidFill>
                  <a:srgbClr val="00B0F0"/>
                </a:solidFill>
                <a:highlight>
                  <a:srgbClr val="FFFFFF"/>
                </a:highlight>
              </a:rPr>
              <a:t>可读写的</a:t>
            </a:r>
            <a:r>
              <a:rPr lang="en-US" altLang="zh-CN">
                <a:solidFill>
                  <a:srgbClr val="00B0F0"/>
                </a:solidFill>
                <a:highlight>
                  <a:srgbClr val="FFFFFF"/>
                </a:highlight>
              </a:rPr>
              <a:t>buffer</a:t>
            </a:r>
          </a:p>
          <a:p>
            <a:endParaRPr lang="en-US" altLang="zh-CN">
              <a:solidFill>
                <a:srgbClr val="00B0F0"/>
              </a:solidFill>
              <a:highlight>
                <a:srgbClr val="FFFFFF"/>
              </a:highlight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--------------------------------------------------------------------</a:t>
            </a:r>
            <a:endParaRPr lang="en-US" altLang="zh-CN">
              <a:solidFill>
                <a:srgbClr val="00B0F0"/>
              </a:solidFill>
              <a:highlight>
                <a:srgbClr val="FFFFFF"/>
              </a:highlight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函数用于创建并返回一个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VBV</a:t>
            </a:r>
          </a:p>
          <a:p>
            <a:r>
              <a:rPr lang="en-US" altLang="zh-CN" sz="1800">
                <a:solidFill>
                  <a:srgbClr val="2B91AF"/>
                </a:solidFill>
                <a:highlight>
                  <a:srgbClr val="FFFFFF"/>
                </a:highlight>
              </a:rPr>
              <a:t>D3D12_VERTEX_BUFFER_VIEW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VertexBufferView() </a:t>
            </a:r>
            <a:r>
              <a:rPr lang="en-US" altLang="zh-CN" sz="180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</a:p>
          <a:p>
            <a:r>
              <a:rPr lang="zh-CN" altLang="en-US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altLang="zh-CN" sz="1800">
                <a:solidFill>
                  <a:srgbClr val="2B91AF"/>
                </a:solidFill>
                <a:highlight>
                  <a:srgbClr val="FFFFFF"/>
                </a:highlight>
              </a:rPr>
              <a:t>D3D12_VERTEX_BUFFER_VIEW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vbv;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vbv.BufferLocation = </a:t>
            </a:r>
            <a:r>
              <a:rPr lang="en-US" altLang="zh-CN" sz="1800">
                <a:solidFill>
                  <a:srgbClr val="00B0F0"/>
                </a:solidFill>
                <a:highlight>
                  <a:srgbClr val="FFFFFF"/>
                </a:highlight>
              </a:rPr>
              <a:t>VertexBufferGPU-&gt;GetGPUVirtualAddress();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vbv.StrideInBytes = VertexByteStride;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vbv.SizeInBytes = VertexBufferByteSize;</a:t>
            </a:r>
          </a:p>
          <a:p>
            <a:endParaRPr lang="zh-CN" altLang="en-US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altLang="zh-CN" sz="180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vbv;</a:t>
            </a:r>
          </a:p>
          <a:p>
            <a:r>
              <a:rPr lang="zh-CN" altLang="en-US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US" altLang="zh-CN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--------------------------------------------------------------------</a:t>
            </a:r>
            <a:endParaRPr lang="en-US" altLang="zh-CN">
              <a:solidFill>
                <a:srgbClr val="00B0F0"/>
              </a:solidFill>
              <a:highlight>
                <a:srgbClr val="FFFFFF"/>
              </a:highlight>
            </a:endParaRPr>
          </a:p>
          <a:p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Step2, 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绘制，告知输入装配器，顶点数据在</a:t>
            </a:r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GPU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哪里</a:t>
            </a:r>
            <a:endParaRPr lang="en-US" altLang="zh-CN" sz="180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8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将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VBV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与渲染流水线上的一个输入槽（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input slot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）相绑定</a:t>
            </a:r>
            <a:endParaRPr lang="en-US" altLang="zh-CN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  <a:ea typeface="新宋体" panose="02010609030101010101" pitchFamily="49" charset="-122"/>
              </a:rPr>
              <a:t>mCommandList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  <a:ea typeface="新宋体" panose="02010609030101010101" pitchFamily="49" charset="-122"/>
              </a:rPr>
              <a:t>-&gt;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  <a:ea typeface="新宋体" panose="02010609030101010101" pitchFamily="49" charset="-122"/>
              </a:rPr>
              <a:t>IASetVertexBuffers(0, 1, &amp;mBoxGeo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  <a:ea typeface="新宋体" panose="02010609030101010101" pitchFamily="49" charset="-122"/>
              </a:rPr>
              <a:t>-&gt;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  <a:ea typeface="新宋体" panose="02010609030101010101" pitchFamily="49" charset="-122"/>
              </a:rPr>
              <a:t>VertexBufferView());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7C123EA-4569-F616-05AF-9C2C4625045C}"/>
              </a:ext>
            </a:extLst>
          </p:cNvPr>
          <p:cNvSpPr txBox="1"/>
          <p:nvPr/>
        </p:nvSpPr>
        <p:spPr>
          <a:xfrm>
            <a:off x="694943" y="11212996"/>
            <a:ext cx="10338817" cy="25607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疑问：</a:t>
            </a:r>
            <a:r>
              <a:rPr lang="en-US" altLang="zh-CN" sz="2800" b="1"/>
              <a:t>RTV</a:t>
            </a:r>
            <a:r>
              <a:rPr lang="zh-CN" altLang="en-US" sz="2800" b="1"/>
              <a:t>和后台缓冲区的关系</a:t>
            </a:r>
            <a:endParaRPr lang="en-US" altLang="zh-CN" sz="2800" b="1"/>
          </a:p>
          <a:p>
            <a:endParaRPr lang="en-US" altLang="zh-CN" sz="2000" b="1"/>
          </a:p>
          <a:p>
            <a:r>
              <a:rPr lang="zh-CN" altLang="en-US" sz="2000"/>
              <a:t>创建交换链时，会创建</a:t>
            </a:r>
            <a:r>
              <a:rPr lang="en-US" altLang="zh-CN" sz="2000"/>
              <a:t>2</a:t>
            </a:r>
            <a:r>
              <a:rPr lang="zh-CN" altLang="en-US" sz="2000"/>
              <a:t>个缓冲区（双缓冲情况下），交换链负责呈现</a:t>
            </a:r>
            <a:r>
              <a:rPr lang="en-US" altLang="zh-CN" sz="2000"/>
              <a:t>or</a:t>
            </a:r>
            <a:r>
              <a:rPr lang="zh-CN" altLang="en-US" sz="2000"/>
              <a:t>交换缓冲区，为每个缓冲区创建一个对应的</a:t>
            </a:r>
            <a:r>
              <a:rPr lang="en-US" altLang="zh-CN" sz="2000"/>
              <a:t>RTV</a:t>
            </a:r>
            <a:r>
              <a:rPr lang="zh-CN" altLang="en-US" sz="2000"/>
              <a:t>，</a:t>
            </a:r>
            <a:r>
              <a:rPr lang="en-US" altLang="zh-CN" sz="2000"/>
              <a:t>RTV</a:t>
            </a:r>
            <a:r>
              <a:rPr lang="zh-CN" altLang="en-US" sz="2000"/>
              <a:t>存放在</a:t>
            </a:r>
            <a:r>
              <a:rPr lang="en-US" altLang="zh-CN" sz="2000"/>
              <a:t>RTV</a:t>
            </a:r>
            <a:r>
              <a:rPr lang="zh-CN" altLang="en-US" sz="2000"/>
              <a:t>堆中。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CPU</a:t>
            </a:r>
            <a:r>
              <a:rPr lang="zh-CN" altLang="en-US" sz="2000"/>
              <a:t>更改缓冲区中的数据（颜色等），需要通过</a:t>
            </a:r>
            <a:r>
              <a:rPr lang="en-US" altLang="zh-CN" sz="2000"/>
              <a:t>RTV</a:t>
            </a:r>
            <a:r>
              <a:rPr lang="zh-CN" altLang="en-US" sz="2000"/>
              <a:t>，而不能直接操作缓冲区。</a:t>
            </a:r>
            <a:endParaRPr lang="en-US" altLang="zh-CN" sz="2000"/>
          </a:p>
          <a:p>
            <a:endParaRPr lang="en-US" altLang="zh-CN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--------------------------------------------------------------------</a:t>
            </a:r>
          </a:p>
          <a:p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Step1, 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初始化，创建</a:t>
            </a:r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swap chain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，同时会创建</a:t>
            </a:r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Swap chain buffer</a:t>
            </a:r>
          </a:p>
          <a:p>
            <a:endParaRPr lang="en-US" altLang="zh-CN" b="1">
              <a:solidFill>
                <a:srgbClr val="00B0F0"/>
              </a:solidFill>
              <a:highlight>
                <a:srgbClr val="FFFFFF"/>
              </a:highlight>
            </a:endParaRPr>
          </a:p>
          <a:p>
            <a:r>
              <a:rPr lang="fr-FR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sz="1800">
                <a:solidFill>
                  <a:srgbClr val="2B91AF"/>
                </a:solidFill>
                <a:highlight>
                  <a:srgbClr val="FFFFFF"/>
                </a:highlight>
              </a:rPr>
              <a:t>DXGI_SWAP_CHAIN_DESC</a:t>
            </a:r>
            <a:r>
              <a:rPr lang="fr-FR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sd;  //</a:t>
            </a:r>
            <a:r>
              <a:rPr lang="zh-CN" altLang="en-US" sz="1800">
                <a:solidFill>
                  <a:srgbClr val="000000"/>
                </a:solidFill>
                <a:highlight>
                  <a:srgbClr val="FFFFFF"/>
                </a:highlight>
              </a:rPr>
              <a:t>下面代码没复制完</a:t>
            </a:r>
            <a:endParaRPr lang="fr-FR" altLang="zh-CN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sd.BufferDesc.Width = mClientWidth;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缓冲区宽高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sd.BufferDesc.Height = mClientHeight;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sd.BufferUsage = </a:t>
            </a:r>
            <a:r>
              <a:rPr lang="en-US" altLang="zh-CN" sz="1800">
                <a:solidFill>
                  <a:srgbClr val="6F008A"/>
                </a:solidFill>
                <a:highlight>
                  <a:srgbClr val="FFFFFF"/>
                </a:highlight>
              </a:rPr>
              <a:t>DXGI_USAGE_RENDER_TARGET_OUTPUT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缓冲区用途，渲染目标输出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sd.BufferCount = SwapChainBufferCount;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缓冲区数量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sd.OutputWindow = mhMainWnd;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输出窗口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sd.Windowed = </a:t>
            </a:r>
            <a:r>
              <a:rPr lang="en-US" altLang="zh-CN" sz="180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窗口模式</a:t>
            </a:r>
          </a:p>
          <a:p>
            <a:endParaRPr lang="zh-CN" altLang="en-US" sz="180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6F008A"/>
                </a:solidFill>
                <a:highlight>
                  <a:srgbClr val="FFFFFF"/>
                </a:highlight>
              </a:rPr>
              <a:t>  ThrowIfFailed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(mdxgiFactory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CreateSwapChain(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 mCommandQueue.Get(),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 &amp;sd,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 mSwapChain.GetAddressOf()));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--------------------------------------------------------------------</a:t>
            </a:r>
          </a:p>
          <a:p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Step2, 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初始化，创建</a:t>
            </a:r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RTV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堆</a:t>
            </a:r>
            <a:endParaRPr lang="en-US" altLang="zh-CN" b="1">
              <a:solidFill>
                <a:srgbClr val="00B0F0"/>
              </a:solidFill>
              <a:highlight>
                <a:srgbClr val="FFFFFF"/>
              </a:highlight>
            </a:endParaRPr>
          </a:p>
          <a:p>
            <a:endParaRPr lang="en-US" altLang="zh-CN" b="1">
              <a:solidFill>
                <a:srgbClr val="00B0F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0000FF"/>
                </a:solidFill>
                <a:highlight>
                  <a:srgbClr val="FFFFFF"/>
                </a:highlight>
              </a:rPr>
              <a:t>D3D12_DESCRIPTOR_HEAP_DESC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rtvHeapDesc;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rtvHeapDesc.NumDescriptors = SwapChainBufferCount;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view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数量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=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交换链缓冲区数量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rtvHeapDesc.Type = </a:t>
            </a:r>
            <a:r>
              <a:rPr lang="en-US" altLang="zh-CN" sz="1800">
                <a:solidFill>
                  <a:srgbClr val="2F4F4F"/>
                </a:solidFill>
                <a:highlight>
                  <a:srgbClr val="FFFFFF"/>
                </a:highlight>
              </a:rPr>
              <a:t>D3D12_DESCRIPTOR_HEAP_TYPE_RTV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视图类型：渲染目标视图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rtvHeapDesc.Flags = </a:t>
            </a:r>
            <a:r>
              <a:rPr lang="en-US" altLang="zh-CN" sz="1800">
                <a:solidFill>
                  <a:srgbClr val="2F4F4F"/>
                </a:solidFill>
                <a:highlight>
                  <a:srgbClr val="FFFFFF"/>
                </a:highlight>
              </a:rPr>
              <a:t>D3D12_DESCRIPTOR_HEAP_FLAG_NONE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无特殊标志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rtvHeapDesc.NodeMask = 0;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节点掩码</a:t>
            </a:r>
          </a:p>
          <a:p>
            <a:r>
              <a:rPr lang="en-US" altLang="zh-CN" sz="1800">
                <a:solidFill>
                  <a:srgbClr val="6F008A"/>
                </a:solidFill>
                <a:highlight>
                  <a:srgbClr val="FFFFFF"/>
                </a:highlight>
              </a:rPr>
              <a:t>ThrowIfFailed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(md3dDevice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CreateDescriptorHeap(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&amp;rtvHeapDesc, </a:t>
            </a:r>
            <a:r>
              <a:rPr lang="en-US" altLang="zh-CN" sz="1800">
                <a:solidFill>
                  <a:srgbClr val="6F008A"/>
                </a:solidFill>
                <a:highlight>
                  <a:srgbClr val="FFFFFF"/>
                </a:highlight>
              </a:rPr>
              <a:t>IID_PPV_ARGS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(mRtvHeap.GetAddressOf())));</a:t>
            </a:r>
          </a:p>
          <a:p>
            <a:endParaRPr lang="en-US" altLang="zh-CN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--------------------------------------------------------------------</a:t>
            </a:r>
          </a:p>
          <a:p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Step3, 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初始化，为每个</a:t>
            </a:r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Swap chain buffer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创建</a:t>
            </a:r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RTV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，</a:t>
            </a:r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RTV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存放在</a:t>
            </a:r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RTV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堆中</a:t>
            </a:r>
            <a:endParaRPr lang="en-US" altLang="zh-CN" b="1">
              <a:solidFill>
                <a:srgbClr val="00B0F0"/>
              </a:solidFill>
              <a:highlight>
                <a:srgbClr val="FFFFFF"/>
              </a:highlight>
            </a:endParaRPr>
          </a:p>
          <a:p>
            <a:endParaRPr lang="en-US" altLang="zh-CN" b="1">
              <a:solidFill>
                <a:srgbClr val="00B0F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2B91AF"/>
                </a:solidFill>
                <a:highlight>
                  <a:srgbClr val="FFFFFF"/>
                </a:highlight>
              </a:rPr>
              <a:t>CD3DX12_CPU_DESCRIPTOR_HANDLE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>
                <a:solidFill>
                  <a:srgbClr val="FFC000"/>
                </a:solidFill>
                <a:highlight>
                  <a:srgbClr val="FFFFFF"/>
                </a:highlight>
              </a:rPr>
              <a:t>rtvHeapHandle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(mRtvHeap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GetCPUDescriptorHandleForHeapStart());</a:t>
            </a:r>
          </a:p>
          <a:p>
            <a:endParaRPr lang="en-US" altLang="zh-CN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0000FF"/>
                </a:solidFill>
                <a:highlight>
                  <a:srgbClr val="FFFFFF"/>
                </a:highlight>
              </a:rPr>
              <a:t> for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US" altLang="zh-CN" sz="1800">
                <a:solidFill>
                  <a:srgbClr val="2B91AF"/>
                </a:solidFill>
                <a:highlight>
                  <a:srgbClr val="FFFFFF"/>
                </a:highlight>
              </a:rPr>
              <a:t>UINT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i = 0; i &lt; SwapChainBufferCount; i++) {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altLang="zh-CN" sz="1800">
                <a:solidFill>
                  <a:srgbClr val="6F008A"/>
                </a:solidFill>
                <a:highlight>
                  <a:srgbClr val="FFFFFF"/>
                </a:highlight>
              </a:rPr>
              <a:t>ThrowIfFailed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(mSwapChain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GetBuffer(i, </a:t>
            </a:r>
            <a:r>
              <a:rPr lang="en-US" altLang="zh-CN" sz="1800">
                <a:solidFill>
                  <a:srgbClr val="6F008A"/>
                </a:solidFill>
                <a:highlight>
                  <a:srgbClr val="FFFFFF"/>
                </a:highlight>
              </a:rPr>
              <a:t>IID_PPV_ARGS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CN" sz="180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FFFFFF"/>
                </a:highlight>
              </a:rPr>
              <a:t>mSwapChainBuffer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[i])));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md3dDevice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 sz="1800">
                <a:solidFill>
                  <a:srgbClr val="00B050"/>
                </a:solidFill>
                <a:highlight>
                  <a:srgbClr val="FFFFFF"/>
                </a:highlight>
              </a:rPr>
              <a:t>CreateRenderTargetView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FFFFFF"/>
                </a:highlight>
              </a:rPr>
              <a:t>mSwapChainBuffer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[i].Get(), </a:t>
            </a:r>
            <a:r>
              <a:rPr lang="en-US" altLang="zh-CN" sz="1800">
                <a:solidFill>
                  <a:srgbClr val="0000FF"/>
                </a:solidFill>
                <a:highlight>
                  <a:srgbClr val="FFFFFF"/>
                </a:highlight>
              </a:rPr>
              <a:t>nullptr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altLang="zh-CN">
                <a:solidFill>
                  <a:srgbClr val="FFC000"/>
                </a:solidFill>
                <a:highlight>
                  <a:srgbClr val="FFFFFF"/>
                </a:highlight>
              </a:rPr>
              <a:t>rtvHeapHandle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altLang="zh-CN" sz="1800">
                <a:solidFill>
                  <a:srgbClr val="FFC000"/>
                </a:solidFill>
                <a:highlight>
                  <a:srgbClr val="FFFFFF"/>
                </a:highlight>
              </a:rPr>
              <a:t>rtvHeapHandle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.Offset(1, mRtvDescriptorSize);</a:t>
            </a:r>
          </a:p>
          <a:p>
            <a:r>
              <a:rPr lang="zh-CN" altLang="en-US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US" altLang="zh-CN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--------------------------------------------------------------------</a:t>
            </a:r>
          </a:p>
          <a:p>
            <a:endParaRPr lang="en-US" altLang="zh-CN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获取当前后台缓冲区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RTV 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的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CPU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句柄</a:t>
            </a:r>
            <a:endParaRPr lang="en-US" altLang="zh-CN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D3D12_CPU_DESCRIPTOR_HANDLE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D3DApp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>
                <a:solidFill>
                  <a:srgbClr val="0070C0"/>
                </a:solidFill>
                <a:highlight>
                  <a:srgbClr val="FFFFFF"/>
                </a:highlight>
              </a:rPr>
              <a:t>CurrentBackBufferView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8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endParaRPr lang="en-US" altLang="zh-CN" sz="18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CD3DX12_CPU_DESCRIPTOR_HANDLE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 </a:t>
            </a:r>
            <a:endParaRPr lang="zh-CN" altLang="en-US" sz="18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mRtvHeap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GetCPUDescriptorHandleForHeapStart(),  //RTV</a:t>
            </a:r>
            <a:r>
              <a:rPr lang="zh-CN" altLang="en-US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堆的起始位置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CPU</a:t>
            </a:r>
            <a:r>
              <a:rPr lang="zh-CN" altLang="en-US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句柄</a:t>
            </a:r>
            <a:endParaRPr lang="en-US" altLang="zh-CN" sz="18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mCurrBackBuffer,  //</a:t>
            </a:r>
            <a:r>
              <a:rPr lang="zh-CN" altLang="en-US" sz="18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后台缓冲区索引变量</a:t>
            </a:r>
            <a:endParaRPr lang="en-US" altLang="zh-CN" sz="18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mRtvDescriptorSize);  //RTV</a:t>
            </a:r>
            <a:r>
              <a:rPr lang="zh-CN" altLang="en-US" sz="18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大小</a:t>
            </a:r>
            <a:endParaRPr lang="en-US" altLang="zh-CN" sz="180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1800" b="1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--------------------------------------------------------------------</a:t>
            </a:r>
          </a:p>
          <a:p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Step4, 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绘制，指定渲染目标</a:t>
            </a:r>
            <a:endParaRPr lang="en-US" altLang="zh-CN" b="1">
              <a:solidFill>
                <a:srgbClr val="00B0F0"/>
              </a:solidFill>
              <a:highlight>
                <a:srgbClr val="FFFFFF"/>
              </a:highlight>
            </a:endParaRPr>
          </a:p>
          <a:p>
            <a:endParaRPr lang="en-US" altLang="zh-CN" b="1">
              <a:solidFill>
                <a:srgbClr val="00B0F0"/>
              </a:solidFill>
              <a:highlight>
                <a:srgbClr val="FFFFFF"/>
              </a:highlight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将后台缓冲区从呈现状态转换为渲染目标状态</a:t>
            </a:r>
            <a:endParaRPr lang="en-US" altLang="zh-CN" b="1">
              <a:solidFill>
                <a:srgbClr val="00B0F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mCommandList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ResourceBarrier(</a:t>
            </a:r>
          </a:p>
          <a:p>
            <a:r>
              <a:rPr lang="zh-CN" altLang="en-US" sz="18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1,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&amp;</a:t>
            </a:r>
            <a:r>
              <a:rPr lang="en-US" altLang="zh-CN" sz="1800">
                <a:solidFill>
                  <a:srgbClr val="2B91AF"/>
                </a:solidFill>
                <a:highlight>
                  <a:srgbClr val="FFFFFF"/>
                </a:highlight>
              </a:rPr>
              <a:t>CD3DX12_RESOURCE_BARRIER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::Transition(</a:t>
            </a:r>
            <a:r>
              <a:rPr lang="en-US" altLang="zh-CN" sz="180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FFFFFF"/>
                </a:highlight>
              </a:rPr>
              <a:t>CurrentBackBuffer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(),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CN" sz="1800">
                <a:solidFill>
                  <a:srgbClr val="2F4F4F"/>
                </a:solidFill>
                <a:highlight>
                  <a:srgbClr val="FFFFFF"/>
                </a:highlight>
              </a:rPr>
              <a:t>D3D12_RESOURCE_STATE_PRESENT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CN" sz="1800">
                <a:solidFill>
                  <a:srgbClr val="2F4F4F"/>
                </a:solidFill>
                <a:highlight>
                  <a:srgbClr val="FFFFFF"/>
                </a:highlight>
              </a:rPr>
              <a:t>D3D12_RESOURCE_STATE_RENDER_TARGET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));</a:t>
            </a:r>
          </a:p>
          <a:p>
            <a:endParaRPr lang="zh-CN" altLang="en-US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设置后台缓冲区的颜色为蓝色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mCommandList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ClearRenderTargetView(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CN">
                <a:solidFill>
                  <a:srgbClr val="0070C0"/>
                </a:solidFill>
                <a:highlight>
                  <a:srgbClr val="FFFFFF"/>
                </a:highlight>
              </a:rPr>
              <a:t>CurrentBackBufferView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(), Colors::LightSteelBlue, 0, </a:t>
            </a:r>
            <a:r>
              <a:rPr lang="en-US" altLang="zh-CN" sz="1800">
                <a:solidFill>
                  <a:srgbClr val="0000FF"/>
                </a:solidFill>
                <a:highlight>
                  <a:srgbClr val="FFFFFF"/>
                </a:highlight>
              </a:rPr>
              <a:t>nullptr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endParaRPr lang="en-US" altLang="zh-CN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指定要渲染到的缓冲区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mCommandList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OMSetRenderTargets(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1, &amp;</a:t>
            </a:r>
            <a:r>
              <a:rPr lang="en-US" altLang="zh-CN">
                <a:solidFill>
                  <a:srgbClr val="0070C0"/>
                </a:solidFill>
                <a:highlight>
                  <a:srgbClr val="FFFFFF"/>
                </a:highlight>
              </a:rPr>
              <a:t>CurrentBackBufferView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(), </a:t>
            </a:r>
            <a:r>
              <a:rPr lang="en-US" altLang="zh-CN" sz="180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, &amp;DepthStencilView());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altLang="zh-CN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执行绘制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…</a:t>
            </a:r>
          </a:p>
          <a:p>
            <a:endParaRPr lang="zh-CN" altLang="en-US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将后台缓冲区从渲染目标状态转换为呈现状态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mCommandList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ResourceBarrier(</a:t>
            </a:r>
          </a:p>
          <a:p>
            <a:r>
              <a:rPr lang="zh-CN" altLang="en-US" sz="180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1,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&amp;</a:t>
            </a:r>
            <a:r>
              <a:rPr lang="en-US" altLang="zh-CN" sz="1800">
                <a:solidFill>
                  <a:srgbClr val="2B91AF"/>
                </a:solidFill>
                <a:highlight>
                  <a:srgbClr val="FFFFFF"/>
                </a:highlight>
              </a:rPr>
              <a:t>CD3DX12_RESOURCE_BARRIER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::Transition(</a:t>
            </a:r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FFFFFF"/>
                </a:highlight>
              </a:rPr>
              <a:t>CurrentBackBuffer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(),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CN" sz="1800">
                <a:solidFill>
                  <a:srgbClr val="2F4F4F"/>
                </a:solidFill>
                <a:highlight>
                  <a:srgbClr val="FFFFFF"/>
                </a:highlight>
              </a:rPr>
              <a:t>D3D12_RESOURCE_STATE_RENDER_TARGET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CN" sz="1800">
                <a:solidFill>
                  <a:srgbClr val="2F4F4F"/>
                </a:solidFill>
                <a:highlight>
                  <a:srgbClr val="FFFFFF"/>
                </a:highlight>
              </a:rPr>
              <a:t>D3D12_RESOURCE_STATE_PRESENT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));</a:t>
            </a:r>
          </a:p>
          <a:p>
            <a:endParaRPr lang="zh-CN" altLang="en-US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完成命令列表的记录，将命令列表添加到命令队列中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CN" altLang="en-US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交换前后台缓冲区</a:t>
            </a:r>
          </a:p>
          <a:p>
            <a:r>
              <a:rPr lang="en-US" altLang="zh-CN" sz="1800">
                <a:solidFill>
                  <a:srgbClr val="6F008A"/>
                </a:solidFill>
                <a:highlight>
                  <a:srgbClr val="FFFFFF"/>
                </a:highlight>
              </a:rPr>
              <a:t>ThrowIfFailed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(mSwapChain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Present(0, 0));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mCurrBackBuffer = (mCurrBackBuffer + 1) % SwapChainBufferCount;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7C1A9E-D675-057E-CFAF-1304FF511C3B}"/>
              </a:ext>
            </a:extLst>
          </p:cNvPr>
          <p:cNvSpPr txBox="1"/>
          <p:nvPr/>
        </p:nvSpPr>
        <p:spPr>
          <a:xfrm>
            <a:off x="11872017" y="11212996"/>
            <a:ext cx="12457119" cy="2062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疑问：</a:t>
            </a:r>
            <a:r>
              <a:rPr lang="en-US" altLang="zh-CN" sz="2800" b="1"/>
              <a:t>Constant buffer</a:t>
            </a:r>
            <a:r>
              <a:rPr lang="zh-CN" altLang="en-US" sz="2800" b="1"/>
              <a:t>和</a:t>
            </a:r>
            <a:r>
              <a:rPr lang="en-US" altLang="zh-CN" sz="2800" b="1"/>
              <a:t>root signature</a:t>
            </a:r>
            <a:r>
              <a:rPr lang="zh-CN" altLang="en-US" sz="2800" b="1"/>
              <a:t>？</a:t>
            </a:r>
            <a:endParaRPr lang="en-US" altLang="zh-CN" sz="2800" b="1"/>
          </a:p>
          <a:p>
            <a:endParaRPr lang="en-US" altLang="zh-CN" sz="2800" b="1"/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--------------------------------------------------------------------</a:t>
            </a:r>
          </a:p>
          <a:p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Step1, 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初始化，创建</a:t>
            </a:r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CBV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堆</a:t>
            </a:r>
            <a:endParaRPr lang="en-US" altLang="zh-CN" b="1">
              <a:solidFill>
                <a:srgbClr val="00B0F0"/>
              </a:solidFill>
              <a:highlight>
                <a:srgbClr val="FFFFFF"/>
              </a:highlight>
            </a:endParaRPr>
          </a:p>
          <a:p>
            <a:endParaRPr lang="en-US" altLang="zh-CN" b="1">
              <a:solidFill>
                <a:srgbClr val="00B0F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6F008A"/>
                </a:solidFill>
                <a:highlight>
                  <a:srgbClr val="FFFFFF"/>
                </a:highlight>
              </a:rPr>
              <a:t>ThrowIfFailed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md3dDevice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CreateDescriptorHeap(&amp;cbvHeapDesc, </a:t>
            </a:r>
            <a:r>
              <a:rPr lang="en-US" altLang="zh-CN" sz="1800">
                <a:solidFill>
                  <a:srgbClr val="6F008A"/>
                </a:solidFill>
                <a:highlight>
                  <a:srgbClr val="FFFFFF"/>
                </a:highlight>
              </a:rPr>
              <a:t>IID_PPV_ARGS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mCbvHeap)));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（用于常量缓冲区）</a:t>
            </a:r>
            <a:endParaRPr lang="en-US" altLang="zh-CN" b="1">
              <a:solidFill>
                <a:srgbClr val="00B0F0"/>
              </a:solidFill>
              <a:highlight>
                <a:srgbClr val="FFFFFF"/>
              </a:highlight>
            </a:endParaRPr>
          </a:p>
          <a:p>
            <a:endParaRPr lang="en-US" altLang="zh-CN" b="1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--------------------------------------------------------------------</a:t>
            </a:r>
          </a:p>
          <a:p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Step2, 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初始化，创建</a:t>
            </a:r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UploadBuffer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，创建</a:t>
            </a:r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CB</a:t>
            </a:r>
          </a:p>
          <a:p>
            <a:r>
              <a:rPr lang="zh-CN" altLang="en-US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创建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UploadBuffer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mObjectCB 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std::make_unique&lt;</a:t>
            </a:r>
            <a:r>
              <a:rPr lang="en-US" altLang="zh-CN" sz="1800">
                <a:solidFill>
                  <a:srgbClr val="2B91AF"/>
                </a:solidFill>
                <a:highlight>
                  <a:srgbClr val="FFFFFF"/>
                </a:highlight>
              </a:rPr>
              <a:t>UploadBuffer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n-US" altLang="zh-CN" sz="1800">
                <a:solidFill>
                  <a:srgbClr val="2B91AF"/>
                </a:solidFill>
                <a:highlight>
                  <a:srgbClr val="FFFFFF"/>
                </a:highlight>
              </a:rPr>
              <a:t>ObjectConstants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&gt;&gt;(md3dDevice.Get(), 1, </a:t>
            </a:r>
            <a:r>
              <a:rPr lang="en-US" altLang="zh-CN" sz="180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  <a:endParaRPr lang="en-US" altLang="zh-CN" b="1">
              <a:solidFill>
                <a:srgbClr val="00B0F0"/>
              </a:solidFill>
              <a:highlight>
                <a:srgbClr val="FFFFFF"/>
              </a:highlight>
            </a:endParaRPr>
          </a:p>
          <a:p>
            <a:endParaRPr lang="en-US" altLang="zh-CN" b="1">
              <a:solidFill>
                <a:srgbClr val="00B0F0"/>
              </a:solidFill>
              <a:highlight>
                <a:srgbClr val="FFFFFF"/>
              </a:highlight>
            </a:endParaRPr>
          </a:p>
          <a:p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创建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CBV</a:t>
            </a:r>
          </a:p>
          <a:p>
            <a:r>
              <a:rPr lang="en-US" altLang="zh-CN" sz="1800">
                <a:solidFill>
                  <a:srgbClr val="2B91AF"/>
                </a:solidFill>
                <a:highlight>
                  <a:srgbClr val="FFFFFF"/>
                </a:highlight>
              </a:rPr>
              <a:t>  D3D12_CONSTANT_BUFFER_VIEW_DESC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cbvDesc;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cbvDesc.BufferLocation = cbAddress;  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这是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CB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的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GPU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虚拟地址</a:t>
            </a:r>
            <a:endParaRPr lang="en-US" altLang="zh-CN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cbvDesc.SizeInBytes = </a:t>
            </a:r>
            <a:r>
              <a:rPr lang="en-US" altLang="zh-CN" sz="1800">
                <a:solidFill>
                  <a:srgbClr val="2B91AF"/>
                </a:solidFill>
                <a:highlight>
                  <a:srgbClr val="FFFFFF"/>
                </a:highlight>
              </a:rPr>
              <a:t>d3dUtil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::CalcConstantBufferByteSize(</a:t>
            </a:r>
            <a:r>
              <a:rPr lang="en-US" altLang="zh-CN" sz="1800">
                <a:solidFill>
                  <a:srgbClr val="0000FF"/>
                </a:solidFill>
                <a:highlight>
                  <a:srgbClr val="FFFFFF"/>
                </a:highlight>
              </a:rPr>
              <a:t>sizeof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>
                <a:solidFill>
                  <a:srgbClr val="2B91AF"/>
                </a:solidFill>
                <a:highlight>
                  <a:srgbClr val="FFFFFF"/>
                </a:highlight>
              </a:rPr>
              <a:t>ObjectConstants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));</a:t>
            </a:r>
            <a:endParaRPr lang="en-US" altLang="zh-CN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md3dDevice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CreateConstantBufferView( &amp;cbvDesc, mCbvHeap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GetCPUDescriptorHandleForHeapStart());</a:t>
            </a:r>
          </a:p>
          <a:p>
            <a:endParaRPr lang="en-US" altLang="zh-CN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--------------------------------------------------------------------</a:t>
            </a:r>
          </a:p>
          <a:p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UploadBuffer 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类的构造函数</a:t>
            </a:r>
            <a:endParaRPr lang="en-US" altLang="zh-CN" b="1">
              <a:solidFill>
                <a:srgbClr val="00B0F0"/>
              </a:solidFill>
              <a:highlight>
                <a:srgbClr val="FFFFFF"/>
              </a:highlight>
            </a:endParaRPr>
          </a:p>
          <a:p>
            <a:endParaRPr lang="en-US" altLang="zh-CN" b="1">
              <a:solidFill>
                <a:srgbClr val="2B91AF"/>
              </a:solidFill>
              <a:highlight>
                <a:srgbClr val="FFFFFF"/>
              </a:highlight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创建上传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buffer</a:t>
            </a:r>
          </a:p>
          <a:p>
            <a:r>
              <a:rPr lang="en-US" altLang="zh-CN" sz="1800">
                <a:solidFill>
                  <a:srgbClr val="6F008A"/>
                </a:solidFill>
                <a:highlight>
                  <a:srgbClr val="FFFFFF"/>
                </a:highlight>
              </a:rPr>
              <a:t>ThrowIfFailed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(device-&gt;CreateCommittedResource(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       &amp;</a:t>
            </a:r>
            <a:r>
              <a:rPr lang="en-US" altLang="zh-CN" sz="1800">
                <a:solidFill>
                  <a:srgbClr val="2B91AF"/>
                </a:solidFill>
                <a:highlight>
                  <a:srgbClr val="FFFFFF"/>
                </a:highlight>
              </a:rPr>
              <a:t>CD3DX12_HEAP_PROPERTIES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>
                <a:solidFill>
                  <a:srgbClr val="2F4F4F"/>
                </a:solidFill>
                <a:highlight>
                  <a:srgbClr val="FFFFFF"/>
                </a:highlight>
              </a:rPr>
              <a:t>D3D12_HEAP_TYPE_UPLOAD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),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表示是：上传堆</a:t>
            </a:r>
            <a:endParaRPr lang="zh-CN" altLang="en-US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CN" sz="1800">
                <a:solidFill>
                  <a:srgbClr val="2F4F4F"/>
                </a:solidFill>
                <a:highlight>
                  <a:srgbClr val="FFFFFF"/>
                </a:highlight>
              </a:rPr>
              <a:t>D3D12_HEAP_FLAG_NONE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无特殊标志</a:t>
            </a:r>
            <a:endParaRPr lang="zh-CN" altLang="en-US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       &amp;</a:t>
            </a:r>
            <a:r>
              <a:rPr lang="en-US" altLang="zh-CN" sz="1800">
                <a:solidFill>
                  <a:srgbClr val="2B91AF"/>
                </a:solidFill>
                <a:highlight>
                  <a:srgbClr val="FFFFFF"/>
                </a:highlight>
              </a:rPr>
              <a:t>CD3DX12_RESOURCE_DESC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::Buffer(mElementByteSize * elementCount),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缓冲区大小</a:t>
            </a:r>
            <a:endParaRPr lang="zh-CN" altLang="en-US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CN" sz="1800">
                <a:solidFill>
                  <a:srgbClr val="2F4F4F"/>
                </a:solidFill>
                <a:highlight>
                  <a:srgbClr val="FFFFFF"/>
                </a:highlight>
              </a:rPr>
              <a:t>D3D12_RESOURCE_STATE_GENERIC_READ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表示资源可被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GPU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读取</a:t>
            </a:r>
            <a:endParaRPr lang="zh-CN" altLang="en-US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CN" sz="1800">
                <a:solidFill>
                  <a:srgbClr val="0000FF"/>
                </a:solidFill>
                <a:highlight>
                  <a:srgbClr val="FFFFFF"/>
                </a:highlight>
              </a:rPr>
              <a:t>nullptr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CN" sz="1800">
                <a:solidFill>
                  <a:srgbClr val="6F008A"/>
                </a:solidFill>
                <a:highlight>
                  <a:srgbClr val="FFFFFF"/>
                </a:highlight>
              </a:rPr>
              <a:t>IID_PPV_ARGS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(&amp;mUploadBuffer)));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将创建的资源存储在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mUploadBuffer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中</a:t>
            </a:r>
            <a:endParaRPr lang="en-US" altLang="zh-CN" sz="1800" b="1">
              <a:solidFill>
                <a:srgbClr val="2B91AF"/>
              </a:solidFill>
              <a:highlight>
                <a:srgbClr val="FFFFFF"/>
              </a:highlight>
            </a:endParaRPr>
          </a:p>
          <a:p>
            <a:endParaRPr lang="en-US" altLang="zh-CN" b="1">
              <a:solidFill>
                <a:srgbClr val="2B91AF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将资源映射到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CPU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可访问的内存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>
                <a:solidFill>
                  <a:srgbClr val="6F008A"/>
                </a:solidFill>
                <a:highlight>
                  <a:srgbClr val="FFFFFF"/>
                </a:highlight>
              </a:rPr>
              <a:t>ThrowIfFailed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(mUploadBuffer-&gt;Map(0, </a:t>
            </a:r>
            <a:r>
              <a:rPr lang="en-US" altLang="zh-CN" sz="1800">
                <a:solidFill>
                  <a:srgbClr val="0000FF"/>
                </a:solidFill>
                <a:highlight>
                  <a:srgbClr val="FFFFFF"/>
                </a:highlight>
              </a:rPr>
              <a:t>nullptr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altLang="zh-CN" sz="1800">
                <a:solidFill>
                  <a:srgbClr val="0000FF"/>
                </a:solidFill>
                <a:highlight>
                  <a:srgbClr val="FFFFFF"/>
                </a:highlight>
              </a:rPr>
              <a:t>reinterpret_cast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n-US" altLang="zh-CN" sz="180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**&gt;(&amp;mMappedData)));</a:t>
            </a:r>
          </a:p>
          <a:p>
            <a:endParaRPr lang="en-US" altLang="zh-CN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--------------------------------------------------------------------</a:t>
            </a:r>
          </a:p>
          <a:p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Step3, 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初始化，创建</a:t>
            </a:r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root signature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，含有</a:t>
            </a:r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TYPE_CBV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标识信息</a:t>
            </a:r>
          </a:p>
          <a:p>
            <a:r>
              <a:rPr lang="nl-NL" altLang="zh-CN" sz="1800">
                <a:solidFill>
                  <a:srgbClr val="2B91AF"/>
                </a:solidFill>
                <a:highlight>
                  <a:srgbClr val="FFFFFF"/>
                </a:highlight>
              </a:rPr>
              <a:t>CD3DX12_ROOT_SIGNATURE_DESC</a:t>
            </a:r>
            <a:r>
              <a:rPr lang="nl-NL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rootSigDesc(</a:t>
            </a:r>
          </a:p>
          <a:p>
            <a:r>
              <a:rPr lang="zh-CN" altLang="en-US" sz="180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1,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根参数的数量      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slotRootParameter,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根参数数组指针，含有</a:t>
            </a:r>
            <a:r>
              <a:rPr lang="en-US" altLang="zh-CN" sz="1800">
                <a:solidFill>
                  <a:srgbClr val="FFC000"/>
                </a:solidFill>
                <a:highlight>
                  <a:srgbClr val="FFFFFF"/>
                </a:highlight>
              </a:rPr>
              <a:t>TYPE_CBV </a:t>
            </a:r>
            <a:r>
              <a:rPr lang="zh-CN" altLang="en-US" sz="1800">
                <a:solidFill>
                  <a:srgbClr val="FFC000"/>
                </a:solidFill>
                <a:highlight>
                  <a:srgbClr val="FFFFFF"/>
                </a:highlight>
              </a:rPr>
              <a:t>信息</a:t>
            </a:r>
            <a:endParaRPr lang="zh-CN" altLang="en-US" sz="180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2F4F4F"/>
                </a:solidFill>
                <a:highlight>
                  <a:srgbClr val="FFFFFF"/>
                </a:highlight>
              </a:rPr>
              <a:t>     D3D12_ROOT_SIGNATURE_FLAG_ALLOW_INPUT_ASSEMBLER_INPUT_LAYOUT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);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允许输入装配器使用输入布局</a:t>
            </a:r>
          </a:p>
          <a:p>
            <a:endParaRPr lang="zh-CN" altLang="en-US" sz="180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zh-CN" altLang="en-US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将</a:t>
            </a:r>
            <a:r>
              <a:rPr lang="nl-NL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rootSigDesc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描述的根签名信息序列化为二进制数据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…</a:t>
            </a:r>
            <a:endParaRPr lang="zh-CN" altLang="en-US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CN" altLang="en-US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使用序列化后的根签名数据创建根签名对象。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>
                <a:solidFill>
                  <a:srgbClr val="6F008A"/>
                </a:solidFill>
                <a:highlight>
                  <a:srgbClr val="FFFFFF"/>
                </a:highlight>
              </a:rPr>
              <a:t>ThrowIfFailed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md3dDevice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CreateRootSignature(0,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    serializedRootSig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GetBufferPointer(),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序列化后的根签名数据指针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    serializedRootSig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GetBufferSize(),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altLang="zh-CN" sz="1800">
                <a:solidFill>
                  <a:srgbClr val="6F008A"/>
                </a:solidFill>
                <a:highlight>
                  <a:srgbClr val="FFFFFF"/>
                </a:highlight>
              </a:rPr>
              <a:t>IID_PPV_ARGS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mRootSignature)));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将创建的根签名对象存储在这里</a:t>
            </a:r>
            <a:endParaRPr lang="en-US" altLang="zh-CN" sz="180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--------------------------------------------------------------------</a:t>
            </a:r>
          </a:p>
          <a:p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Step4, Update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更新</a:t>
            </a:r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CB</a:t>
            </a:r>
          </a:p>
          <a:p>
            <a:endParaRPr lang="en-US" altLang="zh-CN"/>
          </a:p>
          <a:p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进行了映射，所以把数据拷贝到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mMappedData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就可以更新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CB</a:t>
            </a:r>
          </a:p>
          <a:p>
            <a:r>
              <a:rPr lang="en-US" altLang="zh-CN"/>
              <a:t>mObjectCB-&gt;CopyData(0, objConstants); </a:t>
            </a:r>
          </a:p>
          <a:p>
            <a:endParaRPr lang="en-US" altLang="zh-CN"/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--------------------------------------------------------------------</a:t>
            </a:r>
          </a:p>
          <a:p>
            <a:r>
              <a:rPr lang="en-US" altLang="zh-CN" b="1">
                <a:solidFill>
                  <a:srgbClr val="00B0F0"/>
                </a:solidFill>
                <a:highlight>
                  <a:srgbClr val="FFFFFF"/>
                </a:highlight>
              </a:rPr>
              <a:t>Step5, </a:t>
            </a:r>
            <a:r>
              <a:rPr lang="zh-CN" altLang="en-US" b="1">
                <a:solidFill>
                  <a:srgbClr val="00B0F0"/>
                </a:solidFill>
                <a:highlight>
                  <a:srgbClr val="FFFFFF"/>
                </a:highlight>
              </a:rPr>
              <a:t>绘制</a:t>
            </a:r>
            <a:endParaRPr lang="en-US" altLang="zh-CN" b="1">
              <a:solidFill>
                <a:srgbClr val="00B0F0"/>
              </a:solidFill>
              <a:highlight>
                <a:srgbClr val="FFFFFF"/>
              </a:highlight>
            </a:endParaRPr>
          </a:p>
          <a:p>
            <a:endParaRPr lang="en-US" altLang="zh-CN"/>
          </a:p>
          <a:p>
            <a:r>
              <a:rPr lang="zh-CN" altLang="en-US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定义描述符堆数组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>
                <a:solidFill>
                  <a:srgbClr val="2B91AF"/>
                </a:solidFill>
                <a:highlight>
                  <a:srgbClr val="FFFFFF"/>
                </a:highlight>
              </a:rPr>
              <a:t>ID3D12DescriptorHeap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* descriptorHeaps[] = { mCbvHeap.Get() };</a:t>
            </a:r>
          </a:p>
          <a:p>
            <a:r>
              <a:rPr lang="zh-CN" altLang="en-US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设置命令列表使用的描述符堆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mCommandList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SetDescriptorHeaps(</a:t>
            </a:r>
            <a:r>
              <a:rPr lang="en-US" altLang="zh-CN" sz="1800">
                <a:solidFill>
                  <a:srgbClr val="6F008A"/>
                </a:solidFill>
                <a:highlight>
                  <a:srgbClr val="FFFFFF"/>
                </a:highlight>
              </a:rPr>
              <a:t>_countof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(descriptorHeaps), descriptorHeaps);</a:t>
            </a:r>
          </a:p>
          <a:p>
            <a:endParaRPr lang="zh-CN" altLang="en-US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CN" altLang="en-US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设置根签名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, </a:t>
            </a:r>
            <a:r>
              <a:rPr lang="zh-CN" altLang="en-US" b="0" i="0">
                <a:effectLst/>
              </a:rPr>
              <a:t>根签名定义了着色器根参数的布局和类型等信息</a:t>
            </a:r>
            <a:endParaRPr lang="zh-CN" altLang="en-US" sz="180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mCommandList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SetGraphicsRootSignature(mRootSignature.Get());</a:t>
            </a:r>
          </a:p>
          <a:p>
            <a:endParaRPr lang="zh-CN" altLang="en-US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CN" altLang="en-US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设置输入装配阶段的顶点缓冲区，设置输入装配阶段的索引缓冲区，设置图元拓扑类型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…</a:t>
            </a:r>
            <a:endParaRPr lang="zh-CN" altLang="en-US" sz="180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zh-CN" altLang="en-US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CN" altLang="en-US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设置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CBV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到跟描述符表开始位置</a:t>
            </a:r>
            <a:endParaRPr lang="en-US" altLang="zh-CN" sz="180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mCommandList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SetGraphicsRootDescriptorTable(</a:t>
            </a:r>
          </a:p>
          <a:p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     0, mCbvHeap</a:t>
            </a:r>
            <a:r>
              <a:rPr lang="en-US" altLang="zh-CN" sz="1800">
                <a:solidFill>
                  <a:srgbClr val="008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 sz="1800">
                <a:solidFill>
                  <a:srgbClr val="000000"/>
                </a:solidFill>
                <a:highlight>
                  <a:srgbClr val="FFFFFF"/>
                </a:highlight>
              </a:rPr>
              <a:t>GetGPUDescriptorHandleForHeapStart());</a:t>
            </a:r>
          </a:p>
          <a:p>
            <a:endParaRPr lang="zh-CN" altLang="en-US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CN" altLang="en-US" sz="18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>
                <a:solidFill>
                  <a:srgbClr val="008000"/>
                </a:solidFill>
                <a:highlight>
                  <a:srgbClr val="FFFFFF"/>
                </a:highlight>
              </a:rPr>
              <a:t>执行绘制</a:t>
            </a:r>
            <a:r>
              <a:rPr lang="en-US" altLang="zh-CN" sz="1800">
                <a:solidFill>
                  <a:srgbClr val="008000"/>
                </a:solidFill>
                <a:highlight>
                  <a:srgbClr val="FFFFFF"/>
                </a:highlight>
              </a:rPr>
              <a:t>…</a:t>
            </a:r>
            <a:endParaRPr lang="en-US" altLang="zh-CN"/>
          </a:p>
          <a:p>
            <a:endParaRPr lang="en-US" altLang="zh-CN">
              <a:solidFill>
                <a:srgbClr val="00B0F0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D839EB7D-B4CA-F477-615E-D97A787C5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196960"/>
              </p:ext>
            </p:extLst>
          </p:nvPr>
        </p:nvGraphicFramePr>
        <p:xfrm>
          <a:off x="24965980" y="23027150"/>
          <a:ext cx="9865205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03">
                  <a:extLst>
                    <a:ext uri="{9D8B030D-6E8A-4147-A177-3AD203B41FA5}">
                      <a16:colId xmlns:a16="http://schemas.microsoft.com/office/drawing/2014/main" val="2497591674"/>
                    </a:ext>
                  </a:extLst>
                </a:gridCol>
                <a:gridCol w="3206341">
                  <a:extLst>
                    <a:ext uri="{9D8B030D-6E8A-4147-A177-3AD203B41FA5}">
                      <a16:colId xmlns:a16="http://schemas.microsoft.com/office/drawing/2014/main" val="2344113652"/>
                    </a:ext>
                  </a:extLst>
                </a:gridCol>
                <a:gridCol w="5928361">
                  <a:extLst>
                    <a:ext uri="{9D8B030D-6E8A-4147-A177-3AD203B41FA5}">
                      <a16:colId xmlns:a16="http://schemas.microsoft.com/office/drawing/2014/main" val="3454118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存放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buffer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的堆类型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数据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CPU-&gt;GPU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方式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35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CB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D3D12_HEAP_TYPE_UPLOAD 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将堆映射到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CPU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可访问的内存，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CPU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可直接把常量数据拷贝到该内存区域，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进而传递给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GPU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。</a:t>
                      </a:r>
                      <a:endParaRPr lang="en-US" altLang="zh-CN" sz="18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897308"/>
                  </a:ext>
                </a:extLst>
              </a:tr>
              <a:tr h="3357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VB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D3D12_HEAP_TYPE_DEFAULT 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类型堆不支持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CPU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直接写入。借助一个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UPLOAD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中间缓冲区，先把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CPU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中的数据传入这个中间缓冲区，再复制到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defalut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缓冲区。</a:t>
                      </a:r>
                      <a:endParaRPr lang="en-US" altLang="zh-CN" sz="18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526934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24BE9335-EE83-EF3D-8BFE-46BACEE7957D}"/>
              </a:ext>
            </a:extLst>
          </p:cNvPr>
          <p:cNvSpPr txBox="1"/>
          <p:nvPr/>
        </p:nvSpPr>
        <p:spPr>
          <a:xfrm>
            <a:off x="24965980" y="22319264"/>
            <a:ext cx="11283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疑问：常量数据和顶点数据放到</a:t>
            </a:r>
            <a:r>
              <a:rPr lang="en-US" altLang="zh-CN" sz="2800" b="1"/>
              <a:t>GPU</a:t>
            </a:r>
            <a:r>
              <a:rPr lang="zh-CN" altLang="en-US" sz="2800" b="1"/>
              <a:t>的形式和传入方式为何不同</a:t>
            </a:r>
            <a:endParaRPr lang="en-US" altLang="zh-CN" sz="2800" b="1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7F801F7-6049-F6E4-52CE-BC7C6352E7B1}"/>
              </a:ext>
            </a:extLst>
          </p:cNvPr>
          <p:cNvCxnSpPr>
            <a:cxnSpLocks/>
          </p:cNvCxnSpPr>
          <p:nvPr/>
        </p:nvCxnSpPr>
        <p:spPr>
          <a:xfrm>
            <a:off x="11281574" y="11212996"/>
            <a:ext cx="0" cy="21998012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A1F5468-4603-56EE-6CC0-5556926006B0}"/>
              </a:ext>
            </a:extLst>
          </p:cNvPr>
          <p:cNvCxnSpPr>
            <a:cxnSpLocks/>
          </p:cNvCxnSpPr>
          <p:nvPr/>
        </p:nvCxnSpPr>
        <p:spPr>
          <a:xfrm>
            <a:off x="24607430" y="11212996"/>
            <a:ext cx="0" cy="21998012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D318827-616B-06BF-B0E0-2FC775FB0C57}"/>
              </a:ext>
            </a:extLst>
          </p:cNvPr>
          <p:cNvCxnSpPr>
            <a:cxnSpLocks/>
          </p:cNvCxnSpPr>
          <p:nvPr/>
        </p:nvCxnSpPr>
        <p:spPr>
          <a:xfrm flipH="1">
            <a:off x="24885725" y="21523511"/>
            <a:ext cx="11114013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C6C4FAD-04A1-644C-48CA-DB80C35DD3C3}"/>
              </a:ext>
            </a:extLst>
          </p:cNvPr>
          <p:cNvSpPr txBox="1"/>
          <p:nvPr/>
        </p:nvSpPr>
        <p:spPr>
          <a:xfrm>
            <a:off x="24965981" y="25891603"/>
            <a:ext cx="98652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如何理解根签名？</a:t>
            </a:r>
            <a:endParaRPr lang="en-US" altLang="zh-CN" sz="2800" b="1"/>
          </a:p>
          <a:p>
            <a:endParaRPr lang="en-US" altLang="zh-CN"/>
          </a:p>
          <a:p>
            <a:r>
              <a:rPr lang="zh-CN" altLang="en-US"/>
              <a:t>根签名的根参数数组中的元素需要按照 </a:t>
            </a:r>
            <a:r>
              <a:rPr lang="en-US" altLang="zh-CN"/>
              <a:t>HLSL </a:t>
            </a:r>
            <a:r>
              <a:rPr lang="zh-CN" altLang="en-US"/>
              <a:t>中 </a:t>
            </a:r>
            <a:r>
              <a:rPr lang="en-US" altLang="zh-CN"/>
              <a:t>register </a:t>
            </a:r>
            <a:r>
              <a:rPr lang="zh-CN" altLang="en-US"/>
              <a:t>的顺序和类型一一对应，这是保证 </a:t>
            </a:r>
            <a:r>
              <a:rPr lang="en-US" altLang="zh-CN"/>
              <a:t>CPU </a:t>
            </a:r>
            <a:r>
              <a:rPr lang="zh-CN" altLang="en-US"/>
              <a:t>传入的数据能正确被 </a:t>
            </a:r>
            <a:r>
              <a:rPr lang="en-US" altLang="zh-CN"/>
              <a:t>GPU </a:t>
            </a:r>
            <a:r>
              <a:rPr lang="zh-CN" altLang="en-US"/>
              <a:t>着色器接收和使用的关键。</a:t>
            </a:r>
            <a:endParaRPr lang="en-US" altLang="zh-CN"/>
          </a:p>
          <a:p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5427797-BFBF-5CE2-6095-97A45CF720E4}"/>
              </a:ext>
            </a:extLst>
          </p:cNvPr>
          <p:cNvCxnSpPr>
            <a:cxnSpLocks/>
          </p:cNvCxnSpPr>
          <p:nvPr/>
        </p:nvCxnSpPr>
        <p:spPr>
          <a:xfrm flipH="1">
            <a:off x="24885725" y="25607831"/>
            <a:ext cx="11114013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426B5B1-F1FF-64C8-855A-1356E8F06D46}"/>
              </a:ext>
            </a:extLst>
          </p:cNvPr>
          <p:cNvSpPr txBox="1"/>
          <p:nvPr/>
        </p:nvSpPr>
        <p:spPr>
          <a:xfrm>
            <a:off x="3712694" y="140725"/>
            <a:ext cx="5907386" cy="1107996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altLang="zh-CN" sz="6600" b="1">
                <a:solidFill>
                  <a:srgbClr val="00B0F0"/>
                </a:solidFill>
              </a:rPr>
              <a:t>D3D12</a:t>
            </a:r>
            <a:r>
              <a:rPr lang="zh-CN" altLang="en-US" sz="6600" b="1">
                <a:solidFill>
                  <a:srgbClr val="00B0F0"/>
                </a:solidFill>
              </a:rPr>
              <a:t>渲染流程</a:t>
            </a:r>
          </a:p>
        </p:txBody>
      </p:sp>
    </p:spTree>
    <p:extLst>
      <p:ext uri="{BB962C8B-B14F-4D97-AF65-F5344CB8AC3E}">
        <p14:creationId xmlns:p14="http://schemas.microsoft.com/office/powerpoint/2010/main" val="9509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4C3B277-3F31-63AA-8D75-EC6570190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68835"/>
              </p:ext>
            </p:extLst>
          </p:nvPr>
        </p:nvGraphicFramePr>
        <p:xfrm>
          <a:off x="2092417" y="4635565"/>
          <a:ext cx="432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4343765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679111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745989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50468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260962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12025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372265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5657824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0</a:t>
                      </a:r>
                      <a:endParaRPr lang="zh-CN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1</a:t>
                      </a:r>
                      <a:endParaRPr lang="zh-CN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2</a:t>
                      </a:r>
                      <a:endParaRPr lang="zh-CN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3</a:t>
                      </a:r>
                      <a:endParaRPr lang="zh-CN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4</a:t>
                      </a:r>
                      <a:endParaRPr lang="zh-CN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5</a:t>
                      </a:r>
                      <a:endParaRPr lang="zh-CN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6</a:t>
                      </a:r>
                      <a:endParaRPr lang="zh-CN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7</a:t>
                      </a:r>
                      <a:endParaRPr lang="zh-CN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980208"/>
                  </a:ext>
                </a:extLst>
              </a:tr>
            </a:tbl>
          </a:graphicData>
        </a:graphic>
      </p:graphicFrame>
      <p:grpSp>
        <p:nvGrpSpPr>
          <p:cNvPr id="20" name="组合 19">
            <a:extLst>
              <a:ext uri="{FF2B5EF4-FFF2-40B4-BE49-F238E27FC236}">
                <a16:creationId xmlns:a16="http://schemas.microsoft.com/office/drawing/2014/main" id="{3C7BFBF3-92E8-8F4B-32C0-CF2DA860B450}"/>
              </a:ext>
            </a:extLst>
          </p:cNvPr>
          <p:cNvGrpSpPr/>
          <p:nvPr/>
        </p:nvGrpSpPr>
        <p:grpSpPr>
          <a:xfrm>
            <a:off x="650238" y="3412976"/>
            <a:ext cx="9789162" cy="3015234"/>
            <a:chOff x="650238" y="1002283"/>
            <a:chExt cx="9789162" cy="301523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F71013F-7CB5-4EF0-4334-284BAF75B981}"/>
                </a:ext>
              </a:extLst>
            </p:cNvPr>
            <p:cNvSpPr txBox="1"/>
            <p:nvPr/>
          </p:nvSpPr>
          <p:spPr>
            <a:xfrm>
              <a:off x="1172937" y="1002283"/>
              <a:ext cx="82606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>
                  <a:highlight>
                    <a:srgbClr val="FFFFFF"/>
                  </a:highlight>
                </a:rPr>
                <a:t>FrameResource</a:t>
              </a:r>
              <a:r>
                <a:rPr lang="zh-CN" altLang="en-US" sz="1800">
                  <a:highlight>
                    <a:srgbClr val="FFFFFF"/>
                  </a:highlight>
                </a:rPr>
                <a:t>中的</a:t>
              </a:r>
              <a:r>
                <a:rPr lang="en-US" altLang="zh-CN" sz="1800">
                  <a:solidFill>
                    <a:srgbClr val="C00000"/>
                  </a:solidFill>
                  <a:highlight>
                    <a:srgbClr val="FFFFFF"/>
                  </a:highlight>
                </a:rPr>
                <a:t>ObjectCB</a:t>
              </a:r>
            </a:p>
            <a:p>
              <a:r>
                <a:rPr lang="fr-FR" altLang="zh-CN" sz="1800">
                  <a:highlight>
                    <a:srgbClr val="FFFFFF"/>
                  </a:highlight>
                </a:rPr>
                <a:t>std::unique_ptr&lt;UploadBuffer&lt;ObjectConstants&gt;&gt; ObjectCB</a:t>
              </a:r>
              <a:endParaRPr lang="en-US" altLang="zh-CN" sz="1800">
                <a:highlight>
                  <a:srgbClr val="FFFFFF"/>
                </a:highlight>
              </a:endParaRPr>
            </a:p>
          </p:txBody>
        </p:sp>
        <p:sp>
          <p:nvSpPr>
            <p:cNvPr id="11" name="右大括号 10">
              <a:extLst>
                <a:ext uri="{FF2B5EF4-FFF2-40B4-BE49-F238E27FC236}">
                  <a16:creationId xmlns:a16="http://schemas.microsoft.com/office/drawing/2014/main" id="{AA184928-758D-0DF3-4AE0-62AF0BF1F8BC}"/>
                </a:ext>
              </a:extLst>
            </p:cNvPr>
            <p:cNvSpPr/>
            <p:nvPr/>
          </p:nvSpPr>
          <p:spPr>
            <a:xfrm rot="16200000">
              <a:off x="4111576" y="-272353"/>
              <a:ext cx="281682" cy="4320001"/>
            </a:xfrm>
            <a:prstGeom prst="rightBrace">
              <a:avLst>
                <a:gd name="adj1" fmla="val 4658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3B385E8-51C3-D26C-87D8-9C2203D64D70}"/>
                </a:ext>
              </a:extLst>
            </p:cNvPr>
            <p:cNvSpPr txBox="1"/>
            <p:nvPr/>
          </p:nvSpPr>
          <p:spPr>
            <a:xfrm>
              <a:off x="650238" y="3094187"/>
              <a:ext cx="669544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>
                  <a:highlight>
                    <a:srgbClr val="FFFFFF"/>
                  </a:highlight>
                </a:rPr>
                <a:t>RenderItem</a:t>
              </a:r>
              <a:r>
                <a:rPr lang="zh-CN" altLang="en-US">
                  <a:highlight>
                    <a:srgbClr val="FFFFFF"/>
                  </a:highlight>
                </a:rPr>
                <a:t>的</a:t>
              </a:r>
              <a:r>
                <a:rPr lang="en-US" altLang="zh-CN" sz="1800">
                  <a:highlight>
                    <a:srgbClr val="FFFFFF"/>
                  </a:highlight>
                </a:rPr>
                <a:t>UINT </a:t>
              </a:r>
              <a:r>
                <a:rPr lang="en-US" altLang="zh-CN">
                  <a:solidFill>
                    <a:srgbClr val="C00000"/>
                  </a:solidFill>
                  <a:highlight>
                    <a:srgbClr val="FFFFFF"/>
                  </a:highlight>
                </a:rPr>
                <a:t>ObjCBIndex</a:t>
              </a:r>
            </a:p>
            <a:p>
              <a:r>
                <a:rPr lang="en-US" altLang="zh-CN" sz="1800">
                  <a:highlight>
                    <a:srgbClr val="FFFFFF"/>
                  </a:highlight>
                </a:rPr>
                <a:t>XMFLOAT4X4 World </a:t>
              </a:r>
              <a:r>
                <a:rPr lang="zh-CN" altLang="en-US" sz="1800">
                  <a:highlight>
                    <a:srgbClr val="FFFFFF"/>
                  </a:highlight>
                </a:rPr>
                <a:t>构造</a:t>
              </a:r>
              <a:r>
                <a:rPr lang="en-US" altLang="zh-CN" sz="1800">
                  <a:highlight>
                    <a:srgbClr val="FFFFFF"/>
                  </a:highlight>
                </a:rPr>
                <a:t>ObjectConstants</a:t>
              </a:r>
              <a:r>
                <a:rPr lang="zh-CN" altLang="en-US" sz="1800">
                  <a:highlight>
                    <a:srgbClr val="FFFFFF"/>
                  </a:highlight>
                </a:rPr>
                <a:t>类型，写入对应位置</a:t>
              </a:r>
              <a:r>
                <a:rPr lang="en-US" altLang="zh-CN" sz="1800">
                  <a:highlight>
                    <a:srgbClr val="FFFFFF"/>
                  </a:highlight>
                </a:rPr>
                <a:t> </a:t>
              </a:r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1F71692-179C-F971-8B62-67B0D9E86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9760" y="2494872"/>
              <a:ext cx="203200" cy="71060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EE9EDA9-C356-0C40-192F-AC6B8E43AE7E}"/>
                </a:ext>
              </a:extLst>
            </p:cNvPr>
            <p:cNvSpPr txBox="1"/>
            <p:nvPr/>
          </p:nvSpPr>
          <p:spPr>
            <a:xfrm>
              <a:off x="6731000" y="2118541"/>
              <a:ext cx="3708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>
                  <a:highlight>
                    <a:srgbClr val="FFFFFF"/>
                  </a:highlight>
                </a:rPr>
                <a:t>缓冲区数量</a:t>
              </a:r>
              <a:r>
                <a:rPr lang="en-US" altLang="zh-CN" sz="1800">
                  <a:highlight>
                    <a:srgbClr val="FFFFFF"/>
                  </a:highlight>
                </a:rPr>
                <a:t>=objectCount</a:t>
              </a:r>
            </a:p>
            <a:p>
              <a:r>
                <a:rPr lang="zh-CN" altLang="en-US">
                  <a:highlight>
                    <a:srgbClr val="FFFFFF"/>
                  </a:highlight>
                </a:rPr>
                <a:t>初始化时确定</a:t>
              </a:r>
              <a:endParaRPr lang="en-US" altLang="zh-CN" sz="1800">
                <a:highlight>
                  <a:srgbClr val="FFFFFF"/>
                </a:highlight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B04A661-029D-C3EB-E383-2E8E766A5F7F}"/>
              </a:ext>
            </a:extLst>
          </p:cNvPr>
          <p:cNvGrpSpPr/>
          <p:nvPr/>
        </p:nvGrpSpPr>
        <p:grpSpPr>
          <a:xfrm>
            <a:off x="151115" y="8365314"/>
            <a:ext cx="14432197" cy="22902204"/>
            <a:chOff x="151115" y="5954621"/>
            <a:chExt cx="14432197" cy="22902204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B08792C-BE0C-C1C2-7D34-C899FD4E22FA}"/>
                </a:ext>
              </a:extLst>
            </p:cNvPr>
            <p:cNvGrpSpPr/>
            <p:nvPr/>
          </p:nvGrpSpPr>
          <p:grpSpPr>
            <a:xfrm>
              <a:off x="8290203" y="7891439"/>
              <a:ext cx="5299042" cy="2553532"/>
              <a:chOff x="9658074" y="7891439"/>
              <a:chExt cx="5299042" cy="2553532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2BEBDDF-A374-511D-A4CC-34E7835BE0B4}"/>
                  </a:ext>
                </a:extLst>
              </p:cNvPr>
              <p:cNvSpPr/>
              <p:nvPr/>
            </p:nvSpPr>
            <p:spPr>
              <a:xfrm>
                <a:off x="9658074" y="9502414"/>
                <a:ext cx="2209343" cy="92333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FrameResource 0</a:t>
                </a:r>
              </a:p>
              <a:p>
                <a:pPr algn="ctr"/>
                <a:r>
                  <a:rPr lang="en-US" altLang="zh-CN" b="1"/>
                  <a:t>Fence=0</a:t>
                </a:r>
                <a:endParaRPr lang="zh-CN" altLang="en-US" b="1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CFE199A-5380-9D8E-DC0A-1D6425EDAE82}"/>
                  </a:ext>
                </a:extLst>
              </p:cNvPr>
              <p:cNvSpPr/>
              <p:nvPr/>
            </p:nvSpPr>
            <p:spPr>
              <a:xfrm>
                <a:off x="11497036" y="7891439"/>
                <a:ext cx="2210400" cy="92333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FrameResource 1</a:t>
                </a:r>
              </a:p>
              <a:p>
                <a:pPr algn="ctr"/>
                <a:r>
                  <a:rPr lang="en-US" altLang="zh-CN" b="1"/>
                  <a:t>Fence=0</a:t>
                </a:r>
                <a:endParaRPr lang="zh-CN" altLang="en-US" b="1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25CE619-FE82-9088-0ABF-B3CDF8B06777}"/>
                  </a:ext>
                </a:extLst>
              </p:cNvPr>
              <p:cNvSpPr/>
              <p:nvPr/>
            </p:nvSpPr>
            <p:spPr>
              <a:xfrm>
                <a:off x="12746716" y="9521641"/>
                <a:ext cx="2210400" cy="92333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FrameResource 2</a:t>
                </a:r>
              </a:p>
              <a:p>
                <a:pPr algn="ctr"/>
                <a:r>
                  <a:rPr lang="en-US" altLang="zh-CN" b="1"/>
                  <a:t>Fence=0</a:t>
                </a:r>
                <a:endParaRPr lang="zh-CN" altLang="en-US" b="1"/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7C6EA5C-2359-101D-89C2-470BF712FD81}"/>
                </a:ext>
              </a:extLst>
            </p:cNvPr>
            <p:cNvSpPr txBox="1"/>
            <p:nvPr/>
          </p:nvSpPr>
          <p:spPr>
            <a:xfrm>
              <a:off x="152814" y="12573025"/>
              <a:ext cx="5760000" cy="4524315"/>
            </a:xfrm>
            <a:prstGeom prst="rect">
              <a:avLst/>
            </a:prstGeom>
            <a:solidFill>
              <a:srgbClr val="FFC000">
                <a:alpha val="5000"/>
              </a:srgb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CN" altLang="en-US"/>
                <a:t>循环第</a:t>
              </a:r>
              <a:r>
                <a:rPr lang="en-US" altLang="zh-CN"/>
                <a:t>1</a:t>
              </a:r>
              <a:r>
                <a:rPr lang="zh-CN" altLang="en-US"/>
                <a:t>次中，进入本次循环前，</a:t>
              </a:r>
              <a:r>
                <a:rPr lang="en-US" altLang="zh-CN" sz="1800">
                  <a:solidFill>
                    <a:srgbClr val="000000"/>
                  </a:solidFill>
                </a:rPr>
                <a:t>CurrIndex=0</a:t>
              </a:r>
            </a:p>
            <a:p>
              <a:r>
                <a:rPr lang="en-US" altLang="zh-CN">
                  <a:solidFill>
                    <a:srgbClr val="000000"/>
                  </a:solidFill>
                </a:rPr>
                <a:t>Update()</a:t>
              </a:r>
            </a:p>
            <a:p>
              <a:pPr marL="342900" indent="-342900">
                <a:buAutoNum type="arabicPeriod"/>
              </a:pPr>
              <a:r>
                <a:rPr lang="en-US" altLang="zh-CN" sz="1800">
                  <a:solidFill>
                    <a:srgbClr val="000000"/>
                  </a:solidFill>
                </a:rPr>
                <a:t>CurrIndex++ </a:t>
              </a:r>
              <a:r>
                <a:rPr lang="zh-CN" altLang="en-US" sz="1800">
                  <a:solidFill>
                    <a:srgbClr val="000000"/>
                  </a:solidFill>
                </a:rPr>
                <a:t>变为</a:t>
              </a:r>
              <a:r>
                <a:rPr lang="en-US" altLang="zh-CN" sz="1800">
                  <a:solidFill>
                    <a:srgbClr val="000000"/>
                  </a:solidFill>
                </a:rPr>
                <a:t>1</a:t>
              </a:r>
              <a:r>
                <a:rPr lang="zh-CN" altLang="en-US" sz="1800">
                  <a:solidFill>
                    <a:srgbClr val="000000"/>
                  </a:solidFill>
                </a:rPr>
                <a:t>，故本次循环</a:t>
              </a:r>
              <a:r>
                <a:rPr lang="zh-CN" altLang="en-US">
                  <a:solidFill>
                    <a:srgbClr val="000000"/>
                  </a:solidFill>
                </a:rPr>
                <a:t>操作的是</a:t>
              </a:r>
              <a:r>
                <a:rPr lang="en-US" altLang="zh-CN">
                  <a:solidFill>
                    <a:srgbClr val="000000"/>
                  </a:solidFill>
                </a:rPr>
                <a:t>FR1</a:t>
              </a:r>
              <a:endParaRPr lang="en-US" altLang="zh-CN" sz="1800">
                <a:solidFill>
                  <a:srgbClr val="0000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altLang="zh-CN">
                  <a:solidFill>
                    <a:srgbClr val="000000"/>
                  </a:solidFill>
                </a:rPr>
                <a:t>mFence</a:t>
              </a:r>
              <a:r>
                <a:rPr lang="zh-CN" altLang="en-US"/>
                <a:t>获取的值</a:t>
              </a:r>
              <a:r>
                <a:rPr lang="en-US" altLang="zh-CN">
                  <a:solidFill>
                    <a:srgbClr val="000000"/>
                  </a:solidFill>
                </a:rPr>
                <a:t>=0</a:t>
              </a:r>
              <a:r>
                <a:rPr lang="zh-CN" altLang="en-US">
                  <a:solidFill>
                    <a:srgbClr val="000000"/>
                  </a:solidFill>
                </a:rPr>
                <a:t>，</a:t>
              </a:r>
              <a:r>
                <a:rPr lang="en-US" altLang="zh-CN"/>
                <a:t>FR 1</a:t>
              </a:r>
              <a:r>
                <a:rPr lang="zh-CN" altLang="en-US"/>
                <a:t>的</a:t>
              </a:r>
              <a:r>
                <a:rPr lang="en-US" altLang="zh-CN"/>
                <a:t>fence=0</a:t>
              </a:r>
              <a:r>
                <a:rPr lang="zh-CN" altLang="en-US"/>
                <a:t>，故</a:t>
              </a:r>
              <a:r>
                <a:rPr lang="en-US" altLang="zh-CN"/>
                <a:t>FR1</a:t>
              </a:r>
              <a:r>
                <a:rPr lang="zh-CN" altLang="en-US"/>
                <a:t>中的命令已被</a:t>
              </a:r>
              <a:r>
                <a:rPr lang="en-US" altLang="zh-CN"/>
                <a:t>GPU</a:t>
              </a:r>
              <a:r>
                <a:rPr lang="zh-CN" altLang="en-US"/>
                <a:t>处理完，无需等待</a:t>
              </a:r>
              <a:endParaRPr lang="en-US" altLang="zh-CN"/>
            </a:p>
            <a:p>
              <a:pPr marL="342900" indent="-342900">
                <a:buAutoNum type="arabicPeriod"/>
              </a:pPr>
              <a:endParaRPr lang="en-US" altLang="zh-CN" sz="1800">
                <a:solidFill>
                  <a:srgbClr val="000000"/>
                </a:solidFill>
              </a:endParaRPr>
            </a:p>
            <a:p>
              <a:r>
                <a:rPr lang="en-US" altLang="zh-CN">
                  <a:solidFill>
                    <a:srgbClr val="000000"/>
                  </a:solidFill>
                </a:rPr>
                <a:t>Draw()</a:t>
              </a:r>
            </a:p>
            <a:p>
              <a:pPr marL="342900" indent="-342900">
                <a:buAutoNum type="arabicPeriod"/>
              </a:pPr>
              <a:r>
                <a:rPr lang="zh-CN" altLang="en-US">
                  <a:solidFill>
                    <a:srgbClr val="000000"/>
                  </a:solidFill>
                </a:rPr>
                <a:t>重置</a:t>
              </a:r>
              <a:r>
                <a:rPr lang="en-US" altLang="zh-CN">
                  <a:solidFill>
                    <a:srgbClr val="000000"/>
                  </a:solidFill>
                </a:rPr>
                <a:t>FR1</a:t>
              </a:r>
              <a:r>
                <a:rPr lang="zh-CN" altLang="en-US">
                  <a:solidFill>
                    <a:srgbClr val="000000"/>
                  </a:solidFill>
                </a:rPr>
                <a:t>的</a:t>
              </a:r>
              <a:r>
                <a:rPr lang="en-US" altLang="zh-CN">
                  <a:solidFill>
                    <a:srgbClr val="000000"/>
                  </a:solidFill>
                </a:rPr>
                <a:t>cmd allocater</a:t>
              </a:r>
              <a:r>
                <a:rPr lang="zh-CN" altLang="en-US">
                  <a:solidFill>
                    <a:srgbClr val="000000"/>
                  </a:solidFill>
                </a:rPr>
                <a:t>和</a:t>
              </a:r>
              <a:r>
                <a:rPr lang="en-US" altLang="zh-CN">
                  <a:solidFill>
                    <a:srgbClr val="000000"/>
                  </a:solidFill>
                </a:rPr>
                <a:t>list</a:t>
              </a:r>
            </a:p>
            <a:p>
              <a:pPr marL="342900" indent="-342900">
                <a:buAutoNum type="arabicPeriod"/>
              </a:pPr>
              <a:r>
                <a:rPr lang="en-US" altLang="zh-CN">
                  <a:solidFill>
                    <a:srgbClr val="000000"/>
                  </a:solidFill>
                </a:rPr>
                <a:t>Cmd list</a:t>
              </a:r>
              <a:r>
                <a:rPr lang="zh-CN" altLang="en-US">
                  <a:solidFill>
                    <a:srgbClr val="000000"/>
                  </a:solidFill>
                </a:rPr>
                <a:t>记录，</a:t>
              </a:r>
              <a:r>
                <a:rPr lang="en-US" altLang="zh-CN">
                  <a:solidFill>
                    <a:srgbClr val="000000"/>
                  </a:solidFill>
                </a:rPr>
                <a:t>set viewports</a:t>
              </a:r>
              <a:r>
                <a:rPr lang="zh-CN" altLang="en-US">
                  <a:solidFill>
                    <a:srgbClr val="000000"/>
                  </a:solidFill>
                </a:rPr>
                <a:t>到</a:t>
              </a:r>
              <a:r>
                <a:rPr lang="en-US" altLang="zh-CN">
                  <a:solidFill>
                    <a:srgbClr val="000000"/>
                  </a:solidFill>
                </a:rPr>
                <a:t>DrawIndexedInstanced</a:t>
              </a:r>
            </a:p>
            <a:p>
              <a:pPr marL="342900" indent="-342900">
                <a:buAutoNum type="arabicPeriod"/>
              </a:pPr>
              <a:r>
                <a:rPr lang="zh-CN" altLang="en-US">
                  <a:solidFill>
                    <a:srgbClr val="000000"/>
                  </a:solidFill>
                </a:rPr>
                <a:t>将</a:t>
              </a:r>
              <a:r>
                <a:rPr lang="en-US" altLang="zh-CN">
                  <a:solidFill>
                    <a:srgbClr val="000000"/>
                  </a:solidFill>
                </a:rPr>
                <a:t>cmd list</a:t>
              </a:r>
              <a:r>
                <a:rPr lang="zh-CN" altLang="en-US">
                  <a:solidFill>
                    <a:srgbClr val="000000"/>
                  </a:solidFill>
                </a:rPr>
                <a:t>添加到</a:t>
              </a:r>
              <a:r>
                <a:rPr lang="en-US" altLang="zh-CN">
                  <a:solidFill>
                    <a:srgbClr val="000000"/>
                  </a:solidFill>
                </a:rPr>
                <a:t>cmd queue</a:t>
              </a:r>
            </a:p>
            <a:p>
              <a:pPr marL="342900" indent="-342900">
                <a:buAutoNum type="arabicPeriod"/>
              </a:pPr>
              <a:r>
                <a:rPr lang="en-US" altLang="zh-CN">
                  <a:solidFill>
                    <a:srgbClr val="000000"/>
                  </a:solidFill>
                </a:rPr>
                <a:t>Swap chain present</a:t>
              </a:r>
            </a:p>
            <a:p>
              <a:pPr marL="342900" indent="-342900">
                <a:buAutoNum type="arabicPeriod"/>
              </a:pPr>
              <a:r>
                <a:rPr lang="en-US" altLang="zh-CN">
                  <a:solidFill>
                    <a:srgbClr val="000000"/>
                  </a:solidFill>
                </a:rPr>
                <a:t>FR1 </a:t>
              </a:r>
              <a:r>
                <a:rPr lang="zh-CN" altLang="en-US">
                  <a:solidFill>
                    <a:srgbClr val="000000"/>
                  </a:solidFill>
                </a:rPr>
                <a:t>的 </a:t>
              </a:r>
              <a:r>
                <a:rPr lang="en-US" altLang="zh-CN">
                  <a:solidFill>
                    <a:srgbClr val="C00000"/>
                  </a:solidFill>
                </a:rPr>
                <a:t>fence = ++</a:t>
              </a:r>
              <a:r>
                <a:rPr lang="en-US" altLang="zh-CN" sz="1800">
                  <a:solidFill>
                    <a:srgbClr val="C00000"/>
                  </a:solidFill>
                </a:rPr>
                <a:t> mCurrentFence </a:t>
              </a:r>
              <a:r>
                <a:rPr lang="zh-CN" altLang="en-US">
                  <a:solidFill>
                    <a:srgbClr val="000000"/>
                  </a:solidFill>
                </a:rPr>
                <a:t>，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en-US" altLang="zh-CN">
                  <a:solidFill>
                    <a:srgbClr val="C00000"/>
                  </a:solidFill>
                </a:rPr>
                <a:t>fence</a:t>
              </a:r>
              <a:r>
                <a:rPr lang="zh-CN" altLang="en-US">
                  <a:solidFill>
                    <a:srgbClr val="C00000"/>
                  </a:solidFill>
                </a:rPr>
                <a:t>变为</a:t>
              </a:r>
              <a:r>
                <a:rPr lang="en-US" altLang="zh-CN">
                  <a:solidFill>
                    <a:srgbClr val="C00000"/>
                  </a:solidFill>
                </a:rPr>
                <a:t>1</a:t>
              </a:r>
              <a:r>
                <a:rPr lang="zh-CN" altLang="en-US">
                  <a:solidFill>
                    <a:srgbClr val="C00000"/>
                  </a:solidFill>
                </a:rPr>
                <a:t>，</a:t>
              </a:r>
              <a:r>
                <a:rPr lang="en-US" altLang="zh-CN" sz="1800">
                  <a:solidFill>
                    <a:srgbClr val="C00000"/>
                  </a:solidFill>
                </a:rPr>
                <a:t> mCurrentFence</a:t>
              </a:r>
              <a:r>
                <a:rPr lang="zh-CN" altLang="en-US" sz="1800">
                  <a:solidFill>
                    <a:srgbClr val="C00000"/>
                  </a:solidFill>
                </a:rPr>
                <a:t>变为</a:t>
              </a:r>
              <a:r>
                <a:rPr lang="en-US" altLang="zh-CN" sz="1800">
                  <a:solidFill>
                    <a:srgbClr val="C00000"/>
                  </a:solidFill>
                </a:rPr>
                <a:t>1</a:t>
              </a:r>
              <a:endParaRPr lang="en-US" altLang="zh-CN">
                <a:solidFill>
                  <a:srgbClr val="C000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altLang="zh-CN">
                  <a:solidFill>
                    <a:srgbClr val="000000"/>
                  </a:solidFill>
                </a:rPr>
                <a:t>Cmd</a:t>
              </a:r>
              <a:r>
                <a:rPr lang="zh-CN" altLang="en-US">
                  <a:solidFill>
                    <a:srgbClr val="000000"/>
                  </a:solidFill>
                </a:rPr>
                <a:t> </a:t>
              </a:r>
              <a:r>
                <a:rPr lang="en-US" altLang="zh-CN">
                  <a:solidFill>
                    <a:srgbClr val="000000"/>
                  </a:solidFill>
                </a:rPr>
                <a:t>queue</a:t>
              </a:r>
              <a:r>
                <a:rPr lang="zh-CN" altLang="en-US">
                  <a:solidFill>
                    <a:srgbClr val="000000"/>
                  </a:solidFill>
                </a:rPr>
                <a:t> </a:t>
              </a:r>
              <a:r>
                <a:rPr lang="en-US" altLang="zh-CN">
                  <a:solidFill>
                    <a:srgbClr val="000000"/>
                  </a:solidFill>
                </a:rPr>
                <a:t>-&gt; signal</a:t>
              </a:r>
              <a:r>
                <a:rPr lang="zh-CN" altLang="en-US">
                  <a:solidFill>
                    <a:srgbClr val="000000"/>
                  </a:solidFill>
                </a:rPr>
                <a:t>，</a:t>
              </a:r>
              <a:r>
                <a:rPr lang="en-US" altLang="zh-CN">
                  <a:solidFill>
                    <a:srgbClr val="000000"/>
                  </a:solidFill>
                </a:rPr>
                <a:t>GPU</a:t>
              </a:r>
              <a:r>
                <a:rPr lang="zh-CN" altLang="en-US">
                  <a:solidFill>
                    <a:srgbClr val="000000"/>
                  </a:solidFill>
                </a:rPr>
                <a:t>处理完此前</a:t>
              </a:r>
              <a:r>
                <a:rPr lang="en-US" altLang="zh-CN">
                  <a:solidFill>
                    <a:srgbClr val="000000"/>
                  </a:solidFill>
                </a:rPr>
                <a:t>cmd</a:t>
              </a:r>
              <a:r>
                <a:rPr lang="zh-CN" altLang="en-US">
                  <a:solidFill>
                    <a:srgbClr val="000000"/>
                  </a:solidFill>
                </a:rPr>
                <a:t>后，用</a:t>
              </a:r>
              <a:r>
                <a:rPr lang="en-US" altLang="zh-CN" sz="1800">
                  <a:solidFill>
                    <a:srgbClr val="C00000"/>
                  </a:solidFill>
                </a:rPr>
                <a:t>mCurrentFence</a:t>
              </a:r>
              <a:r>
                <a:rPr lang="zh-CN" altLang="en-US" sz="1800">
                  <a:solidFill>
                    <a:srgbClr val="000000"/>
                  </a:solidFill>
                </a:rPr>
                <a:t>更新</a:t>
              </a:r>
              <a:r>
                <a:rPr lang="en-US" altLang="zh-CN">
                  <a:solidFill>
                    <a:srgbClr val="000000"/>
                  </a:solidFill>
                </a:rPr>
                <a:t>mFence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F250CFF-EAC1-449B-F522-742031A0C78E}"/>
                </a:ext>
              </a:extLst>
            </p:cNvPr>
            <p:cNvSpPr txBox="1"/>
            <p:nvPr/>
          </p:nvSpPr>
          <p:spPr>
            <a:xfrm>
              <a:off x="151115" y="5954621"/>
              <a:ext cx="144321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highlight>
                    <a:srgbClr val="FFFFFF"/>
                  </a:highlight>
                </a:rPr>
                <a:t>Microsoft::WRL::ComPtr&lt;ID3D12Fence&gt; mFence; //</a:t>
              </a:r>
              <a:r>
                <a:rPr lang="en-US" altLang="zh-CN">
                  <a:highlight>
                    <a:srgbClr val="FFFFFF"/>
                  </a:highlight>
                </a:rPr>
                <a:t>GPU</a:t>
              </a:r>
              <a:r>
                <a:rPr lang="zh-CN" altLang="en-US">
                  <a:highlight>
                    <a:srgbClr val="FFFFFF"/>
                  </a:highlight>
                </a:rPr>
                <a:t>处理完一波</a:t>
              </a:r>
              <a:r>
                <a:rPr lang="en-US" altLang="zh-CN">
                  <a:highlight>
                    <a:srgbClr val="FFFFFF"/>
                  </a:highlight>
                </a:rPr>
                <a:t>cmd</a:t>
              </a:r>
              <a:r>
                <a:rPr lang="zh-CN" altLang="en-US">
                  <a:highlight>
                    <a:srgbClr val="FFFFFF"/>
                  </a:highlight>
                </a:rPr>
                <a:t>后更新，更新到</a:t>
              </a:r>
              <a:r>
                <a:rPr lang="en-US" altLang="zh-CN">
                  <a:highlight>
                    <a:srgbClr val="FFFFFF"/>
                  </a:highlight>
                </a:rPr>
                <a:t>n</a:t>
              </a:r>
              <a:r>
                <a:rPr lang="zh-CN" altLang="en-US">
                  <a:highlight>
                    <a:srgbClr val="FFFFFF"/>
                  </a:highlight>
                </a:rPr>
                <a:t>，说明处理完第</a:t>
              </a:r>
              <a:r>
                <a:rPr lang="en-US" altLang="zh-CN">
                  <a:highlight>
                    <a:srgbClr val="FFFFFF"/>
                  </a:highlight>
                </a:rPr>
                <a:t>n</a:t>
              </a:r>
              <a:r>
                <a:rPr lang="zh-CN" altLang="en-US">
                  <a:highlight>
                    <a:srgbClr val="FFFFFF"/>
                  </a:highlight>
                </a:rPr>
                <a:t>波之前的</a:t>
              </a:r>
              <a:r>
                <a:rPr lang="en-US" altLang="zh-CN">
                  <a:highlight>
                    <a:srgbClr val="FFFFFF"/>
                  </a:highlight>
                </a:rPr>
                <a:t>cmd</a:t>
              </a:r>
              <a:r>
                <a:rPr lang="en-US" altLang="zh-CN" sz="1800">
                  <a:highlight>
                    <a:srgbClr val="FFFFFF"/>
                  </a:highlight>
                </a:rPr>
                <a:t> </a:t>
              </a:r>
            </a:p>
            <a:p>
              <a:r>
                <a:rPr lang="en-US" altLang="zh-CN" sz="1800">
                  <a:highlight>
                    <a:srgbClr val="FFFFFF"/>
                  </a:highlight>
                </a:rPr>
                <a:t>UINT64 mCurrentFence = 0;  //</a:t>
              </a:r>
              <a:r>
                <a:rPr lang="en-US" altLang="zh-CN">
                  <a:highlight>
                    <a:srgbClr val="FFFFFF"/>
                  </a:highlight>
                </a:rPr>
                <a:t>CPU</a:t>
              </a:r>
              <a:r>
                <a:rPr lang="zh-CN" altLang="en-US">
                  <a:highlight>
                    <a:srgbClr val="FFFFFF"/>
                  </a:highlight>
                </a:rPr>
                <a:t>这一侧，当前是要向</a:t>
              </a:r>
              <a:r>
                <a:rPr lang="en-US" altLang="zh-CN">
                  <a:highlight>
                    <a:srgbClr val="FFFFFF"/>
                  </a:highlight>
                </a:rPr>
                <a:t>GPU</a:t>
              </a:r>
              <a:r>
                <a:rPr lang="zh-CN" altLang="en-US">
                  <a:highlight>
                    <a:srgbClr val="FFFFFF"/>
                  </a:highlight>
                </a:rPr>
                <a:t>添加第几波</a:t>
              </a:r>
              <a:r>
                <a:rPr lang="en-US" altLang="zh-CN">
                  <a:highlight>
                    <a:srgbClr val="FFFFFF"/>
                  </a:highlight>
                </a:rPr>
                <a:t>cmd</a:t>
              </a:r>
            </a:p>
            <a:p>
              <a:r>
                <a:rPr lang="en-US" altLang="zh-CN" sz="1800">
                  <a:highlight>
                    <a:srgbClr val="FFFFFF"/>
                  </a:highlight>
                </a:rPr>
                <a:t>FrameResource </a:t>
              </a:r>
              <a:r>
                <a:rPr lang="zh-CN" altLang="en-US">
                  <a:highlight>
                    <a:srgbClr val="FFFFFF"/>
                  </a:highlight>
                </a:rPr>
                <a:t>中 </a:t>
              </a:r>
              <a:r>
                <a:rPr lang="en-US" altLang="zh-CN" sz="1800">
                  <a:highlight>
                    <a:srgbClr val="FFFFFF"/>
                  </a:highlight>
                </a:rPr>
                <a:t>UINT64 Fence = 0;  //</a:t>
              </a:r>
              <a:r>
                <a:rPr lang="zh-CN" altLang="en-US" sz="1800">
                  <a:highlight>
                    <a:srgbClr val="FFFFFF"/>
                  </a:highlight>
                </a:rPr>
                <a:t>当前</a:t>
              </a:r>
              <a:r>
                <a:rPr lang="en-US" altLang="zh-CN" sz="1800">
                  <a:highlight>
                    <a:srgbClr val="FFFFFF"/>
                  </a:highlight>
                </a:rPr>
                <a:t>FrameResource</a:t>
              </a:r>
              <a:r>
                <a:rPr lang="zh-CN" altLang="en-US" sz="1800">
                  <a:highlight>
                    <a:srgbClr val="FFFFFF"/>
                  </a:highlight>
                </a:rPr>
                <a:t>中的指令是在第几波添加到</a:t>
              </a:r>
              <a:r>
                <a:rPr lang="en-US" altLang="zh-CN" sz="1800">
                  <a:highlight>
                    <a:srgbClr val="FFFFFF"/>
                  </a:highlight>
                </a:rPr>
                <a:t>cmd queue</a:t>
              </a:r>
              <a:r>
                <a:rPr lang="zh-CN" altLang="en-US" sz="1800">
                  <a:highlight>
                    <a:srgbClr val="FFFFFF"/>
                  </a:highlight>
                </a:rPr>
                <a:t>的，</a:t>
              </a:r>
              <a:r>
                <a:rPr lang="en-US" altLang="zh-CN" sz="1800">
                  <a:highlight>
                    <a:srgbClr val="FFFFFF"/>
                  </a:highlight>
                </a:rPr>
                <a:t> mFence</a:t>
              </a:r>
              <a:r>
                <a:rPr lang="zh-CN" altLang="en-US">
                  <a:highlight>
                    <a:srgbClr val="FFFFFF"/>
                  </a:highlight>
                </a:rPr>
                <a:t>获取的值</a:t>
              </a:r>
              <a:r>
                <a:rPr lang="en-US" altLang="zh-CN">
                  <a:highlight>
                    <a:srgbClr val="FFFFFF"/>
                  </a:highlight>
                </a:rPr>
                <a:t>&gt;=</a:t>
              </a:r>
              <a:r>
                <a:rPr lang="en-US" altLang="zh-CN" sz="1800">
                  <a:highlight>
                    <a:srgbClr val="FFFFFF"/>
                  </a:highlight>
                </a:rPr>
                <a:t> Fence</a:t>
              </a:r>
              <a:r>
                <a:rPr lang="zh-CN" altLang="en-US" sz="1800">
                  <a:highlight>
                    <a:srgbClr val="FFFFFF"/>
                  </a:highlight>
                </a:rPr>
                <a:t>，说明已经处理完当前</a:t>
              </a:r>
              <a:r>
                <a:rPr lang="en-US" altLang="zh-CN" sz="1800">
                  <a:highlight>
                    <a:srgbClr val="FFFFFF"/>
                  </a:highlight>
                </a:rPr>
                <a:t>FrameResource</a:t>
              </a:r>
              <a:r>
                <a:rPr lang="zh-CN" altLang="en-US" sz="1800">
                  <a:highlight>
                    <a:srgbClr val="FFFFFF"/>
                  </a:highlight>
                </a:rPr>
                <a:t>添加的指令了。</a:t>
              </a:r>
              <a:endParaRPr lang="zh-CN" altLang="en-US"/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BD824955-65AD-9A95-2C61-30F49BCAEE75}"/>
                </a:ext>
              </a:extLst>
            </p:cNvPr>
            <p:cNvGrpSpPr/>
            <p:nvPr/>
          </p:nvGrpSpPr>
          <p:grpSpPr>
            <a:xfrm>
              <a:off x="8290203" y="11714775"/>
              <a:ext cx="5299042" cy="2553532"/>
              <a:chOff x="8290203" y="11212758"/>
              <a:chExt cx="5299042" cy="2553532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36A7AE1-EA05-7EFD-64AC-86F5FCCD9538}"/>
                  </a:ext>
                </a:extLst>
              </p:cNvPr>
              <p:cNvSpPr/>
              <p:nvPr/>
            </p:nvSpPr>
            <p:spPr>
              <a:xfrm>
                <a:off x="8290203" y="12823733"/>
                <a:ext cx="2209343" cy="92333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FR 0</a:t>
                </a:r>
              </a:p>
              <a:p>
                <a:pPr algn="ctr"/>
                <a:r>
                  <a:rPr lang="en-US" altLang="zh-CN" b="1"/>
                  <a:t>Fence=0</a:t>
                </a:r>
                <a:endParaRPr lang="zh-CN" altLang="en-US" b="1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9F6A3A5-C997-1167-27FA-573EFD8EE1FC}"/>
                  </a:ext>
                </a:extLst>
              </p:cNvPr>
              <p:cNvSpPr/>
              <p:nvPr/>
            </p:nvSpPr>
            <p:spPr>
              <a:xfrm>
                <a:off x="10129165" y="11212758"/>
                <a:ext cx="2210400" cy="92333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FR 1</a:t>
                </a:r>
              </a:p>
              <a:p>
                <a:pPr algn="ctr"/>
                <a:r>
                  <a:rPr lang="en-US" altLang="zh-CN" b="1"/>
                  <a:t>Fence=0</a:t>
                </a:r>
                <a:endParaRPr lang="zh-CN" altLang="en-US" b="1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13B8276-9FC9-F9E4-FED2-2ED3A45284FD}"/>
                  </a:ext>
                </a:extLst>
              </p:cNvPr>
              <p:cNvSpPr/>
              <p:nvPr/>
            </p:nvSpPr>
            <p:spPr>
              <a:xfrm>
                <a:off x="11378845" y="12842960"/>
                <a:ext cx="2210400" cy="92333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FR 2</a:t>
                </a:r>
              </a:p>
              <a:p>
                <a:pPr algn="ctr"/>
                <a:r>
                  <a:rPr lang="en-US" altLang="zh-CN" b="1"/>
                  <a:t>Fence=0</a:t>
                </a:r>
                <a:endParaRPr lang="zh-CN" altLang="en-US" b="1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07ED325-8CDD-214B-9695-9CA12AF82CF0}"/>
                </a:ext>
              </a:extLst>
            </p:cNvPr>
            <p:cNvSpPr txBox="1"/>
            <p:nvPr/>
          </p:nvSpPr>
          <p:spPr>
            <a:xfrm>
              <a:off x="7184012" y="7642526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highlight>
                    <a:srgbClr val="FFFFFF"/>
                  </a:highlight>
                </a:rPr>
                <a:t>mCurrentFence =0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2603F15-7332-4E93-4DE2-5DA98D8F082F}"/>
                </a:ext>
              </a:extLst>
            </p:cNvPr>
            <p:cNvSpPr txBox="1"/>
            <p:nvPr/>
          </p:nvSpPr>
          <p:spPr>
            <a:xfrm>
              <a:off x="7410267" y="11316942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highlight>
                    <a:srgbClr val="FFFFFF"/>
                  </a:highlight>
                </a:rPr>
                <a:t>mCurrentFence =0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FAE47A6-7EBA-FC80-C1BC-860A5896730B}"/>
                </a:ext>
              </a:extLst>
            </p:cNvPr>
            <p:cNvSpPr txBox="1"/>
            <p:nvPr/>
          </p:nvSpPr>
          <p:spPr>
            <a:xfrm>
              <a:off x="152814" y="18501599"/>
              <a:ext cx="5760000" cy="369332"/>
            </a:xfrm>
            <a:prstGeom prst="rect">
              <a:avLst/>
            </a:prstGeom>
            <a:solidFill>
              <a:srgbClr val="FFC000">
                <a:alpha val="5000"/>
              </a:srgb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CN" altLang="en-US"/>
                <a:t>循环第</a:t>
              </a:r>
              <a:r>
                <a:rPr lang="en-US" altLang="zh-CN"/>
                <a:t>2</a:t>
              </a:r>
              <a:r>
                <a:rPr lang="zh-CN" altLang="en-US"/>
                <a:t>次中，与上一次同理，处理</a:t>
              </a:r>
              <a:r>
                <a:rPr lang="en-US" altLang="zh-CN"/>
                <a:t>FR2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49C3D30-BF4F-5C52-EF29-44416FD04B7B}"/>
                </a:ext>
              </a:extLst>
            </p:cNvPr>
            <p:cNvGrpSpPr/>
            <p:nvPr/>
          </p:nvGrpSpPr>
          <p:grpSpPr>
            <a:xfrm>
              <a:off x="8290203" y="15538110"/>
              <a:ext cx="5299042" cy="2553532"/>
              <a:chOff x="8434683" y="15850543"/>
              <a:chExt cx="5299042" cy="2553532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7E65C6F-3DA8-E157-AFA8-BA929A6460BE}"/>
                  </a:ext>
                </a:extLst>
              </p:cNvPr>
              <p:cNvSpPr/>
              <p:nvPr/>
            </p:nvSpPr>
            <p:spPr>
              <a:xfrm>
                <a:off x="8434683" y="17461518"/>
                <a:ext cx="2209343" cy="92333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FR 0</a:t>
                </a:r>
              </a:p>
              <a:p>
                <a:pPr algn="ctr"/>
                <a:r>
                  <a:rPr lang="en-US" altLang="zh-CN" b="1"/>
                  <a:t>Fence=0</a:t>
                </a:r>
                <a:endParaRPr lang="zh-CN" altLang="en-US" b="1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5367E46-6F75-72CE-C014-D0DC774490C9}"/>
                  </a:ext>
                </a:extLst>
              </p:cNvPr>
              <p:cNvSpPr/>
              <p:nvPr/>
            </p:nvSpPr>
            <p:spPr>
              <a:xfrm>
                <a:off x="10273645" y="15850543"/>
                <a:ext cx="2210400" cy="92333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FR 1</a:t>
                </a:r>
              </a:p>
              <a:p>
                <a:pPr algn="ctr"/>
                <a:r>
                  <a:rPr lang="en-US" altLang="zh-CN" b="1"/>
                  <a:t>Fence=1</a:t>
                </a:r>
                <a:endParaRPr lang="zh-CN" altLang="en-US" b="1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965A912-395C-88BB-ABEE-83BEBD9BB4B0}"/>
                  </a:ext>
                </a:extLst>
              </p:cNvPr>
              <p:cNvSpPr/>
              <p:nvPr/>
            </p:nvSpPr>
            <p:spPr>
              <a:xfrm>
                <a:off x="11523325" y="17480745"/>
                <a:ext cx="2210400" cy="92333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FR 2</a:t>
                </a:r>
              </a:p>
              <a:p>
                <a:pPr algn="ctr"/>
                <a:r>
                  <a:rPr lang="en-US" altLang="zh-CN" b="1"/>
                  <a:t>Fence=0</a:t>
                </a:r>
                <a:endParaRPr lang="zh-CN" altLang="en-US" b="1"/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010F8FC-0D5C-5AA0-2B9A-B36FFB6219EB}"/>
                </a:ext>
              </a:extLst>
            </p:cNvPr>
            <p:cNvSpPr txBox="1"/>
            <p:nvPr/>
          </p:nvSpPr>
          <p:spPr>
            <a:xfrm>
              <a:off x="7410267" y="15137269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highlight>
                    <a:srgbClr val="FFFFFF"/>
                  </a:highlight>
                </a:rPr>
                <a:t>mCurrentFence =1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1F65B11-3D73-2444-B8AC-69BA9D4ED601}"/>
                </a:ext>
              </a:extLst>
            </p:cNvPr>
            <p:cNvSpPr txBox="1"/>
            <p:nvPr/>
          </p:nvSpPr>
          <p:spPr>
            <a:xfrm>
              <a:off x="152814" y="8796102"/>
              <a:ext cx="5760000" cy="646331"/>
            </a:xfrm>
            <a:prstGeom prst="rect">
              <a:avLst/>
            </a:prstGeom>
            <a:solidFill>
              <a:srgbClr val="FFC000">
                <a:alpha val="5000"/>
              </a:srgb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CN" altLang="en-US"/>
                <a:t>三个</a:t>
              </a:r>
              <a:r>
                <a:rPr lang="en-US" altLang="zh-CN"/>
                <a:t>FrameResource</a:t>
              </a:r>
              <a:r>
                <a:rPr lang="zh-CN" altLang="en-US"/>
                <a:t>，程序刚开始执行，循环刚开始</a:t>
              </a:r>
              <a:r>
                <a:rPr lang="en-US" altLang="zh-CN"/>
                <a:t>,</a:t>
              </a:r>
              <a:r>
                <a:rPr lang="en-US" altLang="zh-CN" sz="1800">
                  <a:solidFill>
                    <a:srgbClr val="000000"/>
                  </a:solidFill>
                </a:rPr>
                <a:t> </a:t>
              </a:r>
              <a:r>
                <a:rPr lang="en-US" altLang="zh-CN" sz="1800">
                  <a:solidFill>
                    <a:srgbClr val="C00000"/>
                  </a:solidFill>
                </a:rPr>
                <a:t>mCurrentFence =0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4284CAB-D999-5F50-71DA-CF6AEB2C5318}"/>
                </a:ext>
              </a:extLst>
            </p:cNvPr>
            <p:cNvSpPr txBox="1"/>
            <p:nvPr/>
          </p:nvSpPr>
          <p:spPr>
            <a:xfrm>
              <a:off x="7410267" y="18957596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highlight>
                    <a:srgbClr val="FFFFFF"/>
                  </a:highlight>
                </a:rPr>
                <a:t>mCurrentFence =2</a:t>
              </a: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42C74A18-891E-7BAE-78B2-F186AB068EF3}"/>
                </a:ext>
              </a:extLst>
            </p:cNvPr>
            <p:cNvGrpSpPr/>
            <p:nvPr/>
          </p:nvGrpSpPr>
          <p:grpSpPr>
            <a:xfrm>
              <a:off x="8290203" y="19361445"/>
              <a:ext cx="5299042" cy="2553532"/>
              <a:chOff x="8434387" y="19564998"/>
              <a:chExt cx="5299042" cy="2553532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58725837-9A37-60B1-9741-3866275433D7}"/>
                  </a:ext>
                </a:extLst>
              </p:cNvPr>
              <p:cNvSpPr/>
              <p:nvPr/>
            </p:nvSpPr>
            <p:spPr>
              <a:xfrm>
                <a:off x="8434387" y="21175973"/>
                <a:ext cx="2209343" cy="92333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FR 0</a:t>
                </a:r>
              </a:p>
              <a:p>
                <a:pPr algn="ctr"/>
                <a:r>
                  <a:rPr lang="en-US" altLang="zh-CN" b="1"/>
                  <a:t>Fence=0</a:t>
                </a:r>
                <a:endParaRPr lang="zh-CN" altLang="en-US" b="1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E08191C-0B98-5349-9D7F-D51649ADF612}"/>
                  </a:ext>
                </a:extLst>
              </p:cNvPr>
              <p:cNvSpPr/>
              <p:nvPr/>
            </p:nvSpPr>
            <p:spPr>
              <a:xfrm>
                <a:off x="10273349" y="19564998"/>
                <a:ext cx="2210400" cy="92333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FR 1</a:t>
                </a:r>
              </a:p>
              <a:p>
                <a:pPr algn="ctr"/>
                <a:r>
                  <a:rPr lang="en-US" altLang="zh-CN" b="1"/>
                  <a:t>Fence=1</a:t>
                </a:r>
                <a:endParaRPr lang="zh-CN" altLang="en-US" b="1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36A0608-B9D4-1EB5-E840-D64A0FC16C50}"/>
                  </a:ext>
                </a:extLst>
              </p:cNvPr>
              <p:cNvSpPr/>
              <p:nvPr/>
            </p:nvSpPr>
            <p:spPr>
              <a:xfrm>
                <a:off x="11523029" y="21195200"/>
                <a:ext cx="2210400" cy="92333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FR 2</a:t>
                </a:r>
              </a:p>
              <a:p>
                <a:pPr algn="ctr"/>
                <a:r>
                  <a:rPr lang="en-US" altLang="zh-CN" b="1"/>
                  <a:t>Fence=2</a:t>
                </a:r>
                <a:endParaRPr lang="zh-CN" altLang="en-US" b="1"/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83078FD-07D5-0E3B-35F5-7C09FAC2E3C7}"/>
                </a:ext>
              </a:extLst>
            </p:cNvPr>
            <p:cNvSpPr txBox="1"/>
            <p:nvPr/>
          </p:nvSpPr>
          <p:spPr>
            <a:xfrm>
              <a:off x="152814" y="22346449"/>
              <a:ext cx="5760000" cy="369332"/>
            </a:xfrm>
            <a:prstGeom prst="rect">
              <a:avLst/>
            </a:prstGeom>
            <a:solidFill>
              <a:srgbClr val="FFC000">
                <a:alpha val="5000"/>
              </a:srgb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CN" altLang="en-US"/>
                <a:t>循环第</a:t>
              </a:r>
              <a:r>
                <a:rPr lang="en-US" altLang="zh-CN"/>
                <a:t>3</a:t>
              </a:r>
              <a:r>
                <a:rPr lang="zh-CN" altLang="en-US"/>
                <a:t>次中，与上一次同理，处理</a:t>
              </a:r>
              <a:r>
                <a:rPr lang="en-US" altLang="zh-CN"/>
                <a:t>FR0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61DFAB4-4E6D-A1DA-03CE-8AB6B70D1EF7}"/>
                </a:ext>
              </a:extLst>
            </p:cNvPr>
            <p:cNvSpPr txBox="1"/>
            <p:nvPr/>
          </p:nvSpPr>
          <p:spPr>
            <a:xfrm>
              <a:off x="7410267" y="22777922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highlight>
                    <a:srgbClr val="FFFFFF"/>
                  </a:highlight>
                </a:rPr>
                <a:t>mCurrentFence =3</a:t>
              </a: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6A051186-B9BD-2573-E052-CBC74B12E9AA}"/>
                </a:ext>
              </a:extLst>
            </p:cNvPr>
            <p:cNvGrpSpPr/>
            <p:nvPr/>
          </p:nvGrpSpPr>
          <p:grpSpPr>
            <a:xfrm>
              <a:off x="8290203" y="23184781"/>
              <a:ext cx="5299042" cy="2553532"/>
              <a:chOff x="8290203" y="23184781"/>
              <a:chExt cx="5299042" cy="2553532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9868FEE-DA8C-7CAA-647F-348F7FEBCE94}"/>
                  </a:ext>
                </a:extLst>
              </p:cNvPr>
              <p:cNvSpPr/>
              <p:nvPr/>
            </p:nvSpPr>
            <p:spPr>
              <a:xfrm>
                <a:off x="8290203" y="24795756"/>
                <a:ext cx="2209343" cy="92333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FR 0</a:t>
                </a:r>
              </a:p>
              <a:p>
                <a:pPr algn="ctr"/>
                <a:r>
                  <a:rPr lang="en-US" altLang="zh-CN" b="1"/>
                  <a:t>Fence=3</a:t>
                </a:r>
                <a:endParaRPr lang="zh-CN" altLang="en-US" b="1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902C03-26CA-DA78-F998-0B8C7AD16F24}"/>
                  </a:ext>
                </a:extLst>
              </p:cNvPr>
              <p:cNvSpPr/>
              <p:nvPr/>
            </p:nvSpPr>
            <p:spPr>
              <a:xfrm>
                <a:off x="10129165" y="23184781"/>
                <a:ext cx="2210400" cy="92333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FR 1</a:t>
                </a:r>
              </a:p>
              <a:p>
                <a:pPr algn="ctr"/>
                <a:r>
                  <a:rPr lang="en-US" altLang="zh-CN" b="1"/>
                  <a:t>Fence=1</a:t>
                </a:r>
                <a:endParaRPr lang="zh-CN" altLang="en-US" b="1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EF78D79-BA3D-595F-E9F1-59F779A489D1}"/>
                  </a:ext>
                </a:extLst>
              </p:cNvPr>
              <p:cNvSpPr/>
              <p:nvPr/>
            </p:nvSpPr>
            <p:spPr>
              <a:xfrm>
                <a:off x="11378845" y="24814983"/>
                <a:ext cx="2210400" cy="92333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/>
                  <a:t>FR 2</a:t>
                </a:r>
              </a:p>
              <a:p>
                <a:pPr algn="ctr"/>
                <a:r>
                  <a:rPr lang="en-US" altLang="zh-CN" b="1"/>
                  <a:t>Fence=2</a:t>
                </a:r>
                <a:endParaRPr lang="zh-CN" altLang="en-US" b="1"/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995A037-5FF3-176B-080E-B91FBA56CA99}"/>
                </a:ext>
              </a:extLst>
            </p:cNvPr>
            <p:cNvSpPr txBox="1"/>
            <p:nvPr/>
          </p:nvSpPr>
          <p:spPr>
            <a:xfrm>
              <a:off x="152814" y="23778512"/>
              <a:ext cx="5760000" cy="5078313"/>
            </a:xfrm>
            <a:prstGeom prst="rect">
              <a:avLst/>
            </a:prstGeom>
            <a:solidFill>
              <a:srgbClr val="FFC000">
                <a:alpha val="5000"/>
              </a:srgb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CN" altLang="en-US"/>
                <a:t>循环第</a:t>
              </a:r>
              <a:r>
                <a:rPr lang="en-US" altLang="zh-CN"/>
                <a:t>4</a:t>
              </a:r>
              <a:r>
                <a:rPr lang="zh-CN" altLang="en-US"/>
                <a:t>次中，处理</a:t>
              </a:r>
              <a:r>
                <a:rPr lang="en-US" altLang="zh-CN"/>
                <a:t>FR1</a:t>
              </a:r>
            </a:p>
            <a:p>
              <a:r>
                <a:rPr lang="en-US" altLang="zh-CN">
                  <a:solidFill>
                    <a:srgbClr val="000000"/>
                  </a:solidFill>
                </a:rPr>
                <a:t>Update()</a:t>
              </a:r>
            </a:p>
            <a:p>
              <a:pPr marL="342900" indent="-342900">
                <a:buAutoNum type="arabicPeriod"/>
              </a:pPr>
              <a:r>
                <a:rPr lang="zh-CN" altLang="en-US" sz="1800">
                  <a:solidFill>
                    <a:srgbClr val="000000"/>
                  </a:solidFill>
                </a:rPr>
                <a:t>本次循环</a:t>
              </a:r>
              <a:r>
                <a:rPr lang="zh-CN" altLang="en-US">
                  <a:solidFill>
                    <a:srgbClr val="000000"/>
                  </a:solidFill>
                </a:rPr>
                <a:t>操作的是</a:t>
              </a:r>
              <a:r>
                <a:rPr lang="en-US" altLang="zh-CN">
                  <a:solidFill>
                    <a:srgbClr val="000000"/>
                  </a:solidFill>
                </a:rPr>
                <a:t>FR1</a:t>
              </a:r>
              <a:endParaRPr lang="en-US" altLang="zh-CN" sz="1800">
                <a:solidFill>
                  <a:srgbClr val="0000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altLang="zh-CN">
                  <a:solidFill>
                    <a:srgbClr val="C00000"/>
                  </a:solidFill>
                </a:rPr>
                <a:t>mFence</a:t>
              </a:r>
              <a:r>
                <a:rPr lang="zh-CN" altLang="en-US">
                  <a:solidFill>
                    <a:srgbClr val="C00000"/>
                  </a:solidFill>
                </a:rPr>
                <a:t>获取的值是多少？如果是</a:t>
              </a:r>
              <a:r>
                <a:rPr lang="en-US" altLang="zh-CN">
                  <a:solidFill>
                    <a:srgbClr val="C00000"/>
                  </a:solidFill>
                </a:rPr>
                <a:t>1</a:t>
              </a:r>
              <a:r>
                <a:rPr lang="zh-CN" altLang="en-US">
                  <a:solidFill>
                    <a:srgbClr val="C00000"/>
                  </a:solidFill>
                </a:rPr>
                <a:t>，</a:t>
              </a:r>
              <a:r>
                <a:rPr lang="en-US" altLang="zh-CN">
                  <a:solidFill>
                    <a:srgbClr val="C00000"/>
                  </a:solidFill>
                </a:rPr>
                <a:t>2</a:t>
              </a:r>
              <a:r>
                <a:rPr lang="zh-CN" altLang="en-US">
                  <a:solidFill>
                    <a:srgbClr val="C00000"/>
                  </a:solidFill>
                </a:rPr>
                <a:t>，</a:t>
              </a:r>
              <a:r>
                <a:rPr lang="en-US" altLang="zh-CN">
                  <a:solidFill>
                    <a:srgbClr val="C00000"/>
                  </a:solidFill>
                </a:rPr>
                <a:t>3</a:t>
              </a:r>
              <a:r>
                <a:rPr lang="zh-CN" altLang="en-US">
                  <a:solidFill>
                    <a:srgbClr val="C00000"/>
                  </a:solidFill>
                </a:rPr>
                <a:t>说明</a:t>
              </a:r>
              <a:r>
                <a:rPr lang="en-US" altLang="zh-CN">
                  <a:solidFill>
                    <a:srgbClr val="C00000"/>
                  </a:solidFill>
                </a:rPr>
                <a:t>GPU</a:t>
              </a:r>
              <a:r>
                <a:rPr lang="zh-CN" altLang="en-US">
                  <a:solidFill>
                    <a:srgbClr val="C00000"/>
                  </a:solidFill>
                </a:rPr>
                <a:t>已经将</a:t>
              </a:r>
              <a:r>
                <a:rPr lang="en-US" altLang="zh-CN">
                  <a:solidFill>
                    <a:srgbClr val="C00000"/>
                  </a:solidFill>
                </a:rPr>
                <a:t>FR1</a:t>
              </a:r>
              <a:r>
                <a:rPr lang="zh-CN" altLang="en-US">
                  <a:solidFill>
                    <a:srgbClr val="C00000"/>
                  </a:solidFill>
                </a:rPr>
                <a:t>中的</a:t>
              </a:r>
              <a:r>
                <a:rPr lang="en-US" altLang="zh-CN">
                  <a:solidFill>
                    <a:srgbClr val="C00000"/>
                  </a:solidFill>
                </a:rPr>
                <a:t>cmd</a:t>
              </a:r>
              <a:r>
                <a:rPr lang="zh-CN" altLang="en-US">
                  <a:solidFill>
                    <a:srgbClr val="C00000"/>
                  </a:solidFill>
                </a:rPr>
                <a:t>处理完，如果是</a:t>
              </a:r>
              <a:r>
                <a:rPr lang="en-US" altLang="zh-CN">
                  <a:solidFill>
                    <a:srgbClr val="C00000"/>
                  </a:solidFill>
                </a:rPr>
                <a:t>0</a:t>
              </a:r>
              <a:r>
                <a:rPr lang="zh-CN" altLang="en-US">
                  <a:solidFill>
                    <a:srgbClr val="C00000"/>
                  </a:solidFill>
                </a:rPr>
                <a:t>，则</a:t>
              </a:r>
              <a:r>
                <a:rPr lang="en-US" altLang="zh-CN">
                  <a:solidFill>
                    <a:srgbClr val="C00000"/>
                  </a:solidFill>
                </a:rPr>
                <a:t>GPU</a:t>
              </a:r>
              <a:r>
                <a:rPr lang="zh-CN" altLang="en-US">
                  <a:solidFill>
                    <a:srgbClr val="C00000"/>
                  </a:solidFill>
                </a:rPr>
                <a:t>还没处理完，则还不能更新</a:t>
              </a:r>
              <a:r>
                <a:rPr lang="en-US" altLang="zh-CN">
                  <a:solidFill>
                    <a:srgbClr val="C00000"/>
                  </a:solidFill>
                </a:rPr>
                <a:t>FR</a:t>
              </a:r>
              <a:r>
                <a:rPr lang="zh-CN" altLang="en-US">
                  <a:solidFill>
                    <a:srgbClr val="C00000"/>
                  </a:solidFill>
                </a:rPr>
                <a:t>中的东西</a:t>
              </a:r>
              <a:endParaRPr lang="en-US" altLang="zh-CN">
                <a:solidFill>
                  <a:srgbClr val="C00000"/>
                </a:solidFill>
              </a:endParaRPr>
            </a:p>
            <a:p>
              <a:pPr marL="342900" indent="-342900">
                <a:buAutoNum type="arabicPeriod"/>
              </a:pPr>
              <a:endParaRPr lang="en-US" altLang="zh-CN" sz="1800">
                <a:solidFill>
                  <a:srgbClr val="000000"/>
                </a:solidFill>
              </a:endParaRPr>
            </a:p>
            <a:p>
              <a:r>
                <a:rPr lang="en-US" altLang="zh-CN">
                  <a:solidFill>
                    <a:srgbClr val="000000"/>
                  </a:solidFill>
                </a:rPr>
                <a:t>Draw()</a:t>
              </a:r>
            </a:p>
            <a:p>
              <a:pPr marL="342900" indent="-342900">
                <a:buAutoNum type="arabicPeriod"/>
              </a:pPr>
              <a:r>
                <a:rPr lang="zh-CN" altLang="en-US">
                  <a:solidFill>
                    <a:srgbClr val="000000"/>
                  </a:solidFill>
                </a:rPr>
                <a:t>重置</a:t>
              </a:r>
              <a:r>
                <a:rPr lang="en-US" altLang="zh-CN">
                  <a:solidFill>
                    <a:srgbClr val="000000"/>
                  </a:solidFill>
                </a:rPr>
                <a:t>FR1</a:t>
              </a:r>
              <a:r>
                <a:rPr lang="zh-CN" altLang="en-US">
                  <a:solidFill>
                    <a:srgbClr val="000000"/>
                  </a:solidFill>
                </a:rPr>
                <a:t>的</a:t>
              </a:r>
              <a:r>
                <a:rPr lang="en-US" altLang="zh-CN">
                  <a:solidFill>
                    <a:srgbClr val="000000"/>
                  </a:solidFill>
                </a:rPr>
                <a:t>cmd allocater</a:t>
              </a:r>
              <a:r>
                <a:rPr lang="zh-CN" altLang="en-US">
                  <a:solidFill>
                    <a:srgbClr val="000000"/>
                  </a:solidFill>
                </a:rPr>
                <a:t>和</a:t>
              </a:r>
              <a:r>
                <a:rPr lang="en-US" altLang="zh-CN">
                  <a:solidFill>
                    <a:srgbClr val="000000"/>
                  </a:solidFill>
                </a:rPr>
                <a:t>list</a:t>
              </a:r>
            </a:p>
            <a:p>
              <a:pPr marL="342900" indent="-342900">
                <a:buAutoNum type="arabicPeriod"/>
              </a:pPr>
              <a:r>
                <a:rPr lang="en-US" altLang="zh-CN">
                  <a:solidFill>
                    <a:srgbClr val="000000"/>
                  </a:solidFill>
                </a:rPr>
                <a:t>Cmd list</a:t>
              </a:r>
              <a:r>
                <a:rPr lang="zh-CN" altLang="en-US">
                  <a:solidFill>
                    <a:srgbClr val="000000"/>
                  </a:solidFill>
                </a:rPr>
                <a:t>记录，</a:t>
              </a:r>
              <a:r>
                <a:rPr lang="en-US" altLang="zh-CN">
                  <a:solidFill>
                    <a:srgbClr val="000000"/>
                  </a:solidFill>
                </a:rPr>
                <a:t>set viewports</a:t>
              </a:r>
              <a:r>
                <a:rPr lang="zh-CN" altLang="en-US">
                  <a:solidFill>
                    <a:srgbClr val="000000"/>
                  </a:solidFill>
                </a:rPr>
                <a:t>到</a:t>
              </a:r>
              <a:r>
                <a:rPr lang="en-US" altLang="zh-CN">
                  <a:solidFill>
                    <a:srgbClr val="000000"/>
                  </a:solidFill>
                </a:rPr>
                <a:t>DrawIndexedInstanced</a:t>
              </a:r>
            </a:p>
            <a:p>
              <a:pPr marL="342900" indent="-342900">
                <a:buAutoNum type="arabicPeriod"/>
              </a:pPr>
              <a:r>
                <a:rPr lang="zh-CN" altLang="en-US">
                  <a:solidFill>
                    <a:srgbClr val="000000"/>
                  </a:solidFill>
                </a:rPr>
                <a:t>将</a:t>
              </a:r>
              <a:r>
                <a:rPr lang="en-US" altLang="zh-CN">
                  <a:solidFill>
                    <a:srgbClr val="000000"/>
                  </a:solidFill>
                </a:rPr>
                <a:t>cmd list</a:t>
              </a:r>
              <a:r>
                <a:rPr lang="zh-CN" altLang="en-US">
                  <a:solidFill>
                    <a:srgbClr val="000000"/>
                  </a:solidFill>
                </a:rPr>
                <a:t>添加到</a:t>
              </a:r>
              <a:r>
                <a:rPr lang="en-US" altLang="zh-CN">
                  <a:solidFill>
                    <a:srgbClr val="000000"/>
                  </a:solidFill>
                </a:rPr>
                <a:t>cmd queue</a:t>
              </a:r>
            </a:p>
            <a:p>
              <a:pPr marL="342900" indent="-342900">
                <a:buAutoNum type="arabicPeriod"/>
              </a:pPr>
              <a:r>
                <a:rPr lang="en-US" altLang="zh-CN">
                  <a:solidFill>
                    <a:srgbClr val="000000"/>
                  </a:solidFill>
                </a:rPr>
                <a:t>Swap chain present</a:t>
              </a:r>
            </a:p>
            <a:p>
              <a:pPr marL="342900" indent="-342900">
                <a:buAutoNum type="arabicPeriod"/>
              </a:pPr>
              <a:r>
                <a:rPr lang="en-US" altLang="zh-CN">
                  <a:solidFill>
                    <a:srgbClr val="000000"/>
                  </a:solidFill>
                </a:rPr>
                <a:t>FR1 </a:t>
              </a:r>
              <a:r>
                <a:rPr lang="zh-CN" altLang="en-US">
                  <a:solidFill>
                    <a:srgbClr val="000000"/>
                  </a:solidFill>
                </a:rPr>
                <a:t>的 </a:t>
              </a:r>
              <a:r>
                <a:rPr lang="en-US" altLang="zh-CN">
                  <a:solidFill>
                    <a:srgbClr val="C00000"/>
                  </a:solidFill>
                </a:rPr>
                <a:t>fence = ++</a:t>
              </a:r>
              <a:r>
                <a:rPr lang="en-US" altLang="zh-CN" sz="1800">
                  <a:solidFill>
                    <a:srgbClr val="C00000"/>
                  </a:solidFill>
                </a:rPr>
                <a:t> mCurrentFence </a:t>
              </a:r>
              <a:r>
                <a:rPr lang="zh-CN" altLang="en-US">
                  <a:solidFill>
                    <a:srgbClr val="000000"/>
                  </a:solidFill>
                </a:rPr>
                <a:t>，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en-US" altLang="zh-CN">
                  <a:solidFill>
                    <a:srgbClr val="C00000"/>
                  </a:solidFill>
                </a:rPr>
                <a:t>fence</a:t>
              </a:r>
              <a:r>
                <a:rPr lang="zh-CN" altLang="en-US">
                  <a:solidFill>
                    <a:srgbClr val="C00000"/>
                  </a:solidFill>
                </a:rPr>
                <a:t>变为</a:t>
              </a:r>
              <a:r>
                <a:rPr lang="en-US" altLang="zh-CN">
                  <a:solidFill>
                    <a:srgbClr val="C00000"/>
                  </a:solidFill>
                </a:rPr>
                <a:t>4</a:t>
              </a:r>
              <a:r>
                <a:rPr lang="zh-CN" altLang="en-US">
                  <a:solidFill>
                    <a:srgbClr val="C00000"/>
                  </a:solidFill>
                </a:rPr>
                <a:t>，</a:t>
              </a:r>
              <a:r>
                <a:rPr lang="en-US" altLang="zh-CN" sz="1800">
                  <a:solidFill>
                    <a:srgbClr val="C00000"/>
                  </a:solidFill>
                </a:rPr>
                <a:t> mCurrentFence</a:t>
              </a:r>
              <a:r>
                <a:rPr lang="zh-CN" altLang="en-US" sz="1800">
                  <a:solidFill>
                    <a:srgbClr val="C00000"/>
                  </a:solidFill>
                </a:rPr>
                <a:t>变为</a:t>
              </a:r>
              <a:r>
                <a:rPr lang="en-US" altLang="zh-CN">
                  <a:solidFill>
                    <a:srgbClr val="C00000"/>
                  </a:solidFill>
                </a:rPr>
                <a:t>4</a:t>
              </a:r>
            </a:p>
            <a:p>
              <a:pPr marL="342900" indent="-342900">
                <a:buAutoNum type="arabicPeriod"/>
              </a:pPr>
              <a:r>
                <a:rPr lang="en-US" altLang="zh-CN">
                  <a:solidFill>
                    <a:srgbClr val="000000"/>
                  </a:solidFill>
                </a:rPr>
                <a:t>Cmd</a:t>
              </a:r>
              <a:r>
                <a:rPr lang="zh-CN" altLang="en-US">
                  <a:solidFill>
                    <a:srgbClr val="000000"/>
                  </a:solidFill>
                </a:rPr>
                <a:t> </a:t>
              </a:r>
              <a:r>
                <a:rPr lang="en-US" altLang="zh-CN">
                  <a:solidFill>
                    <a:srgbClr val="000000"/>
                  </a:solidFill>
                </a:rPr>
                <a:t>queue</a:t>
              </a:r>
              <a:r>
                <a:rPr lang="zh-CN" altLang="en-US">
                  <a:solidFill>
                    <a:srgbClr val="000000"/>
                  </a:solidFill>
                </a:rPr>
                <a:t> </a:t>
              </a:r>
              <a:r>
                <a:rPr lang="en-US" altLang="zh-CN">
                  <a:solidFill>
                    <a:srgbClr val="000000"/>
                  </a:solidFill>
                </a:rPr>
                <a:t>-&gt; signal</a:t>
              </a:r>
              <a:r>
                <a:rPr lang="zh-CN" altLang="en-US">
                  <a:solidFill>
                    <a:srgbClr val="000000"/>
                  </a:solidFill>
                </a:rPr>
                <a:t>，</a:t>
              </a:r>
              <a:r>
                <a:rPr lang="en-US" altLang="zh-CN">
                  <a:solidFill>
                    <a:srgbClr val="000000"/>
                  </a:solidFill>
                </a:rPr>
                <a:t>GPU</a:t>
              </a:r>
              <a:r>
                <a:rPr lang="zh-CN" altLang="en-US">
                  <a:solidFill>
                    <a:srgbClr val="000000"/>
                  </a:solidFill>
                </a:rPr>
                <a:t>处理完此前</a:t>
              </a:r>
              <a:r>
                <a:rPr lang="en-US" altLang="zh-CN">
                  <a:solidFill>
                    <a:srgbClr val="000000"/>
                  </a:solidFill>
                </a:rPr>
                <a:t>cmd</a:t>
              </a:r>
              <a:r>
                <a:rPr lang="zh-CN" altLang="en-US">
                  <a:solidFill>
                    <a:srgbClr val="000000"/>
                  </a:solidFill>
                </a:rPr>
                <a:t>后，用</a:t>
              </a:r>
              <a:r>
                <a:rPr lang="en-US" altLang="zh-CN" sz="1800">
                  <a:solidFill>
                    <a:srgbClr val="C00000"/>
                  </a:solidFill>
                </a:rPr>
                <a:t>mCurrentFence</a:t>
              </a:r>
              <a:r>
                <a:rPr lang="zh-CN" altLang="en-US" sz="1800">
                  <a:solidFill>
                    <a:srgbClr val="000000"/>
                  </a:solidFill>
                </a:rPr>
                <a:t>更新</a:t>
              </a:r>
              <a:r>
                <a:rPr lang="en-US" altLang="zh-CN">
                  <a:solidFill>
                    <a:srgbClr val="000000"/>
                  </a:solidFill>
                </a:rPr>
                <a:t>mFence</a:t>
              </a:r>
              <a:endParaRPr lang="en-US" altLang="zh-CN" sz="1800">
                <a:solidFill>
                  <a:srgbClr val="000000"/>
                </a:solidFill>
              </a:endParaRPr>
            </a:p>
            <a:p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47" name="箭头: 左弧形 46">
              <a:extLst>
                <a:ext uri="{FF2B5EF4-FFF2-40B4-BE49-F238E27FC236}">
                  <a16:creationId xmlns:a16="http://schemas.microsoft.com/office/drawing/2014/main" id="{0DD33379-88B3-5513-E784-D8BDCC03CFAA}"/>
                </a:ext>
              </a:extLst>
            </p:cNvPr>
            <p:cNvSpPr/>
            <p:nvPr/>
          </p:nvSpPr>
          <p:spPr>
            <a:xfrm>
              <a:off x="6519351" y="12973616"/>
              <a:ext cx="608242" cy="3810000"/>
            </a:xfrm>
            <a:prstGeom prst="curvedRightArrow">
              <a:avLst>
                <a:gd name="adj1" fmla="val 59788"/>
                <a:gd name="adj2" fmla="val 135719"/>
                <a:gd name="adj3" fmla="val 29257"/>
              </a:avLst>
            </a:prstGeom>
            <a:solidFill>
              <a:srgbClr val="FFC000">
                <a:alpha val="5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箭头: 左弧形 48">
              <a:extLst>
                <a:ext uri="{FF2B5EF4-FFF2-40B4-BE49-F238E27FC236}">
                  <a16:creationId xmlns:a16="http://schemas.microsoft.com/office/drawing/2014/main" id="{8469EB0C-0A60-0EF8-4D38-CDD459FFA21A}"/>
                </a:ext>
              </a:extLst>
            </p:cNvPr>
            <p:cNvSpPr/>
            <p:nvPr/>
          </p:nvSpPr>
          <p:spPr>
            <a:xfrm>
              <a:off x="6426879" y="16783616"/>
              <a:ext cx="608242" cy="3810000"/>
            </a:xfrm>
            <a:prstGeom prst="curvedRightArrow">
              <a:avLst>
                <a:gd name="adj1" fmla="val 59788"/>
                <a:gd name="adj2" fmla="val 135719"/>
                <a:gd name="adj3" fmla="val 29257"/>
              </a:avLst>
            </a:prstGeom>
            <a:solidFill>
              <a:srgbClr val="FFC000">
                <a:alpha val="5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A0016F98-F50C-626D-CFF0-47C05F82A6A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15" y="11113477"/>
              <a:ext cx="13992036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A16C985-FF3E-08E6-925C-14812E13A383}"/>
                </a:ext>
              </a:extLst>
            </p:cNvPr>
            <p:cNvCxnSpPr>
              <a:cxnSpLocks/>
            </p:cNvCxnSpPr>
            <p:nvPr/>
          </p:nvCxnSpPr>
          <p:spPr>
            <a:xfrm>
              <a:off x="7367213" y="22531115"/>
              <a:ext cx="6775938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E367E89-A9E9-6F40-C368-530990D6CFD6}"/>
                </a:ext>
              </a:extLst>
            </p:cNvPr>
            <p:cNvCxnSpPr>
              <a:cxnSpLocks/>
            </p:cNvCxnSpPr>
            <p:nvPr/>
          </p:nvCxnSpPr>
          <p:spPr>
            <a:xfrm>
              <a:off x="7367213" y="18686265"/>
              <a:ext cx="6775938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F1873FE-287F-E784-A8D2-831404116F7D}"/>
                </a:ext>
              </a:extLst>
            </p:cNvPr>
            <p:cNvCxnSpPr>
              <a:cxnSpLocks/>
            </p:cNvCxnSpPr>
            <p:nvPr/>
          </p:nvCxnSpPr>
          <p:spPr>
            <a:xfrm>
              <a:off x="7367213" y="14841416"/>
              <a:ext cx="6775938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箭头: 左弧形 55">
              <a:extLst>
                <a:ext uri="{FF2B5EF4-FFF2-40B4-BE49-F238E27FC236}">
                  <a16:creationId xmlns:a16="http://schemas.microsoft.com/office/drawing/2014/main" id="{65042C88-3D93-1D77-EDBE-68F33E52B140}"/>
                </a:ext>
              </a:extLst>
            </p:cNvPr>
            <p:cNvSpPr/>
            <p:nvPr/>
          </p:nvSpPr>
          <p:spPr>
            <a:xfrm>
              <a:off x="6362376" y="20593616"/>
              <a:ext cx="608242" cy="3810000"/>
            </a:xfrm>
            <a:prstGeom prst="curvedRightArrow">
              <a:avLst>
                <a:gd name="adj1" fmla="val 59788"/>
                <a:gd name="adj2" fmla="val 135719"/>
                <a:gd name="adj3" fmla="val 29257"/>
              </a:avLst>
            </a:prstGeom>
            <a:solidFill>
              <a:srgbClr val="FFC000">
                <a:alpha val="5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AD31EEC-07AA-E268-7181-2021712E095E}"/>
                </a:ext>
              </a:extLst>
            </p:cNvPr>
            <p:cNvCxnSpPr>
              <a:cxnSpLocks/>
            </p:cNvCxnSpPr>
            <p:nvPr/>
          </p:nvCxnSpPr>
          <p:spPr>
            <a:xfrm>
              <a:off x="7367213" y="26317669"/>
              <a:ext cx="6775938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箭头: 左弧形 57">
              <a:extLst>
                <a:ext uri="{FF2B5EF4-FFF2-40B4-BE49-F238E27FC236}">
                  <a16:creationId xmlns:a16="http://schemas.microsoft.com/office/drawing/2014/main" id="{6364FDBD-8415-58A7-3825-4C0897FA717A}"/>
                </a:ext>
              </a:extLst>
            </p:cNvPr>
            <p:cNvSpPr/>
            <p:nvPr/>
          </p:nvSpPr>
          <p:spPr>
            <a:xfrm>
              <a:off x="6322596" y="24412669"/>
              <a:ext cx="608242" cy="3810000"/>
            </a:xfrm>
            <a:prstGeom prst="curvedRightArrow">
              <a:avLst>
                <a:gd name="adj1" fmla="val 59788"/>
                <a:gd name="adj2" fmla="val 135719"/>
                <a:gd name="adj3" fmla="val 29257"/>
              </a:avLst>
            </a:prstGeom>
            <a:solidFill>
              <a:srgbClr val="FFC000">
                <a:alpha val="5000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88E1B50-AA3D-4799-6328-B62CE971ADF0}"/>
                </a:ext>
              </a:extLst>
            </p:cNvPr>
            <p:cNvSpPr txBox="1"/>
            <p:nvPr/>
          </p:nvSpPr>
          <p:spPr>
            <a:xfrm>
              <a:off x="7340620" y="2656447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highlight>
                    <a:srgbClr val="FFFFFF"/>
                  </a:highlight>
                </a:rPr>
                <a:t>mCurrentFence =3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DAECA8B-4C08-CC5B-77BA-CD6164ADCDC8}"/>
              </a:ext>
            </a:extLst>
          </p:cNvPr>
          <p:cNvSpPr txBox="1"/>
          <p:nvPr/>
        </p:nvSpPr>
        <p:spPr>
          <a:xfrm>
            <a:off x="0" y="0"/>
            <a:ext cx="6227987" cy="1107996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altLang="zh-CN" sz="6600" b="1">
                <a:solidFill>
                  <a:srgbClr val="00B0F0"/>
                </a:solidFill>
              </a:rPr>
              <a:t>FrameResource</a:t>
            </a:r>
            <a:endParaRPr lang="zh-CN" altLang="en-US" sz="66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0A7AC6-551C-EBEF-C7A6-9ED90179CE46}"/>
              </a:ext>
            </a:extLst>
          </p:cNvPr>
          <p:cNvSpPr txBox="1"/>
          <p:nvPr/>
        </p:nvSpPr>
        <p:spPr>
          <a:xfrm>
            <a:off x="0" y="0"/>
            <a:ext cx="6109365" cy="1107996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zh-CN" altLang="en-US" sz="6600" b="1">
                <a:solidFill>
                  <a:srgbClr val="00B0F0"/>
                </a:solidFill>
              </a:rPr>
              <a:t>镜子和阴影效果</a:t>
            </a: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B6D75993-71DE-F4E3-DCCA-8D658479100A}"/>
              </a:ext>
            </a:extLst>
          </p:cNvPr>
          <p:cNvGrpSpPr/>
          <p:nvPr/>
        </p:nvGrpSpPr>
        <p:grpSpPr>
          <a:xfrm>
            <a:off x="609131" y="1780789"/>
            <a:ext cx="4267200" cy="1810512"/>
            <a:chOff x="445008" y="1551956"/>
            <a:chExt cx="4267200" cy="1810512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C03C879-F424-CF64-4AC1-E8C0B1AB904E}"/>
                </a:ext>
              </a:extLst>
            </p:cNvPr>
            <p:cNvSpPr/>
            <p:nvPr/>
          </p:nvSpPr>
          <p:spPr>
            <a:xfrm>
              <a:off x="445008" y="1551956"/>
              <a:ext cx="4267200" cy="18105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C4F7639-1251-52F5-314F-BF416938D7EE}"/>
                </a:ext>
              </a:extLst>
            </p:cNvPr>
            <p:cNvSpPr/>
            <p:nvPr/>
          </p:nvSpPr>
          <p:spPr>
            <a:xfrm>
              <a:off x="586557" y="2057924"/>
              <a:ext cx="2547042" cy="10510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roomGeo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66A8337-F5BC-F595-1E7B-B743F53147DF}"/>
                </a:ext>
              </a:extLst>
            </p:cNvPr>
            <p:cNvSpPr/>
            <p:nvPr/>
          </p:nvSpPr>
          <p:spPr>
            <a:xfrm>
              <a:off x="445008" y="1584960"/>
              <a:ext cx="1798320" cy="4729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>
                  <a:solidFill>
                    <a:srgbClr val="C00000"/>
                  </a:solidFill>
                </a:rPr>
                <a:t>MeshGeometry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5CFAADA-CBD5-9E11-A95C-D5B76CB5C3BC}"/>
                </a:ext>
              </a:extLst>
            </p:cNvPr>
            <p:cNvSpPr/>
            <p:nvPr/>
          </p:nvSpPr>
          <p:spPr>
            <a:xfrm>
              <a:off x="2243328" y="2479810"/>
              <a:ext cx="774192" cy="29870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mirror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0FCD852-9B36-CFE2-6C55-A3E097C64868}"/>
                </a:ext>
              </a:extLst>
            </p:cNvPr>
            <p:cNvSpPr/>
            <p:nvPr/>
          </p:nvSpPr>
          <p:spPr>
            <a:xfrm>
              <a:off x="1414942" y="2479810"/>
              <a:ext cx="774192" cy="29870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wall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9085A0B-20D3-1E02-3B5E-A0E7D3975958}"/>
                </a:ext>
              </a:extLst>
            </p:cNvPr>
            <p:cNvSpPr/>
            <p:nvPr/>
          </p:nvSpPr>
          <p:spPr>
            <a:xfrm>
              <a:off x="586557" y="2479810"/>
              <a:ext cx="774192" cy="29870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floor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978778E-6458-3508-608D-8531AE97068E}"/>
                </a:ext>
              </a:extLst>
            </p:cNvPr>
            <p:cNvSpPr/>
            <p:nvPr/>
          </p:nvSpPr>
          <p:spPr>
            <a:xfrm>
              <a:off x="847139" y="2756506"/>
              <a:ext cx="1906707" cy="298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zh-CN" sz="1400">
                <a:solidFill>
                  <a:srgbClr val="C00000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5D10E2E-BAFC-2AD7-E961-881CD9C6ABE2}"/>
                </a:ext>
              </a:extLst>
            </p:cNvPr>
            <p:cNvSpPr/>
            <p:nvPr/>
          </p:nvSpPr>
          <p:spPr>
            <a:xfrm>
              <a:off x="3275148" y="2057924"/>
              <a:ext cx="1343151" cy="10510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skullGeo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5E9BE60-BE62-802D-0572-DFB8949447DB}"/>
                </a:ext>
              </a:extLst>
            </p:cNvPr>
            <p:cNvSpPr/>
            <p:nvPr/>
          </p:nvSpPr>
          <p:spPr>
            <a:xfrm>
              <a:off x="3559627" y="2481414"/>
              <a:ext cx="774192" cy="29870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skull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590A8AB-7F6C-94D5-E121-912AE5452929}"/>
                </a:ext>
              </a:extLst>
            </p:cNvPr>
            <p:cNvSpPr/>
            <p:nvPr/>
          </p:nvSpPr>
          <p:spPr>
            <a:xfrm>
              <a:off x="2322498" y="2810256"/>
              <a:ext cx="1716111" cy="29870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400">
                  <a:solidFill>
                    <a:srgbClr val="C00000"/>
                  </a:solidFill>
                </a:rPr>
                <a:t>SubmeshGeometry</a:t>
              </a:r>
            </a:p>
          </p:txBody>
        </p: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ACA2504D-5FF5-3627-62CA-D9A16DA0E73D}"/>
              </a:ext>
            </a:extLst>
          </p:cNvPr>
          <p:cNvSpPr/>
          <p:nvPr/>
        </p:nvSpPr>
        <p:spPr>
          <a:xfrm>
            <a:off x="733415" y="1375411"/>
            <a:ext cx="3478204" cy="472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>
                <a:solidFill>
                  <a:srgbClr val="C00000"/>
                </a:solidFill>
              </a:rPr>
              <a:t>红色是类名</a:t>
            </a:r>
            <a:endParaRPr lang="en-US" altLang="zh-CN">
              <a:solidFill>
                <a:srgbClr val="C00000"/>
              </a:solidFill>
            </a:endParaRPr>
          </a:p>
        </p:txBody>
      </p:sp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E01DD57E-CBD9-06A7-7740-51072457A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26602"/>
              </p:ext>
            </p:extLst>
          </p:nvPr>
        </p:nvGraphicFramePr>
        <p:xfrm>
          <a:off x="5774550" y="1780789"/>
          <a:ext cx="471057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85">
                  <a:extLst>
                    <a:ext uri="{9D8B030D-6E8A-4147-A177-3AD203B41FA5}">
                      <a16:colId xmlns:a16="http://schemas.microsoft.com/office/drawing/2014/main" val="3908449006"/>
                    </a:ext>
                  </a:extLst>
                </a:gridCol>
                <a:gridCol w="2355285">
                  <a:extLst>
                    <a:ext uri="{9D8B030D-6E8A-4147-A177-3AD203B41FA5}">
                      <a16:colId xmlns:a16="http://schemas.microsoft.com/office/drawing/2014/main" val="3669518202"/>
                    </a:ext>
                  </a:extLst>
                </a:gridCol>
              </a:tblGrid>
              <a:tr h="356683">
                <a:tc gridSpan="2"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C00000"/>
                          </a:solidFill>
                          <a:ea typeface="新宋体" panose="02010609030101010101" pitchFamily="49" charset="-122"/>
                        </a:rPr>
                        <a:t>MeshGeometry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738249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lang="en-US" altLang="zh-C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537819"/>
                  </a:ext>
                </a:extLst>
              </a:tr>
              <a:tr h="36537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Vertext Buffer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顶点缓冲区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963355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Buffer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索引缓冲区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843350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DrawArgs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SubmeshGeometry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347114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VertexBufferView()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VBV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637667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IndexBufferView()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IBV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74303"/>
                  </a:ext>
                </a:extLst>
              </a:tr>
              <a:tr h="356683">
                <a:tc gridSpan="2"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DrawArgs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：根据绘制的材质、流程等的不同来把它们分成了不同的子几何体。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VBV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IBV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都不需要先创建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View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堆中，也不需要用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CreateXXView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函数创建，而是临时变量，随用随造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84495"/>
                  </a:ext>
                </a:extLst>
              </a:tr>
            </a:tbl>
          </a:graphicData>
        </a:graphic>
      </p:graphicFrame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89DB5EF5-A79C-4506-8ED9-01B8E08C7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46286"/>
              </p:ext>
            </p:extLst>
          </p:nvPr>
        </p:nvGraphicFramePr>
        <p:xfrm>
          <a:off x="5774550" y="6361110"/>
          <a:ext cx="47105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946">
                  <a:extLst>
                    <a:ext uri="{9D8B030D-6E8A-4147-A177-3AD203B41FA5}">
                      <a16:colId xmlns:a16="http://schemas.microsoft.com/office/drawing/2014/main" val="3908449006"/>
                    </a:ext>
                  </a:extLst>
                </a:gridCol>
                <a:gridCol w="2116624">
                  <a:extLst>
                    <a:ext uri="{9D8B030D-6E8A-4147-A177-3AD203B41FA5}">
                      <a16:colId xmlns:a16="http://schemas.microsoft.com/office/drawing/2014/main" val="3669518202"/>
                    </a:ext>
                  </a:extLst>
                </a:gridCol>
              </a:tblGrid>
              <a:tr h="356683">
                <a:tc gridSpan="2"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C00000"/>
                          </a:solidFill>
                          <a:ea typeface="新宋体" panose="02010609030101010101" pitchFamily="49" charset="-122"/>
                        </a:rPr>
                        <a:t>SubmeshGeometry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738249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IndexCount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索引数量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537819"/>
                  </a:ext>
                </a:extLst>
              </a:tr>
              <a:tr h="36537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StartIndexLocation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索引起始位置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963355"/>
                  </a:ext>
                </a:extLst>
              </a:tr>
              <a:tr h="356683">
                <a:tc gridSpan="2"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只记录绘制相关的索引划分信息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84495"/>
                  </a:ext>
                </a:extLst>
              </a:tr>
            </a:tbl>
          </a:graphicData>
        </a:graphic>
      </p:graphicFrame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1CABAF79-0C32-5418-1C6A-421FBF8B6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453529"/>
              </p:ext>
            </p:extLst>
          </p:nvPr>
        </p:nvGraphicFramePr>
        <p:xfrm>
          <a:off x="381934" y="4103497"/>
          <a:ext cx="471057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47">
                  <a:extLst>
                    <a:ext uri="{9D8B030D-6E8A-4147-A177-3AD203B41FA5}">
                      <a16:colId xmlns:a16="http://schemas.microsoft.com/office/drawing/2014/main" val="3908449006"/>
                    </a:ext>
                  </a:extLst>
                </a:gridCol>
                <a:gridCol w="2162923">
                  <a:extLst>
                    <a:ext uri="{9D8B030D-6E8A-4147-A177-3AD203B41FA5}">
                      <a16:colId xmlns:a16="http://schemas.microsoft.com/office/drawing/2014/main" val="3669518202"/>
                    </a:ext>
                  </a:extLst>
                </a:gridCol>
              </a:tblGrid>
              <a:tr h="356683">
                <a:tc gridSpan="2"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C00000"/>
                          </a:solidFill>
                          <a:ea typeface="新宋体" panose="02010609030101010101" pitchFamily="49" charset="-122"/>
                        </a:rPr>
                        <a:t>RenderItem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738249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World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世界矩阵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537819"/>
                  </a:ext>
                </a:extLst>
              </a:tr>
              <a:tr h="36537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NumFramesDirty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需更新的</a:t>
                      </a:r>
                      <a:r>
                        <a:rPr lang="en-US" altLang="zh-CN" sz="1800"/>
                        <a:t>Frame</a:t>
                      </a:r>
                      <a:r>
                        <a:rPr lang="zh-CN" altLang="en-US" sz="1800"/>
                        <a:t>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963355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ObjCBIndex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第几个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843350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347114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Geo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MeshGeometry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637667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ea typeface="新宋体" panose="02010609030101010101" pitchFamily="49" charset="-122"/>
                        </a:rPr>
                        <a:t>IndexCount</a:t>
                      </a:r>
                      <a:endParaRPr lang="zh-CN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索引数量</a:t>
                      </a:r>
                      <a:endParaRPr lang="en-US" altLang="zh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174303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StartIndexLocation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索引起始位置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885636"/>
                  </a:ext>
                </a:extLst>
              </a:tr>
              <a:tr h="356683">
                <a:tc gridSpan="2"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ObjCBIndex=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它之前有几个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item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，用于计算该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item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对应的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objectCB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虚拟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GPU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开始位置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根据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RenderItem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的数据，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…</a:t>
                      </a:r>
                      <a:endParaRPr lang="zh-CN" altLang="en-US" sz="18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84495"/>
                  </a:ext>
                </a:extLst>
              </a:tr>
            </a:tbl>
          </a:graphicData>
        </a:graphic>
      </p:graphicFrame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482416B8-344C-B1E3-48AF-D3D8250A8541}"/>
              </a:ext>
            </a:extLst>
          </p:cNvPr>
          <p:cNvGrpSpPr/>
          <p:nvPr/>
        </p:nvGrpSpPr>
        <p:grpSpPr>
          <a:xfrm>
            <a:off x="8612552" y="9752096"/>
            <a:ext cx="4267201" cy="4926128"/>
            <a:chOff x="445007" y="4294072"/>
            <a:chExt cx="4267201" cy="4926128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093E99D6-5068-2D39-3B1A-06E529EFA9A7}"/>
                </a:ext>
              </a:extLst>
            </p:cNvPr>
            <p:cNvSpPr/>
            <p:nvPr/>
          </p:nvSpPr>
          <p:spPr>
            <a:xfrm>
              <a:off x="578607" y="4681691"/>
              <a:ext cx="4039691" cy="41777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A6E3DDA-E4E8-3D4A-CE28-5E9F4D268270}"/>
                </a:ext>
              </a:extLst>
            </p:cNvPr>
            <p:cNvSpPr/>
            <p:nvPr/>
          </p:nvSpPr>
          <p:spPr>
            <a:xfrm>
              <a:off x="637356" y="6734205"/>
              <a:ext cx="3904164" cy="45170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altLang="zh-CN">
                  <a:solidFill>
                    <a:schemeClr val="tx1"/>
                  </a:solidFill>
                </a:rPr>
                <a:t>Reflected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2969F3C-93AE-B3A5-0215-6FB632023638}"/>
                </a:ext>
              </a:extLst>
            </p:cNvPr>
            <p:cNvSpPr/>
            <p:nvPr/>
          </p:nvSpPr>
          <p:spPr>
            <a:xfrm>
              <a:off x="637356" y="7291166"/>
              <a:ext cx="3904164" cy="45170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altLang="zh-CN">
                  <a:solidFill>
                    <a:schemeClr val="tx1"/>
                  </a:solidFill>
                </a:rPr>
                <a:t>Shadow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A86D7C5-0CA3-B697-37F6-2EC461541B10}"/>
                </a:ext>
              </a:extLst>
            </p:cNvPr>
            <p:cNvSpPr/>
            <p:nvPr/>
          </p:nvSpPr>
          <p:spPr>
            <a:xfrm>
              <a:off x="637356" y="7836421"/>
              <a:ext cx="3904164" cy="45170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altLang="zh-CN">
                  <a:solidFill>
                    <a:schemeClr val="tx1"/>
                  </a:solidFill>
                </a:rPr>
                <a:t>Mirrors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D56C94AC-DDF8-7FA1-97E6-3FD455F71793}"/>
                </a:ext>
              </a:extLst>
            </p:cNvPr>
            <p:cNvSpPr/>
            <p:nvPr/>
          </p:nvSpPr>
          <p:spPr>
            <a:xfrm>
              <a:off x="637356" y="8347875"/>
              <a:ext cx="3904164" cy="45170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altLang="zh-CN">
                  <a:solidFill>
                    <a:schemeClr val="tx1"/>
                  </a:solidFill>
                </a:rPr>
                <a:t>Transparent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430666D-A899-704D-289B-80D4114D2D4C}"/>
                </a:ext>
              </a:extLst>
            </p:cNvPr>
            <p:cNvSpPr/>
            <p:nvPr/>
          </p:nvSpPr>
          <p:spPr>
            <a:xfrm>
              <a:off x="445008" y="4294072"/>
              <a:ext cx="4267200" cy="492612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EAADCA7-248C-AE89-9849-F2756C25686E}"/>
                </a:ext>
              </a:extLst>
            </p:cNvPr>
            <p:cNvSpPr/>
            <p:nvPr/>
          </p:nvSpPr>
          <p:spPr>
            <a:xfrm>
              <a:off x="445007" y="4321132"/>
              <a:ext cx="4267201" cy="4729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mRitemLayer vector</a:t>
              </a:r>
              <a:r>
                <a:rPr lang="zh-CN" altLang="en-US">
                  <a:solidFill>
                    <a:schemeClr val="tx1"/>
                  </a:solidFill>
                </a:rPr>
                <a:t>数组</a:t>
              </a: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69FEE95-DD83-3470-C19D-E1C6B84CBB8D}"/>
                </a:ext>
              </a:extLst>
            </p:cNvPr>
            <p:cNvSpPr/>
            <p:nvPr/>
          </p:nvSpPr>
          <p:spPr>
            <a:xfrm>
              <a:off x="2630424" y="4716072"/>
              <a:ext cx="1479630" cy="4729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>
                  <a:solidFill>
                    <a:srgbClr val="C00000"/>
                  </a:solidFill>
                </a:rPr>
                <a:t>RenderItem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5C47634-56EF-1F70-8DCE-2C0D3694C101}"/>
                </a:ext>
              </a:extLst>
            </p:cNvPr>
            <p:cNvSpPr/>
            <p:nvPr/>
          </p:nvSpPr>
          <p:spPr>
            <a:xfrm>
              <a:off x="537293" y="4716072"/>
              <a:ext cx="1566655" cy="4729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>
                  <a:solidFill>
                    <a:srgbClr val="C00000"/>
                  </a:solidFill>
                </a:rPr>
                <a:t>RenderLayer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91EC74A-6DB4-32AE-F4C3-569FAE4F75CC}"/>
                </a:ext>
              </a:extLst>
            </p:cNvPr>
            <p:cNvSpPr/>
            <p:nvPr/>
          </p:nvSpPr>
          <p:spPr>
            <a:xfrm>
              <a:off x="637356" y="5146987"/>
              <a:ext cx="3904164" cy="14833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altLang="zh-CN">
                  <a:solidFill>
                    <a:schemeClr val="tx1"/>
                  </a:solidFill>
                </a:rPr>
                <a:t>Opaque </a:t>
              </a:r>
            </a:p>
            <a:p>
              <a:r>
                <a:rPr lang="zh-CN" altLang="en-US">
                  <a:solidFill>
                    <a:schemeClr val="tx1"/>
                  </a:solidFill>
                </a:rPr>
                <a:t>不透明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E830740-6FC8-CB28-8AD2-C6CEFD9FA4BF}"/>
                </a:ext>
              </a:extLst>
            </p:cNvPr>
            <p:cNvSpPr/>
            <p:nvPr/>
          </p:nvSpPr>
          <p:spPr>
            <a:xfrm>
              <a:off x="2243328" y="5209537"/>
              <a:ext cx="2208014" cy="298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floorRitem </a:t>
              </a:r>
              <a:r>
                <a:rPr lang="zh-CN" altLang="en-US">
                  <a:solidFill>
                    <a:schemeClr val="tx1"/>
                  </a:solidFill>
                </a:rPr>
                <a:t>地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41B9EE-0DDD-A2EC-956E-99986DF8386D}"/>
                </a:ext>
              </a:extLst>
            </p:cNvPr>
            <p:cNvSpPr/>
            <p:nvPr/>
          </p:nvSpPr>
          <p:spPr>
            <a:xfrm>
              <a:off x="2243328" y="6284189"/>
              <a:ext cx="2208014" cy="298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skullRitem </a:t>
              </a:r>
              <a:r>
                <a:rPr lang="zh-CN" altLang="en-US">
                  <a:solidFill>
                    <a:schemeClr val="tx1"/>
                  </a:solidFill>
                </a:rPr>
                <a:t>骷髅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8CEBA1D6-5550-56D3-46BA-9194DAA6A4FE}"/>
                </a:ext>
              </a:extLst>
            </p:cNvPr>
            <p:cNvSpPr/>
            <p:nvPr/>
          </p:nvSpPr>
          <p:spPr>
            <a:xfrm>
              <a:off x="2243328" y="6821515"/>
              <a:ext cx="2208014" cy="298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reflectedSkullRitem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992EC7E9-75AC-6575-A770-F01BD4354733}"/>
                </a:ext>
              </a:extLst>
            </p:cNvPr>
            <p:cNvSpPr/>
            <p:nvPr/>
          </p:nvSpPr>
          <p:spPr>
            <a:xfrm>
              <a:off x="2243328" y="7358841"/>
              <a:ext cx="2208014" cy="298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shadowedSkullRitem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EC42D3A-0E61-F41C-5226-9AF74A4BA8AD}"/>
                </a:ext>
              </a:extLst>
            </p:cNvPr>
            <p:cNvSpPr/>
            <p:nvPr/>
          </p:nvSpPr>
          <p:spPr>
            <a:xfrm>
              <a:off x="2243328" y="5746863"/>
              <a:ext cx="2208014" cy="298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wallsRitem </a:t>
              </a:r>
              <a:r>
                <a:rPr lang="zh-CN" altLang="en-US">
                  <a:solidFill>
                    <a:schemeClr val="tx1"/>
                  </a:solidFill>
                </a:rPr>
                <a:t>墙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B3A3915-45DB-15B7-BCEA-3A88423A60D7}"/>
                </a:ext>
              </a:extLst>
            </p:cNvPr>
            <p:cNvSpPr/>
            <p:nvPr/>
          </p:nvSpPr>
          <p:spPr>
            <a:xfrm>
              <a:off x="2243328" y="7896167"/>
              <a:ext cx="2208014" cy="298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mirrorRitem </a:t>
              </a:r>
              <a:r>
                <a:rPr lang="zh-CN" altLang="en-US">
                  <a:solidFill>
                    <a:schemeClr val="tx1"/>
                  </a:solidFill>
                </a:rPr>
                <a:t>镜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595A0C63-8506-60AC-6713-3FA0DE134D8C}"/>
                </a:ext>
              </a:extLst>
            </p:cNvPr>
            <p:cNvSpPr/>
            <p:nvPr/>
          </p:nvSpPr>
          <p:spPr>
            <a:xfrm>
              <a:off x="2243328" y="8433493"/>
              <a:ext cx="2208014" cy="298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mirrorRitem </a:t>
              </a:r>
              <a:r>
                <a:rPr lang="zh-CN" altLang="en-US">
                  <a:solidFill>
                    <a:schemeClr val="tx1"/>
                  </a:solidFill>
                </a:rPr>
                <a:t>镜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07" name="表格 106">
            <a:extLst>
              <a:ext uri="{FF2B5EF4-FFF2-40B4-BE49-F238E27FC236}">
                <a16:creationId xmlns:a16="http://schemas.microsoft.com/office/drawing/2014/main" id="{5D5C69A9-B039-4C09-60B8-A38E642C4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28409"/>
              </p:ext>
            </p:extLst>
          </p:nvPr>
        </p:nvGraphicFramePr>
        <p:xfrm>
          <a:off x="19658777" y="8532159"/>
          <a:ext cx="471057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85">
                  <a:extLst>
                    <a:ext uri="{9D8B030D-6E8A-4147-A177-3AD203B41FA5}">
                      <a16:colId xmlns:a16="http://schemas.microsoft.com/office/drawing/2014/main" val="3908449006"/>
                    </a:ext>
                  </a:extLst>
                </a:gridCol>
                <a:gridCol w="2355285">
                  <a:extLst>
                    <a:ext uri="{9D8B030D-6E8A-4147-A177-3AD203B41FA5}">
                      <a16:colId xmlns:a16="http://schemas.microsoft.com/office/drawing/2014/main" val="3669518202"/>
                    </a:ext>
                  </a:extLst>
                </a:gridCol>
              </a:tblGrid>
              <a:tr h="356683">
                <a:tc gridSpan="2"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C00000"/>
                          </a:solidFill>
                          <a:ea typeface="新宋体" panose="02010609030101010101" pitchFamily="49" charset="-122"/>
                        </a:rPr>
                        <a:t>FrameResource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738249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CmdListAlloc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537819"/>
                  </a:ext>
                </a:extLst>
              </a:tr>
              <a:tr h="36537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PassCB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PassConstants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963355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MaterialCB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MaterialConstants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843350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ObjectCB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ObjectConstants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347114"/>
                  </a:ext>
                </a:extLst>
              </a:tr>
              <a:tr h="356683">
                <a:tc gridSpan="2"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84495"/>
                  </a:ext>
                </a:extLst>
              </a:tr>
            </a:tbl>
          </a:graphicData>
        </a:graphic>
      </p:graphicFrame>
      <p:graphicFrame>
        <p:nvGraphicFramePr>
          <p:cNvPr id="108" name="表格 107">
            <a:extLst>
              <a:ext uri="{FF2B5EF4-FFF2-40B4-BE49-F238E27FC236}">
                <a16:creationId xmlns:a16="http://schemas.microsoft.com/office/drawing/2014/main" id="{65DA4EAA-BA3E-305B-6D01-DD9008C39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00726"/>
              </p:ext>
            </p:extLst>
          </p:nvPr>
        </p:nvGraphicFramePr>
        <p:xfrm>
          <a:off x="25227161" y="8223360"/>
          <a:ext cx="471057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85">
                  <a:extLst>
                    <a:ext uri="{9D8B030D-6E8A-4147-A177-3AD203B41FA5}">
                      <a16:colId xmlns:a16="http://schemas.microsoft.com/office/drawing/2014/main" val="3908449006"/>
                    </a:ext>
                  </a:extLst>
                </a:gridCol>
                <a:gridCol w="2355285">
                  <a:extLst>
                    <a:ext uri="{9D8B030D-6E8A-4147-A177-3AD203B41FA5}">
                      <a16:colId xmlns:a16="http://schemas.microsoft.com/office/drawing/2014/main" val="3669518202"/>
                    </a:ext>
                  </a:extLst>
                </a:gridCol>
              </a:tblGrid>
              <a:tr h="356683">
                <a:tc gridSpan="2"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C00000"/>
                          </a:solidFill>
                        </a:rPr>
                        <a:t>PassConstants</a:t>
                      </a:r>
                      <a:endParaRPr lang="zh-CN" altLang="en-US" sz="180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738249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ViewProj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观察、投影矩阵</a:t>
                      </a:r>
                      <a:endParaRPr lang="en-US" altLang="zh-C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537819"/>
                  </a:ext>
                </a:extLst>
              </a:tr>
              <a:tr h="36537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EyePosW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相机位置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963355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RenderTargetSize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渲染目标大小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843350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NearZ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FarZ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远近平面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347114"/>
                  </a:ext>
                </a:extLst>
              </a:tr>
              <a:tr h="356683">
                <a:tc gridSpan="2"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各个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Render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pass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Constants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84495"/>
                  </a:ext>
                </a:extLst>
              </a:tr>
            </a:tbl>
          </a:graphicData>
        </a:graphic>
      </p:graphicFrame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38C8B873-BBFA-42A5-BDCA-5E0F339ED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65657"/>
              </p:ext>
            </p:extLst>
          </p:nvPr>
        </p:nvGraphicFramePr>
        <p:xfrm>
          <a:off x="25227161" y="10822319"/>
          <a:ext cx="471057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85">
                  <a:extLst>
                    <a:ext uri="{9D8B030D-6E8A-4147-A177-3AD203B41FA5}">
                      <a16:colId xmlns:a16="http://schemas.microsoft.com/office/drawing/2014/main" val="3908449006"/>
                    </a:ext>
                  </a:extLst>
                </a:gridCol>
                <a:gridCol w="2355285">
                  <a:extLst>
                    <a:ext uri="{9D8B030D-6E8A-4147-A177-3AD203B41FA5}">
                      <a16:colId xmlns:a16="http://schemas.microsoft.com/office/drawing/2014/main" val="3669518202"/>
                    </a:ext>
                  </a:extLst>
                </a:gridCol>
              </a:tblGrid>
              <a:tr h="356683">
                <a:tc gridSpan="2"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C00000"/>
                          </a:solidFill>
                        </a:rPr>
                        <a:t>MaterialConstants</a:t>
                      </a:r>
                      <a:endParaRPr lang="zh-CN" altLang="en-US" sz="180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738249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DiffuseAlbedo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漫反射反照率</a:t>
                      </a:r>
                      <a:endParaRPr lang="en-US" altLang="zh-C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537819"/>
                  </a:ext>
                </a:extLst>
              </a:tr>
              <a:tr h="36537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FresnelR0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菲涅尔反射系数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963355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Roughness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粗糙度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843350"/>
                  </a:ext>
                </a:extLst>
              </a:tr>
              <a:tr h="356683">
                <a:tc gridSpan="2"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Material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相关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84495"/>
                  </a:ext>
                </a:extLst>
              </a:tr>
            </a:tbl>
          </a:graphicData>
        </a:graphic>
      </p:graphicFrame>
      <p:graphicFrame>
        <p:nvGraphicFramePr>
          <p:cNvPr id="110" name="表格 109">
            <a:extLst>
              <a:ext uri="{FF2B5EF4-FFF2-40B4-BE49-F238E27FC236}">
                <a16:creationId xmlns:a16="http://schemas.microsoft.com/office/drawing/2014/main" id="{D9E095F5-7543-0D21-2EC9-B936EFE8F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199062"/>
              </p:ext>
            </p:extLst>
          </p:nvPr>
        </p:nvGraphicFramePr>
        <p:xfrm>
          <a:off x="30508957" y="10090799"/>
          <a:ext cx="471057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977">
                  <a:extLst>
                    <a:ext uri="{9D8B030D-6E8A-4147-A177-3AD203B41FA5}">
                      <a16:colId xmlns:a16="http://schemas.microsoft.com/office/drawing/2014/main" val="3908449006"/>
                    </a:ext>
                  </a:extLst>
                </a:gridCol>
                <a:gridCol w="2254593">
                  <a:extLst>
                    <a:ext uri="{9D8B030D-6E8A-4147-A177-3AD203B41FA5}">
                      <a16:colId xmlns:a16="http://schemas.microsoft.com/office/drawing/2014/main" val="3669518202"/>
                    </a:ext>
                  </a:extLst>
                </a:gridCol>
              </a:tblGrid>
              <a:tr h="356683">
                <a:tc gridSpan="2"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C00000"/>
                          </a:solidFill>
                        </a:rPr>
                        <a:t>Material</a:t>
                      </a:r>
                      <a:endParaRPr lang="zh-CN" altLang="en-US" sz="180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738249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lang="en-US" altLang="zh-C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537819"/>
                  </a:ext>
                </a:extLst>
              </a:tr>
              <a:tr h="36537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MatCBIndex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MatCB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索引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963355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DiffuseSrvHeapIndex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纹理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SRV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指针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843350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NormalSrvHeapIndex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648155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DiffuseAlbedo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漫反射反照率</a:t>
                      </a:r>
                      <a:endParaRPr lang="en-US" altLang="zh-C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80574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FresnelR0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菲涅尔反射系数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189774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Roughness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粗糙度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52310"/>
                  </a:ext>
                </a:extLst>
              </a:tr>
              <a:tr h="356683">
                <a:tc gridSpan="2"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84495"/>
                  </a:ext>
                </a:extLst>
              </a:tr>
            </a:tbl>
          </a:graphicData>
        </a:graphic>
      </p:graphicFrame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56DE14D-97D4-AFB4-8315-5F594286E0CA}"/>
              </a:ext>
            </a:extLst>
          </p:cNvPr>
          <p:cNvCxnSpPr>
            <a:cxnSpLocks/>
            <a:stCxn id="107" idx="3"/>
            <a:endCxn id="108" idx="1"/>
          </p:cNvCxnSpPr>
          <p:nvPr/>
        </p:nvCxnSpPr>
        <p:spPr>
          <a:xfrm flipV="1">
            <a:off x="24369347" y="9320640"/>
            <a:ext cx="857814" cy="30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B1F6F93A-C5A0-65F3-B513-D55716DCD5F7}"/>
              </a:ext>
            </a:extLst>
          </p:cNvPr>
          <p:cNvCxnSpPr>
            <a:cxnSpLocks/>
            <a:stCxn id="107" idx="3"/>
            <a:endCxn id="3" idx="1"/>
          </p:cNvCxnSpPr>
          <p:nvPr/>
        </p:nvCxnSpPr>
        <p:spPr>
          <a:xfrm>
            <a:off x="24369347" y="9629439"/>
            <a:ext cx="857814" cy="406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A26DA79-DA93-D79E-D0F1-060F2CB8BDC7}"/>
              </a:ext>
            </a:extLst>
          </p:cNvPr>
          <p:cNvCxnSpPr>
            <a:cxnSpLocks/>
            <a:stCxn id="107" idx="3"/>
            <a:endCxn id="109" idx="1"/>
          </p:cNvCxnSpPr>
          <p:nvPr/>
        </p:nvCxnSpPr>
        <p:spPr>
          <a:xfrm>
            <a:off x="24369347" y="9629439"/>
            <a:ext cx="857814" cy="210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1CFEC4-8FA5-5C81-C886-2EFC520DA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75864"/>
              </p:ext>
            </p:extLst>
          </p:nvPr>
        </p:nvGraphicFramePr>
        <p:xfrm>
          <a:off x="25227161" y="13141928"/>
          <a:ext cx="47105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85">
                  <a:extLst>
                    <a:ext uri="{9D8B030D-6E8A-4147-A177-3AD203B41FA5}">
                      <a16:colId xmlns:a16="http://schemas.microsoft.com/office/drawing/2014/main" val="3908449006"/>
                    </a:ext>
                  </a:extLst>
                </a:gridCol>
                <a:gridCol w="2355285">
                  <a:extLst>
                    <a:ext uri="{9D8B030D-6E8A-4147-A177-3AD203B41FA5}">
                      <a16:colId xmlns:a16="http://schemas.microsoft.com/office/drawing/2014/main" val="3669518202"/>
                    </a:ext>
                  </a:extLst>
                </a:gridCol>
              </a:tblGrid>
              <a:tr h="356683">
                <a:tc gridSpan="2"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C00000"/>
                          </a:solidFill>
                        </a:rPr>
                        <a:t>ObjectConstants</a:t>
                      </a:r>
                      <a:endParaRPr lang="zh-CN" altLang="en-US" sz="180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738249"/>
                  </a:ext>
                </a:extLst>
              </a:tr>
              <a:tr h="356683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世界矩阵</a:t>
                      </a:r>
                      <a:endParaRPr lang="en-US" altLang="zh-C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537819"/>
                  </a:ext>
                </a:extLst>
              </a:tr>
              <a:tr h="356683">
                <a:tc gridSpan="2"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世界矩阵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8449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B5C669B-5CBA-72C0-8BF0-3899C5491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24515"/>
              </p:ext>
            </p:extLst>
          </p:nvPr>
        </p:nvGraphicFramePr>
        <p:xfrm>
          <a:off x="22524328" y="4983532"/>
          <a:ext cx="4710570" cy="2706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977">
                  <a:extLst>
                    <a:ext uri="{9D8B030D-6E8A-4147-A177-3AD203B41FA5}">
                      <a16:colId xmlns:a16="http://schemas.microsoft.com/office/drawing/2014/main" val="3908449006"/>
                    </a:ext>
                  </a:extLst>
                </a:gridCol>
                <a:gridCol w="2254593">
                  <a:extLst>
                    <a:ext uri="{9D8B030D-6E8A-4147-A177-3AD203B41FA5}">
                      <a16:colId xmlns:a16="http://schemas.microsoft.com/office/drawing/2014/main" val="3669518202"/>
                    </a:ext>
                  </a:extLst>
                </a:gridCol>
              </a:tblGrid>
              <a:tr h="400933">
                <a:tc gridSpan="2"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C00000"/>
                          </a:solidFill>
                        </a:rPr>
                        <a:t>Texture</a:t>
                      </a:r>
                      <a:endParaRPr lang="zh-CN" altLang="en-US" sz="180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738249"/>
                  </a:ext>
                </a:extLst>
              </a:tr>
              <a:tr h="400933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lang="en-US" altLang="zh-C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537819"/>
                  </a:ext>
                </a:extLst>
              </a:tr>
              <a:tr h="400933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MatCB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索引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963355"/>
                  </a:ext>
                </a:extLst>
              </a:tr>
              <a:tr h="400933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纹理资源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843350"/>
                  </a:ext>
                </a:extLst>
              </a:tr>
              <a:tr h="400933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UploadHeap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上传堆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648155"/>
                  </a:ext>
                </a:extLst>
              </a:tr>
              <a:tr h="701632">
                <a:tc gridSpan="2"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Texture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是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Shder resource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，它不会改变，所以在创建时，即可在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GPU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创建资源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84495"/>
                  </a:ext>
                </a:extLst>
              </a:tr>
            </a:tbl>
          </a:graphicData>
        </a:graphic>
      </p:graphicFrame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BE210CFA-C4A1-2FD6-02E8-2A13C64A8EDD}"/>
              </a:ext>
            </a:extLst>
          </p:cNvPr>
          <p:cNvGrpSpPr/>
          <p:nvPr/>
        </p:nvGrpSpPr>
        <p:grpSpPr>
          <a:xfrm>
            <a:off x="19658777" y="4983533"/>
            <a:ext cx="2456567" cy="2706296"/>
            <a:chOff x="19413783" y="15131635"/>
            <a:chExt cx="2456567" cy="270629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BCAA26C-4A55-9AC1-8AF1-69A9D5AA9ED0}"/>
                </a:ext>
              </a:extLst>
            </p:cNvPr>
            <p:cNvSpPr/>
            <p:nvPr/>
          </p:nvSpPr>
          <p:spPr>
            <a:xfrm>
              <a:off x="19480583" y="15519255"/>
              <a:ext cx="2322967" cy="2194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D80E3B7-46AC-BEEE-79A3-2B5FD897433C}"/>
                </a:ext>
              </a:extLst>
            </p:cNvPr>
            <p:cNvSpPr/>
            <p:nvPr/>
          </p:nvSpPr>
          <p:spPr>
            <a:xfrm>
              <a:off x="19413783" y="15131635"/>
              <a:ext cx="2456566" cy="270629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7592194-93E9-05F6-7475-0219E514C362}"/>
                </a:ext>
              </a:extLst>
            </p:cNvPr>
            <p:cNvSpPr/>
            <p:nvPr/>
          </p:nvSpPr>
          <p:spPr>
            <a:xfrm>
              <a:off x="19413783" y="15158695"/>
              <a:ext cx="2456567" cy="4729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SRV Heap</a:t>
              </a:r>
              <a:r>
                <a:rPr lang="zh-CN" altLang="en-US">
                  <a:solidFill>
                    <a:schemeClr val="tx1"/>
                  </a:solidFill>
                </a:rPr>
                <a:t>纹理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6C3ADF7-8FC1-0440-C779-23DD7589E412}"/>
                </a:ext>
              </a:extLst>
            </p:cNvPr>
            <p:cNvSpPr/>
            <p:nvPr/>
          </p:nvSpPr>
          <p:spPr>
            <a:xfrm>
              <a:off x="19706066" y="17136144"/>
              <a:ext cx="1872000" cy="29870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a typeface="新宋体" panose="02010609030101010101" pitchFamily="49" charset="-122"/>
                </a:rPr>
                <a:t>white1x1Tex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7B0A28C-E41A-0111-9566-6DBA6EA1A53E}"/>
                </a:ext>
              </a:extLst>
            </p:cNvPr>
            <p:cNvSpPr/>
            <p:nvPr/>
          </p:nvSpPr>
          <p:spPr>
            <a:xfrm>
              <a:off x="19706066" y="16701384"/>
              <a:ext cx="1872000" cy="29870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a typeface="新宋体" panose="02010609030101010101" pitchFamily="49" charset="-122"/>
                </a:rPr>
                <a:t>iceTex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06F8203-DC39-C649-0C5E-BAC644A3BDDB}"/>
                </a:ext>
              </a:extLst>
            </p:cNvPr>
            <p:cNvSpPr/>
            <p:nvPr/>
          </p:nvSpPr>
          <p:spPr>
            <a:xfrm>
              <a:off x="19706066" y="16197449"/>
              <a:ext cx="1872000" cy="29870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a typeface="新宋体" panose="02010609030101010101" pitchFamily="49" charset="-122"/>
                </a:rPr>
                <a:t>checkboardTex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AA74584-0C87-3AC4-08F1-09AD2E05F000}"/>
                </a:ext>
              </a:extLst>
            </p:cNvPr>
            <p:cNvSpPr/>
            <p:nvPr/>
          </p:nvSpPr>
          <p:spPr>
            <a:xfrm>
              <a:off x="19706066" y="15693514"/>
              <a:ext cx="1872000" cy="29870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a typeface="新宋体" panose="02010609030101010101" pitchFamily="49" charset="-122"/>
                </a:rPr>
                <a:t>bricksTex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2D583CA7-F5E6-3C61-1A0E-A1ECEDCBE0F1}"/>
              </a:ext>
            </a:extLst>
          </p:cNvPr>
          <p:cNvSpPr/>
          <p:nvPr/>
        </p:nvSpPr>
        <p:spPr>
          <a:xfrm>
            <a:off x="2563957" y="9223525"/>
            <a:ext cx="4969233" cy="142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u="sng">
                <a:solidFill>
                  <a:schemeClr val="tx1"/>
                </a:solidFill>
              </a:rPr>
              <a:t>Opaque pass</a:t>
            </a:r>
            <a:r>
              <a:rPr lang="zh-CN" altLang="en-US" u="sng">
                <a:solidFill>
                  <a:schemeClr val="tx1"/>
                </a:solidFill>
              </a:rPr>
              <a:t>：绘制墙、地板、骷髅</a:t>
            </a:r>
            <a:endParaRPr lang="en-US" altLang="zh-CN" u="sng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pso["opaque"]</a:t>
            </a:r>
          </a:p>
          <a:p>
            <a:r>
              <a:rPr lang="zh-CN" altLang="en-US" sz="1400">
                <a:solidFill>
                  <a:schemeClr val="tx1"/>
                </a:solidFill>
              </a:rPr>
              <a:t>设置</a:t>
            </a:r>
            <a:r>
              <a:rPr lang="en-US" altLang="zh-CN" sz="1400">
                <a:solidFill>
                  <a:schemeClr val="tx1"/>
                </a:solidFill>
              </a:rPr>
              <a:t>root parameter[2]</a:t>
            </a:r>
            <a:r>
              <a:rPr lang="zh-CN" altLang="en-US" sz="1400">
                <a:solidFill>
                  <a:schemeClr val="tx1"/>
                </a:solidFill>
              </a:rPr>
              <a:t>资源为正常的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700C0A0-AC52-C443-D6D5-12B0B49D646D}"/>
              </a:ext>
            </a:extLst>
          </p:cNvPr>
          <p:cNvSpPr/>
          <p:nvPr/>
        </p:nvSpPr>
        <p:spPr>
          <a:xfrm>
            <a:off x="482717" y="8835905"/>
            <a:ext cx="7106856" cy="85454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C50EDE9-0168-AE63-CCD1-2C829660AE1F}"/>
              </a:ext>
            </a:extLst>
          </p:cNvPr>
          <p:cNvSpPr/>
          <p:nvPr/>
        </p:nvSpPr>
        <p:spPr>
          <a:xfrm>
            <a:off x="2472517" y="8862966"/>
            <a:ext cx="5209653" cy="472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Draw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9453E32-53BF-2C3E-C74A-7DA70190E813}"/>
              </a:ext>
            </a:extLst>
          </p:cNvPr>
          <p:cNvSpPr/>
          <p:nvPr/>
        </p:nvSpPr>
        <p:spPr>
          <a:xfrm>
            <a:off x="2694298" y="10025982"/>
            <a:ext cx="4639579" cy="60610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>
                <a:solidFill>
                  <a:schemeClr val="tx1"/>
                </a:solidFill>
              </a:rPr>
              <a:t>Draw</a:t>
            </a:r>
            <a:r>
              <a:rPr lang="zh-CN" altLang="en-US" sz="1400">
                <a:solidFill>
                  <a:schemeClr val="tx1"/>
                </a:solidFill>
              </a:rPr>
              <a:t>每个</a:t>
            </a:r>
            <a:r>
              <a:rPr lang="en-US" altLang="zh-CN" sz="1400">
                <a:solidFill>
                  <a:schemeClr val="tx1"/>
                </a:solidFill>
              </a:rPr>
              <a:t>Item</a:t>
            </a:r>
          </a:p>
          <a:p>
            <a:r>
              <a:rPr lang="zh-CN" altLang="en-US" sz="1400">
                <a:solidFill>
                  <a:schemeClr val="tx1"/>
                </a:solidFill>
              </a:rPr>
              <a:t>为</a:t>
            </a:r>
            <a:r>
              <a:rPr lang="en-US" altLang="zh-CN" sz="1400">
                <a:solidFill>
                  <a:schemeClr val="tx1"/>
                </a:solidFill>
              </a:rPr>
              <a:t>root parameter[0</a:t>
            </a:r>
            <a:r>
              <a:rPr lang="zh-CN" altLang="en-US" sz="1400">
                <a:solidFill>
                  <a:schemeClr val="tx1"/>
                </a:solidFill>
              </a:rPr>
              <a:t>，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  <a:r>
              <a:rPr lang="zh-CN" altLang="en-US" sz="1400">
                <a:solidFill>
                  <a:schemeClr val="tx1"/>
                </a:solidFill>
              </a:rPr>
              <a:t>，</a:t>
            </a:r>
            <a:r>
              <a:rPr lang="en-US" altLang="zh-CN" sz="1400">
                <a:solidFill>
                  <a:schemeClr val="tx1"/>
                </a:solidFill>
              </a:rPr>
              <a:t>3]</a:t>
            </a:r>
            <a:r>
              <a:rPr lang="zh-CN" altLang="en-US" sz="1400">
                <a:solidFill>
                  <a:schemeClr val="tx1"/>
                </a:solidFill>
              </a:rPr>
              <a:t>对应寄存器设置资源</a:t>
            </a:r>
            <a:endParaRPr lang="en-US" altLang="zh-CN" sz="1400">
              <a:solidFill>
                <a:schemeClr val="tx1"/>
              </a:solidFill>
            </a:endParaRP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7BCFDFED-197B-7D34-5552-E523D22ABFBC}"/>
              </a:ext>
            </a:extLst>
          </p:cNvPr>
          <p:cNvGrpSpPr/>
          <p:nvPr/>
        </p:nvGrpSpPr>
        <p:grpSpPr>
          <a:xfrm>
            <a:off x="13902733" y="7463462"/>
            <a:ext cx="4337112" cy="2706296"/>
            <a:chOff x="281187" y="13064579"/>
            <a:chExt cx="4337112" cy="2706296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CC7D600-5A6E-725E-46CB-2B29ED24EF4D}"/>
                </a:ext>
              </a:extLst>
            </p:cNvPr>
            <p:cNvSpPr/>
            <p:nvPr/>
          </p:nvSpPr>
          <p:spPr>
            <a:xfrm>
              <a:off x="2025016" y="13452199"/>
              <a:ext cx="2515415" cy="2194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E909DDD-DCDF-53B1-E4F0-DA4E6AB3C4C9}"/>
                </a:ext>
              </a:extLst>
            </p:cNvPr>
            <p:cNvSpPr/>
            <p:nvPr/>
          </p:nvSpPr>
          <p:spPr>
            <a:xfrm>
              <a:off x="1958216" y="13064579"/>
              <a:ext cx="2660082" cy="270629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40CB138-3C1A-0CC4-33D3-9A220F6CF8F8}"/>
                </a:ext>
              </a:extLst>
            </p:cNvPr>
            <p:cNvSpPr/>
            <p:nvPr/>
          </p:nvSpPr>
          <p:spPr>
            <a:xfrm>
              <a:off x="1958216" y="13091639"/>
              <a:ext cx="2660083" cy="4729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Root Parameter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2DB8DDB-2B27-7EE4-5629-56C2FE95A46B}"/>
                </a:ext>
              </a:extLst>
            </p:cNvPr>
            <p:cNvSpPr/>
            <p:nvPr/>
          </p:nvSpPr>
          <p:spPr>
            <a:xfrm>
              <a:off x="2250498" y="15069088"/>
              <a:ext cx="2027087" cy="29870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a typeface="新宋体" panose="02010609030101010101" pitchFamily="49" charset="-122"/>
                </a:rPr>
                <a:t>cbMaterial~b2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D38CE9E-D2CA-329B-772E-10E7B84469A9}"/>
                </a:ext>
              </a:extLst>
            </p:cNvPr>
            <p:cNvSpPr/>
            <p:nvPr/>
          </p:nvSpPr>
          <p:spPr>
            <a:xfrm>
              <a:off x="2250498" y="14634328"/>
              <a:ext cx="2027087" cy="29870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a typeface="新宋体" panose="02010609030101010101" pitchFamily="49" charset="-122"/>
                </a:rPr>
                <a:t>cbPass~b1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A3B011B-0058-D6D1-345E-3242A8AAC058}"/>
                </a:ext>
              </a:extLst>
            </p:cNvPr>
            <p:cNvSpPr/>
            <p:nvPr/>
          </p:nvSpPr>
          <p:spPr>
            <a:xfrm>
              <a:off x="2250498" y="14130393"/>
              <a:ext cx="2027087" cy="29870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a typeface="新宋体" panose="02010609030101010101" pitchFamily="49" charset="-122"/>
                </a:rPr>
                <a:t>cbPerObject~b0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85F435A-3B41-3942-39D3-B3C065FCB363}"/>
                </a:ext>
              </a:extLst>
            </p:cNvPr>
            <p:cNvSpPr/>
            <p:nvPr/>
          </p:nvSpPr>
          <p:spPr>
            <a:xfrm>
              <a:off x="2250498" y="13626458"/>
              <a:ext cx="2027087" cy="29870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a typeface="新宋体" panose="02010609030101010101" pitchFamily="49" charset="-122"/>
                </a:rPr>
                <a:t>gDiffuseMap~t0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A67BBB8-9C3C-FCC7-8D81-EFDA280E597C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1732732" y="13775810"/>
              <a:ext cx="517766" cy="205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2D1D3826-EB78-581F-F7D3-65134931B2DB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 flipV="1">
              <a:off x="1732732" y="14093537"/>
              <a:ext cx="517766" cy="1862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41392427-0DAE-9F64-CC6A-C08CDA126CE0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>
              <a:off x="1860078" y="14783680"/>
              <a:ext cx="390420" cy="483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3D91568-0542-9CFE-7DCC-D82CDC904CFA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 flipV="1">
              <a:off x="1732732" y="14211910"/>
              <a:ext cx="517766" cy="1006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167018FD-7301-7EC8-17D0-9F6278DCDC3A}"/>
                </a:ext>
              </a:extLst>
            </p:cNvPr>
            <p:cNvSpPr/>
            <p:nvPr/>
          </p:nvSpPr>
          <p:spPr>
            <a:xfrm>
              <a:off x="281187" y="13738954"/>
              <a:ext cx="1435342" cy="4729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Item</a:t>
              </a:r>
              <a:r>
                <a:rPr lang="zh-CN" altLang="en-US">
                  <a:solidFill>
                    <a:schemeClr val="tx1"/>
                  </a:solidFill>
                </a:rPr>
                <a:t>间不同</a:t>
              </a: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09545CC7-9270-2E13-D39F-F938F58F9E32}"/>
                </a:ext>
              </a:extLst>
            </p:cNvPr>
            <p:cNvSpPr/>
            <p:nvPr/>
          </p:nvSpPr>
          <p:spPr>
            <a:xfrm>
              <a:off x="284018" y="14983800"/>
              <a:ext cx="1435342" cy="4729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pass</a:t>
              </a:r>
              <a:r>
                <a:rPr lang="zh-CN" altLang="en-US">
                  <a:solidFill>
                    <a:schemeClr val="tx1"/>
                  </a:solidFill>
                </a:rPr>
                <a:t>间不同</a:t>
              </a:r>
            </a:p>
          </p:txBody>
        </p:sp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8BCAE965-8267-D97B-37F7-08C7615CDC44}"/>
              </a:ext>
            </a:extLst>
          </p:cNvPr>
          <p:cNvSpPr/>
          <p:nvPr/>
        </p:nvSpPr>
        <p:spPr>
          <a:xfrm>
            <a:off x="2563957" y="10774963"/>
            <a:ext cx="4969233" cy="15880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u="sng">
                <a:solidFill>
                  <a:schemeClr val="tx1"/>
                </a:solidFill>
              </a:rPr>
              <a:t>MarkMirror pass: </a:t>
            </a:r>
            <a:r>
              <a:rPr lang="zh-CN" altLang="en-US" u="sng">
                <a:solidFill>
                  <a:schemeClr val="tx1"/>
                </a:solidFill>
              </a:rPr>
              <a:t>标记镜子区域</a:t>
            </a:r>
            <a:r>
              <a:rPr lang="en-US" altLang="zh-CN" u="sng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pso["markStencilMirrors"]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root parameter[2]</a:t>
            </a:r>
            <a:r>
              <a:rPr lang="zh-CN" altLang="en-US" sz="1400">
                <a:solidFill>
                  <a:schemeClr val="tx1"/>
                </a:solidFill>
              </a:rPr>
              <a:t>与上</a:t>
            </a:r>
            <a:r>
              <a:rPr lang="en-US" altLang="zh-CN" sz="1400">
                <a:solidFill>
                  <a:schemeClr val="tx1"/>
                </a:solidFill>
              </a:rPr>
              <a:t>pass</a:t>
            </a:r>
            <a:r>
              <a:rPr lang="zh-CN" altLang="en-US" sz="1400">
                <a:solidFill>
                  <a:schemeClr val="tx1"/>
                </a:solidFill>
              </a:rPr>
              <a:t>一样，不用重设</a:t>
            </a:r>
            <a:endParaRPr lang="en-US" altLang="zh-CN" sz="1400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49B5DEF-C309-8F4B-3BC0-C94DE8B0EC20}"/>
              </a:ext>
            </a:extLst>
          </p:cNvPr>
          <p:cNvSpPr/>
          <p:nvPr/>
        </p:nvSpPr>
        <p:spPr>
          <a:xfrm>
            <a:off x="2694298" y="11717374"/>
            <a:ext cx="4639579" cy="60610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>
                <a:solidFill>
                  <a:schemeClr val="tx1"/>
                </a:solidFill>
              </a:rPr>
              <a:t>Draw</a:t>
            </a:r>
            <a:r>
              <a:rPr lang="zh-CN" altLang="en-US" sz="1400">
                <a:solidFill>
                  <a:schemeClr val="tx1"/>
                </a:solidFill>
              </a:rPr>
              <a:t>每个</a:t>
            </a:r>
            <a:r>
              <a:rPr lang="en-US" altLang="zh-CN" sz="1400">
                <a:solidFill>
                  <a:schemeClr val="tx1"/>
                </a:solidFill>
              </a:rPr>
              <a:t>Item</a:t>
            </a:r>
          </a:p>
          <a:p>
            <a:r>
              <a:rPr lang="zh-CN" altLang="en-US" sz="1400">
                <a:solidFill>
                  <a:schemeClr val="tx1"/>
                </a:solidFill>
              </a:rPr>
              <a:t>为</a:t>
            </a:r>
            <a:r>
              <a:rPr lang="en-US" altLang="zh-CN" sz="1400">
                <a:solidFill>
                  <a:schemeClr val="tx1"/>
                </a:solidFill>
              </a:rPr>
              <a:t>root parameter[0</a:t>
            </a:r>
            <a:r>
              <a:rPr lang="zh-CN" altLang="en-US" sz="1400">
                <a:solidFill>
                  <a:schemeClr val="tx1"/>
                </a:solidFill>
              </a:rPr>
              <a:t>，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  <a:r>
              <a:rPr lang="zh-CN" altLang="en-US" sz="1400">
                <a:solidFill>
                  <a:schemeClr val="tx1"/>
                </a:solidFill>
              </a:rPr>
              <a:t>，</a:t>
            </a:r>
            <a:r>
              <a:rPr lang="en-US" altLang="zh-CN" sz="1400">
                <a:solidFill>
                  <a:schemeClr val="tx1"/>
                </a:solidFill>
              </a:rPr>
              <a:t>3]</a:t>
            </a:r>
            <a:r>
              <a:rPr lang="zh-CN" altLang="en-US" sz="1400">
                <a:solidFill>
                  <a:schemeClr val="tx1"/>
                </a:solidFill>
              </a:rPr>
              <a:t>对应寄存器设置资源</a:t>
            </a:r>
            <a:endParaRPr lang="en-US" altLang="zh-CN" sz="1400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1A8EF316-B575-4839-04E3-9B7D21A19661}"/>
              </a:ext>
            </a:extLst>
          </p:cNvPr>
          <p:cNvCxnSpPr>
            <a:cxnSpLocks/>
            <a:stCxn id="47" idx="3"/>
            <a:endCxn id="88" idx="1"/>
          </p:cNvCxnSpPr>
          <p:nvPr/>
        </p:nvCxnSpPr>
        <p:spPr>
          <a:xfrm>
            <a:off x="7533190" y="9938155"/>
            <a:ext cx="1271711" cy="1408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B04D0B5B-8530-0097-50BD-F7A0567ED267}"/>
              </a:ext>
            </a:extLst>
          </p:cNvPr>
          <p:cNvGrpSpPr/>
          <p:nvPr/>
        </p:nvGrpSpPr>
        <p:grpSpPr>
          <a:xfrm>
            <a:off x="30508957" y="7981713"/>
            <a:ext cx="2923839" cy="1748640"/>
            <a:chOff x="13334194" y="17610935"/>
            <a:chExt cx="2923839" cy="1748640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1CBA3707-5B64-0805-CC73-C5A2932BAFA2}"/>
                </a:ext>
              </a:extLst>
            </p:cNvPr>
            <p:cNvSpPr/>
            <p:nvPr/>
          </p:nvSpPr>
          <p:spPr>
            <a:xfrm>
              <a:off x="13400995" y="17998555"/>
              <a:ext cx="2764826" cy="12571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C75FF41E-42DA-EB9E-2002-7ECB96F0DE6E}"/>
                </a:ext>
              </a:extLst>
            </p:cNvPr>
            <p:cNvSpPr/>
            <p:nvPr/>
          </p:nvSpPr>
          <p:spPr>
            <a:xfrm>
              <a:off x="13334194" y="17610935"/>
              <a:ext cx="2923837" cy="174864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C4CC3031-AA22-C62B-A0AC-A058E1C2FD90}"/>
                </a:ext>
              </a:extLst>
            </p:cNvPr>
            <p:cNvSpPr/>
            <p:nvPr/>
          </p:nvSpPr>
          <p:spPr>
            <a:xfrm>
              <a:off x="13334195" y="17637995"/>
              <a:ext cx="2923838" cy="4729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PassConstants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3821849C-3A1A-653A-E3CA-D589E3D5CCB2}"/>
                </a:ext>
              </a:extLst>
            </p:cNvPr>
            <p:cNvSpPr/>
            <p:nvPr/>
          </p:nvSpPr>
          <p:spPr>
            <a:xfrm>
              <a:off x="13626477" y="18676749"/>
              <a:ext cx="2228079" cy="29870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a typeface="新宋体" panose="02010609030101010101" pitchFamily="49" charset="-122"/>
                </a:rPr>
                <a:t>Reflected passcb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B2E7F05-6FBC-4C55-EF1F-76C31201F858}"/>
                </a:ext>
              </a:extLst>
            </p:cNvPr>
            <p:cNvSpPr/>
            <p:nvPr/>
          </p:nvSpPr>
          <p:spPr>
            <a:xfrm>
              <a:off x="13626477" y="18172814"/>
              <a:ext cx="2228079" cy="29870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a typeface="新宋体" panose="02010609030101010101" pitchFamily="49" charset="-122"/>
                </a:rPr>
                <a:t>Main passcb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134" name="矩形 133">
            <a:extLst>
              <a:ext uri="{FF2B5EF4-FFF2-40B4-BE49-F238E27FC236}">
                <a16:creationId xmlns:a16="http://schemas.microsoft.com/office/drawing/2014/main" id="{7C0331DD-5631-4E15-F61E-20F032736E09}"/>
              </a:ext>
            </a:extLst>
          </p:cNvPr>
          <p:cNvSpPr/>
          <p:nvPr/>
        </p:nvSpPr>
        <p:spPr>
          <a:xfrm>
            <a:off x="2563957" y="14317366"/>
            <a:ext cx="4969233" cy="1588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u="sng">
                <a:solidFill>
                  <a:schemeClr val="tx1"/>
                </a:solidFill>
              </a:rPr>
              <a:t>Transparent pass: </a:t>
            </a:r>
            <a:r>
              <a:rPr lang="zh-CN" altLang="en-US" u="sng">
                <a:solidFill>
                  <a:schemeClr val="tx1"/>
                </a:solidFill>
              </a:rPr>
              <a:t>绘制镜子</a:t>
            </a:r>
            <a:endParaRPr lang="en-US" altLang="zh-CN" u="sng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pso["transparent"]</a:t>
            </a:r>
          </a:p>
          <a:p>
            <a:r>
              <a:rPr lang="zh-CN" altLang="en-US" sz="1400">
                <a:solidFill>
                  <a:schemeClr val="tx1"/>
                </a:solidFill>
              </a:rPr>
              <a:t>改回</a:t>
            </a:r>
            <a:r>
              <a:rPr lang="en-US" altLang="zh-CN" sz="1400">
                <a:solidFill>
                  <a:schemeClr val="tx1"/>
                </a:solidFill>
              </a:rPr>
              <a:t>root parameter[2]</a:t>
            </a:r>
            <a:r>
              <a:rPr lang="zh-CN" altLang="en-US" sz="1400">
                <a:solidFill>
                  <a:schemeClr val="tx1"/>
                </a:solidFill>
              </a:rPr>
              <a:t>资源为正常的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58CC6E9-B536-F74A-E6AA-FD58DF0F567C}"/>
              </a:ext>
            </a:extLst>
          </p:cNvPr>
          <p:cNvSpPr/>
          <p:nvPr/>
        </p:nvSpPr>
        <p:spPr>
          <a:xfrm>
            <a:off x="2694298" y="15233265"/>
            <a:ext cx="4639579" cy="60610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>
                <a:solidFill>
                  <a:schemeClr val="tx1"/>
                </a:solidFill>
              </a:rPr>
              <a:t>Draw</a:t>
            </a:r>
            <a:r>
              <a:rPr lang="zh-CN" altLang="en-US" sz="1400">
                <a:solidFill>
                  <a:schemeClr val="tx1"/>
                </a:solidFill>
              </a:rPr>
              <a:t>每个</a:t>
            </a:r>
            <a:r>
              <a:rPr lang="en-US" altLang="zh-CN" sz="1400">
                <a:solidFill>
                  <a:schemeClr val="tx1"/>
                </a:solidFill>
              </a:rPr>
              <a:t>Item</a:t>
            </a:r>
          </a:p>
          <a:p>
            <a:r>
              <a:rPr lang="zh-CN" altLang="en-US" sz="1400">
                <a:solidFill>
                  <a:schemeClr val="tx1"/>
                </a:solidFill>
              </a:rPr>
              <a:t>为</a:t>
            </a:r>
            <a:r>
              <a:rPr lang="en-US" altLang="zh-CN" sz="1400">
                <a:solidFill>
                  <a:schemeClr val="tx1"/>
                </a:solidFill>
              </a:rPr>
              <a:t>root parameter[0</a:t>
            </a:r>
            <a:r>
              <a:rPr lang="zh-CN" altLang="en-US" sz="1400">
                <a:solidFill>
                  <a:schemeClr val="tx1"/>
                </a:solidFill>
              </a:rPr>
              <a:t>，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  <a:r>
              <a:rPr lang="zh-CN" altLang="en-US" sz="1400">
                <a:solidFill>
                  <a:schemeClr val="tx1"/>
                </a:solidFill>
              </a:rPr>
              <a:t>，</a:t>
            </a:r>
            <a:r>
              <a:rPr lang="en-US" altLang="zh-CN" sz="1400">
                <a:solidFill>
                  <a:schemeClr val="tx1"/>
                </a:solidFill>
              </a:rPr>
              <a:t>3]</a:t>
            </a:r>
            <a:r>
              <a:rPr lang="zh-CN" altLang="en-US" sz="1400">
                <a:solidFill>
                  <a:schemeClr val="tx1"/>
                </a:solidFill>
              </a:rPr>
              <a:t>对应寄存器设置资源</a:t>
            </a:r>
            <a:endParaRPr lang="en-US" altLang="zh-CN" sz="1400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24A88438-A57F-C99A-C83D-E0DB62C824C6}"/>
              </a:ext>
            </a:extLst>
          </p:cNvPr>
          <p:cNvSpPr/>
          <p:nvPr/>
        </p:nvSpPr>
        <p:spPr>
          <a:xfrm>
            <a:off x="2563957" y="12485145"/>
            <a:ext cx="4969233" cy="1710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u="sng">
                <a:solidFill>
                  <a:schemeClr val="tx1"/>
                </a:solidFill>
              </a:rPr>
              <a:t>Reflected pass: </a:t>
            </a:r>
            <a:r>
              <a:rPr lang="zh-CN" altLang="en-US" u="sng">
                <a:solidFill>
                  <a:schemeClr val="tx1"/>
                </a:solidFill>
              </a:rPr>
              <a:t>绘制镜中骷髅</a:t>
            </a:r>
            <a:endParaRPr lang="en-US" altLang="zh-CN" u="sng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pso["drawStencilReflections"]</a:t>
            </a:r>
          </a:p>
          <a:p>
            <a:r>
              <a:rPr lang="zh-CN" altLang="en-US" sz="1400">
                <a:solidFill>
                  <a:schemeClr val="tx1"/>
                </a:solidFill>
              </a:rPr>
              <a:t>改变</a:t>
            </a:r>
            <a:r>
              <a:rPr lang="en-US" altLang="zh-CN" sz="1400">
                <a:solidFill>
                  <a:schemeClr val="tx1"/>
                </a:solidFill>
              </a:rPr>
              <a:t>root parameter[2]</a:t>
            </a:r>
            <a:r>
              <a:rPr lang="zh-CN" altLang="en-US" sz="1400">
                <a:solidFill>
                  <a:schemeClr val="tx1"/>
                </a:solidFill>
              </a:rPr>
              <a:t>资源为反射的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594B4D35-6440-582F-A674-F20535163D10}"/>
              </a:ext>
            </a:extLst>
          </p:cNvPr>
          <p:cNvSpPr/>
          <p:nvPr/>
        </p:nvSpPr>
        <p:spPr>
          <a:xfrm>
            <a:off x="2694298" y="13421920"/>
            <a:ext cx="4639579" cy="60610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>
                <a:solidFill>
                  <a:schemeClr val="tx1"/>
                </a:solidFill>
              </a:rPr>
              <a:t>Draw</a:t>
            </a:r>
            <a:r>
              <a:rPr lang="zh-CN" altLang="en-US" sz="1400">
                <a:solidFill>
                  <a:schemeClr val="tx1"/>
                </a:solidFill>
              </a:rPr>
              <a:t>每个</a:t>
            </a:r>
            <a:r>
              <a:rPr lang="en-US" altLang="zh-CN" sz="1400">
                <a:solidFill>
                  <a:schemeClr val="tx1"/>
                </a:solidFill>
              </a:rPr>
              <a:t>Item</a:t>
            </a:r>
          </a:p>
          <a:p>
            <a:r>
              <a:rPr lang="zh-CN" altLang="en-US" sz="1400">
                <a:solidFill>
                  <a:schemeClr val="tx1"/>
                </a:solidFill>
              </a:rPr>
              <a:t>为</a:t>
            </a:r>
            <a:r>
              <a:rPr lang="en-US" altLang="zh-CN" sz="1400">
                <a:solidFill>
                  <a:schemeClr val="tx1"/>
                </a:solidFill>
              </a:rPr>
              <a:t>root parameter[0</a:t>
            </a:r>
            <a:r>
              <a:rPr lang="zh-CN" altLang="en-US" sz="1400">
                <a:solidFill>
                  <a:schemeClr val="tx1"/>
                </a:solidFill>
              </a:rPr>
              <a:t>，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  <a:r>
              <a:rPr lang="zh-CN" altLang="en-US" sz="1400">
                <a:solidFill>
                  <a:schemeClr val="tx1"/>
                </a:solidFill>
              </a:rPr>
              <a:t>，</a:t>
            </a:r>
            <a:r>
              <a:rPr lang="en-US" altLang="zh-CN" sz="1400">
                <a:solidFill>
                  <a:schemeClr val="tx1"/>
                </a:solidFill>
              </a:rPr>
              <a:t>3]</a:t>
            </a:r>
            <a:r>
              <a:rPr lang="zh-CN" altLang="en-US" sz="1400">
                <a:solidFill>
                  <a:schemeClr val="tx1"/>
                </a:solidFill>
              </a:rPr>
              <a:t>对应寄存器设置资源</a:t>
            </a:r>
            <a:endParaRPr lang="en-US" altLang="zh-CN" sz="1400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771818D8-B437-EDDF-E94F-75AC90E47019}"/>
              </a:ext>
            </a:extLst>
          </p:cNvPr>
          <p:cNvSpPr/>
          <p:nvPr/>
        </p:nvSpPr>
        <p:spPr>
          <a:xfrm>
            <a:off x="2563957" y="16027548"/>
            <a:ext cx="4969233" cy="12417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u="sng">
                <a:solidFill>
                  <a:schemeClr val="tx1"/>
                </a:solidFill>
              </a:rPr>
              <a:t>Shadow pass: </a:t>
            </a:r>
            <a:r>
              <a:rPr lang="zh-CN" altLang="en-US" u="sng">
                <a:solidFill>
                  <a:schemeClr val="tx1"/>
                </a:solidFill>
              </a:rPr>
              <a:t>绘制阴影</a:t>
            </a:r>
            <a:endParaRPr lang="en-US" altLang="zh-CN" u="sng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pso["shadow"]</a:t>
            </a: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33B5B820-B101-EC09-02C0-7ED3F96083BC}"/>
              </a:ext>
            </a:extLst>
          </p:cNvPr>
          <p:cNvSpPr/>
          <p:nvPr/>
        </p:nvSpPr>
        <p:spPr>
          <a:xfrm>
            <a:off x="2694298" y="16645776"/>
            <a:ext cx="4639579" cy="60610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>
                <a:solidFill>
                  <a:schemeClr val="tx1"/>
                </a:solidFill>
              </a:rPr>
              <a:t>Draw</a:t>
            </a:r>
            <a:r>
              <a:rPr lang="zh-CN" altLang="en-US" sz="1400">
                <a:solidFill>
                  <a:schemeClr val="tx1"/>
                </a:solidFill>
              </a:rPr>
              <a:t>每个</a:t>
            </a:r>
            <a:r>
              <a:rPr lang="en-US" altLang="zh-CN" sz="1400">
                <a:solidFill>
                  <a:schemeClr val="tx1"/>
                </a:solidFill>
              </a:rPr>
              <a:t>Item</a:t>
            </a:r>
          </a:p>
          <a:p>
            <a:r>
              <a:rPr lang="zh-CN" altLang="en-US" sz="1400">
                <a:solidFill>
                  <a:schemeClr val="tx1"/>
                </a:solidFill>
              </a:rPr>
              <a:t>为</a:t>
            </a:r>
            <a:r>
              <a:rPr lang="en-US" altLang="zh-CN" sz="1400">
                <a:solidFill>
                  <a:schemeClr val="tx1"/>
                </a:solidFill>
              </a:rPr>
              <a:t>root parameter[0</a:t>
            </a:r>
            <a:r>
              <a:rPr lang="zh-CN" altLang="en-US" sz="1400">
                <a:solidFill>
                  <a:schemeClr val="tx1"/>
                </a:solidFill>
              </a:rPr>
              <a:t>，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  <a:r>
              <a:rPr lang="zh-CN" altLang="en-US" sz="1400">
                <a:solidFill>
                  <a:schemeClr val="tx1"/>
                </a:solidFill>
              </a:rPr>
              <a:t>，</a:t>
            </a:r>
            <a:r>
              <a:rPr lang="en-US" altLang="zh-CN" sz="1400">
                <a:solidFill>
                  <a:schemeClr val="tx1"/>
                </a:solidFill>
              </a:rPr>
              <a:t>3]</a:t>
            </a:r>
            <a:r>
              <a:rPr lang="zh-CN" altLang="en-US" sz="1400">
                <a:solidFill>
                  <a:schemeClr val="tx1"/>
                </a:solidFill>
              </a:rPr>
              <a:t>对应寄存器设置资源</a:t>
            </a:r>
            <a:endParaRPr lang="en-US" altLang="zh-CN" sz="1400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0E420976-9AC7-A1B6-4137-A84B94CD41D7}"/>
              </a:ext>
            </a:extLst>
          </p:cNvPr>
          <p:cNvSpPr/>
          <p:nvPr/>
        </p:nvSpPr>
        <p:spPr>
          <a:xfrm>
            <a:off x="482717" y="8975922"/>
            <a:ext cx="2012268" cy="472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模板缓冲区变化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7E8E4DD0-90F1-DCEB-267D-E9D887542C03}"/>
              </a:ext>
            </a:extLst>
          </p:cNvPr>
          <p:cNvSpPr/>
          <p:nvPr/>
        </p:nvSpPr>
        <p:spPr>
          <a:xfrm>
            <a:off x="482717" y="9278182"/>
            <a:ext cx="2012268" cy="791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>
                <a:solidFill>
                  <a:srgbClr val="000000"/>
                </a:solidFill>
                <a:highlight>
                  <a:srgbClr val="FFFFFF"/>
                </a:highlight>
              </a:rPr>
              <a:t>ClearDepthStencilView</a:t>
            </a: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设置初始值都为</a:t>
            </a:r>
            <a:r>
              <a:rPr lang="en-US" altLang="zh-CN" sz="1400">
                <a:solidFill>
                  <a:schemeClr val="tx1"/>
                </a:solidFill>
              </a:rPr>
              <a:t>0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D7A5242-DACA-5A42-11EF-25D8B9BC11A6}"/>
              </a:ext>
            </a:extLst>
          </p:cNvPr>
          <p:cNvSpPr/>
          <p:nvPr/>
        </p:nvSpPr>
        <p:spPr>
          <a:xfrm>
            <a:off x="482717" y="11742196"/>
            <a:ext cx="2012268" cy="472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镜子所在像素，值标记为参考值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FD671273-38F0-4C76-4065-027DB21C5C26}"/>
              </a:ext>
            </a:extLst>
          </p:cNvPr>
          <p:cNvSpPr/>
          <p:nvPr/>
        </p:nvSpPr>
        <p:spPr>
          <a:xfrm>
            <a:off x="482717" y="10676930"/>
            <a:ext cx="2012268" cy="472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OMSetStencilRef(1)</a:t>
            </a:r>
            <a:r>
              <a:rPr lang="zh-CN" altLang="en-US" sz="1400">
                <a:solidFill>
                  <a:schemeClr val="tx1"/>
                </a:solidFill>
              </a:rPr>
              <a:t>设置参考值为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33485FA-114C-BC3B-07D7-33428159B757}"/>
              </a:ext>
            </a:extLst>
          </p:cNvPr>
          <p:cNvSpPr/>
          <p:nvPr/>
        </p:nvSpPr>
        <p:spPr>
          <a:xfrm>
            <a:off x="482717" y="16339236"/>
            <a:ext cx="2012268" cy="827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为</a:t>
            </a:r>
            <a:r>
              <a:rPr lang="en-US" altLang="zh-CN" sz="1400">
                <a:solidFill>
                  <a:schemeClr val="tx1"/>
                </a:solidFill>
              </a:rPr>
              <a:t>0?</a:t>
            </a:r>
            <a:r>
              <a:rPr lang="zh-CN" altLang="en-US" sz="1400">
                <a:solidFill>
                  <a:schemeClr val="tx1"/>
                </a:solidFill>
              </a:rPr>
              <a:t>绘制，且值</a:t>
            </a:r>
            <a:r>
              <a:rPr lang="en-US" altLang="zh-CN" sz="1400">
                <a:solidFill>
                  <a:schemeClr val="tx1"/>
                </a:solidFill>
              </a:rPr>
              <a:t>++</a:t>
            </a:r>
            <a:r>
              <a:rPr lang="zh-CN" altLang="en-US" sz="1400">
                <a:solidFill>
                  <a:schemeClr val="tx1"/>
                </a:solidFill>
              </a:rPr>
              <a:t>；</a:t>
            </a:r>
            <a:endParaRPr lang="en-US" altLang="zh-CN" sz="1400">
              <a:solidFill>
                <a:schemeClr val="tx1"/>
              </a:solidFill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非</a:t>
            </a:r>
            <a:r>
              <a:rPr lang="en-US" altLang="zh-CN" sz="1400">
                <a:solidFill>
                  <a:schemeClr val="tx1"/>
                </a:solidFill>
              </a:rPr>
              <a:t>0</a:t>
            </a:r>
            <a:r>
              <a:rPr lang="zh-CN" altLang="en-US" sz="1400">
                <a:solidFill>
                  <a:schemeClr val="tx1"/>
                </a:solidFill>
              </a:rPr>
              <a:t>？不绘制；</a:t>
            </a:r>
            <a:endParaRPr lang="en-US" altLang="zh-CN" sz="1400">
              <a:solidFill>
                <a:schemeClr val="tx1"/>
              </a:solidFill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防止阴影叠加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3AF38AAA-8976-1B81-2E58-6E278FD25AC8}"/>
              </a:ext>
            </a:extLst>
          </p:cNvPr>
          <p:cNvSpPr/>
          <p:nvPr/>
        </p:nvSpPr>
        <p:spPr>
          <a:xfrm>
            <a:off x="482717" y="15815688"/>
            <a:ext cx="2012268" cy="472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OMSetStencilRef(0)</a:t>
            </a:r>
            <a:r>
              <a:rPr lang="zh-CN" altLang="en-US" sz="1400">
                <a:solidFill>
                  <a:schemeClr val="tx1"/>
                </a:solidFill>
              </a:rPr>
              <a:t>设置参考值为</a:t>
            </a:r>
            <a:r>
              <a:rPr lang="en-US" altLang="zh-CN" sz="1400">
                <a:solidFill>
                  <a:schemeClr val="tx1"/>
                </a:solidFill>
              </a:rPr>
              <a:t>0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B7495E14-57CF-BCFA-1D8C-CA8557BE8902}"/>
              </a:ext>
            </a:extLst>
          </p:cNvPr>
          <p:cNvCxnSpPr>
            <a:cxnSpLocks/>
            <a:stCxn id="140" idx="3"/>
            <a:endCxn id="100" idx="1"/>
          </p:cNvCxnSpPr>
          <p:nvPr/>
        </p:nvCxnSpPr>
        <p:spPr>
          <a:xfrm flipV="1">
            <a:off x="7533190" y="12975044"/>
            <a:ext cx="1271711" cy="3673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E4BD70AF-9658-F4DC-2163-F9E03878A373}"/>
              </a:ext>
            </a:extLst>
          </p:cNvPr>
          <p:cNvCxnSpPr>
            <a:cxnSpLocks/>
            <a:stCxn id="138" idx="3"/>
            <a:endCxn id="98" idx="1"/>
          </p:cNvCxnSpPr>
          <p:nvPr/>
        </p:nvCxnSpPr>
        <p:spPr>
          <a:xfrm flipV="1">
            <a:off x="7533190" y="12418083"/>
            <a:ext cx="1271711" cy="922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94782281-0F0D-3826-32AD-3D48514E8892}"/>
              </a:ext>
            </a:extLst>
          </p:cNvPr>
          <p:cNvCxnSpPr>
            <a:cxnSpLocks/>
            <a:stCxn id="102" idx="1"/>
            <a:endCxn id="134" idx="3"/>
          </p:cNvCxnSpPr>
          <p:nvPr/>
        </p:nvCxnSpPr>
        <p:spPr>
          <a:xfrm flipH="1">
            <a:off x="7533190" y="14031753"/>
            <a:ext cx="1271711" cy="1079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912FB04F-AE9C-8C4D-A631-A8909F83DE5C}"/>
              </a:ext>
            </a:extLst>
          </p:cNvPr>
          <p:cNvCxnSpPr>
            <a:cxnSpLocks/>
            <a:stCxn id="122" idx="3"/>
            <a:endCxn id="101" idx="1"/>
          </p:cNvCxnSpPr>
          <p:nvPr/>
        </p:nvCxnSpPr>
        <p:spPr>
          <a:xfrm>
            <a:off x="7533190" y="11568965"/>
            <a:ext cx="1271711" cy="195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42B38CBA-6178-2618-2B98-830918FDC4C3}"/>
              </a:ext>
            </a:extLst>
          </p:cNvPr>
          <p:cNvCxnSpPr>
            <a:cxnSpLocks/>
            <a:stCxn id="39" idx="3"/>
            <a:endCxn id="17" idx="1"/>
          </p:cNvCxnSpPr>
          <p:nvPr/>
        </p:nvCxnSpPr>
        <p:spPr>
          <a:xfrm flipV="1">
            <a:off x="17899131" y="6336681"/>
            <a:ext cx="1759646" cy="183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BCB54D6A-EBAF-1F38-5268-1CEEC3B251B4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 flipV="1">
            <a:off x="22115343" y="6336680"/>
            <a:ext cx="4089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2A904E5C-E3A7-F7F2-82AA-0EDE25541B7F}"/>
              </a:ext>
            </a:extLst>
          </p:cNvPr>
          <p:cNvCxnSpPr>
            <a:cxnSpLocks/>
          </p:cNvCxnSpPr>
          <p:nvPr/>
        </p:nvCxnSpPr>
        <p:spPr>
          <a:xfrm flipV="1">
            <a:off x="22267743" y="6489080"/>
            <a:ext cx="4089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49663DE6-469B-5062-0260-3174DB583508}"/>
              </a:ext>
            </a:extLst>
          </p:cNvPr>
          <p:cNvCxnSpPr>
            <a:cxnSpLocks/>
          </p:cNvCxnSpPr>
          <p:nvPr/>
        </p:nvCxnSpPr>
        <p:spPr>
          <a:xfrm flipV="1">
            <a:off x="22420143" y="6641480"/>
            <a:ext cx="4089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0A1DE466-CCEA-CA2D-1B60-2E73523FBE5E}"/>
              </a:ext>
            </a:extLst>
          </p:cNvPr>
          <p:cNvCxnSpPr>
            <a:cxnSpLocks/>
          </p:cNvCxnSpPr>
          <p:nvPr/>
        </p:nvCxnSpPr>
        <p:spPr>
          <a:xfrm flipV="1">
            <a:off x="22572543" y="6793880"/>
            <a:ext cx="4089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9AA2FDCB-65EB-546E-8E09-DF3F8B811014}"/>
              </a:ext>
            </a:extLst>
          </p:cNvPr>
          <p:cNvCxnSpPr>
            <a:cxnSpLocks/>
            <a:stCxn id="38" idx="3"/>
            <a:endCxn id="107" idx="1"/>
          </p:cNvCxnSpPr>
          <p:nvPr/>
        </p:nvCxnSpPr>
        <p:spPr>
          <a:xfrm>
            <a:off x="17899131" y="8678628"/>
            <a:ext cx="1759646" cy="95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31E3CFF-A7DB-33C7-8257-F636FB577FE6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17899131" y="9187648"/>
            <a:ext cx="1759646" cy="44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FAC3B112-EDC8-F11E-DF7C-65DEE8E82EAF}"/>
              </a:ext>
            </a:extLst>
          </p:cNvPr>
          <p:cNvCxnSpPr>
            <a:cxnSpLocks/>
            <a:stCxn id="36" idx="3"/>
            <a:endCxn id="107" idx="1"/>
          </p:cNvCxnSpPr>
          <p:nvPr/>
        </p:nvCxnSpPr>
        <p:spPr>
          <a:xfrm>
            <a:off x="17899131" y="9617323"/>
            <a:ext cx="1759646" cy="1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4153</TotalTime>
  <Words>3079</Words>
  <Application>Microsoft Office PowerPoint</Application>
  <PresentationFormat>自定义</PresentationFormat>
  <Paragraphs>585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新宋体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歌 白</dc:creator>
  <cp:lastModifiedBy>歌 白</cp:lastModifiedBy>
  <cp:revision>25</cp:revision>
  <dcterms:created xsi:type="dcterms:W3CDTF">2025-02-26T07:13:45Z</dcterms:created>
  <dcterms:modified xsi:type="dcterms:W3CDTF">2025-03-06T10:33:31Z</dcterms:modified>
</cp:coreProperties>
</file>