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56"/>
  </p:normalViewPr>
  <p:slideViewPr>
    <p:cSldViewPr snapToGrid="0">
      <p:cViewPr varScale="1">
        <p:scale>
          <a:sx n="139" d="100"/>
          <a:sy n="13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6FF78-9FA2-E94B-AB16-4B91525509FC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37BA9-739C-E841-BBC0-A84F241490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33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37BA9-739C-E841-BBC0-A84F241490B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8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2565A-4F2A-7902-ECC9-83C012178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108978-2B03-0542-4752-B182203C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58940-C5D9-7390-6539-5431C88C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8C905-916F-32CB-323C-8A29D86E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01661-5A35-E498-84C8-09CDAAC8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22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A8C8F-C5A9-41CE-F070-A850A304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98DB6-93FC-2656-27C7-3BB9A41B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FD30E-B226-D981-50D8-C8B98734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FB07C-8661-391C-43FE-F2CC2664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3ED4D-F4A2-0A33-4F0F-79BBF96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2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615C32-9BCE-3BE0-71B7-1432967C6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FBE91-B92D-BFA1-9CDB-309DAE07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FE7F1-1648-58C4-E40B-61A707D4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3D26A-892C-01F9-BD2D-3736D3E0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E6264-A6E3-3D79-0537-FAB2193B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6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B870-05DD-A7BD-8E82-03EC11B7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E59A0-FC2E-658C-D42E-9FE6B9F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C52F2-09A0-238E-CB29-46746CA8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A7BAC-109A-CF68-0092-495BC005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1B212-5976-06CF-ADB4-DB4BF4EF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817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D7BB-72C3-5364-0247-97329BC5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3D287-0005-725A-61AD-CDF42E7C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F4172-0831-5797-543C-5C7DB3CB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60600-49B3-AE6D-1D37-B0D83BE4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97601-0FE4-AA4D-50B9-D5381C96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8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2AE0-8573-7E17-B272-BBC99BC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28CFC-E49F-BF6C-5E8C-C446A7B50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81524-DA3D-3F3C-0279-7ED26107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4E76F-144B-5B6F-BFBD-3BDFB39A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08933-8C36-B87D-4A8A-888883DD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869B9-E67B-DB9F-23D4-E30448EB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0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F4318-0B52-82AA-2DA5-9B710701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32D5B-EE2C-11CB-60EF-EA33E76E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4CC78-AF4D-7417-3C83-F0CB9048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B17092-C47B-6589-1A83-59338F133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53D6BC-D47C-0A26-5432-61965244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0D079-793F-2F3E-3528-34581631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5A35D-6D40-F14E-DA27-23599523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499F5-9893-3149-395E-5C8289A2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1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27D19-E482-7A22-F525-D9F5A9A0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92A4F-C7C4-7043-A983-3946FD19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9FB70-88BB-E413-BC31-DDE6C44F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B95DC0-C56E-CCE9-6B5E-CFAD5F2C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8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AEC055-217F-B4C4-F192-9BE36A98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CD4D3-63A7-02FD-5D88-555556C5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987A5-0970-7C75-5DF6-FEE673E2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10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5FBA-1E92-03F0-033C-D3CDAA49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D0332-54D6-7A16-86D3-67B5A71F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1755E-D773-18D6-86F4-A02E965F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4E609-4C38-C8F7-171C-58CE495C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AA97A-D91C-D989-C61D-0E508503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CE3A5-F45C-8601-6F10-44EFAE71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83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6E07-7FC7-FDE5-CB95-18873FA7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48D0-34CF-7465-97BA-C4F2C8A41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26A66-0A2E-7C31-C07C-512504D4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C81C2-094B-F439-1E89-14961546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82F38-2737-1DB6-29F3-77F02ED8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29576-0E3E-4312-9284-169174D9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99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71C4DF-0180-D954-AE09-4C603049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95087-B178-BC30-4AC0-B2940919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37FD9-4C52-660C-BD10-8ED26858A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9079-6D59-F541-A579-656161CF86A1}" type="datetimeFigureOut">
              <a:rPr kumimoji="1" lang="ko-KR" altLang="en-US" smtClean="0"/>
              <a:t>2023. 5. 18.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242E8-8E19-D327-788C-26CE037B4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8C866-F56D-2E63-FA5A-C966B8600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9BEA-571F-0143-B357-913763EC1F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4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A6E92DA7-876B-5D13-AFD1-FA26E1BA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F045E-14B9-E43F-5D45-BB5B655BF0C7}"/>
              </a:ext>
            </a:extLst>
          </p:cNvPr>
          <p:cNvSpPr txBox="1"/>
          <p:nvPr/>
        </p:nvSpPr>
        <p:spPr>
          <a:xfrm>
            <a:off x="9226296" y="6227064"/>
            <a:ext cx="5102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202233665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</a:t>
            </a:r>
            <a:r>
              <a:rPr kumimoji="1" lang="ko-KR" altLang="en-US" sz="2400" b="1" dirty="0" err="1">
                <a:solidFill>
                  <a:schemeClr val="bg1"/>
                </a:solidFill>
              </a:rPr>
              <a:t>강문호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86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그래픽, 마젠타, 스크린샷이(가) 표시된 사진&#10;&#10;자동 생성된 설명">
            <a:extLst>
              <a:ext uri="{FF2B5EF4-FFF2-40B4-BE49-F238E27FC236}">
                <a16:creationId xmlns:a16="http://schemas.microsoft.com/office/drawing/2014/main" id="{C59E6864-41F6-B84B-3B84-8F972B12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2" y="2377440"/>
            <a:ext cx="4270450" cy="2489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1102B-2F0B-5D13-948C-24E1C04D57AF}"/>
              </a:ext>
            </a:extLst>
          </p:cNvPr>
          <p:cNvSpPr txBox="1"/>
          <p:nvPr/>
        </p:nvSpPr>
        <p:spPr>
          <a:xfrm>
            <a:off x="4608576" y="2284214"/>
            <a:ext cx="22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Chat GPT</a:t>
            </a:r>
            <a:r>
              <a:rPr kumimoji="1" lang="ko-KR" altLang="en-US" b="1" dirty="0"/>
              <a:t>란 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EDE88-E0C7-44B2-3A07-618322E21A04}"/>
              </a:ext>
            </a:extLst>
          </p:cNvPr>
          <p:cNvSpPr txBox="1"/>
          <p:nvPr/>
        </p:nvSpPr>
        <p:spPr>
          <a:xfrm>
            <a:off x="4608576" y="2965191"/>
            <a:ext cx="749808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R" sz="1100" b="0" i="0" dirty="0" err="1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ChatGPT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란 </a:t>
            </a:r>
            <a:r>
              <a:rPr lang="en" altLang="ko-KR" sz="1100" b="0" i="0" dirty="0" err="1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OpenAI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가 개발한 </a:t>
            </a:r>
            <a:r>
              <a:rPr lang="en" altLang="ko-KR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GPT-3.5 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기반의  </a:t>
            </a:r>
            <a:r>
              <a:rPr lang="ko-KR" altLang="en-US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대형 언어 모델</a:t>
            </a:r>
            <a:r>
              <a:rPr lang="en-US" altLang="ko-KR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(</a:t>
            </a:r>
            <a:r>
              <a:rPr lang="en" altLang="ko-KR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large language model, LLM)</a:t>
            </a:r>
            <a:r>
              <a:rPr lang="en" altLang="ko-KR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ko-KR" altLang="en-US" sz="1100" b="0" i="0" dirty="0" err="1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챗봇을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 뜻합니다</a:t>
            </a:r>
            <a:r>
              <a:rPr lang="en-US" altLang="ko-KR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. </a:t>
            </a:r>
            <a:r>
              <a:rPr lang="en" altLang="ko-KR" sz="1100" b="0" i="0" dirty="0" err="1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ChatGPT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는 대화 형태로 상호작용을 하며 놀라울 정도로 인간과 대화하는 것과 같은 반응을 제공하는 능력을 가지고 있습니다</a:t>
            </a:r>
            <a:r>
              <a:rPr lang="en-US" altLang="ko-KR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/>
            <a:endParaRPr lang="en-US" altLang="ko-KR" sz="1100" dirty="0">
              <a:solidFill>
                <a:srgbClr val="272626"/>
              </a:solidFill>
              <a:latin typeface="Open Sans" panose="020F0502020204030204" pitchFamily="34" charset="0"/>
            </a:endParaRPr>
          </a:p>
          <a:p>
            <a:pPr algn="l"/>
            <a:endParaRPr lang="en-US" altLang="ko-KR" sz="1100" b="0" i="0" dirty="0">
              <a:solidFill>
                <a:srgbClr val="272626"/>
              </a:solidFill>
              <a:effectLst/>
              <a:latin typeface="Open Sans" panose="020F0502020204030204" pitchFamily="34" charset="0"/>
            </a:endParaRPr>
          </a:p>
          <a:p>
            <a:pPr algn="l"/>
            <a:r>
              <a:rPr lang="ko-KR" altLang="en-US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대형 언어 모델 </a:t>
            </a:r>
            <a:r>
              <a:rPr lang="en-US" altLang="ko-KR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(</a:t>
            </a:r>
            <a:r>
              <a:rPr lang="en" altLang="ko-KR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large language model, LLM)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은 일련의 단어에서 다음 단어를 예측하는 작업을 수행합니다</a:t>
            </a:r>
            <a:r>
              <a:rPr lang="en-US" altLang="ko-KR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pPr algn="l"/>
            <a:endParaRPr lang="en-US" altLang="ko-KR" sz="1100" dirty="0">
              <a:solidFill>
                <a:srgbClr val="272626"/>
              </a:solidFill>
              <a:latin typeface="Open Sans" panose="020F0502020204030204" pitchFamily="34" charset="0"/>
            </a:endParaRPr>
          </a:p>
          <a:p>
            <a:pPr algn="l"/>
            <a:endParaRPr lang="en-US" altLang="ko-KR" sz="1100" b="0" i="0" dirty="0">
              <a:solidFill>
                <a:srgbClr val="272626"/>
              </a:solidFill>
              <a:effectLst/>
              <a:latin typeface="Open Sans" panose="020F0502020204030204" pitchFamily="34" charset="0"/>
            </a:endParaRPr>
          </a:p>
          <a:p>
            <a:pPr algn="l"/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또한 </a:t>
            </a:r>
            <a:r>
              <a:rPr lang="en" altLang="ko-KR" sz="1100" b="0" i="0" dirty="0" err="1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ChatGPT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는 </a:t>
            </a:r>
            <a:r>
              <a:rPr lang="ko-KR" altLang="en-US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인간 피드백형 강화학습 </a:t>
            </a:r>
            <a:r>
              <a:rPr lang="en-US" altLang="ko-KR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(</a:t>
            </a:r>
            <a:r>
              <a:rPr lang="en" altLang="ko-KR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Reinforcement Learning w/ Human Feedback, RLHF)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을 사용하는데요</a:t>
            </a:r>
            <a:r>
              <a:rPr lang="en-US" altLang="ko-KR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이는 사용자의 지시를 따르고 만족스러운 반응을 생성하는 능력을 만들기 위해 </a:t>
            </a:r>
            <a:r>
              <a:rPr lang="ko-KR" altLang="en-US" sz="1100" b="1" i="0" u="sng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인간 피드백</a:t>
            </a:r>
            <a:r>
              <a:rPr lang="ko-KR" altLang="en-US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을 사용하는 추가 훈련 계층입니다</a:t>
            </a:r>
            <a:r>
              <a:rPr lang="en-US" altLang="ko-KR" sz="1100" b="0" i="0" dirty="0">
                <a:solidFill>
                  <a:srgbClr val="272626"/>
                </a:solidFill>
                <a:effectLst/>
                <a:latin typeface="Open Sans" panose="020F0502020204030204" pitchFamily="34" charset="0"/>
              </a:rPr>
              <a:t>.</a:t>
            </a:r>
          </a:p>
          <a:p>
            <a:br>
              <a:rPr lang="ko-KR" altLang="en-US" sz="1100" dirty="0"/>
            </a:br>
            <a:endParaRPr kumimoji="1" lang="ko-KR" altLang="en-US" sz="11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63C111D-353D-2579-4A42-2EDD2BF749EF}"/>
              </a:ext>
            </a:extLst>
          </p:cNvPr>
          <p:cNvCxnSpPr>
            <a:cxnSpLocks/>
          </p:cNvCxnSpPr>
          <p:nvPr/>
        </p:nvCxnSpPr>
        <p:spPr>
          <a:xfrm>
            <a:off x="4727448" y="2788920"/>
            <a:ext cx="7141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DBAB3E1-43D0-D417-6606-801E480F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68" y="2552340"/>
            <a:ext cx="1557116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그림 4" descr="텍스트, 친필, 편지, 스크린샷이(가) 표시된 사진&#10;&#10;자동 생성된 설명">
            <a:extLst>
              <a:ext uri="{FF2B5EF4-FFF2-40B4-BE49-F238E27FC236}">
                <a16:creationId xmlns:a16="http://schemas.microsoft.com/office/drawing/2014/main" id="{C048961D-F740-DA94-B2C8-95E65598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92" y="2149588"/>
            <a:ext cx="6903185" cy="3089173"/>
          </a:xfrm>
          <a:prstGeom prst="rect">
            <a:avLst/>
          </a:prstGeom>
        </p:spPr>
      </p:pic>
      <p:pic>
        <p:nvPicPr>
          <p:cNvPr id="11" name="그림 10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6D89C926-7EA9-88D1-9B7D-16A94BAB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350" y="4932965"/>
            <a:ext cx="3372838" cy="13238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7" name="그림 6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90232BCD-63A3-A890-CF3C-DFD7594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229" y="859678"/>
            <a:ext cx="2569079" cy="15542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07F56-0C33-9966-A262-F19E9C404B7E}"/>
              </a:ext>
            </a:extLst>
          </p:cNvPr>
          <p:cNvSpPr txBox="1"/>
          <p:nvPr/>
        </p:nvSpPr>
        <p:spPr>
          <a:xfrm>
            <a:off x="3877056" y="89543"/>
            <a:ext cx="34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ChatGPT</a:t>
            </a:r>
            <a:r>
              <a:rPr kumimoji="1" lang="en-US" altLang="ko-KR" b="1" dirty="0"/>
              <a:t> API</a:t>
            </a:r>
            <a:r>
              <a:rPr kumimoji="1" lang="ko-KR" altLang="en-US" b="1" dirty="0"/>
              <a:t> 발급 받기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F28D9-4498-98E7-5C5C-C708FB3853B4}"/>
              </a:ext>
            </a:extLst>
          </p:cNvPr>
          <p:cNvSpPr txBox="1"/>
          <p:nvPr/>
        </p:nvSpPr>
        <p:spPr>
          <a:xfrm>
            <a:off x="685800" y="1729937"/>
            <a:ext cx="326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1.</a:t>
            </a:r>
            <a:r>
              <a:rPr kumimoji="1" lang="ko-KR" altLang="en-US" sz="1200" dirty="0"/>
              <a:t>   </a:t>
            </a:r>
            <a:r>
              <a:rPr kumimoji="1" lang="en-US" altLang="ko-KR" sz="1200" dirty="0" err="1"/>
              <a:t>OpenAI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접속 후</a:t>
            </a:r>
            <a:r>
              <a:rPr kumimoji="1" lang="en-US" altLang="ko-KR" sz="1200" dirty="0"/>
              <a:t> Log in </a:t>
            </a:r>
            <a:r>
              <a:rPr kumimoji="1" lang="ko-KR" altLang="en-US" sz="1200" dirty="0"/>
              <a:t>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35885D-DF2E-B9B5-4100-67F64AF84CBD}"/>
              </a:ext>
            </a:extLst>
          </p:cNvPr>
          <p:cNvSpPr/>
          <p:nvPr/>
        </p:nvSpPr>
        <p:spPr>
          <a:xfrm>
            <a:off x="6281259" y="2177020"/>
            <a:ext cx="1280632" cy="2004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8BB46-D069-9725-E8DD-A23F2F6CAAE0}"/>
              </a:ext>
            </a:extLst>
          </p:cNvPr>
          <p:cNvSpPr/>
          <p:nvPr/>
        </p:nvSpPr>
        <p:spPr>
          <a:xfrm>
            <a:off x="10332720" y="1171253"/>
            <a:ext cx="795528" cy="11604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AA7A-2ACF-4F86-C738-474366328E01}"/>
              </a:ext>
            </a:extLst>
          </p:cNvPr>
          <p:cNvSpPr txBox="1"/>
          <p:nvPr/>
        </p:nvSpPr>
        <p:spPr>
          <a:xfrm>
            <a:off x="8197439" y="637487"/>
            <a:ext cx="326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 </a:t>
            </a:r>
            <a:r>
              <a:rPr kumimoji="1" lang="ko-KR" altLang="en-US" sz="1200" dirty="0"/>
              <a:t>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EBD0A-BE96-E259-05B1-7789AC040EA0}"/>
              </a:ext>
            </a:extLst>
          </p:cNvPr>
          <p:cNvSpPr txBox="1"/>
          <p:nvPr/>
        </p:nvSpPr>
        <p:spPr>
          <a:xfrm>
            <a:off x="8187400" y="2691443"/>
            <a:ext cx="326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View API keys </a:t>
            </a:r>
            <a:r>
              <a:rPr kumimoji="1" lang="ko-KR" altLang="en-US" sz="1200" dirty="0"/>
              <a:t>클릭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1345E-02BE-1F08-2F45-5138B3F408F9}"/>
              </a:ext>
            </a:extLst>
          </p:cNvPr>
          <p:cNvSpPr/>
          <p:nvPr/>
        </p:nvSpPr>
        <p:spPr>
          <a:xfrm>
            <a:off x="10428910" y="3250937"/>
            <a:ext cx="795528" cy="1231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51516A-A7D9-88D7-BCAB-D1644DF8407F}"/>
              </a:ext>
            </a:extLst>
          </p:cNvPr>
          <p:cNvSpPr txBox="1"/>
          <p:nvPr/>
        </p:nvSpPr>
        <p:spPr>
          <a:xfrm>
            <a:off x="8197439" y="4542657"/>
            <a:ext cx="3264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Create new secret key </a:t>
            </a:r>
            <a:r>
              <a:rPr kumimoji="1" lang="ko-KR" altLang="en-US" sz="1200" dirty="0"/>
              <a:t>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976C28-5CD1-B938-AB28-98A111ED833C}"/>
              </a:ext>
            </a:extLst>
          </p:cNvPr>
          <p:cNvSpPr/>
          <p:nvPr/>
        </p:nvSpPr>
        <p:spPr>
          <a:xfrm>
            <a:off x="8356456" y="6016611"/>
            <a:ext cx="795528" cy="1555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1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59F2BC1-EF6E-40EB-9E12-AA87BF22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6" y="1005793"/>
            <a:ext cx="5958850" cy="2165947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B2FACA8-514D-3AB3-6EF9-767B020B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6" y="4015432"/>
            <a:ext cx="5958850" cy="109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4E0A56-DEA6-A64A-2271-3E65805AC2E8}"/>
              </a:ext>
            </a:extLst>
          </p:cNvPr>
          <p:cNvSpPr txBox="1"/>
          <p:nvPr/>
        </p:nvSpPr>
        <p:spPr>
          <a:xfrm>
            <a:off x="414606" y="422371"/>
            <a:ext cx="300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Söhne"/>
              </a:rPr>
              <a:t>•</a:t>
            </a:r>
            <a:r>
              <a:rPr lang="ko-KR" altLang="en-US" b="1" i="0" dirty="0">
                <a:effectLst/>
                <a:latin typeface="Söhne"/>
              </a:rPr>
              <a:t> </a:t>
            </a:r>
            <a:r>
              <a:rPr lang="en" altLang="ko-KR" b="1" i="0" dirty="0" err="1">
                <a:effectLst/>
                <a:latin typeface="Söhne"/>
              </a:rPr>
              <a:t>OkHttp</a:t>
            </a:r>
            <a:r>
              <a:rPr lang="en" altLang="ko-KR" b="1" i="0" dirty="0">
                <a:effectLst/>
                <a:latin typeface="Söhne"/>
              </a:rPr>
              <a:t> </a:t>
            </a:r>
            <a:r>
              <a:rPr lang="ko-KR" altLang="en-US" b="1" i="0" dirty="0">
                <a:effectLst/>
                <a:latin typeface="Söhne"/>
              </a:rPr>
              <a:t>라이브러리 추가</a:t>
            </a:r>
            <a:endParaRPr kumimoji="1"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DC484-418A-30E5-EBF2-F079A44E43C8}"/>
              </a:ext>
            </a:extLst>
          </p:cNvPr>
          <p:cNvSpPr txBox="1"/>
          <p:nvPr/>
        </p:nvSpPr>
        <p:spPr>
          <a:xfrm>
            <a:off x="7068311" y="2359413"/>
            <a:ext cx="525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200" dirty="0"/>
              <a:t>Http</a:t>
            </a:r>
            <a:r>
              <a:rPr kumimoji="1" lang="ko-KR" altLang="en-US" sz="1200" dirty="0"/>
              <a:t>에 요청을 보내고 응답을 받는 기능을 제공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서버와의 통신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r>
              <a:rPr kumimoji="1" lang="ko-KR" altLang="en-US" sz="1200" dirty="0"/>
              <a:t> 호출 등 다양한 네트워크 작업을 수행 가능</a:t>
            </a:r>
            <a:endParaRPr kumimoji="1" lang="en-US" altLang="ko-KR" dirty="0">
              <a:solidFill>
                <a:srgbClr val="9876AA"/>
              </a:solidFill>
              <a:effectLst/>
            </a:endParaRPr>
          </a:p>
          <a:p>
            <a:endParaRPr kumimoji="1" lang="ko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A2FE546-3AD4-02EC-8AE8-3DE5DAF54F56}"/>
              </a:ext>
            </a:extLst>
          </p:cNvPr>
          <p:cNvCxnSpPr/>
          <p:nvPr/>
        </p:nvCxnSpPr>
        <p:spPr>
          <a:xfrm>
            <a:off x="7141464" y="2064867"/>
            <a:ext cx="422452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E5FF89-0325-C455-7AC9-9D71EE9E7FC2}"/>
              </a:ext>
            </a:extLst>
          </p:cNvPr>
          <p:cNvSpPr txBox="1"/>
          <p:nvPr/>
        </p:nvSpPr>
        <p:spPr>
          <a:xfrm>
            <a:off x="7068311" y="1104961"/>
            <a:ext cx="525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Gradle Script &gt; </a:t>
            </a:r>
            <a:r>
              <a:rPr kumimoji="1" lang="en-US" altLang="ko-KR" sz="1200" dirty="0" err="1"/>
              <a:t>Build.gradle</a:t>
            </a:r>
            <a:r>
              <a:rPr kumimoji="1" lang="en-US" altLang="ko-KR" sz="1200" dirty="0"/>
              <a:t> (Module :app) &gt; det</a:t>
            </a:r>
            <a:r>
              <a:rPr lang="en" altLang="ko-KR" sz="1200" dirty="0" err="1">
                <a:effectLst/>
              </a:rPr>
              <a:t>pendencies</a:t>
            </a:r>
            <a:r>
              <a:rPr kumimoji="1" lang="en-US" altLang="ko-KR" sz="1200" dirty="0">
                <a:effectLst/>
              </a:rPr>
              <a:t> </a:t>
            </a:r>
          </a:p>
          <a:p>
            <a:endParaRPr kumimoji="1" lang="en-US" altLang="ko-KR" sz="1200" dirty="0">
              <a:effectLst/>
            </a:endParaRPr>
          </a:p>
          <a:p>
            <a:r>
              <a:rPr lang="en" altLang="ko-KR" sz="1200" dirty="0"/>
              <a:t>implementation </a:t>
            </a:r>
            <a:r>
              <a:rPr lang="en" altLang="ko-KR" sz="1200" dirty="0">
                <a:effectLst/>
              </a:rPr>
              <a:t>'com.squareup.okhttp3:okhttp:4.10.</a:t>
            </a:r>
            <a:r>
              <a:rPr lang="en-US" altLang="ko-KR" sz="1200" dirty="0">
                <a:effectLst/>
              </a:rPr>
              <a:t>01＇</a:t>
            </a:r>
            <a:r>
              <a:rPr lang="ko-KR" altLang="en-US" sz="1200" dirty="0"/>
              <a:t>추가</a:t>
            </a:r>
            <a:endParaRPr kumimoji="1" lang="en-US" altLang="ko-KR" dirty="0">
              <a:solidFill>
                <a:srgbClr val="9876AA"/>
              </a:solidFill>
              <a:effectLst/>
            </a:endParaRPr>
          </a:p>
          <a:p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F2969-7904-5DC8-5C95-DB0A660427CC}"/>
              </a:ext>
            </a:extLst>
          </p:cNvPr>
          <p:cNvSpPr/>
          <p:nvPr/>
        </p:nvSpPr>
        <p:spPr>
          <a:xfrm>
            <a:off x="640080" y="2756177"/>
            <a:ext cx="4215384" cy="30175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6ED89-9D9F-4CD0-7285-38298D969E53}"/>
              </a:ext>
            </a:extLst>
          </p:cNvPr>
          <p:cNvSpPr txBox="1"/>
          <p:nvPr/>
        </p:nvSpPr>
        <p:spPr>
          <a:xfrm>
            <a:off x="385552" y="3506002"/>
            <a:ext cx="47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Söhne"/>
              </a:rPr>
              <a:t>•</a:t>
            </a:r>
            <a:r>
              <a:rPr lang="ko-KR" altLang="en-US" b="1" i="0" dirty="0">
                <a:effectLst/>
                <a:latin typeface="Söhne"/>
              </a:rPr>
              <a:t> 애플리케이션의 인터넷 연결 권한 설정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1225B-E5BE-CBDF-619C-90BACA1C0D32}"/>
              </a:ext>
            </a:extLst>
          </p:cNvPr>
          <p:cNvSpPr txBox="1"/>
          <p:nvPr/>
        </p:nvSpPr>
        <p:spPr>
          <a:xfrm>
            <a:off x="7068310" y="4081932"/>
            <a:ext cx="5257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öhne Mono"/>
              </a:rPr>
              <a:t>Manifests &gt; </a:t>
            </a:r>
            <a:r>
              <a:rPr lang="en" altLang="ko-KR" sz="1200" i="0" dirty="0" err="1">
                <a:effectLst/>
                <a:latin typeface="Söhne Mono"/>
              </a:rPr>
              <a:t>AndroidManifest.xml</a:t>
            </a:r>
            <a:endParaRPr lang="en" altLang="ko-KR" sz="1200" i="0" dirty="0">
              <a:effectLst/>
              <a:latin typeface="Söhne Mono"/>
            </a:endParaRPr>
          </a:p>
          <a:p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애플리케이션이 인터넷에 접근할 수 있는 권한을 얻게 되며</a:t>
            </a:r>
            <a:r>
              <a:rPr kumimoji="1" lang="en-US" altLang="ko-KR" sz="1200" dirty="0"/>
              <a:t>,</a:t>
            </a:r>
          </a:p>
          <a:p>
            <a:r>
              <a:rPr kumimoji="1" lang="ko-KR" altLang="en-US" sz="1200" dirty="0">
                <a:effectLst/>
              </a:rPr>
              <a:t>   서버와 통신하거나 데이터를 주고받을 수 있음</a:t>
            </a:r>
            <a:endParaRPr kumimoji="1" lang="en-US" altLang="ko-KR" dirty="0">
              <a:effectLst/>
            </a:endParaRPr>
          </a:p>
          <a:p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37E543C-0E19-8B25-9A94-05489EFB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2" y="6000092"/>
            <a:ext cx="5987904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DBE57C-7CB3-66FB-88FB-3600598289A3}"/>
              </a:ext>
            </a:extLst>
          </p:cNvPr>
          <p:cNvSpPr txBox="1"/>
          <p:nvPr/>
        </p:nvSpPr>
        <p:spPr>
          <a:xfrm>
            <a:off x="348224" y="5474533"/>
            <a:ext cx="47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Söhne"/>
              </a:rPr>
              <a:t>•</a:t>
            </a:r>
            <a:r>
              <a:rPr lang="ko-KR" altLang="en-US" b="1" i="0" dirty="0">
                <a:effectLst/>
                <a:latin typeface="Söhne"/>
              </a:rPr>
              <a:t> </a:t>
            </a:r>
            <a:r>
              <a:rPr lang="en-US" altLang="ko-KR" b="1" i="0" dirty="0" err="1">
                <a:effectLst/>
                <a:latin typeface="Söhne"/>
              </a:rPr>
              <a:t>ChatGPT</a:t>
            </a:r>
            <a:r>
              <a:rPr lang="ko-KR" altLang="en-US" b="1" i="0" dirty="0">
                <a:effectLst/>
                <a:latin typeface="Söhne"/>
              </a:rPr>
              <a:t>의 대화 모델 설정</a:t>
            </a:r>
            <a:endParaRPr kumimoji="1"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CF47A5-8215-3055-8458-EF67DB943F23}"/>
              </a:ext>
            </a:extLst>
          </p:cNvPr>
          <p:cNvSpPr txBox="1"/>
          <p:nvPr/>
        </p:nvSpPr>
        <p:spPr>
          <a:xfrm>
            <a:off x="7068310" y="6018380"/>
            <a:ext cx="525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Content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value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사용하면 사용자가 원하는 대화 모델 설정 가능</a:t>
            </a:r>
            <a:r>
              <a:rPr kumimoji="1"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38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73B0644-A50D-343B-C46A-416463DB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34BD0-F621-56D7-5438-930C47AAEAF1}"/>
              </a:ext>
            </a:extLst>
          </p:cNvPr>
          <p:cNvSpPr txBox="1"/>
          <p:nvPr/>
        </p:nvSpPr>
        <p:spPr>
          <a:xfrm>
            <a:off x="7790688" y="3675888"/>
            <a:ext cx="112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err="1"/>
              <a:t>userMsg</a:t>
            </a:r>
            <a:endParaRPr kumimoji="1"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074D0-4746-38E1-AEBD-F7B9F208B53E}"/>
              </a:ext>
            </a:extLst>
          </p:cNvPr>
          <p:cNvSpPr txBox="1"/>
          <p:nvPr/>
        </p:nvSpPr>
        <p:spPr>
          <a:xfrm>
            <a:off x="3051048" y="3881741"/>
            <a:ext cx="112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err="1"/>
              <a:t>baseAi</a:t>
            </a:r>
            <a:endParaRPr kumimoji="1"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56043-417E-ED9F-E662-148054AC5A96}"/>
              </a:ext>
            </a:extLst>
          </p:cNvPr>
          <p:cNvSpPr txBox="1"/>
          <p:nvPr/>
        </p:nvSpPr>
        <p:spPr>
          <a:xfrm>
            <a:off x="5855208" y="6519446"/>
            <a:ext cx="112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err="1"/>
              <a:t>arr</a:t>
            </a:r>
            <a:endParaRPr kumimoji="1"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EA3E1-C00E-8DE3-AEFF-6EC574B0E52D}"/>
              </a:ext>
            </a:extLst>
          </p:cNvPr>
          <p:cNvSpPr txBox="1"/>
          <p:nvPr/>
        </p:nvSpPr>
        <p:spPr>
          <a:xfrm>
            <a:off x="4651248" y="1890277"/>
            <a:ext cx="402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accent6"/>
                </a:solidFill>
              </a:rPr>
              <a:t>User</a:t>
            </a:r>
            <a:r>
              <a:rPr kumimoji="1" lang="ko-KR" altLang="en-US" sz="1100" dirty="0">
                <a:solidFill>
                  <a:schemeClr val="accent6"/>
                </a:solidFill>
              </a:rPr>
              <a:t>와 </a:t>
            </a:r>
            <a:r>
              <a:rPr kumimoji="1" lang="en-US" altLang="ko-KR" sz="1100" dirty="0">
                <a:solidFill>
                  <a:schemeClr val="accent6"/>
                </a:solidFill>
              </a:rPr>
              <a:t>GPT</a:t>
            </a:r>
            <a:r>
              <a:rPr kumimoji="1" lang="ko-KR" altLang="en-US" sz="1100" dirty="0">
                <a:solidFill>
                  <a:schemeClr val="accent6"/>
                </a:solidFill>
              </a:rPr>
              <a:t>의 대화를 </a:t>
            </a:r>
            <a:r>
              <a:rPr kumimoji="1" lang="en-US" altLang="ko-KR" sz="1100" dirty="0">
                <a:solidFill>
                  <a:schemeClr val="accent6"/>
                </a:solidFill>
              </a:rPr>
              <a:t>JSON</a:t>
            </a:r>
            <a:r>
              <a:rPr kumimoji="1" lang="ko-KR" altLang="en-US" sz="1100" dirty="0">
                <a:solidFill>
                  <a:schemeClr val="accent6"/>
                </a:solidFill>
              </a:rPr>
              <a:t> 배열에 추가</a:t>
            </a:r>
            <a:endParaRPr kumimoji="1" lang="en-US" altLang="ko-KR" sz="1100" dirty="0">
              <a:solidFill>
                <a:schemeClr val="accent6"/>
              </a:solidFill>
            </a:endParaRPr>
          </a:p>
          <a:p>
            <a:r>
              <a:rPr kumimoji="1" lang="ko-KR" altLang="en-US" sz="1100" dirty="0">
                <a:solidFill>
                  <a:schemeClr val="accent6"/>
                </a:solidFill>
              </a:rPr>
              <a:t>해서 반환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A777057-F543-B39B-34C2-A20C5605460D}"/>
              </a:ext>
            </a:extLst>
          </p:cNvPr>
          <p:cNvCxnSpPr>
            <a:cxnSpLocks/>
          </p:cNvCxnSpPr>
          <p:nvPr/>
        </p:nvCxnSpPr>
        <p:spPr>
          <a:xfrm>
            <a:off x="670560" y="1216152"/>
            <a:ext cx="661720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3249E58-FA82-4863-D105-8934A9676F8E}"/>
              </a:ext>
            </a:extLst>
          </p:cNvPr>
          <p:cNvCxnSpPr>
            <a:cxnSpLocks/>
          </p:cNvCxnSpPr>
          <p:nvPr/>
        </p:nvCxnSpPr>
        <p:spPr>
          <a:xfrm>
            <a:off x="786384" y="2020824"/>
            <a:ext cx="386486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E29434-EBC9-5477-345F-121A264A3EBD}"/>
              </a:ext>
            </a:extLst>
          </p:cNvPr>
          <p:cNvSpPr txBox="1"/>
          <p:nvPr/>
        </p:nvSpPr>
        <p:spPr>
          <a:xfrm>
            <a:off x="5026152" y="617480"/>
            <a:ext cx="4023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chemeClr val="accent4"/>
                </a:solidFill>
              </a:rPr>
              <a:t>GPT</a:t>
            </a:r>
            <a:r>
              <a:rPr kumimoji="1" lang="ko-KR" altLang="en-US" sz="1100" dirty="0">
                <a:solidFill>
                  <a:schemeClr val="accent4"/>
                </a:solidFill>
              </a:rPr>
              <a:t>의 답변대기 시간동안 </a:t>
            </a:r>
            <a:r>
              <a:rPr kumimoji="1" lang="en-US" altLang="ko-KR" sz="1100" dirty="0">
                <a:solidFill>
                  <a:schemeClr val="accent4"/>
                </a:solidFill>
              </a:rPr>
              <a:t>…</a:t>
            </a:r>
            <a:r>
              <a:rPr kumimoji="1" lang="ko-KR" altLang="en-US" sz="1100" dirty="0">
                <a:solidFill>
                  <a:schemeClr val="accent4"/>
                </a:solidFill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4561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D8737F30-721D-3D25-F493-CD130B2B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2900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EBFD5-05A4-D07A-CCFA-E6B2D85F1CFE}"/>
              </a:ext>
            </a:extLst>
          </p:cNvPr>
          <p:cNvSpPr txBox="1"/>
          <p:nvPr/>
        </p:nvSpPr>
        <p:spPr>
          <a:xfrm>
            <a:off x="1642427" y="207949"/>
            <a:ext cx="1345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저녁메뉴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추천해줘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484CD-B613-6893-6171-DDF9D8D07951}"/>
              </a:ext>
            </a:extLst>
          </p:cNvPr>
          <p:cNvSpPr txBox="1"/>
          <p:nvPr/>
        </p:nvSpPr>
        <p:spPr>
          <a:xfrm>
            <a:off x="646176" y="2918722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user</a:t>
            </a:r>
            <a:endParaRPr kumimoji="1"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9E349-3590-8719-D7F1-8B78DF0C2DB5}"/>
              </a:ext>
            </a:extLst>
          </p:cNvPr>
          <p:cNvSpPr txBox="1"/>
          <p:nvPr/>
        </p:nvSpPr>
        <p:spPr>
          <a:xfrm>
            <a:off x="3726180" y="2918722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ChatGPT</a:t>
            </a:r>
            <a:endParaRPr kumimoji="1"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81BB9-E157-7733-3CD1-4F05B0395A74}"/>
              </a:ext>
            </a:extLst>
          </p:cNvPr>
          <p:cNvSpPr txBox="1"/>
          <p:nvPr/>
        </p:nvSpPr>
        <p:spPr>
          <a:xfrm>
            <a:off x="7239000" y="2918722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choice</a:t>
            </a:r>
            <a:endParaRPr kumimoji="1"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4F81C-27DB-367E-CB45-F9CE00FA2711}"/>
              </a:ext>
            </a:extLst>
          </p:cNvPr>
          <p:cNvSpPr txBox="1"/>
          <p:nvPr/>
        </p:nvSpPr>
        <p:spPr>
          <a:xfrm>
            <a:off x="10451592" y="2946154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return</a:t>
            </a:r>
            <a:endParaRPr kumimoji="1" lang="ko-KR" altLang="en-US" b="1" dirty="0"/>
          </a:p>
        </p:txBody>
      </p:sp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6004A10-390B-3B81-A567-FB82C7A7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4138790"/>
            <a:ext cx="6057900" cy="2120900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23DDFF07-0266-B1AB-16D4-6FE64E8D1DA0}"/>
              </a:ext>
            </a:extLst>
          </p:cNvPr>
          <p:cNvCxnSpPr>
            <a:cxnSpLocks/>
          </p:cNvCxnSpPr>
          <p:nvPr/>
        </p:nvCxnSpPr>
        <p:spPr>
          <a:xfrm>
            <a:off x="3698748" y="5385816"/>
            <a:ext cx="5349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5DFD93-E3FD-0100-90D9-CD7C56ACF17E}"/>
              </a:ext>
            </a:extLst>
          </p:cNvPr>
          <p:cNvSpPr txBox="1"/>
          <p:nvPr/>
        </p:nvSpPr>
        <p:spPr>
          <a:xfrm>
            <a:off x="6961632" y="4877984"/>
            <a:ext cx="4251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/>
              <a:t>사용자의 질문과 관련된 답변 후보 목록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 err="1"/>
              <a:t>ChatGPT</a:t>
            </a:r>
            <a:r>
              <a:rPr kumimoji="1" lang="ko-KR" altLang="en-US" sz="1200" dirty="0"/>
              <a:t> 모델이 생성한 다양한 선택지가 </a:t>
            </a:r>
            <a:r>
              <a:rPr kumimoji="1" lang="en-US" altLang="ko-KR" sz="1200" dirty="0"/>
              <a:t>‘choices’ </a:t>
            </a:r>
            <a:r>
              <a:rPr kumimoji="1" lang="ko-KR" altLang="en-US" sz="1200" dirty="0"/>
              <a:t>배열에 포함되지만 반환되는 값은 첫번째 선택지임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endParaRPr kumimoji="1"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215C0-3601-D5D1-7C86-D3FC40D05371}"/>
              </a:ext>
            </a:extLst>
          </p:cNvPr>
          <p:cNvSpPr txBox="1"/>
          <p:nvPr/>
        </p:nvSpPr>
        <p:spPr>
          <a:xfrm>
            <a:off x="6952488" y="4294238"/>
            <a:ext cx="300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Söhne"/>
              </a:rPr>
              <a:t>•</a:t>
            </a:r>
            <a:r>
              <a:rPr lang="ko-KR" altLang="en-US" b="1" i="0" dirty="0">
                <a:effectLst/>
                <a:latin typeface="Söhne"/>
              </a:rPr>
              <a:t> </a:t>
            </a:r>
            <a:r>
              <a:rPr lang="en-US" altLang="ko-KR" b="1" dirty="0">
                <a:latin typeface="Söhne"/>
              </a:rPr>
              <a:t>choices ?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74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전자제품, 통신 장치, 정보기기, 모바일 기기이(가) 표시된 사진&#10;&#10;자동 생성된 설명">
            <a:extLst>
              <a:ext uri="{FF2B5EF4-FFF2-40B4-BE49-F238E27FC236}">
                <a16:creationId xmlns:a16="http://schemas.microsoft.com/office/drawing/2014/main" id="{DBF18145-8850-45E7-98D0-1CB7AD0D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2" y="795528"/>
            <a:ext cx="2841883" cy="5696712"/>
          </a:xfrm>
          <a:prstGeom prst="rect">
            <a:avLst/>
          </a:prstGeom>
        </p:spPr>
      </p:pic>
      <p:pic>
        <p:nvPicPr>
          <p:cNvPr id="7" name="그림 6" descr="전자제품, 통신 장치, 정보기기, 모바일 기기이(가) 표시된 사진&#10;&#10;자동 생성된 설명">
            <a:extLst>
              <a:ext uri="{FF2B5EF4-FFF2-40B4-BE49-F238E27FC236}">
                <a16:creationId xmlns:a16="http://schemas.microsoft.com/office/drawing/2014/main" id="{E1477830-8157-DDDB-D43F-0D43F795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529" y="795528"/>
            <a:ext cx="3167783" cy="5696712"/>
          </a:xfrm>
          <a:prstGeom prst="rect">
            <a:avLst/>
          </a:prstGeom>
        </p:spPr>
      </p:pic>
      <p:pic>
        <p:nvPicPr>
          <p:cNvPr id="9" name="그림 8" descr="전자제품, 텍스트, 통신 장치, 정보기기이(가) 표시된 사진&#10;&#10;자동 생성된 설명">
            <a:extLst>
              <a:ext uri="{FF2B5EF4-FFF2-40B4-BE49-F238E27FC236}">
                <a16:creationId xmlns:a16="http://schemas.microsoft.com/office/drawing/2014/main" id="{989E132E-7523-4B40-1E6E-122094009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164" y="795528"/>
            <a:ext cx="3064464" cy="56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7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DBD11-EFFC-9245-A1CE-E8697355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016" y="2614549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27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275</Words>
  <Application>Microsoft Macintosh PowerPoint</Application>
  <PresentationFormat>와이드스크린</PresentationFormat>
  <Paragraphs>47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Söhne</vt:lpstr>
      <vt:lpstr>Söhne Mono</vt:lpstr>
      <vt:lpstr>Arial</vt:lpstr>
      <vt:lpstr>Gill Sans MT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821086371685</dc:creator>
  <cp:lastModifiedBy>821086371685</cp:lastModifiedBy>
  <cp:revision>1</cp:revision>
  <dcterms:created xsi:type="dcterms:W3CDTF">2023-05-18T05:22:44Z</dcterms:created>
  <dcterms:modified xsi:type="dcterms:W3CDTF">2023-05-18T09:52:13Z</dcterms:modified>
</cp:coreProperties>
</file>