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54.png" ContentType="image/png"/>
  <Override PartName="/ppt/media/image4.png" ContentType="image/png"/>
  <Override PartName="/ppt/media/image39.png" ContentType="image/png"/>
  <Override PartName="/ppt/media/image53.png" ContentType="image/png"/>
  <Override PartName="/ppt/media/image3.png" ContentType="image/png"/>
  <Override PartName="/ppt/media/image38.png" ContentType="image/png"/>
  <Override PartName="/ppt/media/image22.png" ContentType="image/png"/>
  <Override PartName="/ppt/media/image57.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58.png" ContentType="image/png"/>
  <Override PartName="/ppt/media/image8.png" ContentType="image/png"/>
  <Override PartName="/ppt/media/image23.png" ContentType="image/png"/>
  <Override PartName="/ppt/media/image10.png" ContentType="image/png"/>
  <Override PartName="/ppt/media/image59.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160"/>
            <a:ext cx="4984920" cy="3976920"/>
          </a:xfrm>
          <a:prstGeom prst="rect">
            <a:avLst/>
          </a:prstGeom>
          <a:ln>
            <a:noFill/>
          </a:ln>
        </p:spPr>
      </p:pic>
      <p:pic>
        <p:nvPicPr>
          <p:cNvPr id="35" name="" descr=""/>
          <p:cNvPicPr/>
          <p:nvPr/>
        </p:nvPicPr>
        <p:blipFill>
          <a:blip r:embed="rId3"/>
          <a:stretch/>
        </p:blipFill>
        <p:spPr>
          <a:xfrm>
            <a:off x="3602880" y="1604160"/>
            <a:ext cx="498492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080" cy="5306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160"/>
            <a:ext cx="4984920" cy="3976920"/>
          </a:xfrm>
          <a:prstGeom prst="rect">
            <a:avLst/>
          </a:prstGeom>
          <a:ln>
            <a:noFill/>
          </a:ln>
        </p:spPr>
      </p:pic>
      <p:pic>
        <p:nvPicPr>
          <p:cNvPr id="71" name="" descr=""/>
          <p:cNvPicPr/>
          <p:nvPr/>
        </p:nvPicPr>
        <p:blipFill>
          <a:blip r:embed="rId3"/>
          <a:stretch/>
        </p:blipFill>
        <p:spPr>
          <a:xfrm>
            <a:off x="3602880" y="1604160"/>
            <a:ext cx="498492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080" cy="5306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2880" y="1604160"/>
            <a:ext cx="4984920" cy="3976920"/>
          </a:xfrm>
          <a:prstGeom prst="rect">
            <a:avLst/>
          </a:prstGeom>
          <a:ln>
            <a:noFill/>
          </a:ln>
        </p:spPr>
      </p:pic>
      <p:pic>
        <p:nvPicPr>
          <p:cNvPr id="107" name="" descr=""/>
          <p:cNvPicPr/>
          <p:nvPr/>
        </p:nvPicPr>
        <p:blipFill>
          <a:blip r:embed="rId3"/>
          <a:stretch/>
        </p:blipFill>
        <p:spPr>
          <a:xfrm>
            <a:off x="3602880" y="1604160"/>
            <a:ext cx="498492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080" cy="5306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3602880" y="1604160"/>
            <a:ext cx="4984920" cy="3976920"/>
          </a:xfrm>
          <a:prstGeom prst="rect">
            <a:avLst/>
          </a:prstGeom>
          <a:ln>
            <a:noFill/>
          </a:ln>
        </p:spPr>
      </p:pic>
      <p:pic>
        <p:nvPicPr>
          <p:cNvPr id="143" name="" descr=""/>
          <p:cNvPicPr/>
          <p:nvPr/>
        </p:nvPicPr>
        <p:blipFill>
          <a:blip r:embed="rId3"/>
          <a:stretch/>
        </p:blipFill>
        <p:spPr>
          <a:xfrm>
            <a:off x="3602880" y="1604160"/>
            <a:ext cx="498492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7"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080" cy="5306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609480" y="160452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4"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6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609480" y="1604520"/>
            <a:ext cx="109720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8" name="" descr=""/>
          <p:cNvPicPr/>
          <p:nvPr/>
        </p:nvPicPr>
        <p:blipFill>
          <a:blip r:embed="rId2"/>
          <a:stretch/>
        </p:blipFill>
        <p:spPr>
          <a:xfrm>
            <a:off x="3602880" y="1604160"/>
            <a:ext cx="4984920" cy="3976920"/>
          </a:xfrm>
          <a:prstGeom prst="rect">
            <a:avLst/>
          </a:prstGeom>
          <a:ln>
            <a:noFill/>
          </a:ln>
        </p:spPr>
      </p:pic>
      <p:pic>
        <p:nvPicPr>
          <p:cNvPr id="179" name="" descr=""/>
          <p:cNvPicPr/>
          <p:nvPr/>
        </p:nvPicPr>
        <p:blipFill>
          <a:blip r:embed="rId3"/>
          <a:stretch/>
        </p:blipFill>
        <p:spPr>
          <a:xfrm>
            <a:off x="3602880" y="1604160"/>
            <a:ext cx="4984920" cy="39769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464840" y="1554480"/>
            <a:ext cx="9141840" cy="2385360"/>
          </a:xfrm>
          <a:prstGeom prst="rect">
            <a:avLst/>
          </a:prstGeom>
          <a:noFill/>
          <a:ln>
            <a:noFill/>
          </a:ln>
        </p:spPr>
        <p:style>
          <a:lnRef idx="0"/>
          <a:fillRef idx="0"/>
          <a:effectRef idx="0"/>
          <a:fontRef idx="minor"/>
        </p:style>
        <p:txBody>
          <a:bodyPr lIns="90000" rIns="90000" tIns="45000" bIns="45000" anchor="b"/>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6000" spc="-1" strike="noStrike">
                <a:solidFill>
                  <a:srgbClr val="000000"/>
                </a:solidFill>
                <a:uFill>
                  <a:solidFill>
                    <a:srgbClr val="ffffff"/>
                  </a:solidFill>
                </a:uFill>
                <a:latin typeface="Calibri Light"/>
                <a:ea typeface="DejaVu Sans"/>
              </a:rPr>
              <a: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6000" spc="-1" strike="noStrike">
                <a:solidFill>
                  <a:srgbClr val="000000"/>
                </a:solidFill>
                <a:uFill>
                  <a:solidFill>
                    <a:srgbClr val="ffffff"/>
                  </a:solidFill>
                </a:uFill>
                <a:latin typeface="Calibri Light"/>
                <a:ea typeface="DejaVu Sans"/>
              </a:rPr>
              <a:t>Evaluating ECAL timing properties using test beam data and Machine Learning</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1523880" y="4428000"/>
            <a:ext cx="9141840" cy="1653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Student: Fakanov Pavel</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ea typeface="DejaVu Sans"/>
              </a:rPr>
              <a:t>Supervisor: Ratnikov Fedor</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Model tuning</a:t>
            </a:r>
            <a:endParaRPr b="0" lang="en-US" sz="1800" spc="-1" strike="noStrike">
              <a:solidFill>
                <a:srgbClr val="000000"/>
              </a:solidFill>
              <a:uFill>
                <a:solidFill>
                  <a:srgbClr val="ffffff"/>
                </a:solidFill>
              </a:uFill>
              <a:latin typeface="Arial"/>
            </a:endParaRPr>
          </a:p>
        </p:txBody>
      </p:sp>
      <p:pic>
        <p:nvPicPr>
          <p:cNvPr id="212" name="Объект 4" descr=""/>
          <p:cNvPicPr/>
          <p:nvPr/>
        </p:nvPicPr>
        <p:blipFill>
          <a:blip r:embed="rId1"/>
          <a:stretch/>
        </p:blipFill>
        <p:spPr>
          <a:xfrm>
            <a:off x="0" y="4403880"/>
            <a:ext cx="6480720" cy="2137320"/>
          </a:xfrm>
          <a:prstGeom prst="rect">
            <a:avLst/>
          </a:prstGeom>
          <a:ln>
            <a:noFill/>
          </a:ln>
        </p:spPr>
      </p:pic>
      <p:pic>
        <p:nvPicPr>
          <p:cNvPr id="213" name="Рисунок 3" descr=""/>
          <p:cNvPicPr/>
          <p:nvPr/>
        </p:nvPicPr>
        <p:blipFill>
          <a:blip r:embed="rId2"/>
          <a:stretch/>
        </p:blipFill>
        <p:spPr>
          <a:xfrm>
            <a:off x="714240" y="1549080"/>
            <a:ext cx="10313280" cy="2637000"/>
          </a:xfrm>
          <a:prstGeom prst="rect">
            <a:avLst/>
          </a:prstGeom>
          <a:ln>
            <a:noFill/>
          </a:ln>
        </p:spPr>
      </p:pic>
      <p:pic>
        <p:nvPicPr>
          <p:cNvPr id="214" name="" descr=""/>
          <p:cNvPicPr/>
          <p:nvPr/>
        </p:nvPicPr>
        <p:blipFill>
          <a:blip r:embed="rId3"/>
          <a:stretch/>
        </p:blipFill>
        <p:spPr>
          <a:xfrm>
            <a:off x="6949440" y="4556160"/>
            <a:ext cx="3565440" cy="17524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66720" y="-12060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Models comparison</a:t>
            </a:r>
            <a:endParaRPr b="0" lang="en-US" sz="1800" spc="-1" strike="noStrike">
              <a:solidFill>
                <a:srgbClr val="000000"/>
              </a:solidFill>
              <a:uFill>
                <a:solidFill>
                  <a:srgbClr val="ffffff"/>
                </a:solidFill>
              </a:uFill>
              <a:latin typeface="Arial"/>
            </a:endParaRPr>
          </a:p>
        </p:txBody>
      </p:sp>
      <p:pic>
        <p:nvPicPr>
          <p:cNvPr id="216" name="" descr=""/>
          <p:cNvPicPr/>
          <p:nvPr/>
        </p:nvPicPr>
        <p:blipFill>
          <a:blip r:embed="rId1"/>
          <a:stretch/>
        </p:blipFill>
        <p:spPr>
          <a:xfrm>
            <a:off x="457200" y="861120"/>
            <a:ext cx="4270320" cy="2887200"/>
          </a:xfrm>
          <a:prstGeom prst="rect">
            <a:avLst/>
          </a:prstGeom>
          <a:ln>
            <a:noFill/>
          </a:ln>
        </p:spPr>
      </p:pic>
      <p:pic>
        <p:nvPicPr>
          <p:cNvPr id="217" name="" descr=""/>
          <p:cNvPicPr/>
          <p:nvPr/>
        </p:nvPicPr>
        <p:blipFill>
          <a:blip r:embed="rId2"/>
          <a:stretch/>
        </p:blipFill>
        <p:spPr>
          <a:xfrm>
            <a:off x="5852160" y="731520"/>
            <a:ext cx="4140000" cy="2895120"/>
          </a:xfrm>
          <a:prstGeom prst="rect">
            <a:avLst/>
          </a:prstGeom>
          <a:ln>
            <a:noFill/>
          </a:ln>
        </p:spPr>
      </p:pic>
      <p:pic>
        <p:nvPicPr>
          <p:cNvPr id="218" name="" descr=""/>
          <p:cNvPicPr/>
          <p:nvPr/>
        </p:nvPicPr>
        <p:blipFill>
          <a:blip r:embed="rId3"/>
          <a:stretch/>
        </p:blipFill>
        <p:spPr>
          <a:xfrm>
            <a:off x="548640" y="3840480"/>
            <a:ext cx="4122360" cy="2833920"/>
          </a:xfrm>
          <a:prstGeom prst="rect">
            <a:avLst/>
          </a:prstGeom>
          <a:ln>
            <a:noFill/>
          </a:ln>
        </p:spPr>
      </p:pic>
      <p:pic>
        <p:nvPicPr>
          <p:cNvPr id="219" name="" descr=""/>
          <p:cNvPicPr/>
          <p:nvPr/>
        </p:nvPicPr>
        <p:blipFill>
          <a:blip r:embed="rId4"/>
          <a:stretch/>
        </p:blipFill>
        <p:spPr>
          <a:xfrm>
            <a:off x="5760720" y="3769560"/>
            <a:ext cx="4205520" cy="29412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685800" y="-13392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What if there are two signals?</a:t>
            </a:r>
            <a:endParaRPr b="0" lang="en-US" sz="1800" spc="-1" strike="noStrike">
              <a:solidFill>
                <a:srgbClr val="000000"/>
              </a:solidFill>
              <a:uFill>
                <a:solidFill>
                  <a:srgbClr val="ffffff"/>
                </a:solidFill>
              </a:uFill>
              <a:latin typeface="Arial"/>
            </a:endParaRPr>
          </a:p>
        </p:txBody>
      </p:sp>
      <p:sp>
        <p:nvSpPr>
          <p:cNvPr id="221" name="CustomShape 2"/>
          <p:cNvSpPr/>
          <p:nvPr/>
        </p:nvSpPr>
        <p:spPr>
          <a:xfrm>
            <a:off x="838080" y="1825560"/>
            <a:ext cx="10513440" cy="4349160"/>
          </a:xfrm>
          <a:prstGeom prst="rect">
            <a:avLst/>
          </a:prstGeom>
          <a:noFill/>
          <a:ln>
            <a:noFill/>
          </a:ln>
        </p:spPr>
        <p:style>
          <a:lnRef idx="0"/>
          <a:fillRef idx="0"/>
          <a:effectRef idx="0"/>
          <a:fontRef idx="minor"/>
        </p:style>
      </p:sp>
      <p:pic>
        <p:nvPicPr>
          <p:cNvPr id="222" name="" descr=""/>
          <p:cNvPicPr/>
          <p:nvPr/>
        </p:nvPicPr>
        <p:blipFill>
          <a:blip r:embed="rId1"/>
          <a:stretch/>
        </p:blipFill>
        <p:spPr>
          <a:xfrm>
            <a:off x="457200" y="731520"/>
            <a:ext cx="9326160" cy="61286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65760" y="182880"/>
            <a:ext cx="10514880" cy="10051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A few words about data preparation</a:t>
            </a:r>
            <a:endParaRPr b="0" lang="en-US" sz="1800" spc="-1" strike="noStrike">
              <a:solidFill>
                <a:srgbClr val="000000"/>
              </a:solidFill>
              <a:uFill>
                <a:solidFill>
                  <a:srgbClr val="ffffff"/>
                </a:solidFill>
              </a:uFill>
              <a:latin typeface="Arial"/>
            </a:endParaRPr>
          </a:p>
        </p:txBody>
      </p:sp>
      <p:sp>
        <p:nvSpPr>
          <p:cNvPr id="224" name="CustomShape 2"/>
          <p:cNvSpPr/>
          <p:nvPr/>
        </p:nvSpPr>
        <p:spPr>
          <a:xfrm>
            <a:off x="2103120" y="2194560"/>
            <a:ext cx="9783360" cy="1370880"/>
          </a:xfrm>
          <a:prstGeom prst="rect">
            <a:avLst/>
          </a:prstGeom>
          <a:noFill/>
          <a:ln>
            <a:noFill/>
          </a:ln>
        </p:spPr>
        <p:style>
          <a:lnRef idx="0"/>
          <a:fillRef idx="0"/>
          <a:effectRef idx="0"/>
          <a:fontRef idx="minor"/>
        </p:style>
      </p:sp>
      <p:pic>
        <p:nvPicPr>
          <p:cNvPr id="225" name="" descr=""/>
          <p:cNvPicPr/>
          <p:nvPr/>
        </p:nvPicPr>
        <p:blipFill>
          <a:blip r:embed="rId1"/>
          <a:stretch/>
        </p:blipFill>
        <p:spPr>
          <a:xfrm>
            <a:off x="274320" y="983880"/>
            <a:ext cx="3656880" cy="2490120"/>
          </a:xfrm>
          <a:prstGeom prst="rect">
            <a:avLst/>
          </a:prstGeom>
          <a:ln>
            <a:noFill/>
          </a:ln>
        </p:spPr>
      </p:pic>
      <p:pic>
        <p:nvPicPr>
          <p:cNvPr id="226" name="" descr=""/>
          <p:cNvPicPr/>
          <p:nvPr/>
        </p:nvPicPr>
        <p:blipFill>
          <a:blip r:embed="rId2"/>
          <a:stretch/>
        </p:blipFill>
        <p:spPr>
          <a:xfrm>
            <a:off x="4205160" y="1005840"/>
            <a:ext cx="3749400" cy="2559600"/>
          </a:xfrm>
          <a:prstGeom prst="rect">
            <a:avLst/>
          </a:prstGeom>
          <a:ln>
            <a:noFill/>
          </a:ln>
        </p:spPr>
      </p:pic>
      <p:pic>
        <p:nvPicPr>
          <p:cNvPr id="227" name="" descr=""/>
          <p:cNvPicPr/>
          <p:nvPr/>
        </p:nvPicPr>
        <p:blipFill>
          <a:blip r:embed="rId3"/>
          <a:stretch/>
        </p:blipFill>
        <p:spPr>
          <a:xfrm>
            <a:off x="8138160" y="1035720"/>
            <a:ext cx="3839760" cy="2621160"/>
          </a:xfrm>
          <a:prstGeom prst="rect">
            <a:avLst/>
          </a:prstGeom>
          <a:ln>
            <a:noFill/>
          </a:ln>
        </p:spPr>
      </p:pic>
      <p:pic>
        <p:nvPicPr>
          <p:cNvPr id="228" name="" descr=""/>
          <p:cNvPicPr/>
          <p:nvPr/>
        </p:nvPicPr>
        <p:blipFill>
          <a:blip r:embed="rId4"/>
          <a:stretch/>
        </p:blipFill>
        <p:spPr>
          <a:xfrm>
            <a:off x="457200" y="3823200"/>
            <a:ext cx="3507120" cy="2394000"/>
          </a:xfrm>
          <a:prstGeom prst="rect">
            <a:avLst/>
          </a:prstGeom>
          <a:ln>
            <a:noFill/>
          </a:ln>
        </p:spPr>
      </p:pic>
      <p:pic>
        <p:nvPicPr>
          <p:cNvPr id="229" name="" descr=""/>
          <p:cNvPicPr/>
          <p:nvPr/>
        </p:nvPicPr>
        <p:blipFill>
          <a:blip r:embed="rId5"/>
          <a:stretch/>
        </p:blipFill>
        <p:spPr>
          <a:xfrm>
            <a:off x="4206240" y="3818520"/>
            <a:ext cx="3781440" cy="2581560"/>
          </a:xfrm>
          <a:prstGeom prst="rect">
            <a:avLst/>
          </a:prstGeom>
          <a:ln>
            <a:noFill/>
          </a:ln>
        </p:spPr>
      </p:pic>
      <p:pic>
        <p:nvPicPr>
          <p:cNvPr id="230" name="" descr=""/>
          <p:cNvPicPr/>
          <p:nvPr/>
        </p:nvPicPr>
        <p:blipFill>
          <a:blip r:embed="rId6"/>
          <a:stretch/>
        </p:blipFill>
        <p:spPr>
          <a:xfrm>
            <a:off x="8138160" y="3840480"/>
            <a:ext cx="3839760" cy="26211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r>
              <a:rPr b="0" lang="en-US" sz="4400" spc="-1" strike="noStrike">
                <a:solidFill>
                  <a:srgbClr val="000000"/>
                </a:solidFill>
                <a:uFill>
                  <a:solidFill>
                    <a:srgbClr val="ffffff"/>
                  </a:solidFill>
                </a:uFill>
                <a:latin typeface="Calibri Light"/>
                <a:ea typeface="DejaVu Sans"/>
              </a:rPr>
              <a:t>Problem 2</a:t>
            </a:r>
            <a:endParaRPr b="0" lang="en-US" sz="1800" spc="-1" strike="noStrike">
              <a:solidFill>
                <a:srgbClr val="000000"/>
              </a:solidFill>
              <a:uFill>
                <a:solidFill>
                  <a:srgbClr val="ffffff"/>
                </a:solidFill>
              </a:uFill>
              <a:latin typeface="Arial"/>
            </a:endParaRPr>
          </a:p>
          <a:p>
            <a:pPr>
              <a:lnSpc>
                <a:spcPct val="90000"/>
              </a:lnSpc>
            </a:pPr>
            <a:r>
              <a:rPr b="0" lang="en-US" sz="4400" spc="-1" strike="noStrike">
                <a:solidFill>
                  <a:srgbClr val="000000"/>
                </a:solidFill>
                <a:uFill>
                  <a:solidFill>
                    <a:srgbClr val="ffffff"/>
                  </a:solidFill>
                </a:uFill>
                <a:latin typeface="Calibri Light"/>
                <a:ea typeface="DejaVu Sans"/>
              </a:rPr>
              <a:t>Predict if there is one signal or there are two signals</a:t>
            </a:r>
            <a:endParaRPr b="0" lang="en-US" sz="1800" spc="-1" strike="noStrike">
              <a:solidFill>
                <a:srgbClr val="000000"/>
              </a:solidFill>
              <a:uFill>
                <a:solidFill>
                  <a:srgbClr val="ffffff"/>
                </a:solidFill>
              </a:uFill>
              <a:latin typeface="Arial"/>
            </a:endParaRPr>
          </a:p>
        </p:txBody>
      </p:sp>
      <p:sp>
        <p:nvSpPr>
          <p:cNvPr id="232" name="CustomShape 2"/>
          <p:cNvSpPr/>
          <p:nvPr/>
        </p:nvSpPr>
        <p:spPr>
          <a:xfrm>
            <a:off x="838080" y="1825560"/>
            <a:ext cx="10513440" cy="4349160"/>
          </a:xfrm>
          <a:prstGeom prst="rect">
            <a:avLst/>
          </a:prstGeom>
          <a:noFill/>
          <a:ln>
            <a:noFill/>
          </a:ln>
        </p:spPr>
        <p:style>
          <a:lnRef idx="0"/>
          <a:fillRef idx="0"/>
          <a:effectRef idx="0"/>
          <a:fontRef idx="minor"/>
        </p:style>
      </p:sp>
      <p:pic>
        <p:nvPicPr>
          <p:cNvPr id="233" name="" descr=""/>
          <p:cNvPicPr/>
          <p:nvPr/>
        </p:nvPicPr>
        <p:blipFill>
          <a:blip r:embed="rId1"/>
          <a:stretch/>
        </p:blipFill>
        <p:spPr>
          <a:xfrm>
            <a:off x="274320" y="2468880"/>
            <a:ext cx="5222880" cy="3565440"/>
          </a:xfrm>
          <a:prstGeom prst="rect">
            <a:avLst/>
          </a:prstGeom>
          <a:ln>
            <a:noFill/>
          </a:ln>
        </p:spPr>
      </p:pic>
      <p:pic>
        <p:nvPicPr>
          <p:cNvPr id="234" name="" descr=""/>
          <p:cNvPicPr/>
          <p:nvPr/>
        </p:nvPicPr>
        <p:blipFill>
          <a:blip r:embed="rId2"/>
          <a:stretch/>
        </p:blipFill>
        <p:spPr>
          <a:xfrm>
            <a:off x="5760720" y="2468880"/>
            <a:ext cx="5302800" cy="36201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r>
              <a:rPr b="0" lang="en-US" sz="4400" spc="-1" strike="noStrike">
                <a:solidFill>
                  <a:srgbClr val="000000"/>
                </a:solidFill>
                <a:uFill>
                  <a:solidFill>
                    <a:srgbClr val="ffffff"/>
                  </a:solidFill>
                </a:uFill>
                <a:latin typeface="Calibri Light"/>
                <a:ea typeface="DejaVu Sans"/>
              </a:rPr>
              <a:t>Problem 2</a:t>
            </a:r>
            <a:endParaRPr b="0" lang="en-US" sz="1800" spc="-1" strike="noStrike">
              <a:solidFill>
                <a:srgbClr val="000000"/>
              </a:solidFill>
              <a:uFill>
                <a:solidFill>
                  <a:srgbClr val="ffffff"/>
                </a:solidFill>
              </a:uFill>
              <a:latin typeface="Arial"/>
            </a:endParaRPr>
          </a:p>
          <a:p>
            <a:pPr>
              <a:lnSpc>
                <a:spcPct val="90000"/>
              </a:lnSpc>
            </a:pPr>
            <a:r>
              <a:rPr b="0" lang="en-US" sz="4400" spc="-1" strike="noStrike">
                <a:solidFill>
                  <a:srgbClr val="000000"/>
                </a:solidFill>
                <a:uFill>
                  <a:solidFill>
                    <a:srgbClr val="ffffff"/>
                  </a:solidFill>
                </a:uFill>
                <a:latin typeface="Calibri Light"/>
                <a:ea typeface="DejaVu Sans"/>
              </a:rPr>
              <a:t>Used models</a:t>
            </a:r>
            <a:endParaRPr b="0" lang="en-US" sz="1800" spc="-1" strike="noStrike">
              <a:solidFill>
                <a:srgbClr val="000000"/>
              </a:solidFill>
              <a:uFill>
                <a:solidFill>
                  <a:srgbClr val="ffffff"/>
                </a:solidFill>
              </a:uFill>
              <a:latin typeface="Arial"/>
            </a:endParaRPr>
          </a:p>
        </p:txBody>
      </p:sp>
      <p:sp>
        <p:nvSpPr>
          <p:cNvPr id="236" name="CustomShape 2"/>
          <p:cNvSpPr/>
          <p:nvPr/>
        </p:nvSpPr>
        <p:spPr>
          <a:xfrm>
            <a:off x="838080" y="1825560"/>
            <a:ext cx="10513440" cy="434916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6880" y="46440"/>
            <a:ext cx="10597320" cy="7912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Problem 2. Results</a:t>
            </a:r>
            <a:endParaRPr b="0" lang="en-US" sz="1800" spc="-1" strike="noStrike">
              <a:solidFill>
                <a:srgbClr val="000000"/>
              </a:solidFill>
              <a:uFill>
                <a:solidFill>
                  <a:srgbClr val="ffffff"/>
                </a:solidFill>
              </a:uFill>
              <a:latin typeface="Arial"/>
            </a:endParaRPr>
          </a:p>
        </p:txBody>
      </p:sp>
      <p:pic>
        <p:nvPicPr>
          <p:cNvPr id="238" name="" descr=""/>
          <p:cNvPicPr/>
          <p:nvPr/>
        </p:nvPicPr>
        <p:blipFill>
          <a:blip r:embed="rId1"/>
          <a:stretch/>
        </p:blipFill>
        <p:spPr>
          <a:xfrm>
            <a:off x="1920240" y="930600"/>
            <a:ext cx="3108600" cy="2909520"/>
          </a:xfrm>
          <a:prstGeom prst="rect">
            <a:avLst/>
          </a:prstGeom>
          <a:ln>
            <a:noFill/>
          </a:ln>
        </p:spPr>
      </p:pic>
      <p:pic>
        <p:nvPicPr>
          <p:cNvPr id="239" name="" descr=""/>
          <p:cNvPicPr/>
          <p:nvPr/>
        </p:nvPicPr>
        <p:blipFill>
          <a:blip r:embed="rId2"/>
          <a:stretch/>
        </p:blipFill>
        <p:spPr>
          <a:xfrm>
            <a:off x="5852160" y="1005840"/>
            <a:ext cx="3017160" cy="2823840"/>
          </a:xfrm>
          <a:prstGeom prst="rect">
            <a:avLst/>
          </a:prstGeom>
          <a:ln>
            <a:noFill/>
          </a:ln>
        </p:spPr>
      </p:pic>
      <p:pic>
        <p:nvPicPr>
          <p:cNvPr id="240" name="" descr=""/>
          <p:cNvPicPr/>
          <p:nvPr/>
        </p:nvPicPr>
        <p:blipFill>
          <a:blip r:embed="rId3"/>
          <a:stretch/>
        </p:blipFill>
        <p:spPr>
          <a:xfrm>
            <a:off x="1920240" y="3856320"/>
            <a:ext cx="3108600" cy="2909880"/>
          </a:xfrm>
          <a:prstGeom prst="rect">
            <a:avLst/>
          </a:prstGeom>
          <a:ln>
            <a:noFill/>
          </a:ln>
        </p:spPr>
      </p:pic>
      <p:pic>
        <p:nvPicPr>
          <p:cNvPr id="241" name="" descr=""/>
          <p:cNvPicPr/>
          <p:nvPr/>
        </p:nvPicPr>
        <p:blipFill>
          <a:blip r:embed="rId4"/>
          <a:stretch/>
        </p:blipFill>
        <p:spPr>
          <a:xfrm>
            <a:off x="5852160" y="3850560"/>
            <a:ext cx="3017160" cy="2824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r>
              <a:rPr b="0" lang="en-US" sz="4400" spc="-1" strike="noStrike">
                <a:solidFill>
                  <a:srgbClr val="000000"/>
                </a:solidFill>
                <a:uFill>
                  <a:solidFill>
                    <a:srgbClr val="ffffff"/>
                  </a:solidFill>
                </a:uFill>
                <a:latin typeface="Calibri Light"/>
                <a:ea typeface="DejaVu Sans"/>
              </a:rPr>
              <a:t>Problem 3</a:t>
            </a:r>
            <a:endParaRPr b="0" lang="en-US" sz="1800" spc="-1" strike="noStrike">
              <a:solidFill>
                <a:srgbClr val="000000"/>
              </a:solidFill>
              <a:uFill>
                <a:solidFill>
                  <a:srgbClr val="ffffff"/>
                </a:solidFill>
              </a:uFill>
              <a:latin typeface="Arial"/>
            </a:endParaRPr>
          </a:p>
          <a:p>
            <a:pPr>
              <a:lnSpc>
                <a:spcPct val="90000"/>
              </a:lnSpc>
            </a:pPr>
            <a:r>
              <a:rPr b="0" lang="en-US" sz="4400" spc="-1" strike="noStrike">
                <a:solidFill>
                  <a:srgbClr val="000000"/>
                </a:solidFill>
                <a:uFill>
                  <a:solidFill>
                    <a:srgbClr val="ffffff"/>
                  </a:solidFill>
                </a:uFill>
                <a:latin typeface="Calibri Light"/>
                <a:ea typeface="DejaVu Sans"/>
              </a:rPr>
              <a:t>Predict the reference time of a multiple signal</a:t>
            </a:r>
            <a:endParaRPr b="0" lang="en-US" sz="1800" spc="-1" strike="noStrike">
              <a:solidFill>
                <a:srgbClr val="000000"/>
              </a:solidFill>
              <a:uFill>
                <a:solidFill>
                  <a:srgbClr val="ffffff"/>
                </a:solidFill>
              </a:uFill>
              <a:latin typeface="Arial"/>
            </a:endParaRPr>
          </a:p>
        </p:txBody>
      </p:sp>
      <p:sp>
        <p:nvSpPr>
          <p:cNvPr id="243" name="CustomShape 2"/>
          <p:cNvSpPr/>
          <p:nvPr/>
        </p:nvSpPr>
        <p:spPr>
          <a:xfrm>
            <a:off x="838080" y="1825560"/>
            <a:ext cx="10513440" cy="4349160"/>
          </a:xfrm>
          <a:prstGeom prst="rect">
            <a:avLst/>
          </a:prstGeom>
          <a:noFill/>
          <a:ln>
            <a:noFill/>
          </a:ln>
        </p:spPr>
        <p:style>
          <a:lnRef idx="0"/>
          <a:fillRef idx="0"/>
          <a:effectRef idx="0"/>
          <a:fontRef idx="minor"/>
        </p:style>
      </p:sp>
      <p:pic>
        <p:nvPicPr>
          <p:cNvPr id="244" name="" descr=""/>
          <p:cNvPicPr/>
          <p:nvPr/>
        </p:nvPicPr>
        <p:blipFill>
          <a:blip r:embed="rId1"/>
          <a:stretch/>
        </p:blipFill>
        <p:spPr>
          <a:xfrm>
            <a:off x="1097280" y="1825560"/>
            <a:ext cx="7863120" cy="51674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42960" y="104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Problem 3. Results </a:t>
            </a:r>
            <a:endParaRPr b="0" lang="en-US" sz="1800" spc="-1" strike="noStrike">
              <a:solidFill>
                <a:srgbClr val="000000"/>
              </a:solidFill>
              <a:uFill>
                <a:solidFill>
                  <a:srgbClr val="ffffff"/>
                </a:solidFill>
              </a:uFill>
              <a:latin typeface="Arial"/>
            </a:endParaRPr>
          </a:p>
        </p:txBody>
      </p:sp>
      <p:pic>
        <p:nvPicPr>
          <p:cNvPr id="246" name="" descr=""/>
          <p:cNvPicPr/>
          <p:nvPr/>
        </p:nvPicPr>
        <p:blipFill>
          <a:blip r:embed="rId1"/>
          <a:stretch/>
        </p:blipFill>
        <p:spPr>
          <a:xfrm>
            <a:off x="642960" y="1427760"/>
            <a:ext cx="2922840" cy="2611800"/>
          </a:xfrm>
          <a:prstGeom prst="rect">
            <a:avLst/>
          </a:prstGeom>
          <a:ln>
            <a:noFill/>
          </a:ln>
        </p:spPr>
      </p:pic>
      <p:pic>
        <p:nvPicPr>
          <p:cNvPr id="247" name="" descr=""/>
          <p:cNvPicPr/>
          <p:nvPr/>
        </p:nvPicPr>
        <p:blipFill>
          <a:blip r:embed="rId2"/>
          <a:stretch/>
        </p:blipFill>
        <p:spPr>
          <a:xfrm>
            <a:off x="4297680" y="1433160"/>
            <a:ext cx="3017160" cy="2696400"/>
          </a:xfrm>
          <a:prstGeom prst="rect">
            <a:avLst/>
          </a:prstGeom>
          <a:ln>
            <a:noFill/>
          </a:ln>
        </p:spPr>
      </p:pic>
      <p:pic>
        <p:nvPicPr>
          <p:cNvPr id="248" name="" descr=""/>
          <p:cNvPicPr/>
          <p:nvPr/>
        </p:nvPicPr>
        <p:blipFill>
          <a:blip r:embed="rId3"/>
          <a:stretch/>
        </p:blipFill>
        <p:spPr>
          <a:xfrm>
            <a:off x="7955280" y="1427760"/>
            <a:ext cx="3017160" cy="2696040"/>
          </a:xfrm>
          <a:prstGeom prst="rect">
            <a:avLst/>
          </a:prstGeom>
          <a:ln>
            <a:noFill/>
          </a:ln>
        </p:spPr>
      </p:pic>
      <p:pic>
        <p:nvPicPr>
          <p:cNvPr id="249" name="" descr=""/>
          <p:cNvPicPr/>
          <p:nvPr/>
        </p:nvPicPr>
        <p:blipFill>
          <a:blip r:embed="rId4"/>
          <a:stretch/>
        </p:blipFill>
        <p:spPr>
          <a:xfrm>
            <a:off x="640080" y="4206240"/>
            <a:ext cx="2925720" cy="2614320"/>
          </a:xfrm>
          <a:prstGeom prst="rect">
            <a:avLst/>
          </a:prstGeom>
          <a:ln>
            <a:noFill/>
          </a:ln>
        </p:spPr>
      </p:pic>
      <p:pic>
        <p:nvPicPr>
          <p:cNvPr id="250" name="" descr=""/>
          <p:cNvPicPr/>
          <p:nvPr/>
        </p:nvPicPr>
        <p:blipFill>
          <a:blip r:embed="rId5"/>
          <a:stretch/>
        </p:blipFill>
        <p:spPr>
          <a:xfrm>
            <a:off x="4297680" y="4206240"/>
            <a:ext cx="2967120" cy="2651400"/>
          </a:xfrm>
          <a:prstGeom prst="rect">
            <a:avLst/>
          </a:prstGeom>
          <a:ln>
            <a:noFill/>
          </a:ln>
        </p:spPr>
      </p:pic>
      <p:pic>
        <p:nvPicPr>
          <p:cNvPr id="251" name="" descr=""/>
          <p:cNvPicPr/>
          <p:nvPr/>
        </p:nvPicPr>
        <p:blipFill>
          <a:blip r:embed="rId6"/>
          <a:stretch/>
        </p:blipFill>
        <p:spPr>
          <a:xfrm>
            <a:off x="7955280" y="4161600"/>
            <a:ext cx="3017160" cy="26960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84800" y="10620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Comparing the scores of a model for one signal and a model for two signals</a:t>
            </a:r>
            <a:endParaRPr b="0" lang="en-US" sz="1800" spc="-1" strike="noStrike">
              <a:solidFill>
                <a:srgbClr val="000000"/>
              </a:solidFill>
              <a:uFill>
                <a:solidFill>
                  <a:srgbClr val="ffffff"/>
                </a:solidFill>
              </a:uFill>
              <a:latin typeface="Arial"/>
            </a:endParaRPr>
          </a:p>
        </p:txBody>
      </p:sp>
      <p:pic>
        <p:nvPicPr>
          <p:cNvPr id="253" name="" descr=""/>
          <p:cNvPicPr/>
          <p:nvPr/>
        </p:nvPicPr>
        <p:blipFill>
          <a:blip r:embed="rId1"/>
          <a:stretch/>
        </p:blipFill>
        <p:spPr>
          <a:xfrm>
            <a:off x="1280160" y="1554480"/>
            <a:ext cx="7863480" cy="52164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Introduction</a:t>
            </a: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838080" y="1825560"/>
            <a:ext cx="10513440" cy="4349160"/>
          </a:xfrm>
          <a:prstGeom prst="rect">
            <a:avLst/>
          </a:prstGeom>
          <a:noFill/>
          <a:ln>
            <a:noFill/>
          </a:ln>
        </p:spPr>
        <p:style>
          <a:lnRef idx="0"/>
          <a:fillRef idx="0"/>
          <a:effectRef idx="0"/>
          <a:fontRef idx="minor"/>
        </p:style>
        <p:txBody>
          <a:bodyPr lIns="90000" rIns="90000" tIns="45000" bIns="45000"/>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Dominique Breton in his presentation “A few thoughts about measuring time with the new ECAL of LHCb“ </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We want to apply Machine Learning to process impulse signals coming from ECAL detector</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Now a signal is sampled with frequency = 5000 MHz, so it’s really a LOT OF DATA!</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We would like to decrease sampling frequency, but we want to predict reference time of a signal as precisely as before or even better</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goal is </a:t>
            </a:r>
            <a:r>
              <a:rPr b="1" lang="en-US" sz="2800" spc="-1" strike="noStrike">
                <a:solidFill>
                  <a:srgbClr val="000000"/>
                </a:solidFill>
                <a:uFill>
                  <a:solidFill>
                    <a:srgbClr val="ffffff"/>
                  </a:solidFill>
                </a:uFill>
                <a:latin typeface="Calibri"/>
                <a:ea typeface="DejaVu Sans"/>
              </a:rPr>
              <a:t>not</a:t>
            </a:r>
            <a:r>
              <a:rPr b="0" lang="en-US" sz="2800" spc="-1" strike="noStrike">
                <a:solidFill>
                  <a:srgbClr val="000000"/>
                </a:solidFill>
                <a:uFill>
                  <a:solidFill>
                    <a:srgbClr val="ffffff"/>
                  </a:solidFill>
                </a:uFill>
                <a:latin typeface="Calibri"/>
                <a:ea typeface="DejaVu Sans"/>
              </a:rPr>
              <a:t> to improve particular baseline algorithm with ML</a:t>
            </a:r>
            <a:endParaRPr b="0" lang="en-US" sz="1800" spc="-1" strike="noStrike">
              <a:solidFill>
                <a:srgbClr val="000000"/>
              </a:solidFill>
              <a:uFill>
                <a:solidFill>
                  <a:srgbClr val="ffffff"/>
                </a:solidFill>
              </a:uFill>
              <a:latin typeface="Arial"/>
            </a:endParaRPr>
          </a:p>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goal is to use ML to extract the maximum of available in data information and evaluate limitations of the possible physics performance that are driven by behaviours of actual, test beam data</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What if we use a model for one signal to predict a multiple signal?</a:t>
            </a:r>
            <a:endParaRPr b="0" lang="en-US" sz="1800" spc="-1" strike="noStrike">
              <a:solidFill>
                <a:srgbClr val="000000"/>
              </a:solidFill>
              <a:uFill>
                <a:solidFill>
                  <a:srgbClr val="ffffff"/>
                </a:solidFill>
              </a:uFill>
              <a:latin typeface="Arial"/>
            </a:endParaRPr>
          </a:p>
        </p:txBody>
      </p:sp>
      <p:pic>
        <p:nvPicPr>
          <p:cNvPr id="255" name="" descr=""/>
          <p:cNvPicPr/>
          <p:nvPr/>
        </p:nvPicPr>
        <p:blipFill>
          <a:blip r:embed="rId1"/>
          <a:stretch/>
        </p:blipFill>
        <p:spPr>
          <a:xfrm>
            <a:off x="101880" y="2122560"/>
            <a:ext cx="5462640" cy="3820680"/>
          </a:xfrm>
          <a:prstGeom prst="rect">
            <a:avLst/>
          </a:prstGeom>
          <a:ln>
            <a:noFill/>
          </a:ln>
        </p:spPr>
      </p:pic>
      <p:pic>
        <p:nvPicPr>
          <p:cNvPr id="256" name="" descr=""/>
          <p:cNvPicPr/>
          <p:nvPr/>
        </p:nvPicPr>
        <p:blipFill>
          <a:blip r:embed="rId2"/>
          <a:stretch/>
        </p:blipFill>
        <p:spPr>
          <a:xfrm>
            <a:off x="5404320" y="2103120"/>
            <a:ext cx="5523480" cy="39315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838080" y="914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Problem 4. Let’s try to extract alpha  from a multiple signal</a:t>
            </a:r>
            <a:endParaRPr b="0" lang="en-US" sz="1800" spc="-1" strike="noStrike">
              <a:solidFill>
                <a:srgbClr val="000000"/>
              </a:solidFill>
              <a:uFill>
                <a:solidFill>
                  <a:srgbClr val="ffffff"/>
                </a:solidFill>
              </a:uFill>
              <a:latin typeface="Arial"/>
            </a:endParaRPr>
          </a:p>
        </p:txBody>
      </p:sp>
      <p:sp>
        <p:nvSpPr>
          <p:cNvPr id="258" name="CustomShape 2"/>
          <p:cNvSpPr/>
          <p:nvPr/>
        </p:nvSpPr>
        <p:spPr>
          <a:xfrm>
            <a:off x="838080" y="1825560"/>
            <a:ext cx="10513440" cy="4349160"/>
          </a:xfrm>
          <a:prstGeom prst="rect">
            <a:avLst/>
          </a:prstGeom>
          <a:noFill/>
          <a:ln>
            <a:noFill/>
          </a:ln>
        </p:spPr>
        <p:style>
          <a:lnRef idx="0"/>
          <a:fillRef idx="0"/>
          <a:effectRef idx="0"/>
          <a:fontRef idx="minor"/>
        </p:style>
      </p:sp>
      <p:pic>
        <p:nvPicPr>
          <p:cNvPr id="259" name="" descr=""/>
          <p:cNvPicPr/>
          <p:nvPr/>
        </p:nvPicPr>
        <p:blipFill>
          <a:blip r:embed="rId1"/>
          <a:stretch/>
        </p:blipFill>
        <p:spPr>
          <a:xfrm>
            <a:off x="1552320" y="1463040"/>
            <a:ext cx="2836440" cy="2654640"/>
          </a:xfrm>
          <a:prstGeom prst="rect">
            <a:avLst/>
          </a:prstGeom>
          <a:ln>
            <a:noFill/>
          </a:ln>
        </p:spPr>
      </p:pic>
      <p:pic>
        <p:nvPicPr>
          <p:cNvPr id="260" name="" descr=""/>
          <p:cNvPicPr/>
          <p:nvPr/>
        </p:nvPicPr>
        <p:blipFill>
          <a:blip r:embed="rId2"/>
          <a:stretch/>
        </p:blipFill>
        <p:spPr>
          <a:xfrm>
            <a:off x="4754880" y="1371600"/>
            <a:ext cx="2925720" cy="2738520"/>
          </a:xfrm>
          <a:prstGeom prst="rect">
            <a:avLst/>
          </a:prstGeom>
          <a:ln>
            <a:noFill/>
          </a:ln>
        </p:spPr>
      </p:pic>
      <p:pic>
        <p:nvPicPr>
          <p:cNvPr id="261" name="" descr=""/>
          <p:cNvPicPr/>
          <p:nvPr/>
        </p:nvPicPr>
        <p:blipFill>
          <a:blip r:embed="rId3"/>
          <a:stretch/>
        </p:blipFill>
        <p:spPr>
          <a:xfrm>
            <a:off x="7955280" y="1280160"/>
            <a:ext cx="3027960" cy="2834280"/>
          </a:xfrm>
          <a:prstGeom prst="rect">
            <a:avLst/>
          </a:prstGeom>
          <a:ln>
            <a:noFill/>
          </a:ln>
        </p:spPr>
      </p:pic>
      <p:sp>
        <p:nvSpPr>
          <p:cNvPr id="262" name="CustomShape 3"/>
          <p:cNvSpPr/>
          <p:nvPr/>
        </p:nvSpPr>
        <p:spPr>
          <a:xfrm>
            <a:off x="182880" y="2890800"/>
            <a:ext cx="1371240" cy="11322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Log train distribution</a:t>
            </a:r>
            <a:endParaRPr b="0" lang="en-US" sz="1800" spc="-1" strike="noStrike">
              <a:solidFill>
                <a:srgbClr val="000000"/>
              </a:solidFill>
              <a:uFill>
                <a:solidFill>
                  <a:srgbClr val="ffffff"/>
                </a:solidFill>
              </a:uFill>
              <a:latin typeface="Arial"/>
            </a:endParaRPr>
          </a:p>
        </p:txBody>
      </p:sp>
      <p:sp>
        <p:nvSpPr>
          <p:cNvPr id="263" name="CustomShape 4"/>
          <p:cNvSpPr/>
          <p:nvPr/>
        </p:nvSpPr>
        <p:spPr>
          <a:xfrm>
            <a:off x="182880" y="5249880"/>
            <a:ext cx="1737000" cy="6019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Uniform train distribution</a:t>
            </a:r>
            <a:endParaRPr b="0" lang="en-US" sz="1800" spc="-1" strike="noStrike">
              <a:solidFill>
                <a:srgbClr val="000000"/>
              </a:solidFill>
              <a:uFill>
                <a:solidFill>
                  <a:srgbClr val="ffffff"/>
                </a:solidFill>
              </a:uFill>
              <a:latin typeface="Arial"/>
            </a:endParaRPr>
          </a:p>
        </p:txBody>
      </p:sp>
      <p:pic>
        <p:nvPicPr>
          <p:cNvPr id="264" name="" descr=""/>
          <p:cNvPicPr/>
          <p:nvPr/>
        </p:nvPicPr>
        <p:blipFill>
          <a:blip r:embed="rId4"/>
          <a:stretch/>
        </p:blipFill>
        <p:spPr>
          <a:xfrm>
            <a:off x="1588680" y="4151520"/>
            <a:ext cx="2891520" cy="2706120"/>
          </a:xfrm>
          <a:prstGeom prst="rect">
            <a:avLst/>
          </a:prstGeom>
          <a:ln>
            <a:noFill/>
          </a:ln>
        </p:spPr>
      </p:pic>
      <p:pic>
        <p:nvPicPr>
          <p:cNvPr id="265" name="" descr=""/>
          <p:cNvPicPr/>
          <p:nvPr/>
        </p:nvPicPr>
        <p:blipFill>
          <a:blip r:embed="rId5"/>
          <a:stretch/>
        </p:blipFill>
        <p:spPr>
          <a:xfrm>
            <a:off x="4782960" y="4139640"/>
            <a:ext cx="2903760" cy="2718000"/>
          </a:xfrm>
          <a:prstGeom prst="rect">
            <a:avLst/>
          </a:prstGeom>
          <a:ln>
            <a:noFill/>
          </a:ln>
        </p:spPr>
      </p:pic>
      <p:pic>
        <p:nvPicPr>
          <p:cNvPr id="266" name="" descr=""/>
          <p:cNvPicPr/>
          <p:nvPr/>
        </p:nvPicPr>
        <p:blipFill>
          <a:blip r:embed="rId6"/>
          <a:stretch/>
        </p:blipFill>
        <p:spPr>
          <a:xfrm>
            <a:off x="7891920" y="4065480"/>
            <a:ext cx="3080520" cy="28836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609480" y="91440"/>
            <a:ext cx="10972080" cy="12391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uFill>
                  <a:solidFill>
                    <a:srgbClr val="ffffff"/>
                  </a:solidFill>
                </a:uFill>
                <a:latin typeface="Calibri Light"/>
                <a:ea typeface="DejaVu Sans"/>
              </a:rPr>
              <a:t>Problem 5. Let’s try to extract tau from a multiple signal</a:t>
            </a:r>
            <a:endParaRPr b="0" lang="en-US" sz="1800" spc="-1" strike="noStrike">
              <a:solidFill>
                <a:srgbClr val="000000"/>
              </a:solidFill>
              <a:uFill>
                <a:solidFill>
                  <a:srgbClr val="ffffff"/>
                </a:solidFill>
              </a:uFill>
              <a:latin typeface="Arial"/>
            </a:endParaRPr>
          </a:p>
        </p:txBody>
      </p:sp>
      <p:sp>
        <p:nvSpPr>
          <p:cNvPr id="268" name="CustomShape 2"/>
          <p:cNvSpPr/>
          <p:nvPr/>
        </p:nvSpPr>
        <p:spPr>
          <a:xfrm>
            <a:off x="609480" y="1604520"/>
            <a:ext cx="10972080" cy="3976920"/>
          </a:xfrm>
          <a:prstGeom prst="rect">
            <a:avLst/>
          </a:prstGeom>
          <a:noFill/>
          <a:ln>
            <a:noFill/>
          </a:ln>
        </p:spPr>
        <p:style>
          <a:lnRef idx="0"/>
          <a:fillRef idx="0"/>
          <a:effectRef idx="0"/>
          <a:fontRef idx="minor"/>
        </p:style>
      </p:sp>
      <p:pic>
        <p:nvPicPr>
          <p:cNvPr id="269" name="" descr=""/>
          <p:cNvPicPr/>
          <p:nvPr/>
        </p:nvPicPr>
        <p:blipFill>
          <a:blip r:embed="rId1"/>
          <a:stretch/>
        </p:blipFill>
        <p:spPr>
          <a:xfrm>
            <a:off x="7863840" y="4474440"/>
            <a:ext cx="2377440" cy="2200680"/>
          </a:xfrm>
          <a:prstGeom prst="rect">
            <a:avLst/>
          </a:prstGeom>
          <a:ln>
            <a:noFill/>
          </a:ln>
        </p:spPr>
      </p:pic>
      <p:pic>
        <p:nvPicPr>
          <p:cNvPr id="270" name="" descr=""/>
          <p:cNvPicPr/>
          <p:nvPr/>
        </p:nvPicPr>
        <p:blipFill>
          <a:blip r:embed="rId2"/>
          <a:stretch/>
        </p:blipFill>
        <p:spPr>
          <a:xfrm>
            <a:off x="4032360" y="4235040"/>
            <a:ext cx="2642760" cy="2446200"/>
          </a:xfrm>
          <a:prstGeom prst="rect">
            <a:avLst/>
          </a:prstGeom>
          <a:ln>
            <a:noFill/>
          </a:ln>
        </p:spPr>
      </p:pic>
      <p:pic>
        <p:nvPicPr>
          <p:cNvPr id="271" name="" descr=""/>
          <p:cNvPicPr/>
          <p:nvPr/>
        </p:nvPicPr>
        <p:blipFill>
          <a:blip r:embed="rId3"/>
          <a:stretch/>
        </p:blipFill>
        <p:spPr>
          <a:xfrm>
            <a:off x="236880" y="4023360"/>
            <a:ext cx="2963520" cy="2743200"/>
          </a:xfrm>
          <a:prstGeom prst="rect">
            <a:avLst/>
          </a:prstGeom>
          <a:ln>
            <a:noFill/>
          </a:ln>
        </p:spPr>
      </p:pic>
      <p:pic>
        <p:nvPicPr>
          <p:cNvPr id="272" name="" descr=""/>
          <p:cNvPicPr/>
          <p:nvPr/>
        </p:nvPicPr>
        <p:blipFill>
          <a:blip r:embed="rId4"/>
          <a:stretch/>
        </p:blipFill>
        <p:spPr>
          <a:xfrm>
            <a:off x="8412480" y="1737360"/>
            <a:ext cx="2743200" cy="2539080"/>
          </a:xfrm>
          <a:prstGeom prst="rect">
            <a:avLst/>
          </a:prstGeom>
          <a:ln>
            <a:noFill/>
          </a:ln>
        </p:spPr>
      </p:pic>
      <p:pic>
        <p:nvPicPr>
          <p:cNvPr id="273" name="" descr=""/>
          <p:cNvPicPr/>
          <p:nvPr/>
        </p:nvPicPr>
        <p:blipFill>
          <a:blip r:embed="rId5"/>
          <a:stretch/>
        </p:blipFill>
        <p:spPr>
          <a:xfrm>
            <a:off x="4581000" y="1645920"/>
            <a:ext cx="2825640" cy="2615400"/>
          </a:xfrm>
          <a:prstGeom prst="rect">
            <a:avLst/>
          </a:prstGeom>
          <a:ln>
            <a:noFill/>
          </a:ln>
        </p:spPr>
      </p:pic>
      <p:pic>
        <p:nvPicPr>
          <p:cNvPr id="274" name="" descr=""/>
          <p:cNvPicPr/>
          <p:nvPr/>
        </p:nvPicPr>
        <p:blipFill>
          <a:blip r:embed="rId6"/>
          <a:stretch/>
        </p:blipFill>
        <p:spPr>
          <a:xfrm>
            <a:off x="557640" y="1345680"/>
            <a:ext cx="2917080" cy="2700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Conclusions</a:t>
            </a:r>
            <a:endParaRPr b="0" lang="en-US" sz="1800" spc="-1" strike="noStrike">
              <a:solidFill>
                <a:srgbClr val="000000"/>
              </a:solidFill>
              <a:uFill>
                <a:solidFill>
                  <a:srgbClr val="ffffff"/>
                </a:solidFill>
              </a:uFill>
              <a:latin typeface="Arial"/>
            </a:endParaRPr>
          </a:p>
        </p:txBody>
      </p:sp>
      <p:sp>
        <p:nvSpPr>
          <p:cNvPr id="276"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p>
            <a:pPr marL="432000" indent="-323640">
              <a:lnSpc>
                <a:spcPct val="9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Using non-parametric ML approaches allows comprehensive evaluation of different properties from different perspectives  </a:t>
            </a:r>
            <a:endParaRPr b="0" lang="en-US" sz="180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Using signals obtained in test beam measurements we estimated</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Effect of signal sampling rate on the timing resolution</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Efficiency to identify presence of another particle in the signal</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Disturbing of time measurements due to another particle contribution in the signal</a:t>
            </a:r>
            <a:endParaRPr b="0" lang="en-US" sz="180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Obtained results may be plugged into the physics simulation to evaluate effects of higher occupancies on ECAL reconstruction</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185" name="CustomShape 2"/>
          <p:cNvSpPr/>
          <p:nvPr/>
        </p:nvSpPr>
        <p:spPr>
          <a:xfrm>
            <a:off x="609480" y="1604520"/>
            <a:ext cx="10971360" cy="3976200"/>
          </a:xfrm>
          <a:prstGeom prst="rect">
            <a:avLst/>
          </a:prstGeom>
          <a:noFill/>
          <a:ln>
            <a:noFill/>
          </a:ln>
        </p:spPr>
        <p:style>
          <a:lnRef idx="0"/>
          <a:fillRef idx="0"/>
          <a:effectRef idx="0"/>
          <a:fontRef idx="minor"/>
        </p:style>
      </p:sp>
      <p:sp>
        <p:nvSpPr>
          <p:cNvPr id="186" name="CustomShape 3"/>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A few words about data</a:t>
            </a:r>
            <a:endParaRPr b="0" lang="en-US" sz="1800" spc="-1" strike="noStrike">
              <a:solidFill>
                <a:srgbClr val="000000"/>
              </a:solidFill>
              <a:uFill>
                <a:solidFill>
                  <a:srgbClr val="ffffff"/>
                </a:solidFill>
              </a:uFill>
              <a:latin typeface="Arial"/>
            </a:endParaRPr>
          </a:p>
        </p:txBody>
      </p:sp>
      <p:sp>
        <p:nvSpPr>
          <p:cNvPr id="187" name="CustomShape 4"/>
          <p:cNvSpPr/>
          <p:nvPr/>
        </p:nvSpPr>
        <p:spPr>
          <a:xfrm>
            <a:off x="609480" y="1604520"/>
            <a:ext cx="10971720" cy="3976560"/>
          </a:xfrm>
          <a:prstGeom prst="rect">
            <a:avLst/>
          </a:prstGeom>
          <a:noFill/>
          <a:ln>
            <a:noFill/>
          </a:ln>
        </p:spPr>
        <p:style>
          <a:lnRef idx="0"/>
          <a:fillRef idx="0"/>
          <a:effectRef idx="0"/>
          <a:fontRef idx="minor"/>
        </p:style>
        <p:txBody>
          <a:bodyPr lIns="0" rIns="0" tIns="0" bIns="0" anchor="ctr"/>
          <a:p>
            <a:pPr marL="216000" indent="-21564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Data obtained from the 30 GeV electron beam</a:t>
            </a:r>
            <a:endParaRPr b="0" lang="en-US" sz="1800" spc="-1" strike="noStrike">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Use “output” module of the LHCb electromagnetic calorimeter</a:t>
            </a:r>
            <a:endParaRPr b="0" lang="en-US" sz="1800" spc="-1" strike="noStrike">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Reference time is measured as average of two quick scintillator counters</a:t>
            </a:r>
            <a:endParaRPr b="0" lang="en-US" sz="1800" spc="-1" strike="noStrike">
              <a:solidFill>
                <a:srgbClr val="000000"/>
              </a:solidFill>
              <a:uFill>
                <a:solidFill>
                  <a:srgbClr val="ffffff"/>
                </a:solidFill>
              </a:uFill>
              <a:latin typeface="Arial"/>
            </a:endParaRPr>
          </a:p>
          <a:p>
            <a:pPr marL="216000" indent="-21564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5GHz sampling rate</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09480" y="220680"/>
            <a:ext cx="10971360" cy="12495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Problem 1. Predict reference time for a signal</a:t>
            </a: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731520" y="1737360"/>
            <a:ext cx="10971720" cy="3976560"/>
          </a:xfrm>
          <a:prstGeom prst="rect">
            <a:avLst/>
          </a:prstGeom>
          <a:noFill/>
          <a:ln>
            <a:noFill/>
          </a:ln>
        </p:spPr>
        <p:style>
          <a:lnRef idx="0"/>
          <a:fillRef idx="0"/>
          <a:effectRef idx="0"/>
          <a:fontRef idx="minor"/>
        </p:style>
      </p:sp>
      <p:pic>
        <p:nvPicPr>
          <p:cNvPr id="190" name="" descr=""/>
          <p:cNvPicPr/>
          <p:nvPr/>
        </p:nvPicPr>
        <p:blipFill>
          <a:blip r:embed="rId1"/>
          <a:stretch/>
        </p:blipFill>
        <p:spPr>
          <a:xfrm>
            <a:off x="304200" y="1645920"/>
            <a:ext cx="5639040" cy="3840120"/>
          </a:xfrm>
          <a:prstGeom prst="rect">
            <a:avLst/>
          </a:prstGeom>
          <a:ln>
            <a:noFill/>
          </a:ln>
        </p:spPr>
      </p:pic>
      <p:pic>
        <p:nvPicPr>
          <p:cNvPr id="191" name="" descr=""/>
          <p:cNvPicPr/>
          <p:nvPr/>
        </p:nvPicPr>
        <p:blipFill>
          <a:blip r:embed="rId2"/>
          <a:stretch/>
        </p:blipFill>
        <p:spPr>
          <a:xfrm>
            <a:off x="6220800" y="1828800"/>
            <a:ext cx="5579280" cy="36572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Baseline method description</a:t>
            </a:r>
            <a:endParaRPr b="0" lang="en-US" sz="1800" spc="-1" strike="noStrike">
              <a:solidFill>
                <a:srgbClr val="000000"/>
              </a:solidFill>
              <a:uFill>
                <a:solidFill>
                  <a:srgbClr val="ffffff"/>
                </a:solidFill>
              </a:uFill>
              <a:latin typeface="Arial"/>
            </a:endParaRPr>
          </a:p>
        </p:txBody>
      </p:sp>
      <p:sp>
        <p:nvSpPr>
          <p:cNvPr id="193" name="CustomShape 2"/>
          <p:cNvSpPr/>
          <p:nvPr/>
        </p:nvSpPr>
        <p:spPr>
          <a:xfrm>
            <a:off x="838080" y="1690560"/>
            <a:ext cx="10513440" cy="4349160"/>
          </a:xfrm>
          <a:prstGeom prst="rect">
            <a:avLst/>
          </a:prstGeom>
          <a:noFill/>
          <a:ln>
            <a:noFill/>
          </a:ln>
        </p:spPr>
        <p:style>
          <a:lnRef idx="0"/>
          <a:fillRef idx="0"/>
          <a:effectRef idx="0"/>
          <a:fontRef idx="minor"/>
        </p:style>
      </p:sp>
      <p:pic>
        <p:nvPicPr>
          <p:cNvPr id="194" name="" descr=""/>
          <p:cNvPicPr/>
          <p:nvPr/>
        </p:nvPicPr>
        <p:blipFill>
          <a:blip r:embed="rId1"/>
          <a:stretch/>
        </p:blipFill>
        <p:spPr>
          <a:xfrm>
            <a:off x="6858000" y="2735640"/>
            <a:ext cx="4106520" cy="2018520"/>
          </a:xfrm>
          <a:prstGeom prst="rect">
            <a:avLst/>
          </a:prstGeom>
          <a:ln>
            <a:noFill/>
          </a:ln>
        </p:spPr>
      </p:pic>
      <p:pic>
        <p:nvPicPr>
          <p:cNvPr id="195" name="" descr=""/>
          <p:cNvPicPr/>
          <p:nvPr/>
        </p:nvPicPr>
        <p:blipFill>
          <a:blip r:embed="rId2"/>
          <a:stretch/>
        </p:blipFill>
        <p:spPr>
          <a:xfrm>
            <a:off x="182880" y="1747800"/>
            <a:ext cx="6400440" cy="4195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Linear regression out of the box</a:t>
            </a: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838080" y="1825560"/>
            <a:ext cx="10513440" cy="434916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Let’s try to beat baseline score by adding polynomial features to our model, but at first let’s try to reduce the dimension of our samples</a:t>
            </a:r>
            <a:endParaRPr b="0" lang="en-US" sz="1800" spc="-1" strike="noStrike">
              <a:solidFill>
                <a:srgbClr val="000000"/>
              </a:solidFill>
              <a:uFill>
                <a:solidFill>
                  <a:srgbClr val="ffffff"/>
                </a:solidFill>
              </a:uFill>
              <a:latin typeface="Arial"/>
            </a:endParaRPr>
          </a:p>
        </p:txBody>
      </p:sp>
      <p:pic>
        <p:nvPicPr>
          <p:cNvPr id="198" name="Рисунок 3" descr=""/>
          <p:cNvPicPr/>
          <p:nvPr/>
        </p:nvPicPr>
        <p:blipFill>
          <a:blip r:embed="rId1"/>
          <a:stretch/>
        </p:blipFill>
        <p:spPr>
          <a:xfrm>
            <a:off x="5577840" y="1483560"/>
            <a:ext cx="6255720" cy="22647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38080" y="1836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Scores dependency on sampling frequency </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838080" y="1825560"/>
            <a:ext cx="10513440" cy="4349160"/>
          </a:xfrm>
          <a:prstGeom prst="rect">
            <a:avLst/>
          </a:prstGeom>
          <a:noFill/>
          <a:ln>
            <a:noFill/>
          </a:ln>
        </p:spPr>
        <p:style>
          <a:lnRef idx="0"/>
          <a:fillRef idx="0"/>
          <a:effectRef idx="0"/>
          <a:fontRef idx="minor"/>
        </p:style>
      </p:sp>
      <p:pic>
        <p:nvPicPr>
          <p:cNvPr id="201" name="" descr=""/>
          <p:cNvPicPr/>
          <p:nvPr/>
        </p:nvPicPr>
        <p:blipFill>
          <a:blip r:embed="rId1"/>
          <a:stretch/>
        </p:blipFill>
        <p:spPr>
          <a:xfrm>
            <a:off x="457200" y="1396800"/>
            <a:ext cx="5028840" cy="5312520"/>
          </a:xfrm>
          <a:prstGeom prst="rect">
            <a:avLst/>
          </a:prstGeom>
          <a:ln>
            <a:noFill/>
          </a:ln>
        </p:spPr>
      </p:pic>
      <p:pic>
        <p:nvPicPr>
          <p:cNvPr id="202" name="" descr=""/>
          <p:cNvPicPr/>
          <p:nvPr/>
        </p:nvPicPr>
        <p:blipFill>
          <a:blip r:embed="rId2"/>
          <a:stretch/>
        </p:blipFill>
        <p:spPr>
          <a:xfrm>
            <a:off x="5852160" y="1463040"/>
            <a:ext cx="4896000" cy="52117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Linear regression with polynomial features</a:t>
            </a:r>
            <a:endParaRPr b="0" lang="en-US" sz="1800" spc="-1" strike="noStrike">
              <a:solidFill>
                <a:srgbClr val="000000"/>
              </a:solidFill>
              <a:uFill>
                <a:solidFill>
                  <a:srgbClr val="ffffff"/>
                </a:solidFill>
              </a:uFill>
              <a:latin typeface="Arial"/>
            </a:endParaRPr>
          </a:p>
        </p:txBody>
      </p:sp>
      <p:sp>
        <p:nvSpPr>
          <p:cNvPr id="204" name="CustomShape 2"/>
          <p:cNvSpPr/>
          <p:nvPr/>
        </p:nvSpPr>
        <p:spPr>
          <a:xfrm>
            <a:off x="838080" y="1825560"/>
            <a:ext cx="10513440" cy="4349160"/>
          </a:xfrm>
          <a:prstGeom prst="rect">
            <a:avLst/>
          </a:prstGeom>
          <a:noFill/>
          <a:ln>
            <a:noFill/>
          </a:ln>
        </p:spPr>
        <p:style>
          <a:lnRef idx="0"/>
          <a:fillRef idx="0"/>
          <a:effectRef idx="0"/>
          <a:fontRef idx="minor"/>
        </p:style>
        <p:txBody>
          <a:bodyPr lIns="90000" rIns="90000" tIns="45000" bIns="45000"/>
          <a:p>
            <a:pPr marL="228600" indent="-22644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We can reduce the sampling frequency  by 15 times!!! </a:t>
            </a:r>
            <a:endParaRPr b="0" lang="en-US" sz="1800" spc="-1" strike="noStrike">
              <a:solidFill>
                <a:srgbClr val="000000"/>
              </a:solidFill>
              <a:uFill>
                <a:solidFill>
                  <a:srgbClr val="ffffff"/>
                </a:solidFill>
              </a:uFill>
              <a:latin typeface="Arial"/>
            </a:endParaRPr>
          </a:p>
        </p:txBody>
      </p:sp>
      <p:pic>
        <p:nvPicPr>
          <p:cNvPr id="205" name="Рисунок 3" descr=""/>
          <p:cNvPicPr/>
          <p:nvPr/>
        </p:nvPicPr>
        <p:blipFill>
          <a:blip r:embed="rId1"/>
          <a:stretch/>
        </p:blipFill>
        <p:spPr>
          <a:xfrm>
            <a:off x="466560" y="3300480"/>
            <a:ext cx="5059440" cy="1821960"/>
          </a:xfrm>
          <a:prstGeom prst="rect">
            <a:avLst/>
          </a:prstGeom>
          <a:ln>
            <a:noFill/>
          </a:ln>
        </p:spPr>
      </p:pic>
      <p:pic>
        <p:nvPicPr>
          <p:cNvPr id="206" name="" descr=""/>
          <p:cNvPicPr/>
          <p:nvPr/>
        </p:nvPicPr>
        <p:blipFill>
          <a:blip r:embed="rId2"/>
          <a:stretch/>
        </p:blipFill>
        <p:spPr>
          <a:xfrm>
            <a:off x="6949440" y="3321360"/>
            <a:ext cx="3845160" cy="1890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Data preprocessing does matter</a:t>
            </a:r>
            <a:endParaRPr b="0" lang="en-US" sz="1800" spc="-1" strike="noStrike">
              <a:solidFill>
                <a:srgbClr val="000000"/>
              </a:solidFill>
              <a:uFill>
                <a:solidFill>
                  <a:srgbClr val="ffffff"/>
                </a:solidFill>
              </a:uFill>
              <a:latin typeface="Arial"/>
            </a:endParaRPr>
          </a:p>
        </p:txBody>
      </p:sp>
      <p:pic>
        <p:nvPicPr>
          <p:cNvPr id="208" name="Объект 3" descr=""/>
          <p:cNvPicPr/>
          <p:nvPr/>
        </p:nvPicPr>
        <p:blipFill>
          <a:blip r:embed="rId1"/>
          <a:stretch/>
        </p:blipFill>
        <p:spPr>
          <a:xfrm>
            <a:off x="216000" y="2016720"/>
            <a:ext cx="7267680" cy="1750320"/>
          </a:xfrm>
          <a:prstGeom prst="rect">
            <a:avLst/>
          </a:prstGeom>
          <a:ln>
            <a:noFill/>
          </a:ln>
        </p:spPr>
      </p:pic>
      <p:pic>
        <p:nvPicPr>
          <p:cNvPr id="209" name="Рисунок 4" descr=""/>
          <p:cNvPicPr/>
          <p:nvPr/>
        </p:nvPicPr>
        <p:blipFill>
          <a:blip r:embed="rId2"/>
          <a:stretch/>
        </p:blipFill>
        <p:spPr>
          <a:xfrm>
            <a:off x="216000" y="4305240"/>
            <a:ext cx="7065360" cy="1750320"/>
          </a:xfrm>
          <a:prstGeom prst="rect">
            <a:avLst/>
          </a:prstGeom>
          <a:ln>
            <a:noFill/>
          </a:ln>
        </p:spPr>
      </p:pic>
      <p:pic>
        <p:nvPicPr>
          <p:cNvPr id="210" name="" descr=""/>
          <p:cNvPicPr/>
          <p:nvPr/>
        </p:nvPicPr>
        <p:blipFill>
          <a:blip r:embed="rId3"/>
          <a:stretch/>
        </p:blipFill>
        <p:spPr>
          <a:xfrm>
            <a:off x="7498080" y="2743200"/>
            <a:ext cx="3905280" cy="19195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2019-09-06T12:03:42Z</dcterms:created>
  <dc:creator>Павел Факанов</dc:creator>
  <dc:description/>
  <dc:language>en-US</dc:language>
  <cp:lastModifiedBy/>
  <dcterms:modified xsi:type="dcterms:W3CDTF">2019-09-08T22:39:15Z</dcterms:modified>
  <cp:revision>26</cp:revision>
  <dc:subject/>
  <dc:title>Evaluating ECAL timing properties using test beam data and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